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3" r:id="rId11"/>
    <p:sldId id="274" r:id="rId12"/>
    <p:sldId id="275" r:id="rId13"/>
    <p:sldId id="265" r:id="rId14"/>
    <p:sldId id="266" r:id="rId15"/>
    <p:sldId id="267" r:id="rId16"/>
    <p:sldId id="268" r:id="rId17"/>
    <p:sldId id="269" r:id="rId18"/>
    <p:sldId id="270" r:id="rId19"/>
    <p:sldId id="271" r:id="rId20"/>
  </p:sldIdLst>
  <p:sldSz cx="18288000" cy="10287000"/>
  <p:notesSz cx="6858000" cy="9144000"/>
  <p:embeddedFontLst>
    <p:embeddedFont>
      <p:font typeface="DM Sans" panose="020F0502020204030204" pitchFamily="2" charset="0"/>
      <p:regular r:id="rId21"/>
    </p:embeddedFont>
    <p:embeddedFont>
      <p:font typeface="DM Sans Bold"/>
      <p:regular r:id="rId22"/>
    </p:embeddedFont>
    <p:embeddedFont>
      <p:font typeface="Open Sans Extra Bold"/>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105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10.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1.svg"/></Relationships>
</file>

<file path=ppt/slides/_rels/slide15.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19" Type="http://schemas.openxmlformats.org/officeDocument/2006/relationships/image" Target="../media/image32.jpe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1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19.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1.svg"/></Relationships>
</file>

<file path=ppt/slides/_rels/slide7.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19" Type="http://schemas.openxmlformats.org/officeDocument/2006/relationships/image" Target="../media/image32.jpe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8.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en-US"/>
          </a:p>
        </p:txBody>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en-US"/>
          </a:p>
        </p:txBody>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en-US"/>
          </a:p>
        </p:txBody>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en-US"/>
          </a:p>
        </p:txBody>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en-US"/>
          </a:p>
        </p:txBody>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txBody>
          <a:bodyPr/>
          <a:lstStyle/>
          <a:p>
            <a:endParaRPr lang="en-US"/>
          </a:p>
        </p:txBody>
      </p:sp>
      <p:sp>
        <p:nvSpPr>
          <p:cNvPr id="17" name="TextBox 17"/>
          <p:cNvSpPr txBox="1"/>
          <p:nvPr/>
        </p:nvSpPr>
        <p:spPr>
          <a:xfrm>
            <a:off x="3688802" y="3589841"/>
            <a:ext cx="10910396" cy="3200970"/>
          </a:xfrm>
          <a:prstGeom prst="rect">
            <a:avLst/>
          </a:prstGeom>
        </p:spPr>
        <p:txBody>
          <a:bodyPr lIns="0" tIns="0" rIns="0" bIns="0" rtlCol="0" anchor="t">
            <a:spAutoFit/>
          </a:bodyPr>
          <a:lstStyle/>
          <a:p>
            <a:pPr algn="ctr">
              <a:lnSpc>
                <a:spcPts val="12218"/>
              </a:lnSpc>
            </a:pPr>
            <a:r>
              <a:rPr lang="en-US" sz="12998" b="1">
                <a:solidFill>
                  <a:srgbClr val="000000"/>
                </a:solidFill>
                <a:latin typeface="DM Sans Bold"/>
                <a:ea typeface="DM Sans Bold"/>
                <a:cs typeface="DM Sans Bold"/>
                <a:sym typeface="DM Sans Bold"/>
              </a:rPr>
              <a:t>Small Office Network</a:t>
            </a:r>
          </a:p>
        </p:txBody>
      </p:sp>
      <p:sp>
        <p:nvSpPr>
          <p:cNvPr id="18" name="Freeform 18"/>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9" name="TextBox 19"/>
          <p:cNvSpPr txBox="1"/>
          <p:nvPr/>
        </p:nvSpPr>
        <p:spPr>
          <a:xfrm>
            <a:off x="3637595" y="7370495"/>
            <a:ext cx="10905887" cy="1543051"/>
          </a:xfrm>
          <a:prstGeom prst="rect">
            <a:avLst/>
          </a:prstGeom>
        </p:spPr>
        <p:txBody>
          <a:bodyPr lIns="0" tIns="0" rIns="0" bIns="0" rtlCol="0" anchor="t">
            <a:spAutoFit/>
          </a:bodyPr>
          <a:lstStyle/>
          <a:p>
            <a:pPr algn="ctr">
              <a:lnSpc>
                <a:spcPts val="6299"/>
              </a:lnSpc>
            </a:pPr>
            <a:r>
              <a:rPr lang="en-US" sz="4499">
                <a:solidFill>
                  <a:srgbClr val="000000"/>
                </a:solidFill>
                <a:latin typeface="Open Sans Extra Bold"/>
                <a:ea typeface="Open Sans Extra Bold"/>
                <a:cs typeface="Open Sans Extra Bold"/>
                <a:sym typeface="Open Sans Extra Bold"/>
              </a:rPr>
              <a:t>Infrastructure &amp; Cybersecurity Track</a:t>
            </a:r>
          </a:p>
          <a:p>
            <a:pPr algn="ctr">
              <a:lnSpc>
                <a:spcPts val="6299"/>
              </a:lnSpc>
              <a:spcBef>
                <a:spcPct val="0"/>
              </a:spcBef>
            </a:pPr>
            <a:r>
              <a:rPr lang="en-US" sz="4499">
                <a:solidFill>
                  <a:srgbClr val="000000"/>
                </a:solidFill>
                <a:latin typeface="Open Sans Extra Bold"/>
                <a:ea typeface="Open Sans Extra Bold"/>
                <a:cs typeface="Open Sans Extra Bold"/>
                <a:sym typeface="Open Sans Extra Bold"/>
              </a:rPr>
              <a:t>CCNA (GIZ1_ISS2_M1d)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1504950" y="2898169"/>
            <a:ext cx="10794828" cy="1177288"/>
          </a:xfrm>
          <a:prstGeom prst="rect">
            <a:avLst/>
          </a:prstGeom>
        </p:spPr>
        <p:txBody>
          <a:bodyPr lIns="0" tIns="0" rIns="0" bIns="0" rtlCol="0" anchor="t">
            <a:spAutoFit/>
          </a:bodyPr>
          <a:lstStyle/>
          <a:p>
            <a:pPr algn="l">
              <a:lnSpc>
                <a:spcPts val="8729"/>
              </a:lnSpc>
            </a:pPr>
            <a:r>
              <a:rPr lang="en-US" sz="8999" b="1" dirty="0">
                <a:solidFill>
                  <a:srgbClr val="000000"/>
                </a:solidFill>
                <a:latin typeface="DM Sans Bold"/>
                <a:ea typeface="DM Sans Bold"/>
                <a:cs typeface="DM Sans Bold"/>
                <a:sym typeface="DM Sans Bold"/>
              </a:rPr>
              <a:t>VLANS</a:t>
            </a:r>
          </a:p>
        </p:txBody>
      </p:sp>
      <p:sp>
        <p:nvSpPr>
          <p:cNvPr id="4" name="TextBox 4"/>
          <p:cNvSpPr txBox="1"/>
          <p:nvPr/>
        </p:nvSpPr>
        <p:spPr>
          <a:xfrm>
            <a:off x="1330956" y="4329692"/>
            <a:ext cx="11142816" cy="5693301"/>
          </a:xfrm>
          <a:prstGeom prst="rect">
            <a:avLst/>
          </a:prstGeom>
        </p:spPr>
        <p:txBody>
          <a:bodyPr lIns="0" tIns="0" rIns="0" bIns="0" rtlCol="0" anchor="t">
            <a:spAutoFit/>
          </a:bodyPr>
          <a:lstStyle/>
          <a:p>
            <a:pPr algn="l">
              <a:lnSpc>
                <a:spcPts val="4526"/>
              </a:lnSpc>
            </a:pPr>
            <a:r>
              <a:rPr lang="en-US" sz="3352" spc="201" dirty="0">
                <a:solidFill>
                  <a:srgbClr val="000000"/>
                </a:solidFill>
                <a:latin typeface="DM Sans"/>
                <a:ea typeface="DM Sans"/>
                <a:cs typeface="DM Sans"/>
                <a:sym typeface="DM Sans"/>
              </a:rPr>
              <a:t>    Key points about VLANs:</a:t>
            </a:r>
          </a:p>
          <a:p>
            <a:pPr marL="723846" lvl="1" indent="-361923" algn="l">
              <a:lnSpc>
                <a:spcPts val="4526"/>
              </a:lnSpc>
              <a:buFont typeface="Arial"/>
              <a:buChar char="•"/>
            </a:pPr>
            <a:r>
              <a:rPr lang="en-US" sz="3352" spc="201" dirty="0">
                <a:solidFill>
                  <a:srgbClr val="000000"/>
                </a:solidFill>
                <a:latin typeface="DM Sans"/>
                <a:ea typeface="DM Sans"/>
                <a:cs typeface="DM Sans"/>
                <a:sym typeface="DM Sans"/>
              </a:rPr>
              <a:t>Segmentation</a:t>
            </a:r>
          </a:p>
          <a:p>
            <a:pPr marL="723846" lvl="1" indent="-361923" algn="l">
              <a:lnSpc>
                <a:spcPts val="4526"/>
              </a:lnSpc>
              <a:buFont typeface="Arial"/>
              <a:buChar char="•"/>
            </a:pPr>
            <a:r>
              <a:rPr lang="en-US" sz="3352" spc="201" dirty="0">
                <a:solidFill>
                  <a:srgbClr val="000000"/>
                </a:solidFill>
                <a:latin typeface="DM Sans"/>
                <a:ea typeface="DM Sans"/>
                <a:cs typeface="DM Sans"/>
                <a:sym typeface="DM Sans"/>
              </a:rPr>
              <a:t>Security</a:t>
            </a:r>
          </a:p>
          <a:p>
            <a:pPr marL="723846" lvl="1" indent="-361923" algn="l">
              <a:lnSpc>
                <a:spcPts val="4526"/>
              </a:lnSpc>
              <a:buFont typeface="Arial"/>
              <a:buChar char="•"/>
            </a:pPr>
            <a:r>
              <a:rPr lang="en-US" sz="3352" spc="201" dirty="0">
                <a:solidFill>
                  <a:srgbClr val="000000"/>
                </a:solidFill>
                <a:latin typeface="DM Sans"/>
                <a:ea typeface="DM Sans"/>
                <a:cs typeface="DM Sans"/>
                <a:sym typeface="DM Sans"/>
              </a:rPr>
              <a:t>Broadcast Control</a:t>
            </a:r>
          </a:p>
          <a:p>
            <a:pPr marL="723846" lvl="1" indent="-361923" algn="l">
              <a:lnSpc>
                <a:spcPts val="4526"/>
              </a:lnSpc>
              <a:buFont typeface="Arial"/>
              <a:buChar char="•"/>
            </a:pPr>
            <a:r>
              <a:rPr lang="en-US" sz="3352" spc="201" dirty="0">
                <a:solidFill>
                  <a:srgbClr val="000000"/>
                </a:solidFill>
                <a:latin typeface="DM Sans"/>
                <a:ea typeface="DM Sans"/>
                <a:cs typeface="DM Sans"/>
                <a:sym typeface="DM Sans"/>
              </a:rPr>
              <a:t>Flexibility</a:t>
            </a:r>
          </a:p>
          <a:p>
            <a:pPr marL="723846" lvl="1" indent="-361923" algn="l">
              <a:lnSpc>
                <a:spcPts val="4526"/>
              </a:lnSpc>
              <a:buFont typeface="Arial"/>
              <a:buChar char="•"/>
            </a:pPr>
            <a:r>
              <a:rPr lang="en-US" sz="3352" spc="201" dirty="0">
                <a:solidFill>
                  <a:srgbClr val="000000"/>
                </a:solidFill>
                <a:latin typeface="DM Sans"/>
                <a:ea typeface="DM Sans"/>
                <a:cs typeface="DM Sans"/>
                <a:sym typeface="DM Sans"/>
              </a:rPr>
              <a:t>scalability</a:t>
            </a:r>
          </a:p>
          <a:p>
            <a:pPr marL="723846" lvl="1" indent="-361923" algn="l">
              <a:lnSpc>
                <a:spcPts val="4526"/>
              </a:lnSpc>
              <a:buFont typeface="Arial"/>
              <a:buChar char="•"/>
            </a:pPr>
            <a:r>
              <a:rPr lang="en-US" sz="3352" spc="201" dirty="0">
                <a:solidFill>
                  <a:srgbClr val="000000"/>
                </a:solidFill>
                <a:latin typeface="DM Sans"/>
                <a:ea typeface="DM Sans"/>
                <a:cs typeface="DM Sans"/>
                <a:sym typeface="DM Sans"/>
              </a:rPr>
              <a:t>Inter-VLAN Routing</a:t>
            </a:r>
          </a:p>
          <a:p>
            <a:pPr algn="l">
              <a:lnSpc>
                <a:spcPts val="4526"/>
              </a:lnSpc>
              <a:spcBef>
                <a:spcPct val="0"/>
              </a:spcBef>
            </a:pPr>
            <a:r>
              <a:rPr lang="en-US" sz="3352" spc="201" dirty="0">
                <a:solidFill>
                  <a:srgbClr val="000000"/>
                </a:solidFill>
                <a:latin typeface="DM Sans"/>
                <a:ea typeface="DM Sans"/>
                <a:cs typeface="DM Sans"/>
                <a:sym typeface="DM Sans"/>
              </a:rPr>
              <a:t>    VLANs provide a powerful tool for network administrators to optimize network performance, and enhance security.</a:t>
            </a: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10592889" y="9572226"/>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Tree>
    <p:extLst>
      <p:ext uri="{BB962C8B-B14F-4D97-AF65-F5344CB8AC3E}">
        <p14:creationId xmlns:p14="http://schemas.microsoft.com/office/powerpoint/2010/main" val="1563378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1504950" y="2898169"/>
            <a:ext cx="14497050" cy="2257156"/>
          </a:xfrm>
          <a:prstGeom prst="rect">
            <a:avLst/>
          </a:prstGeom>
        </p:spPr>
        <p:txBody>
          <a:bodyPr wrap="square" lIns="0" tIns="0" rIns="0" bIns="0" rtlCol="0" anchor="t">
            <a:spAutoFit/>
          </a:bodyPr>
          <a:lstStyle/>
          <a:p>
            <a:pPr>
              <a:lnSpc>
                <a:spcPts val="8729"/>
              </a:lnSpc>
            </a:pPr>
            <a:r>
              <a:rPr lang="en-US" sz="9000" b="1" dirty="0">
                <a:effectLst/>
                <a:latin typeface="DM Sans Bold"/>
                <a:ea typeface="Times New Roman" panose="02020603050405020304" pitchFamily="18" charset="0"/>
                <a:cs typeface="Arial" panose="020B0604020202020204" pitchFamily="34" charset="0"/>
              </a:rPr>
              <a:t>Spanning Tree Protocol (STP)</a:t>
            </a:r>
            <a:endParaRPr lang="en-US" sz="9000" dirty="0">
              <a:effectLst/>
              <a:latin typeface="DM Sans Bold"/>
              <a:ea typeface="Calibri" panose="020F0502020204030204" pitchFamily="34" charset="0"/>
              <a:cs typeface="Arial" panose="020B0604020202020204" pitchFamily="34" charset="0"/>
            </a:endParaRPr>
          </a:p>
          <a:p>
            <a:pPr algn="l">
              <a:lnSpc>
                <a:spcPts val="8729"/>
              </a:lnSpc>
            </a:pPr>
            <a:endParaRPr lang="en-US" sz="9000" b="1" dirty="0">
              <a:solidFill>
                <a:srgbClr val="000000"/>
              </a:solidFill>
              <a:latin typeface="DM Sans Bold"/>
              <a:ea typeface="DM Sans Bold"/>
              <a:cs typeface="DM Sans Bold"/>
              <a:sym typeface="DM Sans Bold"/>
            </a:endParaRPr>
          </a:p>
        </p:txBody>
      </p:sp>
      <p:sp>
        <p:nvSpPr>
          <p:cNvPr id="4" name="TextBox 4"/>
          <p:cNvSpPr txBox="1"/>
          <p:nvPr/>
        </p:nvSpPr>
        <p:spPr>
          <a:xfrm>
            <a:off x="1330956" y="4329692"/>
            <a:ext cx="11142816" cy="3940822"/>
          </a:xfrm>
          <a:prstGeom prst="rect">
            <a:avLst/>
          </a:prstGeom>
        </p:spPr>
        <p:txBody>
          <a:bodyPr lIns="0" tIns="0" rIns="0" bIns="0" rtlCol="0" anchor="t">
            <a:spAutoFit/>
          </a:bodyPr>
          <a:lstStyle/>
          <a:p>
            <a:pPr marL="571500" lvl="0" indent="-571500">
              <a:lnSpc>
                <a:spcPct val="107000"/>
              </a:lnSpc>
              <a:spcAft>
                <a:spcPts val="800"/>
              </a:spcAft>
              <a:buSzPts val="1000"/>
              <a:buFont typeface="Arial" panose="020B0604020202020204" pitchFamily="34" charset="0"/>
              <a:buChar char="•"/>
              <a:tabLst>
                <a:tab pos="457200" algn="l"/>
              </a:tabLst>
            </a:pPr>
            <a:r>
              <a:rPr lang="en-US" sz="3600" b="1" dirty="0">
                <a:effectLst/>
                <a:latin typeface="DM Sans Bold"/>
                <a:ea typeface="Times New Roman" panose="02020603050405020304" pitchFamily="18" charset="0"/>
                <a:cs typeface="Arial" panose="020B0604020202020204" pitchFamily="34" charset="0"/>
              </a:rPr>
              <a:t>Definition:</a:t>
            </a:r>
            <a:r>
              <a:rPr lang="en-US" sz="3600" dirty="0">
                <a:effectLst/>
                <a:latin typeface="DM Sans Bold"/>
                <a:ea typeface="Times New Roman" panose="02020603050405020304" pitchFamily="18" charset="0"/>
                <a:cs typeface="Arial" panose="020B0604020202020204" pitchFamily="34" charset="0"/>
              </a:rPr>
              <a:t> A protocol that prevents network loops by disabling redundant links in a network topology.</a:t>
            </a:r>
            <a:endParaRPr lang="en-US" sz="3600" dirty="0">
              <a:effectLst/>
              <a:latin typeface="DM Sans Bold"/>
              <a:ea typeface="Calibri" panose="020F0502020204030204" pitchFamily="34" charset="0"/>
              <a:cs typeface="Arial" panose="020B0604020202020204" pitchFamily="34" charset="0"/>
            </a:endParaRPr>
          </a:p>
          <a:p>
            <a:pPr marL="571500" lvl="0" indent="-571500">
              <a:lnSpc>
                <a:spcPct val="107000"/>
              </a:lnSpc>
              <a:spcAft>
                <a:spcPts val="800"/>
              </a:spcAft>
              <a:buSzPts val="1000"/>
              <a:buFont typeface="Arial" panose="020B0604020202020204" pitchFamily="34" charset="0"/>
              <a:buChar char="•"/>
              <a:tabLst>
                <a:tab pos="457200" algn="l"/>
              </a:tabLst>
            </a:pPr>
            <a:r>
              <a:rPr lang="en-US" sz="3600" b="1" dirty="0">
                <a:effectLst/>
                <a:latin typeface="DM Sans Bold"/>
                <a:ea typeface="Times New Roman" panose="02020603050405020304" pitchFamily="18" charset="0"/>
                <a:cs typeface="Arial" panose="020B0604020202020204" pitchFamily="34" charset="0"/>
              </a:rPr>
              <a:t>Benefits:</a:t>
            </a:r>
            <a:r>
              <a:rPr lang="en-US" sz="3600" dirty="0">
                <a:effectLst/>
                <a:latin typeface="DM Sans Bold"/>
                <a:ea typeface="Times New Roman" panose="02020603050405020304" pitchFamily="18" charset="0"/>
                <a:cs typeface="Arial" panose="020B0604020202020204" pitchFamily="34" charset="0"/>
              </a:rPr>
              <a:t> </a:t>
            </a:r>
            <a:endParaRPr lang="en-US" sz="3600" dirty="0">
              <a:effectLst/>
              <a:latin typeface="DM Sans Bold"/>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3600" dirty="0">
                <a:effectLst/>
                <a:latin typeface="DM Sans Bold"/>
                <a:ea typeface="Times New Roman" panose="02020603050405020304" pitchFamily="18" charset="0"/>
                <a:cs typeface="Times New Roman" panose="02020603050405020304" pitchFamily="18" charset="0"/>
              </a:rPr>
              <a:t>Prevents network loops</a:t>
            </a:r>
            <a:endParaRPr lang="en-US" sz="3600" dirty="0">
              <a:effectLst/>
              <a:latin typeface="DM Sans Bold"/>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3600" dirty="0">
                <a:effectLst/>
                <a:latin typeface="DM Sans Bold"/>
                <a:ea typeface="Times New Roman" panose="02020603050405020304" pitchFamily="18" charset="0"/>
                <a:cs typeface="Times New Roman" panose="02020603050405020304" pitchFamily="18" charset="0"/>
              </a:rPr>
              <a:t>Improves network stability</a:t>
            </a:r>
            <a:endParaRPr lang="en-US" sz="3600" dirty="0">
              <a:effectLst/>
              <a:latin typeface="DM Sans Bold"/>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3600" dirty="0">
                <a:effectLst/>
                <a:latin typeface="DM Sans Bold"/>
                <a:ea typeface="Times New Roman" panose="02020603050405020304" pitchFamily="18" charset="0"/>
                <a:cs typeface="Times New Roman" panose="02020603050405020304" pitchFamily="18" charset="0"/>
              </a:rPr>
              <a:t>Provides redundancy</a:t>
            </a:r>
            <a:endParaRPr lang="en-US" sz="3600" dirty="0">
              <a:effectLst/>
              <a:latin typeface="DM Sans Bold"/>
              <a:ea typeface="Calibri" panose="020F0502020204030204" pitchFamily="34" charset="0"/>
              <a:cs typeface="Times New Roman" panose="02020603050405020304" pitchFamily="18" charset="0"/>
            </a:endParaRP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10592889" y="9572226"/>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Tree>
    <p:extLst>
      <p:ext uri="{BB962C8B-B14F-4D97-AF65-F5344CB8AC3E}">
        <p14:creationId xmlns:p14="http://schemas.microsoft.com/office/powerpoint/2010/main" val="2699686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1381124" y="1344596"/>
            <a:ext cx="14497050" cy="2898101"/>
          </a:xfrm>
          <a:prstGeom prst="rect">
            <a:avLst/>
          </a:prstGeom>
        </p:spPr>
        <p:txBody>
          <a:bodyPr wrap="square" lIns="0" tIns="0" rIns="0" bIns="0" rtlCol="0" anchor="t">
            <a:spAutoFit/>
          </a:bodyPr>
          <a:lstStyle/>
          <a:p>
            <a:pPr>
              <a:lnSpc>
                <a:spcPct val="107000"/>
              </a:lnSpc>
              <a:spcAft>
                <a:spcPts val="800"/>
              </a:spcAft>
            </a:pPr>
            <a:r>
              <a:rPr lang="en-US" sz="9000" b="1" dirty="0">
                <a:effectLst/>
                <a:latin typeface="DM Sans Bold"/>
                <a:ea typeface="Sans Serif Collection" panose="020B0502040504020204" pitchFamily="34" charset="0"/>
                <a:cs typeface="Sans Serif Collection" panose="020B0502040504020204" pitchFamily="34" charset="0"/>
              </a:rPr>
              <a:t>Ether Channel Group (Port Aggregation Protocol - </a:t>
            </a:r>
            <a:r>
              <a:rPr lang="en-US" sz="9000" b="1" dirty="0" err="1">
                <a:effectLst/>
                <a:latin typeface="DM Sans Bold"/>
                <a:ea typeface="Sans Serif Collection" panose="020B0502040504020204" pitchFamily="34" charset="0"/>
                <a:cs typeface="Sans Serif Collection" panose="020B0502040504020204" pitchFamily="34" charset="0"/>
              </a:rPr>
              <a:t>PAgP</a:t>
            </a:r>
            <a:r>
              <a:rPr lang="en-US" sz="9000" b="1" dirty="0">
                <a:effectLst/>
                <a:latin typeface="DM Sans Bold"/>
                <a:ea typeface="Sans Serif Collection" panose="020B0502040504020204" pitchFamily="34" charset="0"/>
                <a:cs typeface="Sans Serif Collection" panose="020B0502040504020204" pitchFamily="34" charset="0"/>
              </a:rPr>
              <a:t>)</a:t>
            </a:r>
            <a:endParaRPr lang="en-US" sz="9000" dirty="0">
              <a:effectLst/>
              <a:latin typeface="DM Sans Bold"/>
              <a:ea typeface="Sans Serif Collection" panose="020B0502040504020204" pitchFamily="34" charset="0"/>
              <a:cs typeface="Sans Serif Collection" panose="020B0502040504020204" pitchFamily="34" charset="0"/>
            </a:endParaRPr>
          </a:p>
        </p:txBody>
      </p:sp>
      <p:sp>
        <p:nvSpPr>
          <p:cNvPr id="4" name="TextBox 4"/>
          <p:cNvSpPr txBox="1"/>
          <p:nvPr/>
        </p:nvSpPr>
        <p:spPr>
          <a:xfrm>
            <a:off x="685800" y="5355080"/>
            <a:ext cx="11142816" cy="3940822"/>
          </a:xfrm>
          <a:prstGeom prst="rect">
            <a:avLst/>
          </a:prstGeom>
        </p:spPr>
        <p:txBody>
          <a:bodyPr lIns="0" tIns="0" rIns="0" bIns="0" rtlCol="0" anchor="t">
            <a:spAutoFit/>
          </a:bodyPr>
          <a:lstStyle/>
          <a:p>
            <a:pPr marL="571500" lvl="0" indent="-571500">
              <a:lnSpc>
                <a:spcPct val="107000"/>
              </a:lnSpc>
              <a:spcAft>
                <a:spcPts val="800"/>
              </a:spcAft>
              <a:buSzPts val="1000"/>
              <a:buFont typeface="Arial" panose="020B0604020202020204" pitchFamily="34" charset="0"/>
              <a:buChar char="•"/>
              <a:tabLst>
                <a:tab pos="457200" algn="l"/>
              </a:tabLst>
            </a:pPr>
            <a:r>
              <a:rPr lang="en-US" sz="3600" b="1" dirty="0">
                <a:effectLst/>
                <a:latin typeface="DM Sans Bold"/>
                <a:ea typeface="Times New Roman" panose="02020603050405020304" pitchFamily="18" charset="0"/>
                <a:cs typeface="Arial" panose="020B0604020202020204" pitchFamily="34" charset="0"/>
              </a:rPr>
              <a:t>Definition:</a:t>
            </a:r>
            <a:r>
              <a:rPr lang="en-US" sz="3600" dirty="0">
                <a:effectLst/>
                <a:latin typeface="DM Sans Bold"/>
                <a:ea typeface="Times New Roman" panose="02020603050405020304" pitchFamily="18" charset="0"/>
                <a:cs typeface="Arial" panose="020B0604020202020204" pitchFamily="34" charset="0"/>
              </a:rPr>
              <a:t> A protocol that prevents network loops by disabling redundant links in a network topology.</a:t>
            </a:r>
            <a:endParaRPr lang="en-US" sz="3600" dirty="0">
              <a:effectLst/>
              <a:latin typeface="DM Sans Bold"/>
              <a:ea typeface="Calibri" panose="020F0502020204030204" pitchFamily="34" charset="0"/>
              <a:cs typeface="Arial" panose="020B0604020202020204" pitchFamily="34" charset="0"/>
            </a:endParaRPr>
          </a:p>
          <a:p>
            <a:pPr marL="571500" lvl="0" indent="-571500">
              <a:lnSpc>
                <a:spcPct val="107000"/>
              </a:lnSpc>
              <a:spcAft>
                <a:spcPts val="800"/>
              </a:spcAft>
              <a:buSzPts val="1000"/>
              <a:buFont typeface="Arial" panose="020B0604020202020204" pitchFamily="34" charset="0"/>
              <a:buChar char="•"/>
              <a:tabLst>
                <a:tab pos="457200" algn="l"/>
              </a:tabLst>
            </a:pPr>
            <a:r>
              <a:rPr lang="en-US" sz="3600" b="1" dirty="0">
                <a:effectLst/>
                <a:latin typeface="DM Sans Bold"/>
                <a:ea typeface="Times New Roman" panose="02020603050405020304" pitchFamily="18" charset="0"/>
                <a:cs typeface="Arial" panose="020B0604020202020204" pitchFamily="34" charset="0"/>
              </a:rPr>
              <a:t>Benefits:</a:t>
            </a:r>
            <a:r>
              <a:rPr lang="en-US" sz="3600" dirty="0">
                <a:effectLst/>
                <a:latin typeface="DM Sans Bold"/>
                <a:ea typeface="Times New Roman" panose="02020603050405020304" pitchFamily="18" charset="0"/>
                <a:cs typeface="Arial" panose="020B0604020202020204" pitchFamily="34" charset="0"/>
              </a:rPr>
              <a:t> </a:t>
            </a:r>
            <a:endParaRPr lang="en-US" sz="3600" dirty="0">
              <a:effectLst/>
              <a:latin typeface="DM Sans Bold"/>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3600" dirty="0">
                <a:effectLst/>
                <a:latin typeface="DM Sans Bold"/>
                <a:ea typeface="Times New Roman" panose="02020603050405020304" pitchFamily="18" charset="0"/>
                <a:cs typeface="Times New Roman" panose="02020603050405020304" pitchFamily="18" charset="0"/>
              </a:rPr>
              <a:t>Prevents network loops</a:t>
            </a:r>
            <a:endParaRPr lang="en-US" sz="3600" dirty="0">
              <a:effectLst/>
              <a:latin typeface="DM Sans Bold"/>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3600" dirty="0">
                <a:effectLst/>
                <a:latin typeface="DM Sans Bold"/>
                <a:ea typeface="Times New Roman" panose="02020603050405020304" pitchFamily="18" charset="0"/>
                <a:cs typeface="Times New Roman" panose="02020603050405020304" pitchFamily="18" charset="0"/>
              </a:rPr>
              <a:t>Improves network stability</a:t>
            </a:r>
            <a:endParaRPr lang="en-US" sz="3600" dirty="0">
              <a:effectLst/>
              <a:latin typeface="DM Sans Bold"/>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3600" dirty="0">
                <a:effectLst/>
                <a:latin typeface="DM Sans Bold"/>
                <a:ea typeface="Times New Roman" panose="02020603050405020304" pitchFamily="18" charset="0"/>
                <a:cs typeface="Times New Roman" panose="02020603050405020304" pitchFamily="18" charset="0"/>
              </a:rPr>
              <a:t>Provides redundancy</a:t>
            </a:r>
            <a:endParaRPr lang="en-US" sz="3600" dirty="0">
              <a:effectLst/>
              <a:latin typeface="DM Sans Bold"/>
              <a:ea typeface="Calibri" panose="020F0502020204030204" pitchFamily="34" charset="0"/>
              <a:cs typeface="Times New Roman" panose="02020603050405020304" pitchFamily="18" charset="0"/>
            </a:endParaRP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10592889" y="9572226"/>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Tree>
    <p:extLst>
      <p:ext uri="{BB962C8B-B14F-4D97-AF65-F5344CB8AC3E}">
        <p14:creationId xmlns:p14="http://schemas.microsoft.com/office/powerpoint/2010/main" val="1355974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1504950" y="2898169"/>
            <a:ext cx="10794828" cy="1177288"/>
          </a:xfrm>
          <a:prstGeom prst="rect">
            <a:avLst/>
          </a:prstGeom>
        </p:spPr>
        <p:txBody>
          <a:bodyPr lIns="0" tIns="0" rIns="0" bIns="0" rtlCol="0" anchor="t">
            <a:spAutoFit/>
          </a:bodyPr>
          <a:lstStyle/>
          <a:p>
            <a:pPr algn="l">
              <a:lnSpc>
                <a:spcPts val="8729"/>
              </a:lnSpc>
            </a:pPr>
            <a:r>
              <a:rPr lang="en-US" sz="8999" b="1">
                <a:solidFill>
                  <a:srgbClr val="000000"/>
                </a:solidFill>
                <a:latin typeface="DM Sans Bold"/>
                <a:ea typeface="DM Sans Bold"/>
                <a:cs typeface="DM Sans Bold"/>
                <a:sym typeface="DM Sans Bold"/>
              </a:rPr>
              <a:t>Telephone Over IP</a:t>
            </a:r>
          </a:p>
        </p:txBody>
      </p:sp>
      <p:sp>
        <p:nvSpPr>
          <p:cNvPr id="4" name="TextBox 4"/>
          <p:cNvSpPr txBox="1"/>
          <p:nvPr/>
        </p:nvSpPr>
        <p:spPr>
          <a:xfrm>
            <a:off x="1488208" y="5380765"/>
            <a:ext cx="11142816" cy="2838528"/>
          </a:xfrm>
          <a:prstGeom prst="rect">
            <a:avLst/>
          </a:prstGeom>
        </p:spPr>
        <p:txBody>
          <a:bodyPr lIns="0" tIns="0" rIns="0" bIns="0" rtlCol="0" anchor="t">
            <a:spAutoFit/>
          </a:bodyPr>
          <a:lstStyle/>
          <a:p>
            <a:pPr algn="l">
              <a:lnSpc>
                <a:spcPts val="4526"/>
              </a:lnSpc>
              <a:spcBef>
                <a:spcPct val="0"/>
              </a:spcBef>
            </a:pPr>
            <a:r>
              <a:rPr lang="en-US" sz="3352" spc="201">
                <a:solidFill>
                  <a:srgbClr val="000000"/>
                </a:solidFill>
                <a:latin typeface="DM Sans"/>
                <a:ea typeface="DM Sans"/>
                <a:cs typeface="DM Sans"/>
                <a:sym typeface="DM Sans"/>
              </a:rPr>
              <a:t>    Telephone over IP, also known as VoIP (Voice over Internet Protocol), is a technology that allows voice communication and multimedia sessions to be transmitted over the internet rather than traditional telephone lines</a:t>
            </a: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10592889" y="9572226"/>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grpSp>
        <p:nvGrpSpPr>
          <p:cNvPr id="3" name="Group 3"/>
          <p:cNvGrpSpPr/>
          <p:nvPr/>
        </p:nvGrpSpPr>
        <p:grpSpPr>
          <a:xfrm>
            <a:off x="11672061" y="1025292"/>
            <a:ext cx="5587239" cy="2662922"/>
            <a:chOff x="0" y="0"/>
            <a:chExt cx="2065940" cy="984643"/>
          </a:xfrm>
        </p:grpSpPr>
        <p:sp>
          <p:nvSpPr>
            <p:cNvPr id="4" name="Freeform 4"/>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txBody>
            <a:bodyPr/>
            <a:lstStyle/>
            <a:p>
              <a:endParaRPr lang="en-US"/>
            </a:p>
          </p:txBody>
        </p:sp>
        <p:sp>
          <p:nvSpPr>
            <p:cNvPr id="5" name="TextBox 5"/>
            <p:cNvSpPr txBox="1"/>
            <p:nvPr/>
          </p:nvSpPr>
          <p:spPr>
            <a:xfrm>
              <a:off x="0" y="-66675"/>
              <a:ext cx="2065940" cy="1051318"/>
            </a:xfrm>
            <a:prstGeom prst="rect">
              <a:avLst/>
            </a:prstGeom>
          </p:spPr>
          <p:txBody>
            <a:bodyPr lIns="50800" tIns="50800" rIns="50800" bIns="50800" rtlCol="0" anchor="ctr"/>
            <a:lstStyle/>
            <a:p>
              <a:pPr marL="0" lvl="0" indent="0" algn="ctr">
                <a:lnSpc>
                  <a:spcPts val="4620"/>
                </a:lnSpc>
                <a:spcBef>
                  <a:spcPct val="0"/>
                </a:spcBef>
              </a:pPr>
              <a:r>
                <a:rPr lang="en-US" sz="3300">
                  <a:solidFill>
                    <a:srgbClr val="000000"/>
                  </a:solidFill>
                  <a:latin typeface="Open Sans Extra Bold"/>
                  <a:ea typeface="Open Sans Extra Bold"/>
                  <a:cs typeface="Open Sans Extra Bold"/>
                  <a:sym typeface="Open Sans Extra Bold"/>
                </a:rPr>
                <a:t>5 PC - VLAN No. 30</a:t>
              </a:r>
            </a:p>
          </p:txBody>
        </p:sp>
      </p:grpSp>
      <p:grpSp>
        <p:nvGrpSpPr>
          <p:cNvPr id="6" name="Group 6"/>
          <p:cNvGrpSpPr/>
          <p:nvPr/>
        </p:nvGrpSpPr>
        <p:grpSpPr>
          <a:xfrm>
            <a:off x="1028700" y="1028700"/>
            <a:ext cx="5587239" cy="2662922"/>
            <a:chOff x="0" y="0"/>
            <a:chExt cx="2065940" cy="984643"/>
          </a:xfrm>
        </p:grpSpPr>
        <p:sp>
          <p:nvSpPr>
            <p:cNvPr id="7" name="Freeform 7"/>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txBody>
            <a:bodyPr/>
            <a:lstStyle/>
            <a:p>
              <a:endParaRPr lang="en-US"/>
            </a:p>
          </p:txBody>
        </p:sp>
        <p:sp>
          <p:nvSpPr>
            <p:cNvPr id="8" name="TextBox 8"/>
            <p:cNvSpPr txBox="1"/>
            <p:nvPr/>
          </p:nvSpPr>
          <p:spPr>
            <a:xfrm>
              <a:off x="0" y="-66675"/>
              <a:ext cx="2065940" cy="1051318"/>
            </a:xfrm>
            <a:prstGeom prst="rect">
              <a:avLst/>
            </a:prstGeom>
          </p:spPr>
          <p:txBody>
            <a:bodyPr lIns="50800" tIns="50800" rIns="50800" bIns="50800" rtlCol="0" anchor="ctr"/>
            <a:lstStyle/>
            <a:p>
              <a:pPr marL="0" lvl="0" indent="0" algn="ctr">
                <a:lnSpc>
                  <a:spcPts val="4620"/>
                </a:lnSpc>
                <a:spcBef>
                  <a:spcPct val="0"/>
                </a:spcBef>
              </a:pPr>
              <a:r>
                <a:rPr lang="en-US" sz="3300">
                  <a:solidFill>
                    <a:srgbClr val="000000"/>
                  </a:solidFill>
                  <a:latin typeface="Open Sans Extra Bold"/>
                  <a:ea typeface="Open Sans Extra Bold"/>
                  <a:cs typeface="Open Sans Extra Bold"/>
                  <a:sym typeface="Open Sans Extra Bold"/>
                </a:rPr>
                <a:t>4 PC - VLAN No. 10</a:t>
              </a:r>
            </a:p>
          </p:txBody>
        </p:sp>
      </p:grpSp>
      <p:sp>
        <p:nvSpPr>
          <p:cNvPr id="9" name="Freeform 9"/>
          <p:cNvSpPr/>
          <p:nvPr/>
        </p:nvSpPr>
        <p:spPr>
          <a:xfrm rot="-8100000">
            <a:off x="6488754" y="3993735"/>
            <a:ext cx="1012981" cy="454921"/>
          </a:xfrm>
          <a:custGeom>
            <a:avLst/>
            <a:gdLst/>
            <a:ahLst/>
            <a:cxnLst/>
            <a:rect l="l" t="t" r="r" b="b"/>
            <a:pathLst>
              <a:path w="1012981" h="454921">
                <a:moveTo>
                  <a:pt x="0" y="0"/>
                </a:moveTo>
                <a:lnTo>
                  <a:pt x="1012981" y="0"/>
                </a:lnTo>
                <a:lnTo>
                  <a:pt x="1012981"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Freeform 10"/>
          <p:cNvSpPr/>
          <p:nvPr/>
        </p:nvSpPr>
        <p:spPr>
          <a:xfrm rot="-2700000">
            <a:off x="10646588" y="3979735"/>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1" name="Freeform 11"/>
          <p:cNvSpPr/>
          <p:nvPr/>
        </p:nvSpPr>
        <p:spPr>
          <a:xfrm rot="5400000">
            <a:off x="8637509" y="6060575"/>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2" name="TextBox 12"/>
          <p:cNvSpPr txBox="1"/>
          <p:nvPr/>
        </p:nvSpPr>
        <p:spPr>
          <a:xfrm>
            <a:off x="6995244" y="4738239"/>
            <a:ext cx="4297511" cy="1043306"/>
          </a:xfrm>
          <a:prstGeom prst="rect">
            <a:avLst/>
          </a:prstGeom>
        </p:spPr>
        <p:txBody>
          <a:bodyPr lIns="0" tIns="0" rIns="0" bIns="0" rtlCol="0" anchor="t">
            <a:spAutoFit/>
          </a:bodyPr>
          <a:lstStyle/>
          <a:p>
            <a:pPr marL="0" lvl="1" indent="0" algn="ctr">
              <a:lnSpc>
                <a:spcPts val="7760"/>
              </a:lnSpc>
              <a:spcBef>
                <a:spcPct val="0"/>
              </a:spcBef>
            </a:pPr>
            <a:r>
              <a:rPr lang="en-US" sz="8000" b="1">
                <a:solidFill>
                  <a:srgbClr val="000000"/>
                </a:solidFill>
                <a:latin typeface="DM Sans Bold"/>
                <a:ea typeface="DM Sans Bold"/>
                <a:cs typeface="DM Sans Bold"/>
                <a:sym typeface="DM Sans Bold"/>
              </a:rPr>
              <a:t>VLANS</a:t>
            </a:r>
          </a:p>
        </p:txBody>
      </p:sp>
      <p:grpSp>
        <p:nvGrpSpPr>
          <p:cNvPr id="13" name="Group 13"/>
          <p:cNvGrpSpPr/>
          <p:nvPr/>
        </p:nvGrpSpPr>
        <p:grpSpPr>
          <a:xfrm>
            <a:off x="6350380" y="7146951"/>
            <a:ext cx="5587239" cy="2662922"/>
            <a:chOff x="0" y="0"/>
            <a:chExt cx="2065940" cy="984643"/>
          </a:xfrm>
        </p:grpSpPr>
        <p:sp>
          <p:nvSpPr>
            <p:cNvPr id="14" name="Freeform 14"/>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txBody>
            <a:bodyPr/>
            <a:lstStyle/>
            <a:p>
              <a:endParaRPr lang="en-US"/>
            </a:p>
          </p:txBody>
        </p:sp>
        <p:sp>
          <p:nvSpPr>
            <p:cNvPr id="15" name="TextBox 15"/>
            <p:cNvSpPr txBox="1"/>
            <p:nvPr/>
          </p:nvSpPr>
          <p:spPr>
            <a:xfrm>
              <a:off x="0" y="-66675"/>
              <a:ext cx="2065940" cy="1051318"/>
            </a:xfrm>
            <a:prstGeom prst="rect">
              <a:avLst/>
            </a:prstGeom>
          </p:spPr>
          <p:txBody>
            <a:bodyPr lIns="50800" tIns="50800" rIns="50800" bIns="50800" rtlCol="0" anchor="ctr"/>
            <a:lstStyle/>
            <a:p>
              <a:pPr marL="0" lvl="0" indent="0" algn="ctr">
                <a:lnSpc>
                  <a:spcPts val="4620"/>
                </a:lnSpc>
                <a:spcBef>
                  <a:spcPct val="0"/>
                </a:spcBef>
              </a:pPr>
              <a:r>
                <a:rPr lang="en-US" sz="3300">
                  <a:solidFill>
                    <a:srgbClr val="000000"/>
                  </a:solidFill>
                  <a:latin typeface="Open Sans Extra Bold"/>
                  <a:ea typeface="Open Sans Extra Bold"/>
                  <a:cs typeface="Open Sans Extra Bold"/>
                  <a:sym typeface="Open Sans Extra Bold"/>
                </a:rPr>
                <a:t>9 IP Phone - VLAN No. 20</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5" name="Freeform 5"/>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6" name="Freeform 6"/>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7" name="Freeform 7"/>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8" name="Freeform 8"/>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9" name="Freeform 9"/>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0" name="Freeform 10"/>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11" name="TextBox 11"/>
          <p:cNvSpPr txBox="1"/>
          <p:nvPr/>
        </p:nvSpPr>
        <p:spPr>
          <a:xfrm>
            <a:off x="4732501" y="2148335"/>
            <a:ext cx="8822997" cy="1177290"/>
          </a:xfrm>
          <a:prstGeom prst="rect">
            <a:avLst/>
          </a:prstGeom>
        </p:spPr>
        <p:txBody>
          <a:bodyPr lIns="0" tIns="0" rIns="0" bIns="0" rtlCol="0" anchor="t">
            <a:spAutoFit/>
          </a:bodyPr>
          <a:lstStyle/>
          <a:p>
            <a:pPr marL="0" lvl="1" indent="0" algn="ctr">
              <a:lnSpc>
                <a:spcPts val="8730"/>
              </a:lnSpc>
              <a:spcBef>
                <a:spcPct val="0"/>
              </a:spcBef>
            </a:pPr>
            <a:r>
              <a:rPr lang="en-US" sz="9000" b="1">
                <a:solidFill>
                  <a:srgbClr val="000000"/>
                </a:solidFill>
                <a:latin typeface="DM Sans Bold"/>
                <a:ea typeface="DM Sans Bold"/>
                <a:cs typeface="DM Sans Bold"/>
                <a:sym typeface="DM Sans Bold"/>
              </a:rPr>
              <a:t>VLANS</a:t>
            </a:r>
          </a:p>
        </p:txBody>
      </p:sp>
      <p:sp>
        <p:nvSpPr>
          <p:cNvPr id="12" name="Freeform 12"/>
          <p:cNvSpPr/>
          <p:nvPr/>
        </p:nvSpPr>
        <p:spPr>
          <a:xfrm>
            <a:off x="2576665" y="3325625"/>
            <a:ext cx="13134671" cy="6961375"/>
          </a:xfrm>
          <a:custGeom>
            <a:avLst/>
            <a:gdLst/>
            <a:ahLst/>
            <a:cxnLst/>
            <a:rect l="l" t="t" r="r" b="b"/>
            <a:pathLst>
              <a:path w="13134671" h="6961375">
                <a:moveTo>
                  <a:pt x="0" y="0"/>
                </a:moveTo>
                <a:lnTo>
                  <a:pt x="13134670" y="0"/>
                </a:lnTo>
                <a:lnTo>
                  <a:pt x="13134670" y="6961375"/>
                </a:lnTo>
                <a:lnTo>
                  <a:pt x="0" y="6961375"/>
                </a:lnTo>
                <a:lnTo>
                  <a:pt x="0" y="0"/>
                </a:lnTo>
                <a:close/>
              </a:path>
            </a:pathLst>
          </a:custGeom>
          <a:blipFill>
            <a:blip r:embed="rId19"/>
            <a:stretch>
              <a:fillRect/>
            </a:stretch>
          </a:blipFill>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1504950" y="2898169"/>
            <a:ext cx="13668458" cy="1177288"/>
          </a:xfrm>
          <a:prstGeom prst="rect">
            <a:avLst/>
          </a:prstGeom>
        </p:spPr>
        <p:txBody>
          <a:bodyPr lIns="0" tIns="0" rIns="0" bIns="0" rtlCol="0" anchor="t">
            <a:spAutoFit/>
          </a:bodyPr>
          <a:lstStyle/>
          <a:p>
            <a:pPr algn="l">
              <a:lnSpc>
                <a:spcPts val="8729"/>
              </a:lnSpc>
            </a:pPr>
            <a:r>
              <a:rPr lang="en-US" sz="8999" b="1">
                <a:solidFill>
                  <a:srgbClr val="000000"/>
                </a:solidFill>
                <a:latin typeface="DM Sans Bold"/>
                <a:ea typeface="DM Sans Bold"/>
                <a:cs typeface="DM Sans Bold"/>
                <a:sym typeface="DM Sans Bold"/>
              </a:rPr>
              <a:t>Access &amp; Core Switches</a:t>
            </a:r>
          </a:p>
        </p:txBody>
      </p:sp>
      <p:sp>
        <p:nvSpPr>
          <p:cNvPr id="4" name="TextBox 4"/>
          <p:cNvSpPr txBox="1"/>
          <p:nvPr/>
        </p:nvSpPr>
        <p:spPr>
          <a:xfrm>
            <a:off x="1504950" y="4788507"/>
            <a:ext cx="10967572" cy="4480561"/>
          </a:xfrm>
          <a:prstGeom prst="rect">
            <a:avLst/>
          </a:prstGeom>
        </p:spPr>
        <p:txBody>
          <a:bodyPr lIns="0" tIns="0" rIns="0" bIns="0" rtlCol="0" anchor="t">
            <a:spAutoFit/>
          </a:bodyPr>
          <a:lstStyle/>
          <a:p>
            <a:pPr algn="l">
              <a:lnSpc>
                <a:spcPts val="4454"/>
              </a:lnSpc>
            </a:pPr>
            <a:r>
              <a:rPr lang="en-US" sz="3299" spc="197">
                <a:solidFill>
                  <a:srgbClr val="000000"/>
                </a:solidFill>
                <a:latin typeface="DM Sans"/>
                <a:ea typeface="DM Sans"/>
                <a:cs typeface="DM Sans"/>
                <a:sym typeface="DM Sans"/>
              </a:rPr>
              <a:t>    Access switches are located at the network's edge and connect end-user devices such as computers, printers, IP phones, and access points to the network.</a:t>
            </a:r>
          </a:p>
          <a:p>
            <a:pPr algn="l">
              <a:lnSpc>
                <a:spcPts val="4454"/>
              </a:lnSpc>
            </a:pPr>
            <a:endParaRPr lang="en-US" sz="3299" spc="197">
              <a:solidFill>
                <a:srgbClr val="000000"/>
              </a:solidFill>
              <a:latin typeface="DM Sans"/>
              <a:ea typeface="DM Sans"/>
              <a:cs typeface="DM Sans"/>
              <a:sym typeface="DM Sans"/>
            </a:endParaRPr>
          </a:p>
          <a:p>
            <a:pPr marL="0" lvl="0" indent="0" algn="l">
              <a:lnSpc>
                <a:spcPts val="4454"/>
              </a:lnSpc>
              <a:spcBef>
                <a:spcPct val="0"/>
              </a:spcBef>
            </a:pPr>
            <a:r>
              <a:rPr lang="en-US" sz="3299" spc="197">
                <a:solidFill>
                  <a:srgbClr val="000000"/>
                </a:solidFill>
                <a:latin typeface="DM Sans"/>
                <a:ea typeface="DM Sans"/>
                <a:cs typeface="DM Sans"/>
                <a:sym typeface="DM Sans"/>
              </a:rPr>
              <a:t>    Core switches are positioned at the core or backbone of a network and are responsible for high-speed data switching within the network.</a:t>
            </a: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9144000" y="9831043"/>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1504950" y="2898169"/>
            <a:ext cx="10794828" cy="1177288"/>
          </a:xfrm>
          <a:prstGeom prst="rect">
            <a:avLst/>
          </a:prstGeom>
        </p:spPr>
        <p:txBody>
          <a:bodyPr lIns="0" tIns="0" rIns="0" bIns="0" rtlCol="0" anchor="t">
            <a:spAutoFit/>
          </a:bodyPr>
          <a:lstStyle/>
          <a:p>
            <a:pPr algn="l">
              <a:lnSpc>
                <a:spcPts val="8729"/>
              </a:lnSpc>
            </a:pPr>
            <a:r>
              <a:rPr lang="en-US" sz="8999" b="1">
                <a:solidFill>
                  <a:srgbClr val="000000"/>
                </a:solidFill>
                <a:latin typeface="DM Sans Bold"/>
                <a:ea typeface="DM Sans Bold"/>
                <a:cs typeface="DM Sans Bold"/>
                <a:sym typeface="DM Sans Bold"/>
              </a:rPr>
              <a:t>Switches &amp; Router</a:t>
            </a:r>
          </a:p>
        </p:txBody>
      </p:sp>
      <p:sp>
        <p:nvSpPr>
          <p:cNvPr id="4" name="TextBox 4"/>
          <p:cNvSpPr txBox="1"/>
          <p:nvPr/>
        </p:nvSpPr>
        <p:spPr>
          <a:xfrm>
            <a:off x="1504950" y="4788507"/>
            <a:ext cx="10967572" cy="5042536"/>
          </a:xfrm>
          <a:prstGeom prst="rect">
            <a:avLst/>
          </a:prstGeom>
        </p:spPr>
        <p:txBody>
          <a:bodyPr lIns="0" tIns="0" rIns="0" bIns="0" rtlCol="0" anchor="t">
            <a:spAutoFit/>
          </a:bodyPr>
          <a:lstStyle/>
          <a:p>
            <a:pPr algn="l">
              <a:lnSpc>
                <a:spcPts val="4454"/>
              </a:lnSpc>
            </a:pPr>
            <a:r>
              <a:rPr lang="en-US" sz="3299" spc="197">
                <a:solidFill>
                  <a:srgbClr val="000000"/>
                </a:solidFill>
                <a:latin typeface="DM Sans"/>
                <a:ea typeface="DM Sans"/>
                <a:cs typeface="DM Sans"/>
                <a:sym typeface="DM Sans"/>
              </a:rPr>
              <a:t>    Routers are networking devices that connect multiple networks and route network traffic between them. They operate at the OSI model's network layer (Layer 3).</a:t>
            </a:r>
          </a:p>
          <a:p>
            <a:pPr algn="l">
              <a:lnSpc>
                <a:spcPts val="4454"/>
              </a:lnSpc>
            </a:pPr>
            <a:endParaRPr lang="en-US" sz="3299" spc="197">
              <a:solidFill>
                <a:srgbClr val="000000"/>
              </a:solidFill>
              <a:latin typeface="DM Sans"/>
              <a:ea typeface="DM Sans"/>
              <a:cs typeface="DM Sans"/>
              <a:sym typeface="DM Sans"/>
            </a:endParaRPr>
          </a:p>
          <a:p>
            <a:pPr marL="0" lvl="0" indent="0" algn="l">
              <a:lnSpc>
                <a:spcPts val="4454"/>
              </a:lnSpc>
              <a:spcBef>
                <a:spcPct val="0"/>
              </a:spcBef>
            </a:pPr>
            <a:r>
              <a:rPr lang="en-US" sz="3299" spc="197">
                <a:solidFill>
                  <a:srgbClr val="000000"/>
                </a:solidFill>
                <a:latin typeface="DM Sans"/>
                <a:ea typeface="DM Sans"/>
                <a:cs typeface="DM Sans"/>
                <a:sym typeface="DM Sans"/>
              </a:rPr>
              <a:t>    Switches are networking devices that connect devices within the same network and facilitate communication within that network. They operate at the OSI model's data link layer (Layer 2).</a:t>
            </a: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9144000" y="9831043"/>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en-US"/>
          </a:p>
        </p:txBody>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en-US"/>
          </a:p>
        </p:txBody>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en-US"/>
          </a:p>
        </p:txBody>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en-US"/>
          </a:p>
        </p:txBody>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en-US"/>
          </a:p>
        </p:txBody>
      </p:sp>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b="1">
                <a:solidFill>
                  <a:srgbClr val="000000"/>
                </a:solidFill>
                <a:latin typeface="DM Sans Bold"/>
                <a:ea typeface="DM Sans Bold"/>
                <a:cs typeface="DM Sans Bold"/>
                <a:sym typeface="DM Sans Bold"/>
              </a:rPr>
              <a:t>Any Questions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en-US"/>
          </a:p>
        </p:txBody>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en-US"/>
          </a:p>
        </p:txBody>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en-US"/>
          </a:p>
        </p:txBody>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en-US"/>
          </a:p>
        </p:txBody>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en-US"/>
          </a:p>
        </p:txBody>
      </p:sp>
      <p:sp>
        <p:nvSpPr>
          <p:cNvPr id="16" name="TextBox 16"/>
          <p:cNvSpPr txBox="1"/>
          <p:nvPr/>
        </p:nvSpPr>
        <p:spPr>
          <a:xfrm>
            <a:off x="3688802" y="4499469"/>
            <a:ext cx="10910396" cy="1754786"/>
          </a:xfrm>
          <a:prstGeom prst="rect">
            <a:avLst/>
          </a:prstGeom>
        </p:spPr>
        <p:txBody>
          <a:bodyPr lIns="0" tIns="0" rIns="0" bIns="0" rtlCol="0" anchor="t">
            <a:spAutoFit/>
          </a:bodyPr>
          <a:lstStyle/>
          <a:p>
            <a:pPr algn="ctr">
              <a:lnSpc>
                <a:spcPts val="12699"/>
              </a:lnSpc>
            </a:pPr>
            <a:r>
              <a:rPr lang="en-US" sz="14597" b="1">
                <a:solidFill>
                  <a:srgbClr val="000000"/>
                </a:solidFill>
                <a:latin typeface="DM Sans Bold"/>
                <a:ea typeface="DM Sans Bold"/>
                <a:cs typeface="DM Sans Bold"/>
                <a:sym typeface="DM Sans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en-US"/>
          </a:p>
        </p:txBody>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en-US"/>
          </a:p>
        </p:txBody>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en-US"/>
          </a:p>
        </p:txBody>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en-US"/>
          </a:p>
        </p:txBody>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en-US"/>
          </a:p>
        </p:txBody>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txBody>
          <a:bodyPr/>
          <a:lstStyle/>
          <a:p>
            <a:endParaRPr lang="en-US"/>
          </a:p>
        </p:txBody>
      </p:sp>
      <p:sp>
        <p:nvSpPr>
          <p:cNvPr id="17" name="TextBox 17"/>
          <p:cNvSpPr txBox="1"/>
          <p:nvPr/>
        </p:nvSpPr>
        <p:spPr>
          <a:xfrm>
            <a:off x="3688802" y="1509950"/>
            <a:ext cx="10910396" cy="8133080"/>
          </a:xfrm>
          <a:prstGeom prst="rect">
            <a:avLst/>
          </a:prstGeom>
        </p:spPr>
        <p:txBody>
          <a:bodyPr lIns="0" tIns="0" rIns="0" bIns="0" rtlCol="0" anchor="t">
            <a:spAutoFit/>
          </a:bodyPr>
          <a:lstStyle/>
          <a:p>
            <a:pPr algn="ctr">
              <a:lnSpc>
                <a:spcPts val="3760"/>
              </a:lnSpc>
            </a:pPr>
            <a:r>
              <a:rPr lang="en-US" sz="4000" b="1">
                <a:solidFill>
                  <a:srgbClr val="000000"/>
                </a:solidFill>
                <a:latin typeface="DM Sans Bold"/>
                <a:ea typeface="DM Sans Bold"/>
                <a:cs typeface="DM Sans Bold"/>
                <a:sym typeface="DM Sans Bold"/>
              </a:rPr>
              <a:t>Supervised by:</a:t>
            </a:r>
          </a:p>
          <a:p>
            <a:pPr algn="ctr">
              <a:lnSpc>
                <a:spcPts val="3760"/>
              </a:lnSpc>
            </a:pPr>
            <a:endParaRPr lang="en-US" sz="4000" b="1">
              <a:solidFill>
                <a:srgbClr val="000000"/>
              </a:solidFill>
              <a:latin typeface="DM Sans Bold"/>
              <a:ea typeface="DM Sans Bold"/>
              <a:cs typeface="DM Sans Bold"/>
              <a:sym typeface="DM Sans Bold"/>
            </a:endParaRPr>
          </a:p>
          <a:p>
            <a:pPr algn="ctr">
              <a:lnSpc>
                <a:spcPts val="3760"/>
              </a:lnSpc>
            </a:pPr>
            <a:r>
              <a:rPr lang="en-US" sz="4000" b="1">
                <a:solidFill>
                  <a:srgbClr val="000000"/>
                </a:solidFill>
                <a:latin typeface="DM Sans Bold"/>
                <a:ea typeface="DM Sans Bold"/>
                <a:cs typeface="DM Sans Bold"/>
                <a:sym typeface="DM Sans Bold"/>
              </a:rPr>
              <a:t> Islam Edrees</a:t>
            </a:r>
          </a:p>
          <a:p>
            <a:pPr algn="ctr">
              <a:lnSpc>
                <a:spcPts val="3760"/>
              </a:lnSpc>
            </a:pPr>
            <a:endParaRPr lang="en-US" sz="4000" b="1">
              <a:solidFill>
                <a:srgbClr val="000000"/>
              </a:solidFill>
              <a:latin typeface="DM Sans Bold"/>
              <a:ea typeface="DM Sans Bold"/>
              <a:cs typeface="DM Sans Bold"/>
              <a:sym typeface="DM Sans Bold"/>
            </a:endParaRPr>
          </a:p>
          <a:p>
            <a:pPr algn="ctr">
              <a:lnSpc>
                <a:spcPts val="3760"/>
              </a:lnSpc>
            </a:pPr>
            <a:r>
              <a:rPr lang="en-US" sz="4000" b="1">
                <a:solidFill>
                  <a:srgbClr val="000000"/>
                </a:solidFill>
                <a:latin typeface="DM Sans Bold"/>
                <a:ea typeface="DM Sans Bold"/>
                <a:cs typeface="DM Sans Bold"/>
                <a:sym typeface="DM Sans Bold"/>
              </a:rPr>
              <a:t>Team members:</a:t>
            </a:r>
          </a:p>
          <a:p>
            <a:pPr algn="ctr">
              <a:lnSpc>
                <a:spcPts val="3760"/>
              </a:lnSpc>
            </a:pPr>
            <a:endParaRPr lang="en-US" sz="4000" b="1">
              <a:solidFill>
                <a:srgbClr val="000000"/>
              </a:solidFill>
              <a:latin typeface="DM Sans Bold"/>
              <a:ea typeface="DM Sans Bold"/>
              <a:cs typeface="DM Sans Bold"/>
              <a:sym typeface="DM Sans Bold"/>
            </a:endParaRPr>
          </a:p>
          <a:p>
            <a:pPr algn="ctr">
              <a:lnSpc>
                <a:spcPts val="3760"/>
              </a:lnSpc>
            </a:pPr>
            <a:r>
              <a:rPr lang="en-US" sz="4000" b="1">
                <a:solidFill>
                  <a:srgbClr val="000000"/>
                </a:solidFill>
                <a:latin typeface="DM Sans Bold"/>
                <a:ea typeface="DM Sans Bold"/>
                <a:cs typeface="DM Sans Bold"/>
                <a:sym typeface="DM Sans Bold"/>
              </a:rPr>
              <a:t>Kirollos Magdy Eskander Zaky</a:t>
            </a:r>
          </a:p>
          <a:p>
            <a:pPr algn="ctr">
              <a:lnSpc>
                <a:spcPts val="3760"/>
              </a:lnSpc>
            </a:pPr>
            <a:endParaRPr lang="en-US" sz="4000" b="1">
              <a:solidFill>
                <a:srgbClr val="000000"/>
              </a:solidFill>
              <a:latin typeface="DM Sans Bold"/>
              <a:ea typeface="DM Sans Bold"/>
              <a:cs typeface="DM Sans Bold"/>
              <a:sym typeface="DM Sans Bold"/>
            </a:endParaRPr>
          </a:p>
          <a:p>
            <a:pPr algn="ctr">
              <a:lnSpc>
                <a:spcPts val="3760"/>
              </a:lnSpc>
            </a:pPr>
            <a:r>
              <a:rPr lang="en-US" sz="4000" b="1">
                <a:solidFill>
                  <a:srgbClr val="000000"/>
                </a:solidFill>
                <a:latin typeface="DM Sans Bold"/>
                <a:ea typeface="DM Sans Bold"/>
                <a:cs typeface="DM Sans Bold"/>
                <a:sym typeface="DM Sans Bold"/>
              </a:rPr>
              <a:t>Mahmoud Abdelaty Hassan Ahmed</a:t>
            </a:r>
          </a:p>
          <a:p>
            <a:pPr algn="ctr">
              <a:lnSpc>
                <a:spcPts val="3760"/>
              </a:lnSpc>
            </a:pPr>
            <a:endParaRPr lang="en-US" sz="4000" b="1">
              <a:solidFill>
                <a:srgbClr val="000000"/>
              </a:solidFill>
              <a:latin typeface="DM Sans Bold"/>
              <a:ea typeface="DM Sans Bold"/>
              <a:cs typeface="DM Sans Bold"/>
              <a:sym typeface="DM Sans Bold"/>
            </a:endParaRPr>
          </a:p>
          <a:p>
            <a:pPr algn="ctr">
              <a:lnSpc>
                <a:spcPts val="3760"/>
              </a:lnSpc>
            </a:pPr>
            <a:r>
              <a:rPr lang="en-US" sz="4000" b="1">
                <a:solidFill>
                  <a:srgbClr val="000000"/>
                </a:solidFill>
                <a:latin typeface="DM Sans Bold"/>
                <a:ea typeface="DM Sans Bold"/>
                <a:cs typeface="DM Sans Bold"/>
                <a:sym typeface="DM Sans Bold"/>
              </a:rPr>
              <a:t>Mahmoud Elsayed Mohamed</a:t>
            </a:r>
          </a:p>
          <a:p>
            <a:pPr algn="ctr">
              <a:lnSpc>
                <a:spcPts val="3760"/>
              </a:lnSpc>
            </a:pPr>
            <a:endParaRPr lang="en-US" sz="4000" b="1">
              <a:solidFill>
                <a:srgbClr val="000000"/>
              </a:solidFill>
              <a:latin typeface="DM Sans Bold"/>
              <a:ea typeface="DM Sans Bold"/>
              <a:cs typeface="DM Sans Bold"/>
              <a:sym typeface="DM Sans Bold"/>
            </a:endParaRPr>
          </a:p>
          <a:p>
            <a:pPr algn="ctr">
              <a:lnSpc>
                <a:spcPts val="3760"/>
              </a:lnSpc>
            </a:pPr>
            <a:r>
              <a:rPr lang="en-US" sz="4000" b="1">
                <a:solidFill>
                  <a:srgbClr val="000000"/>
                </a:solidFill>
                <a:latin typeface="DM Sans Bold"/>
                <a:ea typeface="DM Sans Bold"/>
                <a:cs typeface="DM Sans Bold"/>
                <a:sym typeface="DM Sans Bold"/>
              </a:rPr>
              <a:t>Mina Samy sobhy</a:t>
            </a:r>
          </a:p>
          <a:p>
            <a:pPr algn="ctr">
              <a:lnSpc>
                <a:spcPts val="3760"/>
              </a:lnSpc>
            </a:pPr>
            <a:endParaRPr lang="en-US" sz="4000" b="1">
              <a:solidFill>
                <a:srgbClr val="000000"/>
              </a:solidFill>
              <a:latin typeface="DM Sans Bold"/>
              <a:ea typeface="DM Sans Bold"/>
              <a:cs typeface="DM Sans Bold"/>
              <a:sym typeface="DM Sans Bold"/>
            </a:endParaRPr>
          </a:p>
          <a:p>
            <a:pPr algn="ctr">
              <a:lnSpc>
                <a:spcPts val="3760"/>
              </a:lnSpc>
            </a:pPr>
            <a:r>
              <a:rPr lang="en-US" sz="4000" b="1">
                <a:solidFill>
                  <a:srgbClr val="000000"/>
                </a:solidFill>
                <a:latin typeface="DM Sans Bold"/>
                <a:ea typeface="DM Sans Bold"/>
                <a:cs typeface="DM Sans Bold"/>
                <a:sym typeface="DM Sans Bold"/>
              </a:rPr>
              <a:t>Mostafa Saied Ahmed Omran</a:t>
            </a:r>
          </a:p>
          <a:p>
            <a:pPr algn="ctr">
              <a:lnSpc>
                <a:spcPts val="3760"/>
              </a:lnSpc>
            </a:pPr>
            <a:endParaRPr lang="en-US" sz="4000" b="1">
              <a:solidFill>
                <a:srgbClr val="000000"/>
              </a:solidFill>
              <a:latin typeface="DM Sans Bold"/>
              <a:ea typeface="DM Sans Bold"/>
              <a:cs typeface="DM Sans Bold"/>
              <a:sym typeface="DM Sans Bold"/>
            </a:endParaRPr>
          </a:p>
          <a:p>
            <a:pPr algn="ctr">
              <a:lnSpc>
                <a:spcPts val="3760"/>
              </a:lnSpc>
            </a:pPr>
            <a:r>
              <a:rPr lang="en-US" sz="4000" b="1">
                <a:solidFill>
                  <a:srgbClr val="000000"/>
                </a:solidFill>
                <a:latin typeface="DM Sans Bold"/>
                <a:ea typeface="DM Sans Bold"/>
                <a:cs typeface="DM Sans Bold"/>
                <a:sym typeface="DM Sans Bold"/>
              </a:rPr>
              <a:t>Yousif Anwar Abdelrahman Mohamed</a:t>
            </a:r>
          </a:p>
        </p:txBody>
      </p:sp>
      <p:sp>
        <p:nvSpPr>
          <p:cNvPr id="18" name="Freeform 18"/>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1504950" y="2898168"/>
            <a:ext cx="10794828"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Introduction</a:t>
            </a:r>
          </a:p>
        </p:txBody>
      </p:sp>
      <p:sp>
        <p:nvSpPr>
          <p:cNvPr id="4" name="TextBox 4"/>
          <p:cNvSpPr txBox="1"/>
          <p:nvPr/>
        </p:nvSpPr>
        <p:spPr>
          <a:xfrm>
            <a:off x="1504950" y="4215764"/>
            <a:ext cx="10794828" cy="5042536"/>
          </a:xfrm>
          <a:prstGeom prst="rect">
            <a:avLst/>
          </a:prstGeom>
        </p:spPr>
        <p:txBody>
          <a:bodyPr lIns="0" tIns="0" rIns="0" bIns="0" rtlCol="0" anchor="t">
            <a:spAutoFit/>
          </a:bodyPr>
          <a:lstStyle/>
          <a:p>
            <a:pPr algn="l">
              <a:lnSpc>
                <a:spcPts val="4454"/>
              </a:lnSpc>
            </a:pPr>
            <a:r>
              <a:rPr lang="en-US" sz="3299" spc="197">
                <a:solidFill>
                  <a:srgbClr val="000000"/>
                </a:solidFill>
                <a:latin typeface="DM Sans"/>
                <a:ea typeface="DM Sans"/>
                <a:cs typeface="DM Sans"/>
                <a:sym typeface="DM Sans"/>
              </a:rPr>
              <a:t>    Designing a small office network involves creating a reliable and efficient system that connects various devices within the office to facilitate communication and resource access.</a:t>
            </a:r>
          </a:p>
          <a:p>
            <a:pPr algn="l">
              <a:lnSpc>
                <a:spcPts val="4454"/>
              </a:lnSpc>
            </a:pPr>
            <a:endParaRPr lang="en-US" sz="3299" spc="197">
              <a:solidFill>
                <a:srgbClr val="000000"/>
              </a:solidFill>
              <a:latin typeface="DM Sans"/>
              <a:ea typeface="DM Sans"/>
              <a:cs typeface="DM Sans"/>
              <a:sym typeface="DM Sans"/>
            </a:endParaRPr>
          </a:p>
          <a:p>
            <a:pPr marL="0" lvl="0" indent="0" algn="l">
              <a:lnSpc>
                <a:spcPts val="4454"/>
              </a:lnSpc>
              <a:spcBef>
                <a:spcPct val="0"/>
              </a:spcBef>
            </a:pPr>
            <a:r>
              <a:rPr lang="en-US" sz="3299" spc="197">
                <a:solidFill>
                  <a:srgbClr val="000000"/>
                </a:solidFill>
                <a:latin typeface="DM Sans"/>
                <a:ea typeface="DM Sans"/>
                <a:cs typeface="DM Sans"/>
                <a:sym typeface="DM Sans"/>
              </a:rPr>
              <a:t>    A well-designed network can improve productivity, enhance collaboration, and streamline operations within the office environment.</a:t>
            </a: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1504950" y="2898168"/>
            <a:ext cx="10794828"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Introduction</a:t>
            </a:r>
          </a:p>
        </p:txBody>
      </p:sp>
      <p:sp>
        <p:nvSpPr>
          <p:cNvPr id="4" name="TextBox 4"/>
          <p:cNvSpPr txBox="1"/>
          <p:nvPr/>
        </p:nvSpPr>
        <p:spPr>
          <a:xfrm>
            <a:off x="1504950" y="4305544"/>
            <a:ext cx="10967572" cy="5604511"/>
          </a:xfrm>
          <a:prstGeom prst="rect">
            <a:avLst/>
          </a:prstGeom>
        </p:spPr>
        <p:txBody>
          <a:bodyPr lIns="0" tIns="0" rIns="0" bIns="0" rtlCol="0" anchor="t">
            <a:spAutoFit/>
          </a:bodyPr>
          <a:lstStyle/>
          <a:p>
            <a:pPr algn="l">
              <a:lnSpc>
                <a:spcPts val="4454"/>
              </a:lnSpc>
            </a:pPr>
            <a:r>
              <a:rPr lang="en-US" sz="3299" spc="197">
                <a:solidFill>
                  <a:srgbClr val="000000"/>
                </a:solidFill>
                <a:latin typeface="DM Sans"/>
                <a:ea typeface="DM Sans"/>
                <a:cs typeface="DM Sans"/>
                <a:sym typeface="DM Sans"/>
              </a:rPr>
              <a:t>    Key considerations in small office network design include selecting the appropriate networking devices (like routers, and switches) ensuring and planning for scalability to accommodate future growth.</a:t>
            </a:r>
          </a:p>
          <a:p>
            <a:pPr marL="0" lvl="0" indent="0" algn="l">
              <a:lnSpc>
                <a:spcPts val="4454"/>
              </a:lnSpc>
              <a:spcBef>
                <a:spcPct val="0"/>
              </a:spcBef>
            </a:pPr>
            <a:r>
              <a:rPr lang="en-US" sz="3299" spc="197">
                <a:solidFill>
                  <a:srgbClr val="000000"/>
                </a:solidFill>
                <a:latin typeface="DM Sans"/>
                <a:ea typeface="DM Sans"/>
                <a:cs typeface="DM Sans"/>
                <a:sym typeface="DM Sans"/>
              </a:rPr>
              <a:t>    By carefully planning and implementing a small office network design, businesses can establish a robust infrastructure that supports their daily operations and enables seamless connectivity among employees, devices, and resources.</a:t>
            </a: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AutoShape 3"/>
          <p:cNvSpPr/>
          <p:nvPr/>
        </p:nvSpPr>
        <p:spPr>
          <a:xfrm>
            <a:off x="-886757" y="5074942"/>
            <a:ext cx="20061513" cy="0"/>
          </a:xfrm>
          <a:prstGeom prst="line">
            <a:avLst/>
          </a:prstGeom>
          <a:ln w="28575"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7966771" y="4814785"/>
            <a:ext cx="502056" cy="50205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txBody>
            <a:bodyPr/>
            <a:lstStyle/>
            <a:p>
              <a:endParaRPr lang="en-US"/>
            </a:p>
          </p:txBody>
        </p:sp>
        <p:sp>
          <p:nvSpPr>
            <p:cNvPr id="6" name="TextBox 6"/>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7" name="Group 7"/>
          <p:cNvGrpSpPr/>
          <p:nvPr/>
        </p:nvGrpSpPr>
        <p:grpSpPr>
          <a:xfrm>
            <a:off x="3824542" y="4823914"/>
            <a:ext cx="502056" cy="50205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txBody>
            <a:bodyPr/>
            <a:lstStyle/>
            <a:p>
              <a:endParaRPr lang="en-US"/>
            </a:p>
          </p:txBody>
        </p:sp>
        <p:sp>
          <p:nvSpPr>
            <p:cNvPr id="9" name="TextBox 9"/>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10" name="Group 10"/>
          <p:cNvGrpSpPr/>
          <p:nvPr/>
        </p:nvGrpSpPr>
        <p:grpSpPr>
          <a:xfrm>
            <a:off x="11603175" y="4814785"/>
            <a:ext cx="502056" cy="50205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txBody>
            <a:bodyPr/>
            <a:lstStyle/>
            <a:p>
              <a:endParaRPr lang="en-US"/>
            </a:p>
          </p:txBody>
        </p:sp>
        <p:sp>
          <p:nvSpPr>
            <p:cNvPr id="12" name="TextBox 12"/>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13" name="Group 13"/>
          <p:cNvGrpSpPr/>
          <p:nvPr/>
        </p:nvGrpSpPr>
        <p:grpSpPr>
          <a:xfrm>
            <a:off x="14627717" y="4814785"/>
            <a:ext cx="502056" cy="50205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txBody>
            <a:bodyPr/>
            <a:lstStyle/>
            <a:p>
              <a:endParaRPr lang="en-US"/>
            </a:p>
          </p:txBody>
        </p:sp>
        <p:sp>
          <p:nvSpPr>
            <p:cNvPr id="15" name="TextBox 15"/>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6" name="TextBox 16"/>
          <p:cNvSpPr txBox="1"/>
          <p:nvPr/>
        </p:nvSpPr>
        <p:spPr>
          <a:xfrm>
            <a:off x="4732501" y="1907439"/>
            <a:ext cx="8822997" cy="2282190"/>
          </a:xfrm>
          <a:prstGeom prst="rect">
            <a:avLst/>
          </a:prstGeom>
        </p:spPr>
        <p:txBody>
          <a:bodyPr lIns="0" tIns="0" rIns="0" bIns="0" rtlCol="0" anchor="t">
            <a:spAutoFit/>
          </a:bodyPr>
          <a:lstStyle/>
          <a:p>
            <a:pPr algn="ctr">
              <a:lnSpc>
                <a:spcPts val="8730"/>
              </a:lnSpc>
            </a:pPr>
            <a:r>
              <a:rPr lang="en-US" sz="9000" b="1">
                <a:solidFill>
                  <a:srgbClr val="000000"/>
                </a:solidFill>
                <a:latin typeface="DM Sans Bold"/>
                <a:ea typeface="DM Sans Bold"/>
                <a:cs typeface="DM Sans Bold"/>
                <a:sym typeface="DM Sans Bold"/>
              </a:rPr>
              <a:t>Project</a:t>
            </a:r>
          </a:p>
          <a:p>
            <a:pPr marL="0" lvl="1" indent="0" algn="ctr">
              <a:lnSpc>
                <a:spcPts val="8730"/>
              </a:lnSpc>
              <a:spcBef>
                <a:spcPct val="0"/>
              </a:spcBef>
            </a:pPr>
            <a:r>
              <a:rPr lang="en-US" sz="9000" b="1">
                <a:solidFill>
                  <a:srgbClr val="000000"/>
                </a:solidFill>
                <a:latin typeface="DM Sans Bold"/>
                <a:ea typeface="DM Sans Bold"/>
                <a:cs typeface="DM Sans Bold"/>
                <a:sym typeface="DM Sans Bold"/>
              </a:rPr>
              <a:t>Process</a:t>
            </a:r>
          </a:p>
        </p:txBody>
      </p:sp>
      <p:sp>
        <p:nvSpPr>
          <p:cNvPr id="17" name="TextBox 17"/>
          <p:cNvSpPr txBox="1"/>
          <p:nvPr/>
        </p:nvSpPr>
        <p:spPr>
          <a:xfrm>
            <a:off x="3604760" y="5616041"/>
            <a:ext cx="941620"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01</a:t>
            </a:r>
          </a:p>
        </p:txBody>
      </p:sp>
      <p:sp>
        <p:nvSpPr>
          <p:cNvPr id="18" name="TextBox 18"/>
          <p:cNvSpPr txBox="1"/>
          <p:nvPr/>
        </p:nvSpPr>
        <p:spPr>
          <a:xfrm>
            <a:off x="7709651" y="5606911"/>
            <a:ext cx="1038212"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02</a:t>
            </a:r>
          </a:p>
        </p:txBody>
      </p:sp>
      <p:sp>
        <p:nvSpPr>
          <p:cNvPr id="19" name="TextBox 19"/>
          <p:cNvSpPr txBox="1"/>
          <p:nvPr/>
        </p:nvSpPr>
        <p:spPr>
          <a:xfrm>
            <a:off x="2752324" y="6390741"/>
            <a:ext cx="2646492" cy="2554226"/>
          </a:xfrm>
          <a:prstGeom prst="rect">
            <a:avLst/>
          </a:prstGeom>
        </p:spPr>
        <p:txBody>
          <a:bodyPr lIns="0" tIns="0" rIns="0" bIns="0" rtlCol="0" anchor="t">
            <a:spAutoFit/>
          </a:bodyPr>
          <a:lstStyle/>
          <a:p>
            <a:pPr algn="l">
              <a:lnSpc>
                <a:spcPts val="5147"/>
              </a:lnSpc>
            </a:pPr>
            <a:r>
              <a:rPr lang="en-US" sz="3299">
                <a:solidFill>
                  <a:srgbClr val="000000"/>
                </a:solidFill>
                <a:latin typeface="DM Sans"/>
                <a:ea typeface="DM Sans"/>
                <a:cs typeface="DM Sans"/>
                <a:sym typeface="DM Sans"/>
              </a:rPr>
              <a:t>Planning and Design</a:t>
            </a:r>
          </a:p>
          <a:p>
            <a:pPr algn="l">
              <a:lnSpc>
                <a:spcPts val="5147"/>
              </a:lnSpc>
            </a:pPr>
            <a:r>
              <a:rPr lang="en-US" sz="3299">
                <a:solidFill>
                  <a:srgbClr val="000000"/>
                </a:solidFill>
                <a:latin typeface="DM Sans"/>
                <a:ea typeface="DM Sans"/>
                <a:cs typeface="DM Sans"/>
                <a:sym typeface="DM Sans"/>
              </a:rPr>
              <a:t>(users, devices)</a:t>
            </a:r>
          </a:p>
        </p:txBody>
      </p:sp>
      <p:sp>
        <p:nvSpPr>
          <p:cNvPr id="20" name="TextBox 20"/>
          <p:cNvSpPr txBox="1"/>
          <p:nvPr/>
        </p:nvSpPr>
        <p:spPr>
          <a:xfrm>
            <a:off x="6862327" y="6323925"/>
            <a:ext cx="2732862" cy="3201926"/>
          </a:xfrm>
          <a:prstGeom prst="rect">
            <a:avLst/>
          </a:prstGeom>
        </p:spPr>
        <p:txBody>
          <a:bodyPr lIns="0" tIns="0" rIns="0" bIns="0" rtlCol="0" anchor="t">
            <a:spAutoFit/>
          </a:bodyPr>
          <a:lstStyle/>
          <a:p>
            <a:pPr algn="l">
              <a:lnSpc>
                <a:spcPts val="5147"/>
              </a:lnSpc>
            </a:pPr>
            <a:r>
              <a:rPr lang="en-US" sz="3299">
                <a:solidFill>
                  <a:srgbClr val="000000"/>
                </a:solidFill>
                <a:latin typeface="DM Sans"/>
                <a:ea typeface="DM Sans"/>
                <a:cs typeface="DM Sans"/>
                <a:sym typeface="DM Sans"/>
              </a:rPr>
              <a:t>Configuration of Basic Devices</a:t>
            </a:r>
          </a:p>
          <a:p>
            <a:pPr algn="l">
              <a:lnSpc>
                <a:spcPts val="5147"/>
              </a:lnSpc>
            </a:pPr>
            <a:r>
              <a:rPr lang="en-US" sz="3299">
                <a:solidFill>
                  <a:srgbClr val="000000"/>
                </a:solidFill>
                <a:latin typeface="DM Sans"/>
                <a:ea typeface="DM Sans"/>
                <a:cs typeface="DM Sans"/>
                <a:sym typeface="DM Sans"/>
              </a:rPr>
              <a:t>(switches, routers)</a:t>
            </a:r>
          </a:p>
        </p:txBody>
      </p:sp>
      <p:sp>
        <p:nvSpPr>
          <p:cNvPr id="21" name="TextBox 21"/>
          <p:cNvSpPr txBox="1"/>
          <p:nvPr/>
        </p:nvSpPr>
        <p:spPr>
          <a:xfrm>
            <a:off x="11407541" y="5606911"/>
            <a:ext cx="89332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03</a:t>
            </a:r>
          </a:p>
        </p:txBody>
      </p:sp>
      <p:sp>
        <p:nvSpPr>
          <p:cNvPr id="22" name="TextBox 22"/>
          <p:cNvSpPr txBox="1"/>
          <p:nvPr/>
        </p:nvSpPr>
        <p:spPr>
          <a:xfrm>
            <a:off x="10480207" y="6426190"/>
            <a:ext cx="2747991" cy="3849626"/>
          </a:xfrm>
          <a:prstGeom prst="rect">
            <a:avLst/>
          </a:prstGeom>
        </p:spPr>
        <p:txBody>
          <a:bodyPr lIns="0" tIns="0" rIns="0" bIns="0" rtlCol="0" anchor="t">
            <a:spAutoFit/>
          </a:bodyPr>
          <a:lstStyle/>
          <a:p>
            <a:pPr algn="l">
              <a:lnSpc>
                <a:spcPts val="5147"/>
              </a:lnSpc>
            </a:pPr>
            <a:r>
              <a:rPr lang="en-US" sz="3299">
                <a:solidFill>
                  <a:srgbClr val="000000"/>
                </a:solidFill>
                <a:latin typeface="DM Sans"/>
                <a:ea typeface="DM Sans"/>
                <a:cs typeface="DM Sans"/>
                <a:sym typeface="DM Sans"/>
              </a:rPr>
              <a:t>Advanced Configuration and Testing</a:t>
            </a:r>
          </a:p>
          <a:p>
            <a:pPr algn="l">
              <a:lnSpc>
                <a:spcPts val="5147"/>
              </a:lnSpc>
            </a:pPr>
            <a:r>
              <a:rPr lang="en-US" sz="3299">
                <a:solidFill>
                  <a:srgbClr val="000000"/>
                </a:solidFill>
                <a:latin typeface="DM Sans"/>
                <a:ea typeface="DM Sans"/>
                <a:cs typeface="DM Sans"/>
                <a:sym typeface="DM Sans"/>
              </a:rPr>
              <a:t>(inter-VLAN, verify connectivity)</a:t>
            </a:r>
          </a:p>
        </p:txBody>
      </p:sp>
      <p:sp>
        <p:nvSpPr>
          <p:cNvPr id="23" name="TextBox 23"/>
          <p:cNvSpPr txBox="1"/>
          <p:nvPr/>
        </p:nvSpPr>
        <p:spPr>
          <a:xfrm>
            <a:off x="14404328" y="5606911"/>
            <a:ext cx="94883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04</a:t>
            </a:r>
          </a:p>
        </p:txBody>
      </p:sp>
      <p:sp>
        <p:nvSpPr>
          <p:cNvPr id="24" name="TextBox 24"/>
          <p:cNvSpPr txBox="1"/>
          <p:nvPr/>
        </p:nvSpPr>
        <p:spPr>
          <a:xfrm>
            <a:off x="13555499" y="6381612"/>
            <a:ext cx="3201900" cy="1906524"/>
          </a:xfrm>
          <a:prstGeom prst="rect">
            <a:avLst/>
          </a:prstGeom>
        </p:spPr>
        <p:txBody>
          <a:bodyPr lIns="0" tIns="0" rIns="0" bIns="0" rtlCol="0" anchor="t">
            <a:spAutoFit/>
          </a:bodyPr>
          <a:lstStyle/>
          <a:p>
            <a:pPr algn="l">
              <a:lnSpc>
                <a:spcPts val="5148"/>
              </a:lnSpc>
            </a:pPr>
            <a:r>
              <a:rPr lang="en-US" sz="3300">
                <a:solidFill>
                  <a:srgbClr val="000000"/>
                </a:solidFill>
                <a:latin typeface="DM Sans"/>
                <a:ea typeface="DM Sans"/>
                <a:cs typeface="DM Sans"/>
                <a:sym typeface="DM Sans"/>
              </a:rPr>
              <a:t>Documentation and Presentation</a:t>
            </a:r>
          </a:p>
        </p:txBody>
      </p:sp>
      <p:sp>
        <p:nvSpPr>
          <p:cNvPr id="25" name="Freeform 25"/>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6" name="Freeform 26"/>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27" name="Freeform 27"/>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28" name="Freeform 28"/>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29" name="Freeform 29"/>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30" name="Freeform 30"/>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31" name="Freeform 31"/>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32" name="Freeform 32"/>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grpSp>
        <p:nvGrpSpPr>
          <p:cNvPr id="3" name="Group 3"/>
          <p:cNvGrpSpPr/>
          <p:nvPr/>
        </p:nvGrpSpPr>
        <p:grpSpPr>
          <a:xfrm>
            <a:off x="11672061" y="1025292"/>
            <a:ext cx="5587239" cy="2662922"/>
            <a:chOff x="0" y="0"/>
            <a:chExt cx="2065940" cy="984643"/>
          </a:xfrm>
        </p:grpSpPr>
        <p:sp>
          <p:nvSpPr>
            <p:cNvPr id="4" name="Freeform 4"/>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txBody>
            <a:bodyPr/>
            <a:lstStyle/>
            <a:p>
              <a:endParaRPr lang="en-US"/>
            </a:p>
          </p:txBody>
        </p:sp>
        <p:sp>
          <p:nvSpPr>
            <p:cNvPr id="5" name="TextBox 5"/>
            <p:cNvSpPr txBox="1"/>
            <p:nvPr/>
          </p:nvSpPr>
          <p:spPr>
            <a:xfrm>
              <a:off x="0" y="-66675"/>
              <a:ext cx="2065940" cy="1051318"/>
            </a:xfrm>
            <a:prstGeom prst="rect">
              <a:avLst/>
            </a:prstGeom>
          </p:spPr>
          <p:txBody>
            <a:bodyPr lIns="50800" tIns="50800" rIns="50800" bIns="50800" rtlCol="0" anchor="ctr"/>
            <a:lstStyle/>
            <a:p>
              <a:pPr algn="ctr">
                <a:lnSpc>
                  <a:spcPts val="4620"/>
                </a:lnSpc>
              </a:pPr>
              <a:r>
                <a:rPr lang="en-US" sz="3300">
                  <a:solidFill>
                    <a:srgbClr val="000000"/>
                  </a:solidFill>
                  <a:latin typeface="Open Sans Extra Bold"/>
                  <a:ea typeface="Open Sans Extra Bold"/>
                  <a:cs typeface="Open Sans Extra Bold"/>
                  <a:sym typeface="Open Sans Extra Bold"/>
                </a:rPr>
                <a:t>1 Core Switch</a:t>
              </a:r>
            </a:p>
            <a:p>
              <a:pPr algn="ctr">
                <a:lnSpc>
                  <a:spcPts val="4620"/>
                </a:lnSpc>
              </a:pPr>
              <a:r>
                <a:rPr lang="en-US" sz="3300">
                  <a:solidFill>
                    <a:srgbClr val="000000"/>
                  </a:solidFill>
                  <a:latin typeface="Open Sans Extra Bold"/>
                  <a:ea typeface="Open Sans Extra Bold"/>
                  <a:cs typeface="Open Sans Extra Bold"/>
                  <a:sym typeface="Open Sans Extra Bold"/>
                </a:rPr>
                <a:t>(3560-24PS)</a:t>
              </a:r>
            </a:p>
            <a:p>
              <a:pPr algn="ctr">
                <a:lnSpc>
                  <a:spcPts val="4620"/>
                </a:lnSpc>
              </a:pPr>
              <a:r>
                <a:rPr lang="en-US" sz="3300">
                  <a:solidFill>
                    <a:srgbClr val="000000"/>
                  </a:solidFill>
                  <a:latin typeface="Open Sans Extra Bold"/>
                  <a:ea typeface="Open Sans Extra Bold"/>
                  <a:cs typeface="Open Sans Extra Bold"/>
                  <a:sym typeface="Open Sans Extra Bold"/>
                </a:rPr>
                <a:t>24 Ports</a:t>
              </a:r>
            </a:p>
            <a:p>
              <a:pPr marL="0" lvl="0" indent="0" algn="ctr">
                <a:lnSpc>
                  <a:spcPts val="4620"/>
                </a:lnSpc>
                <a:spcBef>
                  <a:spcPct val="0"/>
                </a:spcBef>
              </a:pPr>
              <a:r>
                <a:rPr lang="en-US" sz="3300">
                  <a:solidFill>
                    <a:srgbClr val="000000"/>
                  </a:solidFill>
                  <a:latin typeface="Open Sans Extra Bold"/>
                  <a:ea typeface="Open Sans Extra Bold"/>
                  <a:cs typeface="Open Sans Extra Bold"/>
                  <a:sym typeface="Open Sans Extra Bold"/>
                </a:rPr>
                <a:t>2 SFP-based GE</a:t>
              </a:r>
            </a:p>
          </p:txBody>
        </p:sp>
      </p:grpSp>
      <p:grpSp>
        <p:nvGrpSpPr>
          <p:cNvPr id="6" name="Group 6"/>
          <p:cNvGrpSpPr/>
          <p:nvPr/>
        </p:nvGrpSpPr>
        <p:grpSpPr>
          <a:xfrm>
            <a:off x="1028700" y="1028700"/>
            <a:ext cx="5587239" cy="2662922"/>
            <a:chOff x="0" y="0"/>
            <a:chExt cx="2065940" cy="984643"/>
          </a:xfrm>
        </p:grpSpPr>
        <p:sp>
          <p:nvSpPr>
            <p:cNvPr id="7" name="Freeform 7"/>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txBody>
            <a:bodyPr/>
            <a:lstStyle/>
            <a:p>
              <a:endParaRPr lang="en-US"/>
            </a:p>
          </p:txBody>
        </p:sp>
        <p:sp>
          <p:nvSpPr>
            <p:cNvPr id="8" name="TextBox 8"/>
            <p:cNvSpPr txBox="1"/>
            <p:nvPr/>
          </p:nvSpPr>
          <p:spPr>
            <a:xfrm>
              <a:off x="0" y="-66675"/>
              <a:ext cx="2065940" cy="1051318"/>
            </a:xfrm>
            <a:prstGeom prst="rect">
              <a:avLst/>
            </a:prstGeom>
          </p:spPr>
          <p:txBody>
            <a:bodyPr lIns="50800" tIns="50800" rIns="50800" bIns="50800" rtlCol="0" anchor="ctr"/>
            <a:lstStyle/>
            <a:p>
              <a:pPr algn="ctr">
                <a:lnSpc>
                  <a:spcPts val="4620"/>
                </a:lnSpc>
              </a:pPr>
              <a:r>
                <a:rPr lang="en-US" sz="3300">
                  <a:solidFill>
                    <a:srgbClr val="000000"/>
                  </a:solidFill>
                  <a:latin typeface="Open Sans Extra Bold"/>
                  <a:ea typeface="Open Sans Extra Bold"/>
                  <a:cs typeface="Open Sans Extra Bold"/>
                  <a:sym typeface="Open Sans Extra Bold"/>
                </a:rPr>
                <a:t>3 Access Switches</a:t>
              </a:r>
            </a:p>
            <a:p>
              <a:pPr algn="ctr">
                <a:lnSpc>
                  <a:spcPts val="4620"/>
                </a:lnSpc>
              </a:pPr>
              <a:r>
                <a:rPr lang="en-US" sz="3300">
                  <a:solidFill>
                    <a:srgbClr val="000000"/>
                  </a:solidFill>
                  <a:latin typeface="Open Sans Extra Bold"/>
                  <a:ea typeface="Open Sans Extra Bold"/>
                  <a:cs typeface="Open Sans Extra Bold"/>
                  <a:sym typeface="Open Sans Extra Bold"/>
                </a:rPr>
                <a:t>(2960-24TT)</a:t>
              </a:r>
            </a:p>
            <a:p>
              <a:pPr algn="ctr">
                <a:lnSpc>
                  <a:spcPts val="4620"/>
                </a:lnSpc>
              </a:pPr>
              <a:r>
                <a:rPr lang="en-US" sz="3300">
                  <a:solidFill>
                    <a:srgbClr val="000000"/>
                  </a:solidFill>
                  <a:latin typeface="Open Sans Extra Bold"/>
                  <a:ea typeface="Open Sans Extra Bold"/>
                  <a:cs typeface="Open Sans Extra Bold"/>
                  <a:sym typeface="Open Sans Extra Bold"/>
                </a:rPr>
                <a:t>2 Uplink Interfaces</a:t>
              </a:r>
            </a:p>
            <a:p>
              <a:pPr marL="0" lvl="0" indent="0" algn="ctr">
                <a:lnSpc>
                  <a:spcPts val="4620"/>
                </a:lnSpc>
                <a:spcBef>
                  <a:spcPct val="0"/>
                </a:spcBef>
              </a:pPr>
              <a:r>
                <a:rPr lang="en-US" sz="3300">
                  <a:solidFill>
                    <a:srgbClr val="000000"/>
                  </a:solidFill>
                  <a:latin typeface="Open Sans Extra Bold"/>
                  <a:ea typeface="Open Sans Extra Bold"/>
                  <a:cs typeface="Open Sans Extra Bold"/>
                  <a:sym typeface="Open Sans Extra Bold"/>
                </a:rPr>
                <a:t> 24 Ports</a:t>
              </a:r>
            </a:p>
          </p:txBody>
        </p:sp>
      </p:grpSp>
      <p:sp>
        <p:nvSpPr>
          <p:cNvPr id="9" name="Freeform 9"/>
          <p:cNvSpPr/>
          <p:nvPr/>
        </p:nvSpPr>
        <p:spPr>
          <a:xfrm rot="-7900054">
            <a:off x="7348622" y="2133028"/>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Freeform 10"/>
          <p:cNvSpPr/>
          <p:nvPr/>
        </p:nvSpPr>
        <p:spPr>
          <a:xfrm rot="-2700000">
            <a:off x="10017119" y="2144497"/>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1" name="Freeform 11"/>
          <p:cNvSpPr/>
          <p:nvPr/>
        </p:nvSpPr>
        <p:spPr>
          <a:xfrm rot="3209977">
            <a:off x="9982257" y="7689589"/>
            <a:ext cx="1012981" cy="454921"/>
          </a:xfrm>
          <a:custGeom>
            <a:avLst/>
            <a:gdLst/>
            <a:ahLst/>
            <a:cxnLst/>
            <a:rect l="l" t="t" r="r" b="b"/>
            <a:pathLst>
              <a:path w="1012981" h="454921">
                <a:moveTo>
                  <a:pt x="0" y="0"/>
                </a:moveTo>
                <a:lnTo>
                  <a:pt x="1012981" y="0"/>
                </a:lnTo>
                <a:lnTo>
                  <a:pt x="1012981"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2" name="Freeform 12"/>
          <p:cNvSpPr/>
          <p:nvPr/>
        </p:nvSpPr>
        <p:spPr>
          <a:xfrm rot="7866361">
            <a:off x="7243302" y="7665457"/>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3" name="TextBox 13"/>
          <p:cNvSpPr txBox="1"/>
          <p:nvPr/>
        </p:nvSpPr>
        <p:spPr>
          <a:xfrm>
            <a:off x="6995244" y="3895276"/>
            <a:ext cx="4297511" cy="2024381"/>
          </a:xfrm>
          <a:prstGeom prst="rect">
            <a:avLst/>
          </a:prstGeom>
        </p:spPr>
        <p:txBody>
          <a:bodyPr lIns="0" tIns="0" rIns="0" bIns="0" rtlCol="0" anchor="t">
            <a:spAutoFit/>
          </a:bodyPr>
          <a:lstStyle/>
          <a:p>
            <a:pPr algn="ctr">
              <a:lnSpc>
                <a:spcPts val="7760"/>
              </a:lnSpc>
            </a:pPr>
            <a:r>
              <a:rPr lang="en-US" sz="8000" b="1">
                <a:solidFill>
                  <a:srgbClr val="000000"/>
                </a:solidFill>
                <a:latin typeface="DM Sans Bold"/>
                <a:ea typeface="DM Sans Bold"/>
                <a:cs typeface="DM Sans Bold"/>
                <a:sym typeface="DM Sans Bold"/>
              </a:rPr>
              <a:t>Network</a:t>
            </a:r>
          </a:p>
          <a:p>
            <a:pPr marL="0" lvl="1" indent="0" algn="ctr">
              <a:lnSpc>
                <a:spcPts val="7760"/>
              </a:lnSpc>
              <a:spcBef>
                <a:spcPct val="0"/>
              </a:spcBef>
            </a:pPr>
            <a:r>
              <a:rPr lang="en-US" sz="8000" b="1">
                <a:solidFill>
                  <a:srgbClr val="000000"/>
                </a:solidFill>
                <a:latin typeface="DM Sans Bold"/>
                <a:ea typeface="DM Sans Bold"/>
                <a:cs typeface="DM Sans Bold"/>
                <a:sym typeface="DM Sans Bold"/>
              </a:rPr>
              <a:t>Design</a:t>
            </a:r>
          </a:p>
        </p:txBody>
      </p:sp>
      <p:grpSp>
        <p:nvGrpSpPr>
          <p:cNvPr id="14" name="Group 14"/>
          <p:cNvGrpSpPr/>
          <p:nvPr/>
        </p:nvGrpSpPr>
        <p:grpSpPr>
          <a:xfrm>
            <a:off x="1028700" y="6595378"/>
            <a:ext cx="5587239" cy="2662922"/>
            <a:chOff x="0" y="0"/>
            <a:chExt cx="2065940" cy="984643"/>
          </a:xfrm>
        </p:grpSpPr>
        <p:sp>
          <p:nvSpPr>
            <p:cNvPr id="15" name="Freeform 15"/>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txBody>
            <a:bodyPr/>
            <a:lstStyle/>
            <a:p>
              <a:endParaRPr lang="en-US"/>
            </a:p>
          </p:txBody>
        </p:sp>
        <p:sp>
          <p:nvSpPr>
            <p:cNvPr id="16" name="TextBox 16"/>
            <p:cNvSpPr txBox="1"/>
            <p:nvPr/>
          </p:nvSpPr>
          <p:spPr>
            <a:xfrm>
              <a:off x="0" y="-66675"/>
              <a:ext cx="2065940" cy="1051318"/>
            </a:xfrm>
            <a:prstGeom prst="rect">
              <a:avLst/>
            </a:prstGeom>
          </p:spPr>
          <p:txBody>
            <a:bodyPr lIns="50800" tIns="50800" rIns="50800" bIns="50800" rtlCol="0" anchor="ctr"/>
            <a:lstStyle/>
            <a:p>
              <a:pPr algn="ctr">
                <a:lnSpc>
                  <a:spcPts val="4620"/>
                </a:lnSpc>
              </a:pPr>
              <a:r>
                <a:rPr lang="en-US" sz="3300">
                  <a:solidFill>
                    <a:srgbClr val="000000"/>
                  </a:solidFill>
                  <a:latin typeface="Open Sans Extra Bold"/>
                  <a:ea typeface="Open Sans Extra Bold"/>
                  <a:cs typeface="Open Sans Extra Bold"/>
                  <a:sym typeface="Open Sans Extra Bold"/>
                </a:rPr>
                <a:t>1 Router</a:t>
              </a:r>
            </a:p>
            <a:p>
              <a:pPr algn="ctr">
                <a:lnSpc>
                  <a:spcPts val="4620"/>
                </a:lnSpc>
              </a:pPr>
              <a:r>
                <a:rPr lang="en-US" sz="3300">
                  <a:solidFill>
                    <a:srgbClr val="000000"/>
                  </a:solidFill>
                  <a:latin typeface="Open Sans Extra Bold"/>
                  <a:ea typeface="Open Sans Extra Bold"/>
                  <a:cs typeface="Open Sans Extra Bold"/>
                  <a:sym typeface="Open Sans Extra Bold"/>
                </a:rPr>
                <a:t>(ISR 4331)</a:t>
              </a:r>
            </a:p>
            <a:p>
              <a:pPr marL="0" lvl="0" indent="0" algn="ctr">
                <a:lnSpc>
                  <a:spcPts val="4620"/>
                </a:lnSpc>
                <a:spcBef>
                  <a:spcPct val="0"/>
                </a:spcBef>
              </a:pPr>
              <a:r>
                <a:rPr lang="en-US" sz="3300">
                  <a:solidFill>
                    <a:srgbClr val="000000"/>
                  </a:solidFill>
                  <a:latin typeface="Open Sans Extra Bold"/>
                  <a:ea typeface="Open Sans Extra Bold"/>
                  <a:cs typeface="Open Sans Extra Bold"/>
                  <a:sym typeface="Open Sans Extra Bold"/>
                </a:rPr>
                <a:t>3 On board WAN</a:t>
              </a:r>
            </a:p>
          </p:txBody>
        </p:sp>
      </p:grpSp>
      <p:grpSp>
        <p:nvGrpSpPr>
          <p:cNvPr id="17" name="Group 17"/>
          <p:cNvGrpSpPr/>
          <p:nvPr/>
        </p:nvGrpSpPr>
        <p:grpSpPr>
          <a:xfrm>
            <a:off x="11672061" y="6561456"/>
            <a:ext cx="5587239" cy="2662922"/>
            <a:chOff x="0" y="0"/>
            <a:chExt cx="2065940" cy="984643"/>
          </a:xfrm>
        </p:grpSpPr>
        <p:sp>
          <p:nvSpPr>
            <p:cNvPr id="18" name="Freeform 18"/>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txBody>
            <a:bodyPr/>
            <a:lstStyle/>
            <a:p>
              <a:endParaRPr lang="en-US"/>
            </a:p>
          </p:txBody>
        </p:sp>
        <p:sp>
          <p:nvSpPr>
            <p:cNvPr id="19" name="TextBox 19"/>
            <p:cNvSpPr txBox="1"/>
            <p:nvPr/>
          </p:nvSpPr>
          <p:spPr>
            <a:xfrm>
              <a:off x="0" y="-66675"/>
              <a:ext cx="2065940" cy="1051318"/>
            </a:xfrm>
            <a:prstGeom prst="rect">
              <a:avLst/>
            </a:prstGeom>
          </p:spPr>
          <p:txBody>
            <a:bodyPr lIns="50800" tIns="50800" rIns="50800" bIns="50800" rtlCol="0" anchor="ctr"/>
            <a:lstStyle/>
            <a:p>
              <a:pPr algn="ctr">
                <a:lnSpc>
                  <a:spcPts val="4620"/>
                </a:lnSpc>
              </a:pPr>
              <a:r>
                <a:rPr lang="en-US" sz="3300">
                  <a:solidFill>
                    <a:srgbClr val="000000"/>
                  </a:solidFill>
                  <a:latin typeface="Open Sans Extra Bold"/>
                  <a:ea typeface="Open Sans Extra Bold"/>
                  <a:cs typeface="Open Sans Extra Bold"/>
                  <a:sym typeface="Open Sans Extra Bold"/>
                </a:rPr>
                <a:t>9 Telephone IP</a:t>
              </a:r>
            </a:p>
            <a:p>
              <a:pPr marL="0" lvl="0" indent="0" algn="ctr">
                <a:lnSpc>
                  <a:spcPts val="4620"/>
                </a:lnSpc>
                <a:spcBef>
                  <a:spcPct val="0"/>
                </a:spcBef>
              </a:pPr>
              <a:r>
                <a:rPr lang="en-US" sz="3300">
                  <a:solidFill>
                    <a:srgbClr val="000000"/>
                  </a:solidFill>
                  <a:latin typeface="Open Sans Extra Bold"/>
                  <a:ea typeface="Open Sans Extra Bold"/>
                  <a:cs typeface="Open Sans Extra Bold"/>
                  <a:sym typeface="Open Sans Extra Bold"/>
                </a:rPr>
                <a:t>9 PC</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5" name="Freeform 5"/>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6" name="Freeform 6"/>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7" name="Freeform 7"/>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8" name="Freeform 8"/>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9" name="Freeform 9"/>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0" name="Freeform 10"/>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11" name="Freeform 11"/>
          <p:cNvSpPr/>
          <p:nvPr/>
        </p:nvSpPr>
        <p:spPr>
          <a:xfrm>
            <a:off x="2576665" y="3325625"/>
            <a:ext cx="13134671" cy="6961375"/>
          </a:xfrm>
          <a:custGeom>
            <a:avLst/>
            <a:gdLst/>
            <a:ahLst/>
            <a:cxnLst/>
            <a:rect l="l" t="t" r="r" b="b"/>
            <a:pathLst>
              <a:path w="13134671" h="6961375">
                <a:moveTo>
                  <a:pt x="0" y="0"/>
                </a:moveTo>
                <a:lnTo>
                  <a:pt x="13134670" y="0"/>
                </a:lnTo>
                <a:lnTo>
                  <a:pt x="13134670" y="6961375"/>
                </a:lnTo>
                <a:lnTo>
                  <a:pt x="0" y="6961375"/>
                </a:lnTo>
                <a:lnTo>
                  <a:pt x="0" y="0"/>
                </a:lnTo>
                <a:close/>
              </a:path>
            </a:pathLst>
          </a:custGeom>
          <a:blipFill>
            <a:blip r:embed="rId19"/>
            <a:stretch>
              <a:fillRect/>
            </a:stretch>
          </a:blipFill>
        </p:spPr>
        <p:txBody>
          <a:bodyPr/>
          <a:lstStyle/>
          <a:p>
            <a:endParaRPr lang="en-US"/>
          </a:p>
        </p:txBody>
      </p:sp>
      <p:sp>
        <p:nvSpPr>
          <p:cNvPr id="12" name="TextBox 12"/>
          <p:cNvSpPr txBox="1"/>
          <p:nvPr/>
        </p:nvSpPr>
        <p:spPr>
          <a:xfrm>
            <a:off x="4732501" y="2148335"/>
            <a:ext cx="8822997" cy="1177290"/>
          </a:xfrm>
          <a:prstGeom prst="rect">
            <a:avLst/>
          </a:prstGeom>
        </p:spPr>
        <p:txBody>
          <a:bodyPr lIns="0" tIns="0" rIns="0" bIns="0" rtlCol="0" anchor="t">
            <a:spAutoFit/>
          </a:bodyPr>
          <a:lstStyle/>
          <a:p>
            <a:pPr marL="0" lvl="1" indent="0" algn="ctr">
              <a:lnSpc>
                <a:spcPts val="8730"/>
              </a:lnSpc>
              <a:spcBef>
                <a:spcPct val="0"/>
              </a:spcBef>
            </a:pPr>
            <a:r>
              <a:rPr lang="en-US" sz="9000" b="1">
                <a:solidFill>
                  <a:srgbClr val="000000"/>
                </a:solidFill>
                <a:latin typeface="DM Sans Bold"/>
                <a:ea typeface="DM Sans Bold"/>
                <a:cs typeface="DM Sans Bold"/>
                <a:sym typeface="DM Sans Bold"/>
              </a:rPr>
              <a:t>Network Design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1504950" y="2898169"/>
            <a:ext cx="10794828" cy="1177288"/>
          </a:xfrm>
          <a:prstGeom prst="rect">
            <a:avLst/>
          </a:prstGeom>
        </p:spPr>
        <p:txBody>
          <a:bodyPr lIns="0" tIns="0" rIns="0" bIns="0" rtlCol="0" anchor="t">
            <a:spAutoFit/>
          </a:bodyPr>
          <a:lstStyle/>
          <a:p>
            <a:pPr algn="l">
              <a:lnSpc>
                <a:spcPts val="8729"/>
              </a:lnSpc>
            </a:pPr>
            <a:r>
              <a:rPr lang="en-US" sz="8999" b="1">
                <a:solidFill>
                  <a:srgbClr val="000000"/>
                </a:solidFill>
                <a:latin typeface="DM Sans Bold"/>
                <a:ea typeface="DM Sans Bold"/>
                <a:cs typeface="DM Sans Bold"/>
                <a:sym typeface="DM Sans Bold"/>
              </a:rPr>
              <a:t>VLANS</a:t>
            </a:r>
          </a:p>
        </p:txBody>
      </p:sp>
      <p:sp>
        <p:nvSpPr>
          <p:cNvPr id="4" name="TextBox 4"/>
          <p:cNvSpPr txBox="1"/>
          <p:nvPr/>
        </p:nvSpPr>
        <p:spPr>
          <a:xfrm>
            <a:off x="1504950" y="4474581"/>
            <a:ext cx="10967572" cy="3356611"/>
          </a:xfrm>
          <a:prstGeom prst="rect">
            <a:avLst/>
          </a:prstGeom>
        </p:spPr>
        <p:txBody>
          <a:bodyPr lIns="0" tIns="0" rIns="0" bIns="0" rtlCol="0" anchor="t">
            <a:spAutoFit/>
          </a:bodyPr>
          <a:lstStyle/>
          <a:p>
            <a:pPr marL="0" lvl="0" indent="0" algn="l">
              <a:lnSpc>
                <a:spcPts val="4454"/>
              </a:lnSpc>
              <a:spcBef>
                <a:spcPct val="0"/>
              </a:spcBef>
            </a:pPr>
            <a:r>
              <a:rPr lang="en-US" sz="3299" spc="197">
                <a:solidFill>
                  <a:srgbClr val="000000"/>
                </a:solidFill>
                <a:latin typeface="DM Sans"/>
                <a:ea typeface="DM Sans"/>
                <a:cs typeface="DM Sans"/>
                <a:sym typeface="DM Sans"/>
              </a:rPr>
              <a:t>    Virtual Local Area Network. It is a method of logically segmenting a physical network into multiple distinct broadcast domains, where devices within the same VLAN can communicate with each other as if they are on the same network, regardless of their physical location.</a:t>
            </a: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1504950" y="2898169"/>
            <a:ext cx="10794828" cy="1177288"/>
          </a:xfrm>
          <a:prstGeom prst="rect">
            <a:avLst/>
          </a:prstGeom>
        </p:spPr>
        <p:txBody>
          <a:bodyPr lIns="0" tIns="0" rIns="0" bIns="0" rtlCol="0" anchor="t">
            <a:spAutoFit/>
          </a:bodyPr>
          <a:lstStyle/>
          <a:p>
            <a:pPr algn="l">
              <a:lnSpc>
                <a:spcPts val="8729"/>
              </a:lnSpc>
            </a:pPr>
            <a:r>
              <a:rPr lang="en-US" sz="8999" b="1" dirty="0">
                <a:solidFill>
                  <a:srgbClr val="000000"/>
                </a:solidFill>
                <a:latin typeface="DM Sans Bold"/>
                <a:ea typeface="DM Sans Bold"/>
                <a:cs typeface="DM Sans Bold"/>
                <a:sym typeface="DM Sans Bold"/>
              </a:rPr>
              <a:t>VLANS</a:t>
            </a:r>
          </a:p>
        </p:txBody>
      </p:sp>
      <p:sp>
        <p:nvSpPr>
          <p:cNvPr id="4" name="TextBox 4"/>
          <p:cNvSpPr txBox="1"/>
          <p:nvPr/>
        </p:nvSpPr>
        <p:spPr>
          <a:xfrm>
            <a:off x="1330956" y="4329692"/>
            <a:ext cx="11142816" cy="5693301"/>
          </a:xfrm>
          <a:prstGeom prst="rect">
            <a:avLst/>
          </a:prstGeom>
        </p:spPr>
        <p:txBody>
          <a:bodyPr lIns="0" tIns="0" rIns="0" bIns="0" rtlCol="0" anchor="t">
            <a:spAutoFit/>
          </a:bodyPr>
          <a:lstStyle/>
          <a:p>
            <a:pPr algn="l">
              <a:lnSpc>
                <a:spcPts val="4526"/>
              </a:lnSpc>
            </a:pPr>
            <a:r>
              <a:rPr lang="en-US" sz="3352" spc="201">
                <a:solidFill>
                  <a:srgbClr val="000000"/>
                </a:solidFill>
                <a:latin typeface="DM Sans"/>
                <a:ea typeface="DM Sans"/>
                <a:cs typeface="DM Sans"/>
                <a:sym typeface="DM Sans"/>
              </a:rPr>
              <a:t>    Key points about VLANs:</a:t>
            </a:r>
          </a:p>
          <a:p>
            <a:pPr marL="723846" lvl="1" indent="-361923" algn="l">
              <a:lnSpc>
                <a:spcPts val="4526"/>
              </a:lnSpc>
              <a:buFont typeface="Arial"/>
              <a:buChar char="•"/>
            </a:pPr>
            <a:r>
              <a:rPr lang="en-US" sz="3352" spc="201">
                <a:solidFill>
                  <a:srgbClr val="000000"/>
                </a:solidFill>
                <a:latin typeface="DM Sans"/>
                <a:ea typeface="DM Sans"/>
                <a:cs typeface="DM Sans"/>
                <a:sym typeface="DM Sans"/>
              </a:rPr>
              <a:t>Segmentation</a:t>
            </a:r>
          </a:p>
          <a:p>
            <a:pPr marL="723846" lvl="1" indent="-361923" algn="l">
              <a:lnSpc>
                <a:spcPts val="4526"/>
              </a:lnSpc>
              <a:buFont typeface="Arial"/>
              <a:buChar char="•"/>
            </a:pPr>
            <a:r>
              <a:rPr lang="en-US" sz="3352" spc="201">
                <a:solidFill>
                  <a:srgbClr val="000000"/>
                </a:solidFill>
                <a:latin typeface="DM Sans"/>
                <a:ea typeface="DM Sans"/>
                <a:cs typeface="DM Sans"/>
                <a:sym typeface="DM Sans"/>
              </a:rPr>
              <a:t>Security</a:t>
            </a:r>
          </a:p>
          <a:p>
            <a:pPr marL="723846" lvl="1" indent="-361923" algn="l">
              <a:lnSpc>
                <a:spcPts val="4526"/>
              </a:lnSpc>
              <a:buFont typeface="Arial"/>
              <a:buChar char="•"/>
            </a:pPr>
            <a:r>
              <a:rPr lang="en-US" sz="3352" spc="201">
                <a:solidFill>
                  <a:srgbClr val="000000"/>
                </a:solidFill>
                <a:latin typeface="DM Sans"/>
                <a:ea typeface="DM Sans"/>
                <a:cs typeface="DM Sans"/>
                <a:sym typeface="DM Sans"/>
              </a:rPr>
              <a:t>Broadcast Control</a:t>
            </a:r>
          </a:p>
          <a:p>
            <a:pPr marL="723846" lvl="1" indent="-361923" algn="l">
              <a:lnSpc>
                <a:spcPts val="4526"/>
              </a:lnSpc>
              <a:buFont typeface="Arial"/>
              <a:buChar char="•"/>
            </a:pPr>
            <a:r>
              <a:rPr lang="en-US" sz="3352" spc="201">
                <a:solidFill>
                  <a:srgbClr val="000000"/>
                </a:solidFill>
                <a:latin typeface="DM Sans"/>
                <a:ea typeface="DM Sans"/>
                <a:cs typeface="DM Sans"/>
                <a:sym typeface="DM Sans"/>
              </a:rPr>
              <a:t>Flexibility</a:t>
            </a:r>
          </a:p>
          <a:p>
            <a:pPr marL="723846" lvl="1" indent="-361923" algn="l">
              <a:lnSpc>
                <a:spcPts val="4526"/>
              </a:lnSpc>
              <a:buFont typeface="Arial"/>
              <a:buChar char="•"/>
            </a:pPr>
            <a:r>
              <a:rPr lang="en-US" sz="3352" spc="201">
                <a:solidFill>
                  <a:srgbClr val="000000"/>
                </a:solidFill>
                <a:latin typeface="DM Sans"/>
                <a:ea typeface="DM Sans"/>
                <a:cs typeface="DM Sans"/>
                <a:sym typeface="DM Sans"/>
              </a:rPr>
              <a:t>scalability</a:t>
            </a:r>
          </a:p>
          <a:p>
            <a:pPr marL="723846" lvl="1" indent="-361923" algn="l">
              <a:lnSpc>
                <a:spcPts val="4526"/>
              </a:lnSpc>
              <a:buFont typeface="Arial"/>
              <a:buChar char="•"/>
            </a:pPr>
            <a:r>
              <a:rPr lang="en-US" sz="3352" spc="201">
                <a:solidFill>
                  <a:srgbClr val="000000"/>
                </a:solidFill>
                <a:latin typeface="DM Sans"/>
                <a:ea typeface="DM Sans"/>
                <a:cs typeface="DM Sans"/>
                <a:sym typeface="DM Sans"/>
              </a:rPr>
              <a:t>Inter-VLAN Routing</a:t>
            </a:r>
          </a:p>
          <a:p>
            <a:pPr algn="l">
              <a:lnSpc>
                <a:spcPts val="4526"/>
              </a:lnSpc>
              <a:spcBef>
                <a:spcPct val="0"/>
              </a:spcBef>
            </a:pPr>
            <a:r>
              <a:rPr lang="en-US" sz="3352" spc="201">
                <a:solidFill>
                  <a:srgbClr val="000000"/>
                </a:solidFill>
                <a:latin typeface="DM Sans"/>
                <a:ea typeface="DM Sans"/>
                <a:cs typeface="DM Sans"/>
                <a:sym typeface="DM Sans"/>
              </a:rPr>
              <a:t>    VLANs provide a powerful tool for network administrators to optimize network performance, and enhance security.</a:t>
            </a: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10592889" y="9572226"/>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610</Words>
  <Application>Microsoft Office PowerPoint</Application>
  <PresentationFormat>Custom</PresentationFormat>
  <Paragraphs>105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DM Sans Bold</vt:lpstr>
      <vt:lpstr>Courier New</vt:lpstr>
      <vt:lpstr>DM Sans</vt:lpstr>
      <vt:lpstr>Open Sans Extra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Doodle Project Presentation</dc:title>
  <cp:lastModifiedBy>Kirollos Iskander</cp:lastModifiedBy>
  <cp:revision>2</cp:revision>
  <dcterms:created xsi:type="dcterms:W3CDTF">2006-08-16T00:00:00Z</dcterms:created>
  <dcterms:modified xsi:type="dcterms:W3CDTF">2024-10-24T06:51:27Z</dcterms:modified>
  <dc:identifier>DAGUCSHflyY</dc:identifier>
</cp:coreProperties>
</file>