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88" r:id="rId4"/>
    <p:sldId id="298" r:id="rId5"/>
    <p:sldId id="299" r:id="rId6"/>
    <p:sldId id="309" r:id="rId7"/>
    <p:sldId id="300" r:id="rId8"/>
    <p:sldId id="310" r:id="rId9"/>
    <p:sldId id="301" r:id="rId10"/>
    <p:sldId id="31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6899-D5A8-45B3-BC50-5428F59BB01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2B329-C48F-4CB4-B0FD-FBCBC8F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CD6C-3C7D-490A-BB07-A3488757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056BA-8B8A-4C62-AAF5-D44D42E3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3ED6-912D-4223-94A0-8B83DDAF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11B5-7ADA-4D90-83AA-48D05FA5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3EEC-0C0B-4FC4-AFD1-D76162B8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391C-5484-410E-B88A-53AE6F28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B1F4C-5807-46A7-88DB-A8D9A995F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B3C3-AFD2-4D71-B51D-9FDCDBAD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C264-741F-4DD5-B90F-99BDAF8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81A2-9003-4181-8D7D-A65E6311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AE494-BF66-4E18-BAD9-0312270A5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C802-1C85-4B6B-9DA0-2EC3B608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454E-E9FB-4766-AED5-A4823754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5A8C-232F-4995-BD98-BB70EDD3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88B-E1A3-4F43-9A56-BFF47DBC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E55-63CB-4ADE-B939-95CACE8C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B1F1-61D9-4B77-925D-E8AD9026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A04-9476-463F-BE0E-37E37AE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0907" y="6345190"/>
            <a:ext cx="1640478" cy="365125"/>
          </a:xfrm>
        </p:spPr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98EB-6D32-46D7-9C5C-E4FC87C9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5191"/>
            <a:ext cx="1830977" cy="365125"/>
          </a:xfrm>
        </p:spPr>
        <p:txBody>
          <a:bodyPr/>
          <a:lstStyle/>
          <a:p>
            <a:r>
              <a:rPr lang="en-US" dirty="0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EAB8-9489-4A98-859D-722027B2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4330" y="6345190"/>
            <a:ext cx="2743200" cy="365125"/>
          </a:xfrm>
        </p:spPr>
        <p:txBody>
          <a:bodyPr/>
          <a:lstStyle/>
          <a:p>
            <a:fld id="{DE8AFC43-2897-41A1-8E56-8325026E79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875F8-87C0-4717-923C-E2DCD2341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38" y="5580153"/>
            <a:ext cx="1282035" cy="11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694-5B08-4F12-9547-D9913586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45D1-746D-4C40-900E-7DEF2BD6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E16F-4691-4DB9-8B77-94EEAF5F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B83B-DFD1-4ADB-8652-308AE3EA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B510-2EC7-427C-83DA-87063D0B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E6FF-5C57-486B-87AC-D36A4AC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5509-7D14-41EC-8276-86EBDF244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9CC35-545E-4C93-B09D-AB088073E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C4CC8-0D73-4506-9087-FA5950E0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F6586-C7D0-4A9D-B7D5-1C7435D4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F954-3DA4-448A-88F9-34888BDE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5D48-EB86-4061-ABEB-5AAF2397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75A2C-A9F4-484D-8458-E78A076E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F849-8E99-4D36-9344-3D3C7AAF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6BA3D-AEA0-4619-914D-687B73CAD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BF83E-A76D-4C19-BE2D-38051FC21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2C7D9-7657-4CDE-9588-C113DA37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E0B31-98E8-4ED0-8369-911BF44D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F8B79-A4EC-4A06-8436-AFBF81F9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2CD-7C9E-44B8-B03C-DF7EB393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D5640-7012-4F1E-AA0E-E16AD46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2C79-F093-44BD-96D1-EAE97AB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96F15-59F6-453A-90B0-35023348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AA065-DEC8-4702-9547-5A0439E1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A77E6-CBE9-4CDB-BCD8-75AE5091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012DD-3FAB-49A5-9787-D8D04DF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2B26-1316-4E5D-9308-5C069FED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E5C2-02E5-4C87-9D26-5BD906EEF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1027-6DCE-4089-BE2C-403DB3FB9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208A-9FEE-46E2-87B4-B9F5797A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F2C9-9393-45FA-8AFD-DF92EC89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4E64-B2CF-4D9C-89C6-45248681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C0D7-1E9C-493D-AD4F-53862D2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09FFC-B032-4D3F-ABFE-6FC0C86F6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A61BA-4155-40C1-90EC-F9334C0F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80D1-99FC-41F5-BBD3-8B4A495D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6F0A-8D32-40D4-BC02-3CEA7BEF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8979C-CD68-4A69-A00E-B5B6F75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1BB09-C107-4731-B165-768B031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974BD-C286-4289-9002-C23940E6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37F4-9196-4C1B-89DF-70BCBA24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15/2/2022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614B-9C6F-49FF-871D-81C1F9EB3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9AAF-1D71-4BD3-B9E1-6107AFC47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xamarin/xamarin-forms/user-interface/controls/layou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A32A-9100-4A12-8F17-51E36BDCB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3 – </a:t>
            </a:r>
            <a:r>
              <a:rPr lang="en-US" dirty="0" err="1"/>
              <a:t>Xamarin.Forms</a:t>
            </a:r>
            <a:r>
              <a:rPr lang="en-US" dirty="0"/>
              <a:t> Layouts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97F03-D912-44B6-BBF2-7A52CC29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29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Mr. Yousif Garabet Arshak </a:t>
            </a:r>
          </a:p>
          <a:p>
            <a:r>
              <a:rPr lang="en-US" dirty="0"/>
              <a:t>Computer Science Department </a:t>
            </a:r>
          </a:p>
          <a:p>
            <a:r>
              <a:rPr lang="en-US" dirty="0"/>
              <a:t>University of Zakho</a:t>
            </a:r>
          </a:p>
          <a:p>
            <a:r>
              <a:rPr lang="en-US" dirty="0" err="1"/>
              <a:t>yousif.arshak@uoz.edu.krd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686B-C12A-47A1-A6BF-995037F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1CBE-A939-498D-943A-32FE463F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6923-43E7-4262-9638-FADDEA0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8600-0512-4D28-B608-C52DBD52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2766218"/>
            <a:ext cx="3724275" cy="1325563"/>
          </a:xfrm>
        </p:spPr>
        <p:txBody>
          <a:bodyPr/>
          <a:lstStyle/>
          <a:p>
            <a:r>
              <a:rPr lang="en-US" dirty="0" err="1"/>
              <a:t>Xaml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622A-3D27-449C-AC1C-9C9BFBAC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025" y="498474"/>
            <a:ext cx="6200775" cy="6029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&lt;?xml version="1.0" encoding="utf-8" ?&gt;</a:t>
            </a:r>
          </a:p>
          <a:p>
            <a:pPr marL="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ContentPage</a:t>
            </a:r>
            <a:r>
              <a:rPr lang="en-US" sz="1400" dirty="0"/>
              <a:t> </a:t>
            </a:r>
            <a:r>
              <a:rPr lang="en-US" sz="1400" dirty="0" err="1"/>
              <a:t>xmlns</a:t>
            </a:r>
            <a:r>
              <a:rPr lang="en-US" sz="1400" dirty="0"/>
              <a:t>="http://xamarin.com/schemas/2014/forms"</a:t>
            </a:r>
          </a:p>
          <a:p>
            <a:pPr marL="0" indent="0">
              <a:buNone/>
            </a:pPr>
            <a:r>
              <a:rPr lang="en-US" sz="1400" dirty="0"/>
              <a:t>             </a:t>
            </a:r>
            <a:r>
              <a:rPr lang="en-US" sz="1400" dirty="0" err="1"/>
              <a:t>xmlns:x</a:t>
            </a:r>
            <a:r>
              <a:rPr lang="en-US" sz="1400" dirty="0"/>
              <a:t>="http://schemas.microsoft.com/</a:t>
            </a:r>
            <a:r>
              <a:rPr lang="en-US" sz="1400" dirty="0" err="1"/>
              <a:t>winfx</a:t>
            </a:r>
            <a:r>
              <a:rPr lang="en-US" sz="1400" dirty="0"/>
              <a:t>/2009/</a:t>
            </a:r>
            <a:r>
              <a:rPr lang="en-US" sz="1400" dirty="0" err="1"/>
              <a:t>xaml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             x:Class="FormsGallery.XamlExamples.ScrollViewDemoPage"</a:t>
            </a:r>
          </a:p>
          <a:p>
            <a:pPr marL="0" indent="0">
              <a:buNone/>
            </a:pPr>
            <a:r>
              <a:rPr lang="en-US" sz="1400" dirty="0"/>
              <a:t>             Title="</a:t>
            </a:r>
            <a:r>
              <a:rPr lang="en-US" sz="1400" dirty="0" err="1"/>
              <a:t>ScrollView</a:t>
            </a:r>
            <a:r>
              <a:rPr lang="en-US" sz="1400" dirty="0"/>
              <a:t> Demo"&gt;</a:t>
            </a:r>
          </a:p>
          <a:p>
            <a:pPr marL="0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StackLayout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&lt;Label Text="</a:t>
            </a:r>
            <a:r>
              <a:rPr lang="en-US" sz="1400" dirty="0" err="1"/>
              <a:t>ScrollView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               </a:t>
            </a:r>
            <a:r>
              <a:rPr lang="en-US" sz="1400" dirty="0" err="1"/>
              <a:t>FontSize</a:t>
            </a:r>
            <a:r>
              <a:rPr lang="en-US" sz="1400" dirty="0"/>
              <a:t>="50"</a:t>
            </a:r>
          </a:p>
          <a:p>
            <a:pPr marL="0" indent="0">
              <a:buNone/>
            </a:pPr>
            <a:r>
              <a:rPr lang="en-US" sz="1400" dirty="0"/>
              <a:t>               </a:t>
            </a:r>
            <a:r>
              <a:rPr lang="en-US" sz="1400" dirty="0" err="1"/>
              <a:t>FontAttributes</a:t>
            </a:r>
            <a:r>
              <a:rPr lang="en-US" sz="1400" dirty="0"/>
              <a:t>="Bold"</a:t>
            </a:r>
          </a:p>
          <a:p>
            <a:pPr marL="0" indent="0">
              <a:buNone/>
            </a:pPr>
            <a:r>
              <a:rPr lang="en-US" sz="1400" dirty="0"/>
              <a:t>               </a:t>
            </a:r>
            <a:r>
              <a:rPr lang="en-US" sz="1400" dirty="0" err="1"/>
              <a:t>HorizontalOptions</a:t>
            </a:r>
            <a:r>
              <a:rPr lang="en-US" sz="1400" dirty="0"/>
              <a:t>="Center" /&gt;</a:t>
            </a:r>
          </a:p>
          <a:p>
            <a:pPr marL="0" indent="0">
              <a:buNone/>
            </a:pPr>
            <a:r>
              <a:rPr lang="en-US" sz="1400" dirty="0"/>
              <a:t>        &lt;</a:t>
            </a:r>
            <a:r>
              <a:rPr lang="en-US" sz="1400" dirty="0" err="1"/>
              <a:t>ScrollView</a:t>
            </a:r>
            <a:r>
              <a:rPr lang="en-US" sz="1400" dirty="0"/>
              <a:t> </a:t>
            </a:r>
            <a:r>
              <a:rPr lang="en-US" sz="1400" dirty="0" err="1"/>
              <a:t>VerticalOptions</a:t>
            </a:r>
            <a:r>
              <a:rPr lang="en-US" sz="1400" dirty="0"/>
              <a:t>="</a:t>
            </a:r>
            <a:r>
              <a:rPr lang="en-US" sz="1400" dirty="0" err="1"/>
              <a:t>FillAndExpand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                    Margin="10"&gt;</a:t>
            </a:r>
          </a:p>
          <a:p>
            <a:pPr marL="0" indent="0">
              <a:buNone/>
            </a:pPr>
            <a:r>
              <a:rPr lang="en-US" sz="1400" dirty="0"/>
              <a:t>        &lt;Label Text=</a:t>
            </a:r>
          </a:p>
          <a:p>
            <a:pPr marL="0" indent="0">
              <a:buNone/>
            </a:pPr>
            <a:r>
              <a:rPr lang="en-US" sz="1400" dirty="0"/>
              <a:t>"Sometimes page content</a:t>
            </a:r>
            <a:r>
              <a:rPr lang="ar-IQ" sz="1400" dirty="0"/>
              <a:t>....</a:t>
            </a:r>
            <a:r>
              <a:rPr lang="en-US" sz="1400" dirty="0"/>
              <a:t> “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FontSize</a:t>
            </a:r>
            <a:r>
              <a:rPr lang="en-US" sz="1400" dirty="0"/>
              <a:t>="Large" /&gt;</a:t>
            </a:r>
          </a:p>
          <a:p>
            <a:pPr marL="0" indent="0">
              <a:buNone/>
            </a:pPr>
            <a:r>
              <a:rPr lang="en-US" sz="1400" dirty="0"/>
              <a:t>        &lt;/</a:t>
            </a:r>
            <a:r>
              <a:rPr lang="en-US" sz="1400" dirty="0" err="1"/>
              <a:t>ScrollView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&lt;/</a:t>
            </a:r>
            <a:r>
              <a:rPr lang="en-US" sz="1400" dirty="0" err="1"/>
              <a:t>StackLayout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&lt;/</a:t>
            </a:r>
            <a:r>
              <a:rPr lang="en-US" sz="1400" dirty="0" err="1"/>
              <a:t>ContentPage</a:t>
            </a:r>
            <a:r>
              <a:rPr lang="en-US" sz="1400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8D27-9F49-41A9-AA9A-6EA4F98C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93C8-4693-4A77-9DE4-234E9CFA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3366-C977-4B69-8425-AF05250D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7ADE-7FD2-4D7F-9D6A-02945F7E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89"/>
            <a:ext cx="5478624" cy="465607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TemplatedView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TemplatedView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displays content with a control template, and is the base class for ContentView.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6F4F-6040-41EB-8E39-B5E68703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07BF-78B9-4205-B419-1B64A1FC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CEB1-1200-4A32-8613-D761DA2E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7926DF0B-4FD1-4DD2-98E4-639B67FCF7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DD444-6F91-4BEB-8ED1-6C0033DE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696" y="1520889"/>
            <a:ext cx="3650426" cy="34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6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5655-1711-4ABD-B8A0-ADD02A7C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163"/>
            <a:ext cx="5257800" cy="44508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ContentPresenter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: is a layout manager for templated views, used within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ControlTemplate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to mark where the content that is to be presented appears.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9EE4-0171-41DB-A03B-ECF7B519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A4858-AA3C-49F7-AAB1-FC4C5BA3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D3EA-FAB9-4B6A-AE9E-5B284B1D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04B66-11DC-4F40-A1A2-4C8C5BFC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533" y="1726163"/>
            <a:ext cx="300079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99A3-CF5A-4FC3-8EBB-7C13FCD6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Layouts with Multiple Children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2844-5E64-42BA-AC1B-27B38C4C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classes derive from Layout&lt;View&gt;: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StackLayout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StackLayout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positions child elements in a stack either horizontally or vertically based on the Orientation property. The Spacing property governs the spacing between the children, and has a default value of 6.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76A3-10D9-4E29-8FA6-F2E9CE72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54F1-63C5-4DA2-AB2E-FC8C4F5C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E6063-A039-4D6A-83BC-8AE85376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83AF27DE-7349-42BF-BB31-C2D68ED7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397" y="2379306"/>
            <a:ext cx="3992363" cy="37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CF9C-C51B-4384-9A23-D856249B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Grid: Grid positions its child elements in a grid of rows and columns. A child's position is indicated using the attached properties Row, Column,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RowSpan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and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ColumnSpan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0E8F-055B-4CDE-A6E6-9FCD728D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65A57-075C-40EB-9264-824647B0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152CC-FCE0-4F9B-9D49-295528CD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6870A8D-62CB-42A3-839B-41CE7C271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33641"/>
            <a:ext cx="4641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2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128A-1CEC-464B-B40B-4DC251F9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5257800" cy="48706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AbsoluteLayout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AbsoluteLayout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positions child elements at specific locations relative to its parent. A child's position is indicated using the attached properties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LayoutBounds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and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LayoutFlags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. An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AbsoluteLayout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is useful for animating the positions of views.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0873-6596-44B4-9FBD-CB54EE8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CB93-35D7-40EB-A609-06CA9066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E711D-44BB-4953-9782-EA547859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67DB30A-99A4-4F9B-A48C-C235A14E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688" y="1539551"/>
            <a:ext cx="4150505" cy="389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4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B86E-CF78-4B7D-B375-013FF57AA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RelativeLayout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RelativeLayout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positions child elements relative to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RelativeLayout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itself or to their siblings. A child's position is indicated using the attached properties that are set to objects of type Constraint and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BoundsConstraint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.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405E4-B3A8-4F16-8166-F2795161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715A-8D4A-4177-8253-B0FCFAD3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03F8-E42E-4E2F-8183-1287FBAA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CE2CF4A-10E5-4945-8DD5-6A688D69C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7397"/>
            <a:ext cx="4647472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8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5EED-8A98-46DD-9B2F-4490ADA5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27"/>
            <a:ext cx="538318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FlexLayout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FlexLayout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is based on the CSS Flexible Box Layout Module, commonly known as flex layout or flex-box.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FlexLayout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defines six bindable properties and five attached bindable properties that allow children to be stacked or wrapped with many alignment and orientation options.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36B8-3A5D-48B0-8E88-4156EC18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EAF43-C31D-499C-AFF6-8279D24D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BD00-B033-48F5-A82D-DFA53AC7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507FD4E-A249-4807-B65F-B5B0EA56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85" y="1247127"/>
            <a:ext cx="4602567" cy="4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6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A375-3574-4A81-B052-7880EF5D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0BCB-E878-42AA-A479-4A8D601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E699-EF60-4C33-BFF3-19CF02B7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088A-DB0E-408B-8881-868A1D51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49417BD9-0B8B-419A-A08F-8F089D9E3A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2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3B63-054D-42F9-A391-7A5F4BD2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8200-F0F2-4616-9BF7-0EF5CE3C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err="1">
                <a:solidFill>
                  <a:srgbClr val="343434"/>
                </a:solidFill>
                <a:latin typeface="proxima-nova"/>
              </a:rPr>
              <a:t>Xamarin.Forms</a:t>
            </a:r>
            <a:r>
              <a:rPr lang="en-US" dirty="0">
                <a:solidFill>
                  <a:srgbClr val="343434"/>
                </a:solidFill>
                <a:latin typeface="proxima-nova"/>
              </a:rPr>
              <a:t> Layouts</a:t>
            </a:r>
          </a:p>
          <a:p>
            <a:r>
              <a:rPr lang="en-US" dirty="0">
                <a:solidFill>
                  <a:srgbClr val="343434"/>
                </a:solidFill>
                <a:latin typeface="proxima-nova"/>
              </a:rPr>
              <a:t>Layouts with Single Content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ContentView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Frame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ScrollView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TemplatedView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ContentPresenter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algn="l"/>
            <a:r>
              <a:rPr lang="en-US" dirty="0">
                <a:solidFill>
                  <a:srgbClr val="343434"/>
                </a:solidFill>
                <a:latin typeface="proxima-nova"/>
              </a:rPr>
              <a:t>Layouts with Multiple Children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StackLayout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Grid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AbsoluteLayout</a:t>
            </a: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RelativeLayout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FlexLayout</a:t>
            </a:r>
            <a:endParaRPr lang="en-US" dirty="0">
              <a:solidFill>
                <a:srgbClr val="343434"/>
              </a:solidFill>
              <a:latin typeface="proxima-nova"/>
            </a:endParaRPr>
          </a:p>
          <a:p>
            <a:pPr marL="457200" lvl="1" indent="0">
              <a:buNone/>
            </a:pPr>
            <a:br>
              <a:rPr lang="en-US" dirty="0"/>
            </a:br>
            <a:endParaRPr lang="en-US" dirty="0">
              <a:solidFill>
                <a:srgbClr val="343434"/>
              </a:solidFill>
              <a:latin typeface="proxima-nov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1DE0-41FA-4E07-AE8B-3A84752C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274D-DBD4-43B5-9939-F8B2E684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4321-2858-49C5-88BC-187B7017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3454-96C1-437F-9E28-BF82D36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rgbClr val="343434"/>
                </a:solidFill>
                <a:latin typeface="proxima-nova"/>
              </a:rPr>
              <a:t>Xamarin.Forms</a:t>
            </a:r>
            <a:r>
              <a:rPr lang="en-US" dirty="0">
                <a:solidFill>
                  <a:srgbClr val="343434"/>
                </a:solidFill>
                <a:latin typeface="proxima-nova"/>
              </a:rPr>
              <a:t>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F4BB-B8D8-47F8-85A9-89C0420D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Xamarin.Forms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Layouts are used to compose user-interface controls into visual structures.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&lt;T&gt;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classes in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Xamarin.Forms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are specialized subtypes of views that act as containers for views and other layouts.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itself derives from 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derivative typically contains logic to set the position and size of child elements in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Xamarin.Forms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applications.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6D44A-4DA5-4C01-8665-AF527D8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461F-5F70-43B6-9542-9AB0D3F2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F386-8EC3-4BE0-8B2C-AB06D68E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0A8DCD-7784-44FB-88F5-B3FCA737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F83A85-430F-4FEB-87E8-621BE329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D138-3022-4F53-940E-3F303FC7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81753-A82E-4F3D-B28B-14BF166E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A10D5-F2C2-4839-A63D-398CFF40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9547E7B-AADF-4CD5-A2B0-F98C38A76A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50" y="1162300"/>
            <a:ext cx="7624869" cy="501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5749F2-9083-48B9-87C3-24B1E452C422}"/>
              </a:ext>
            </a:extLst>
          </p:cNvPr>
          <p:cNvSpPr txBox="1"/>
          <p:nvPr/>
        </p:nvSpPr>
        <p:spPr>
          <a:xfrm>
            <a:off x="2352369" y="414811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Xamarin.Forms</a:t>
            </a:r>
            <a:r>
              <a:rPr lang="en-US" sz="2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Layouts</a:t>
            </a:r>
          </a:p>
        </p:txBody>
      </p:sp>
    </p:spTree>
    <p:extLst>
      <p:ext uri="{BB962C8B-B14F-4D97-AF65-F5344CB8AC3E}">
        <p14:creationId xmlns:p14="http://schemas.microsoft.com/office/powerpoint/2010/main" val="123590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3FB1-BFD7-437F-B7C9-686D4BC2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43434"/>
                </a:solidFill>
                <a:latin typeface="proxima-nova"/>
              </a:rPr>
              <a:t>Layouts with Single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18CA-CF34-425D-AC49-CF687A5A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959"/>
            <a:ext cx="5842518" cy="375100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ContentView: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ContentView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contains a single child that is set with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property.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Content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property can be set to any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derivative, including other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Layout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derivatives.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ContentView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is mostly used as a structural element and serves as a base class to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8277-2C2A-4E4C-B4D4-DE53A425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B5B0-D108-443A-B0E2-D807819A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626C-4F73-4314-A352-3E2EC963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EAE0C63-6A1A-4CE2-A166-6AEA66751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0528B143-3266-4518-9FDA-240503311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16" y="2569511"/>
            <a:ext cx="3729330" cy="348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2371CD-3FCD-445A-9605-DEDDE4747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35" y="1326891"/>
            <a:ext cx="10430265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These classes derive from Layout, which defines Padding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IsClippedToBounds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properties: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888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E181-DAD9-45D1-81AF-0D69F189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10" y="422227"/>
            <a:ext cx="6153621" cy="6105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&lt;?xml version="1.0" encoding="utf-8" ?&gt;</a:t>
            </a:r>
          </a:p>
          <a:p>
            <a:pPr marL="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ContentPage</a:t>
            </a:r>
            <a:r>
              <a:rPr lang="en-US" sz="1400" dirty="0"/>
              <a:t> </a:t>
            </a:r>
            <a:r>
              <a:rPr lang="en-US" sz="1400" dirty="0" err="1"/>
              <a:t>xmlns</a:t>
            </a:r>
            <a:r>
              <a:rPr lang="en-US" sz="1400" dirty="0"/>
              <a:t>="http://xamarin.com/schemas/2014/forms"</a:t>
            </a:r>
          </a:p>
          <a:p>
            <a:pPr marL="0" indent="0">
              <a:buNone/>
            </a:pPr>
            <a:r>
              <a:rPr lang="en-US" sz="1400" dirty="0"/>
              <a:t>             </a:t>
            </a:r>
            <a:r>
              <a:rPr lang="en-US" sz="1400" dirty="0" err="1"/>
              <a:t>xmlns:x</a:t>
            </a:r>
            <a:r>
              <a:rPr lang="en-US" sz="1400" dirty="0"/>
              <a:t>="http://schemas.microsoft.com/</a:t>
            </a:r>
            <a:r>
              <a:rPr lang="en-US" sz="1400" dirty="0" err="1"/>
              <a:t>winfx</a:t>
            </a:r>
            <a:r>
              <a:rPr lang="en-US" sz="1400" dirty="0"/>
              <a:t>/2009/</a:t>
            </a:r>
            <a:r>
              <a:rPr lang="en-US" sz="1400" dirty="0" err="1"/>
              <a:t>xaml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             x:Class="FormsGallery.XamlExamples.ContentViewDemoPage"</a:t>
            </a:r>
          </a:p>
          <a:p>
            <a:pPr marL="0" indent="0">
              <a:buNone/>
            </a:pPr>
            <a:r>
              <a:rPr lang="en-US" sz="1400" dirty="0"/>
              <a:t>             Title="</a:t>
            </a:r>
            <a:r>
              <a:rPr lang="en-US" sz="1400" dirty="0" err="1"/>
              <a:t>ContentView</a:t>
            </a:r>
            <a:r>
              <a:rPr lang="en-US" sz="1400" dirty="0"/>
              <a:t> Demo"&gt;</a:t>
            </a:r>
          </a:p>
          <a:p>
            <a:pPr marL="0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StackLayout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&lt;Label Text="</a:t>
            </a:r>
            <a:r>
              <a:rPr lang="en-US" sz="1400" dirty="0" err="1"/>
              <a:t>ContentView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               </a:t>
            </a:r>
            <a:r>
              <a:rPr lang="en-US" sz="1400" dirty="0" err="1"/>
              <a:t>FontSize</a:t>
            </a:r>
            <a:r>
              <a:rPr lang="en-US" sz="1400" dirty="0"/>
              <a:t>="50"</a:t>
            </a:r>
          </a:p>
          <a:p>
            <a:pPr marL="0" indent="0">
              <a:buNone/>
            </a:pPr>
            <a:r>
              <a:rPr lang="en-US" sz="1400" dirty="0"/>
              <a:t>               </a:t>
            </a:r>
            <a:r>
              <a:rPr lang="en-US" sz="1400" dirty="0" err="1"/>
              <a:t>FontAttributes</a:t>
            </a:r>
            <a:r>
              <a:rPr lang="en-US" sz="1400" dirty="0"/>
              <a:t>="Bold"</a:t>
            </a:r>
          </a:p>
          <a:p>
            <a:pPr marL="0" indent="0">
              <a:buNone/>
            </a:pPr>
            <a:r>
              <a:rPr lang="en-US" sz="1400" dirty="0"/>
              <a:t>               </a:t>
            </a:r>
            <a:r>
              <a:rPr lang="en-US" sz="1400" dirty="0" err="1"/>
              <a:t>HorizontalOptions</a:t>
            </a:r>
            <a:r>
              <a:rPr lang="en-US" sz="1400" dirty="0"/>
              <a:t>="Center" /&gt;</a:t>
            </a:r>
          </a:p>
          <a:p>
            <a:pPr marL="0" indent="0">
              <a:buNone/>
            </a:pPr>
            <a:r>
              <a:rPr lang="en-US" sz="1400" dirty="0"/>
              <a:t>        &lt;</a:t>
            </a:r>
            <a:r>
              <a:rPr lang="en-US" sz="1400" dirty="0" err="1"/>
              <a:t>ContentView</a:t>
            </a:r>
            <a:r>
              <a:rPr lang="en-US" sz="1400" dirty="0"/>
              <a:t> </a:t>
            </a:r>
            <a:r>
              <a:rPr lang="en-US" sz="1400" dirty="0" err="1"/>
              <a:t>BackgroundColor</a:t>
            </a:r>
            <a:r>
              <a:rPr lang="en-US" sz="1400" dirty="0"/>
              <a:t>="Aqua"</a:t>
            </a:r>
          </a:p>
          <a:p>
            <a:pPr marL="0" indent="0">
              <a:buNone/>
            </a:pPr>
            <a:r>
              <a:rPr lang="en-US" sz="1400" dirty="0"/>
              <a:t>                     Margin="10"</a:t>
            </a:r>
          </a:p>
          <a:p>
            <a:pPr marL="0" indent="0">
              <a:buNone/>
            </a:pPr>
            <a:r>
              <a:rPr lang="en-US" sz="1400" dirty="0"/>
              <a:t>                     Padding="25"</a:t>
            </a:r>
          </a:p>
          <a:p>
            <a:pPr marL="0" indent="0">
              <a:buNone/>
            </a:pPr>
            <a:r>
              <a:rPr lang="en-US" sz="1400" dirty="0"/>
              <a:t>                     </a:t>
            </a:r>
            <a:r>
              <a:rPr lang="en-US" sz="1400" dirty="0" err="1"/>
              <a:t>HorizontalOptions</a:t>
            </a:r>
            <a:r>
              <a:rPr lang="en-US" sz="1400" dirty="0"/>
              <a:t>="Fill"</a:t>
            </a:r>
          </a:p>
          <a:p>
            <a:pPr marL="0" indent="0">
              <a:buNone/>
            </a:pPr>
            <a:r>
              <a:rPr lang="en-US" sz="1400" dirty="0"/>
              <a:t>                     </a:t>
            </a:r>
            <a:r>
              <a:rPr lang="en-US" sz="1400" dirty="0" err="1"/>
              <a:t>VerticalOptions</a:t>
            </a:r>
            <a:r>
              <a:rPr lang="en-US" sz="1400" dirty="0"/>
              <a:t>="</a:t>
            </a:r>
            <a:r>
              <a:rPr lang="en-US" sz="1400" dirty="0" err="1"/>
              <a:t>CenterAndExpand</a:t>
            </a:r>
            <a:r>
              <a:rPr lang="en-US" sz="1400" dirty="0"/>
              <a:t>"&gt;</a:t>
            </a:r>
          </a:p>
          <a:p>
            <a:pPr marL="0" indent="0">
              <a:buNone/>
            </a:pPr>
            <a:r>
              <a:rPr lang="en-US" sz="1400" dirty="0"/>
              <a:t>            &lt;Label Text= “some text here”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/>
              <a:t>TextColor</a:t>
            </a:r>
            <a:r>
              <a:rPr lang="en-US" sz="1400" dirty="0"/>
              <a:t>="Purple"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       &lt;/</a:t>
            </a:r>
            <a:r>
              <a:rPr lang="en-US" sz="1400" dirty="0" err="1"/>
              <a:t>ContentView</a:t>
            </a:r>
            <a:r>
              <a:rPr lang="en-US" sz="14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    &lt;/</a:t>
            </a:r>
            <a:r>
              <a:rPr lang="en-US" sz="1400" dirty="0" err="1"/>
              <a:t>StackLayout</a:t>
            </a:r>
            <a:r>
              <a:rPr lang="en-US" sz="14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&lt;/</a:t>
            </a:r>
            <a:r>
              <a:rPr lang="en-US" sz="1400" dirty="0" err="1"/>
              <a:t>ContentPage</a:t>
            </a:r>
            <a:r>
              <a:rPr lang="en-US" sz="1400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EA5F-8EF4-4DAF-8066-C8830F90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8832-5B94-4575-B668-CDF63C16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6E0B-B7A7-4EC7-9CF8-6D2FF99A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67719-7368-4EC5-A940-EF7C935D297F}"/>
              </a:ext>
            </a:extLst>
          </p:cNvPr>
          <p:cNvSpPr txBox="1"/>
          <p:nvPr/>
        </p:nvSpPr>
        <p:spPr>
          <a:xfrm>
            <a:off x="1472837" y="2306491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Xaml</a:t>
            </a:r>
            <a:r>
              <a:rPr lang="en-US" sz="3200" dirty="0"/>
              <a:t> Code</a:t>
            </a:r>
          </a:p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C9ED4-1263-4499-9034-066BB5BBA23B}"/>
              </a:ext>
            </a:extLst>
          </p:cNvPr>
          <p:cNvSpPr txBox="1"/>
          <p:nvPr/>
        </p:nvSpPr>
        <p:spPr>
          <a:xfrm>
            <a:off x="706942" y="4359562"/>
            <a:ext cx="312210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Xamarin.Forms</a:t>
            </a:r>
            <a:r>
              <a:rPr lang="en-US" dirty="0">
                <a:hlinkClick r:id="rId2"/>
              </a:rPr>
              <a:t> Layouts - Xamarin | Microsoft Docs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1C356-F2FC-4F98-9B77-00E62CC2539F}"/>
              </a:ext>
            </a:extLst>
          </p:cNvPr>
          <p:cNvSpPr txBox="1"/>
          <p:nvPr/>
        </p:nvSpPr>
        <p:spPr>
          <a:xfrm>
            <a:off x="706942" y="3705181"/>
            <a:ext cx="312210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Note: You can download all the XAML code in the this link: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01428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DC94-02A5-4611-8917-994F7D6D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548" y="1129004"/>
            <a:ext cx="5383185" cy="459999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Frame: The Frame class derives from ContentView and displays a border, or frame, around its child. The Frame class has a default Padding value of 20, and also defines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BorderColor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CornerRadius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and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HasShadow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properties.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84ACC-7784-4A0A-8B53-ECD97CC3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5AF5-D12F-4324-9B8D-943DCC04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C5AB-FC0E-4410-93D0-07C1DE9E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C756960-2AEC-46A1-91BD-276C18DF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391" y="1129004"/>
            <a:ext cx="3981061" cy="37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58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8600-0512-4D28-B608-C52DBD52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2766218"/>
            <a:ext cx="3724275" cy="1325563"/>
          </a:xfrm>
        </p:spPr>
        <p:txBody>
          <a:bodyPr/>
          <a:lstStyle/>
          <a:p>
            <a:r>
              <a:rPr lang="en-US" dirty="0" err="1"/>
              <a:t>Xaml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622A-3D27-449C-AC1C-9C9BFBAC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025" y="498474"/>
            <a:ext cx="6200775" cy="60292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 ?&gt;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ContentPage</a:t>
            </a:r>
            <a:r>
              <a:rPr lang="en-US" sz="1600" dirty="0"/>
              <a:t> </a:t>
            </a:r>
            <a:r>
              <a:rPr lang="en-US" sz="1600" dirty="0" err="1"/>
              <a:t>xmlns</a:t>
            </a:r>
            <a:r>
              <a:rPr lang="en-US" sz="1600" dirty="0"/>
              <a:t>="http://xamarin.com/schemas/2014/forms"</a:t>
            </a:r>
          </a:p>
          <a:p>
            <a:pPr marL="0" indent="0">
              <a:buNone/>
            </a:pPr>
            <a:r>
              <a:rPr lang="en-US" sz="1600" dirty="0"/>
              <a:t>             </a:t>
            </a:r>
            <a:r>
              <a:rPr lang="en-US" sz="1600" dirty="0" err="1"/>
              <a:t>xmlns:x</a:t>
            </a:r>
            <a:r>
              <a:rPr lang="en-US" sz="1600" dirty="0"/>
              <a:t>="http://schemas.microsoft.com/</a:t>
            </a:r>
            <a:r>
              <a:rPr lang="en-US" sz="1600" dirty="0" err="1"/>
              <a:t>winfx</a:t>
            </a:r>
            <a:r>
              <a:rPr lang="en-US" sz="1600" dirty="0"/>
              <a:t>/2009/</a:t>
            </a:r>
            <a:r>
              <a:rPr lang="en-US" sz="1600" dirty="0" err="1"/>
              <a:t>xaml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dirty="0"/>
              <a:t>             x:Class="FormsGallery.XamlExamples.FrameDemoPage"</a:t>
            </a:r>
          </a:p>
          <a:p>
            <a:pPr marL="0" indent="0">
              <a:buNone/>
            </a:pPr>
            <a:r>
              <a:rPr lang="en-US" sz="1600" dirty="0"/>
              <a:t>             Title="Frame Demo"&gt;</a:t>
            </a:r>
          </a:p>
          <a:p>
            <a:pPr marL="0" indent="0">
              <a:buNone/>
            </a:pPr>
            <a:r>
              <a:rPr lang="en-US" sz="1600" dirty="0"/>
              <a:t>    &lt;</a:t>
            </a:r>
            <a:r>
              <a:rPr lang="en-US" sz="1600" dirty="0" err="1"/>
              <a:t>StackLayout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  &lt;Label Text="Frame"</a:t>
            </a:r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err="1"/>
              <a:t>FontSize</a:t>
            </a:r>
            <a:r>
              <a:rPr lang="en-US" sz="1600" dirty="0"/>
              <a:t>="50"</a:t>
            </a:r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err="1"/>
              <a:t>FontAttributes</a:t>
            </a:r>
            <a:r>
              <a:rPr lang="en-US" sz="1600" dirty="0"/>
              <a:t>="Bold"</a:t>
            </a:r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err="1"/>
              <a:t>HorizontalOptions</a:t>
            </a:r>
            <a:r>
              <a:rPr lang="en-US" sz="1600" dirty="0"/>
              <a:t>="Center" /&gt;</a:t>
            </a:r>
          </a:p>
          <a:p>
            <a:pPr marL="0" indent="0">
              <a:buNone/>
            </a:pPr>
            <a:r>
              <a:rPr lang="en-US" sz="1600" dirty="0"/>
              <a:t>        &lt;Frame </a:t>
            </a:r>
            <a:r>
              <a:rPr lang="en-US" sz="1600" dirty="0" err="1"/>
              <a:t>OutlineColor</a:t>
            </a:r>
            <a:r>
              <a:rPr lang="en-US" sz="1600" dirty="0"/>
              <a:t>="Accent"</a:t>
            </a:r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err="1"/>
              <a:t>HasShadow</a:t>
            </a:r>
            <a:r>
              <a:rPr lang="en-US" sz="1600" dirty="0"/>
              <a:t>="True"</a:t>
            </a:r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err="1"/>
              <a:t>HorizontalOptions</a:t>
            </a:r>
            <a:r>
              <a:rPr lang="en-US" sz="1600" dirty="0"/>
              <a:t>="Center"</a:t>
            </a:r>
          </a:p>
          <a:p>
            <a:pPr marL="0" indent="0">
              <a:buNone/>
            </a:pPr>
            <a:r>
              <a:rPr lang="en-US" sz="1600" dirty="0"/>
              <a:t>               </a:t>
            </a:r>
            <a:r>
              <a:rPr lang="en-US" sz="1600" dirty="0" err="1"/>
              <a:t>VerticalOptions</a:t>
            </a:r>
            <a:r>
              <a:rPr lang="en-US" sz="1600" dirty="0"/>
              <a:t>="</a:t>
            </a:r>
            <a:r>
              <a:rPr lang="en-US" sz="1600" dirty="0" err="1"/>
              <a:t>CenterAndExpand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            &lt;Label Text="I've been framed!" /&gt;</a:t>
            </a:r>
          </a:p>
          <a:p>
            <a:pPr marL="0" indent="0">
              <a:buNone/>
            </a:pPr>
            <a:r>
              <a:rPr lang="en-US" sz="1600" dirty="0"/>
              <a:t>        &lt;/Frame&gt;</a:t>
            </a:r>
          </a:p>
          <a:p>
            <a:pPr marL="0" indent="0">
              <a:buNone/>
            </a:pPr>
            <a:r>
              <a:rPr lang="en-US" sz="1600" dirty="0"/>
              <a:t>    &lt;/</a:t>
            </a:r>
            <a:r>
              <a:rPr lang="en-US" sz="1600" dirty="0" err="1"/>
              <a:t>StackLayout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&lt;/</a:t>
            </a:r>
            <a:r>
              <a:rPr lang="en-US" sz="1600" dirty="0" err="1"/>
              <a:t>ContentPage</a:t>
            </a:r>
            <a:r>
              <a:rPr lang="en-US" sz="1600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8D27-9F49-41A9-AA9A-6EA4F98C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93C8-4693-4A77-9DE4-234E9CFA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3366-C977-4B69-8425-AF05250D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9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A69E-A5AB-4EDD-992A-1A6A5354D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5257800" cy="5085281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ScrollView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: is capable of scrolling its contents. Set the Content property to a view or layout too large to fit on the screen. (The content of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ScrollView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is very often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StackLayout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.) Set the Orientation property to indicate if scrolling should be vertical, horizontal, or both.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4A4D-E3DA-4128-BBD1-DDB34DE7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601F-79C6-48CB-BA69-1260FE4D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3A40C-4DB3-4C21-9BB1-0E4E6BDB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B46F534-BF3D-4EEE-83EE-13A48543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19" y="1147942"/>
            <a:ext cx="4964754" cy="461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5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1065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proxima-nova</vt:lpstr>
      <vt:lpstr>Segoe UI</vt:lpstr>
      <vt:lpstr>SFMono-Regular</vt:lpstr>
      <vt:lpstr>Office Theme</vt:lpstr>
      <vt:lpstr>Lecture 3 – Xamarin.Forms Layouts</vt:lpstr>
      <vt:lpstr>Outlines</vt:lpstr>
      <vt:lpstr>Xamarin.Forms Layouts</vt:lpstr>
      <vt:lpstr>PowerPoint Presentation</vt:lpstr>
      <vt:lpstr>Layouts with Single Content</vt:lpstr>
      <vt:lpstr>PowerPoint Presentation</vt:lpstr>
      <vt:lpstr>PowerPoint Presentation</vt:lpstr>
      <vt:lpstr>Xaml Code</vt:lpstr>
      <vt:lpstr>PowerPoint Presentation</vt:lpstr>
      <vt:lpstr>Xaml Code</vt:lpstr>
      <vt:lpstr>PowerPoint Presentation</vt:lpstr>
      <vt:lpstr>PowerPoint Presentation</vt:lpstr>
      <vt:lpstr>Layouts with Multiple Children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– Introduction</dc:title>
  <dc:creator>Yousif Garabet</dc:creator>
  <cp:lastModifiedBy>Yousif Garabet</cp:lastModifiedBy>
  <cp:revision>98</cp:revision>
  <dcterms:created xsi:type="dcterms:W3CDTF">2020-11-04T07:46:55Z</dcterms:created>
  <dcterms:modified xsi:type="dcterms:W3CDTF">2022-02-11T16:37:51Z</dcterms:modified>
</cp:coreProperties>
</file>