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88" r:id="rId4"/>
    <p:sldId id="289" r:id="rId5"/>
    <p:sldId id="290" r:id="rId6"/>
    <p:sldId id="291" r:id="rId7"/>
    <p:sldId id="292" r:id="rId8"/>
    <p:sldId id="293" r:id="rId9"/>
    <p:sldId id="294" r:id="rId10"/>
    <p:sldId id="295" r:id="rId11"/>
    <p:sldId id="296" r:id="rId12"/>
    <p:sldId id="298" r:id="rId13"/>
    <p:sldId id="29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04/8/2021</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04/8/2021</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04/8/2021</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04/8/2021</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04/8/2021</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04/8/2021</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04/8/2021</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04/8/2021</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04/8/2021</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04/8/2021</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04/8/2021</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04/8/2021</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xamarin.forms.lab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normAutofit/>
          </a:bodyPr>
          <a:lstStyle/>
          <a:p>
            <a:r>
              <a:rPr lang="en-US" dirty="0"/>
              <a:t>Lecture 4 – Tool Box </a:t>
            </a:r>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4088-F0C6-436F-9F7D-C5E34FF1AEED}"/>
              </a:ext>
            </a:extLst>
          </p:cNvPr>
          <p:cNvSpPr>
            <a:spLocks noGrp="1"/>
          </p:cNvSpPr>
          <p:nvPr>
            <p:ph type="title"/>
          </p:nvPr>
        </p:nvSpPr>
        <p:spPr/>
        <p:txBody>
          <a:bodyPr/>
          <a:lstStyle/>
          <a:p>
            <a:r>
              <a:rPr lang="en-US" dirty="0" err="1"/>
              <a:t>BoxView</a:t>
            </a:r>
            <a:endParaRPr lang="en-US" dirty="0"/>
          </a:p>
        </p:txBody>
      </p:sp>
      <p:sp>
        <p:nvSpPr>
          <p:cNvPr id="3" name="Content Placeholder 2">
            <a:extLst>
              <a:ext uri="{FF2B5EF4-FFF2-40B4-BE49-F238E27FC236}">
                <a16:creationId xmlns:a16="http://schemas.microsoft.com/office/drawing/2014/main" id="{F0303608-2AAD-4E60-B065-AA02AD25B9C9}"/>
              </a:ext>
            </a:extLst>
          </p:cNvPr>
          <p:cNvSpPr>
            <a:spLocks noGrp="1"/>
          </p:cNvSpPr>
          <p:nvPr>
            <p:ph idx="1"/>
          </p:nvPr>
        </p:nvSpPr>
        <p:spPr/>
        <p:txBody>
          <a:bodyPr/>
          <a:lstStyle/>
          <a:p>
            <a:r>
              <a:rPr lang="en-US" dirty="0" err="1"/>
              <a:t>BoxView</a:t>
            </a:r>
            <a:r>
              <a:rPr lang="en-US" dirty="0"/>
              <a:t> renders a simple rectangle of a specified width, height, and color. You can use </a:t>
            </a:r>
            <a:r>
              <a:rPr lang="en-US" dirty="0" err="1"/>
              <a:t>BoxView</a:t>
            </a:r>
            <a:r>
              <a:rPr lang="en-US" dirty="0"/>
              <a:t> for decoration, rudimentary graphics, and for interaction with the user through touch.</a:t>
            </a:r>
          </a:p>
          <a:p>
            <a:r>
              <a:rPr lang="en-US" dirty="0"/>
              <a:t>Because </a:t>
            </a:r>
            <a:r>
              <a:rPr lang="en-US" dirty="0" err="1"/>
              <a:t>Xamarin.Forms</a:t>
            </a:r>
            <a:r>
              <a:rPr lang="en-US" dirty="0"/>
              <a:t> does not have a built-in vector graphics system, the </a:t>
            </a:r>
            <a:r>
              <a:rPr lang="en-US" dirty="0" err="1"/>
              <a:t>BoxView</a:t>
            </a:r>
            <a:r>
              <a:rPr lang="en-US" dirty="0"/>
              <a:t> helps to compensate. Some of the sample programs described in this article use </a:t>
            </a:r>
            <a:r>
              <a:rPr lang="en-US" dirty="0" err="1"/>
              <a:t>BoxView</a:t>
            </a:r>
            <a:r>
              <a:rPr lang="en-US" dirty="0"/>
              <a:t> for rendering graphics. The </a:t>
            </a:r>
            <a:r>
              <a:rPr lang="en-US" dirty="0" err="1"/>
              <a:t>BoxView</a:t>
            </a:r>
            <a:r>
              <a:rPr lang="en-US" dirty="0"/>
              <a:t> can be sized to resemble a line of a specific width and thickness, and then rotated by any angle using the Rotation property.</a:t>
            </a:r>
          </a:p>
        </p:txBody>
      </p:sp>
      <p:sp>
        <p:nvSpPr>
          <p:cNvPr id="4" name="Date Placeholder 3">
            <a:extLst>
              <a:ext uri="{FF2B5EF4-FFF2-40B4-BE49-F238E27FC236}">
                <a16:creationId xmlns:a16="http://schemas.microsoft.com/office/drawing/2014/main" id="{99A22FE7-B05D-41A5-B746-06EAEE5C1FD4}"/>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64D9DEF9-E682-40D0-A3F0-114BDBBF4526}"/>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247C8B5-8E01-4720-BBEF-B9F1DD88198D}"/>
              </a:ext>
            </a:extLst>
          </p:cNvPr>
          <p:cNvSpPr>
            <a:spLocks noGrp="1"/>
          </p:cNvSpPr>
          <p:nvPr>
            <p:ph type="sldNum" sz="quarter" idx="12"/>
          </p:nvPr>
        </p:nvSpPr>
        <p:spPr/>
        <p:txBody>
          <a:bodyPr/>
          <a:lstStyle/>
          <a:p>
            <a:fld id="{DE8AFC43-2897-41A1-8E56-8325026E7933}" type="slidenum">
              <a:rPr lang="en-US" smtClean="0"/>
              <a:pPr/>
              <a:t>10</a:t>
            </a:fld>
            <a:endParaRPr lang="en-US" dirty="0"/>
          </a:p>
        </p:txBody>
      </p:sp>
    </p:spTree>
    <p:extLst>
      <p:ext uri="{BB962C8B-B14F-4D97-AF65-F5344CB8AC3E}">
        <p14:creationId xmlns:p14="http://schemas.microsoft.com/office/powerpoint/2010/main" val="344423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FFF7-D0ED-4A62-8210-89F11F0393B5}"/>
              </a:ext>
            </a:extLst>
          </p:cNvPr>
          <p:cNvSpPr>
            <a:spLocks noGrp="1"/>
          </p:cNvSpPr>
          <p:nvPr>
            <p:ph type="title"/>
          </p:nvPr>
        </p:nvSpPr>
        <p:spPr>
          <a:xfrm>
            <a:off x="838200" y="365125"/>
            <a:ext cx="10515600" cy="586597"/>
          </a:xfrm>
        </p:spPr>
        <p:txBody>
          <a:bodyPr>
            <a:normAutofit/>
          </a:bodyPr>
          <a:lstStyle/>
          <a:p>
            <a:r>
              <a:rPr lang="en-US" sz="2800" b="1" i="0" dirty="0">
                <a:solidFill>
                  <a:srgbClr val="171717"/>
                </a:solidFill>
                <a:effectLst/>
                <a:latin typeface="Segoe UI" panose="020B0502040204020203" pitchFamily="34" charset="0"/>
              </a:rPr>
              <a:t>Setting </a:t>
            </a:r>
            <a:r>
              <a:rPr lang="en-US" sz="2800" b="1" i="0" dirty="0" err="1">
                <a:solidFill>
                  <a:srgbClr val="171717"/>
                </a:solidFill>
                <a:effectLst/>
                <a:latin typeface="Segoe UI" panose="020B0502040204020203" pitchFamily="34" charset="0"/>
              </a:rPr>
              <a:t>BoxView</a:t>
            </a:r>
            <a:r>
              <a:rPr lang="en-US" sz="2800" b="1" i="0" dirty="0">
                <a:solidFill>
                  <a:srgbClr val="171717"/>
                </a:solidFill>
                <a:effectLst/>
                <a:latin typeface="Segoe UI" panose="020B0502040204020203" pitchFamily="34" charset="0"/>
              </a:rPr>
              <a:t> Color and Size</a:t>
            </a:r>
            <a:endParaRPr lang="en-US" sz="2800" dirty="0"/>
          </a:p>
        </p:txBody>
      </p:sp>
      <p:sp>
        <p:nvSpPr>
          <p:cNvPr id="3" name="Content Placeholder 2">
            <a:extLst>
              <a:ext uri="{FF2B5EF4-FFF2-40B4-BE49-F238E27FC236}">
                <a16:creationId xmlns:a16="http://schemas.microsoft.com/office/drawing/2014/main" id="{22E3BE46-9B3D-4726-BD9A-C9118131BF9C}"/>
              </a:ext>
            </a:extLst>
          </p:cNvPr>
          <p:cNvSpPr>
            <a:spLocks noGrp="1"/>
          </p:cNvSpPr>
          <p:nvPr>
            <p:ph idx="1"/>
          </p:nvPr>
        </p:nvSpPr>
        <p:spPr>
          <a:xfrm>
            <a:off x="838200" y="2173089"/>
            <a:ext cx="5257800" cy="2109664"/>
          </a:xfrm>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r>
              <a:rPr lang="en-US" sz="2400" dirty="0"/>
              <a:t>Typically you'll set the following properties of </a:t>
            </a:r>
            <a:r>
              <a:rPr lang="en-US" sz="2400" dirty="0" err="1"/>
              <a:t>BoxView</a:t>
            </a:r>
            <a:r>
              <a:rPr lang="en-US" sz="2400" dirty="0"/>
              <a:t>:</a:t>
            </a:r>
          </a:p>
          <a:p>
            <a:pPr lvl="1"/>
            <a:r>
              <a:rPr lang="en-US" sz="2000" dirty="0"/>
              <a:t>Color to set its color.</a:t>
            </a:r>
          </a:p>
          <a:p>
            <a:pPr lvl="1"/>
            <a:r>
              <a:rPr lang="en-US" sz="2000" dirty="0" err="1"/>
              <a:t>CornerRadius</a:t>
            </a:r>
            <a:r>
              <a:rPr lang="en-US" sz="2000" dirty="0"/>
              <a:t> to set its corner radius.</a:t>
            </a:r>
          </a:p>
          <a:p>
            <a:pPr lvl="1"/>
            <a:r>
              <a:rPr lang="en-US" sz="2000" dirty="0" err="1"/>
              <a:t>WidthRequest</a:t>
            </a:r>
            <a:r>
              <a:rPr lang="en-US" sz="2000" dirty="0"/>
              <a:t> to set the width of the </a:t>
            </a:r>
            <a:r>
              <a:rPr lang="en-US" sz="2000" dirty="0" err="1"/>
              <a:t>BoxView</a:t>
            </a:r>
            <a:r>
              <a:rPr lang="en-US" sz="2000" dirty="0"/>
              <a:t> in device-independent units.</a:t>
            </a:r>
          </a:p>
          <a:p>
            <a:pPr lvl="1"/>
            <a:r>
              <a:rPr lang="en-US" sz="2000" dirty="0" err="1"/>
              <a:t>HeightRequest</a:t>
            </a:r>
            <a:r>
              <a:rPr lang="en-US" sz="2000" dirty="0"/>
              <a:t> to set the height of the </a:t>
            </a:r>
            <a:r>
              <a:rPr lang="en-US" sz="2000" dirty="0" err="1"/>
              <a:t>BoxView</a:t>
            </a:r>
            <a:r>
              <a:rPr lang="en-US" sz="2000" dirty="0"/>
              <a:t>.</a:t>
            </a:r>
          </a:p>
          <a:p>
            <a:pPr lvl="1"/>
            <a:endParaRPr lang="en-US" sz="2000" dirty="0"/>
          </a:p>
        </p:txBody>
      </p:sp>
      <p:sp>
        <p:nvSpPr>
          <p:cNvPr id="4" name="Date Placeholder 3">
            <a:extLst>
              <a:ext uri="{FF2B5EF4-FFF2-40B4-BE49-F238E27FC236}">
                <a16:creationId xmlns:a16="http://schemas.microsoft.com/office/drawing/2014/main" id="{F89E8A8F-B756-48A4-9018-358F97C98639}"/>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CCA72D6D-8325-4F48-A665-1255B0E7A18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CABBBBF-E04B-4A62-9724-59022634D764}"/>
              </a:ext>
            </a:extLst>
          </p:cNvPr>
          <p:cNvSpPr>
            <a:spLocks noGrp="1"/>
          </p:cNvSpPr>
          <p:nvPr>
            <p:ph type="sldNum" sz="quarter" idx="12"/>
          </p:nvPr>
        </p:nvSpPr>
        <p:spPr/>
        <p:txBody>
          <a:bodyPr/>
          <a:lstStyle/>
          <a:p>
            <a:fld id="{DE8AFC43-2897-41A1-8E56-8325026E7933}" type="slidenum">
              <a:rPr lang="en-US" smtClean="0"/>
              <a:pPr/>
              <a:t>11</a:t>
            </a:fld>
            <a:endParaRPr lang="en-US" dirty="0"/>
          </a:p>
        </p:txBody>
      </p:sp>
      <p:sp>
        <p:nvSpPr>
          <p:cNvPr id="9" name="TextBox 8">
            <a:extLst>
              <a:ext uri="{FF2B5EF4-FFF2-40B4-BE49-F238E27FC236}">
                <a16:creationId xmlns:a16="http://schemas.microsoft.com/office/drawing/2014/main" id="{319AD2E7-FCAC-4F40-B008-01789C084BB4}"/>
              </a:ext>
            </a:extLst>
          </p:cNvPr>
          <p:cNvSpPr txBox="1"/>
          <p:nvPr/>
        </p:nvSpPr>
        <p:spPr>
          <a:xfrm>
            <a:off x="6221385" y="1202706"/>
            <a:ext cx="5731129" cy="4247317"/>
          </a:xfrm>
          <a:prstGeom prst="rect">
            <a:avLst/>
          </a:prstGeom>
          <a:solidFill>
            <a:schemeClr val="bg1">
              <a:lumMod val="85000"/>
            </a:schemeClr>
          </a:solidFill>
        </p:spPr>
        <p:txBody>
          <a:bodyPr wrap="square">
            <a:spAutoFit/>
          </a:bodyPr>
          <a:lstStyle/>
          <a:p>
            <a:r>
              <a:rPr lang="en-US" dirty="0"/>
              <a:t>&lt;</a:t>
            </a:r>
            <a:r>
              <a:rPr lang="en-US" dirty="0" err="1"/>
              <a:t>ContentPage</a:t>
            </a:r>
            <a:r>
              <a:rPr lang="en-US" dirty="0"/>
              <a:t> </a:t>
            </a:r>
            <a:r>
              <a:rPr lang="en-US" dirty="0" err="1"/>
              <a:t>xmlns</a:t>
            </a:r>
            <a:r>
              <a:rPr lang="en-US" dirty="0"/>
              <a:t>="http://xamarin.com/schemas/2014/forms"</a:t>
            </a:r>
          </a:p>
          <a:p>
            <a:r>
              <a:rPr lang="en-US" dirty="0"/>
              <a:t>             </a:t>
            </a:r>
            <a:r>
              <a:rPr lang="en-US" dirty="0" err="1"/>
              <a:t>xmlns:x</a:t>
            </a:r>
            <a:r>
              <a:rPr lang="en-US" dirty="0"/>
              <a:t>="http://schemas.microsoft.com/</a:t>
            </a:r>
            <a:r>
              <a:rPr lang="en-US" dirty="0" err="1"/>
              <a:t>winfx</a:t>
            </a:r>
            <a:r>
              <a:rPr lang="en-US" dirty="0"/>
              <a:t>/2009/</a:t>
            </a:r>
            <a:r>
              <a:rPr lang="en-US" dirty="0" err="1"/>
              <a:t>xaml</a:t>
            </a:r>
            <a:r>
              <a:rPr lang="en-US" dirty="0"/>
              <a:t>"</a:t>
            </a:r>
          </a:p>
          <a:p>
            <a:r>
              <a:rPr lang="en-US" dirty="0"/>
              <a:t>             </a:t>
            </a:r>
            <a:r>
              <a:rPr lang="en-US" dirty="0" err="1"/>
              <a:t>xmlns:local</a:t>
            </a:r>
            <a:r>
              <a:rPr lang="en-US" dirty="0"/>
              <a:t>="</a:t>
            </a:r>
            <a:r>
              <a:rPr lang="en-US" dirty="0" err="1"/>
              <a:t>clr-namespace:BasicBoxView</a:t>
            </a:r>
            <a:r>
              <a:rPr lang="en-US" dirty="0"/>
              <a:t>"</a:t>
            </a:r>
          </a:p>
          <a:p>
            <a:r>
              <a:rPr lang="en-US" dirty="0"/>
              <a:t>             x:Class="BasicBoxView.MainPage"&gt;</a:t>
            </a:r>
          </a:p>
          <a:p>
            <a:endParaRPr lang="en-US" dirty="0"/>
          </a:p>
          <a:p>
            <a:r>
              <a:rPr lang="en-US" dirty="0"/>
              <a:t>    &lt;</a:t>
            </a:r>
            <a:r>
              <a:rPr lang="en-US" dirty="0" err="1"/>
              <a:t>BoxView</a:t>
            </a:r>
            <a:r>
              <a:rPr lang="en-US" dirty="0"/>
              <a:t> Color="</a:t>
            </a:r>
            <a:r>
              <a:rPr lang="en-US" dirty="0" err="1"/>
              <a:t>CornflowerBlue</a:t>
            </a:r>
            <a:r>
              <a:rPr lang="en-US" dirty="0"/>
              <a:t>"</a:t>
            </a:r>
          </a:p>
          <a:p>
            <a:r>
              <a:rPr lang="en-US" dirty="0"/>
              <a:t>             </a:t>
            </a:r>
            <a:r>
              <a:rPr lang="en-US" dirty="0" err="1"/>
              <a:t>CornerRadius</a:t>
            </a:r>
            <a:r>
              <a:rPr lang="en-US" dirty="0"/>
              <a:t>="10"</a:t>
            </a:r>
          </a:p>
          <a:p>
            <a:r>
              <a:rPr lang="en-US" dirty="0"/>
              <a:t>             </a:t>
            </a:r>
            <a:r>
              <a:rPr lang="en-US" dirty="0" err="1"/>
              <a:t>WidthRequest</a:t>
            </a:r>
            <a:r>
              <a:rPr lang="en-US" dirty="0"/>
              <a:t>="160"</a:t>
            </a:r>
          </a:p>
          <a:p>
            <a:r>
              <a:rPr lang="en-US" dirty="0"/>
              <a:t>             </a:t>
            </a:r>
            <a:r>
              <a:rPr lang="en-US" dirty="0" err="1"/>
              <a:t>HeightRequest</a:t>
            </a:r>
            <a:r>
              <a:rPr lang="en-US" dirty="0"/>
              <a:t>="160"</a:t>
            </a:r>
          </a:p>
          <a:p>
            <a:r>
              <a:rPr lang="en-US" dirty="0"/>
              <a:t>             </a:t>
            </a:r>
            <a:r>
              <a:rPr lang="en-US" dirty="0" err="1"/>
              <a:t>VerticalOptions</a:t>
            </a:r>
            <a:r>
              <a:rPr lang="en-US" dirty="0"/>
              <a:t>="Center"</a:t>
            </a:r>
          </a:p>
          <a:p>
            <a:r>
              <a:rPr lang="en-US" dirty="0"/>
              <a:t>             </a:t>
            </a:r>
            <a:r>
              <a:rPr lang="en-US" dirty="0" err="1"/>
              <a:t>HorizontalOptions</a:t>
            </a:r>
            <a:r>
              <a:rPr lang="en-US" dirty="0"/>
              <a:t>="Center" /&gt;</a:t>
            </a:r>
          </a:p>
          <a:p>
            <a:endParaRPr lang="en-US" dirty="0"/>
          </a:p>
          <a:p>
            <a:r>
              <a:rPr lang="en-US" dirty="0"/>
              <a:t>&lt;/</a:t>
            </a:r>
            <a:r>
              <a:rPr lang="en-US" dirty="0" err="1"/>
              <a:t>ContentPage</a:t>
            </a:r>
            <a:r>
              <a:rPr lang="en-US" dirty="0"/>
              <a:t>&gt;</a:t>
            </a:r>
          </a:p>
        </p:txBody>
      </p:sp>
    </p:spTree>
    <p:extLst>
      <p:ext uri="{BB962C8B-B14F-4D97-AF65-F5344CB8AC3E}">
        <p14:creationId xmlns:p14="http://schemas.microsoft.com/office/powerpoint/2010/main" val="263462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9D67-F1E3-4AEC-9A59-91A8E5A61ED7}"/>
              </a:ext>
            </a:extLst>
          </p:cNvPr>
          <p:cNvSpPr>
            <a:spLocks noGrp="1"/>
          </p:cNvSpPr>
          <p:nvPr>
            <p:ph type="title"/>
          </p:nvPr>
        </p:nvSpPr>
        <p:spPr/>
        <p:txBody>
          <a:bodyPr/>
          <a:lstStyle/>
          <a:p>
            <a:r>
              <a:rPr lang="en-US"/>
              <a:t>Exercise one</a:t>
            </a:r>
          </a:p>
        </p:txBody>
      </p:sp>
      <p:sp>
        <p:nvSpPr>
          <p:cNvPr id="4" name="Date Placeholder 3">
            <a:extLst>
              <a:ext uri="{FF2B5EF4-FFF2-40B4-BE49-F238E27FC236}">
                <a16:creationId xmlns:a16="http://schemas.microsoft.com/office/drawing/2014/main" id="{BC587043-52A0-457B-A289-97BEE59C8BBD}"/>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5D46A3DB-1B06-4496-A786-79755B0811D5}"/>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408AB7D9-7FE5-4131-81B4-316A1453D490}"/>
              </a:ext>
            </a:extLst>
          </p:cNvPr>
          <p:cNvSpPr>
            <a:spLocks noGrp="1"/>
          </p:cNvSpPr>
          <p:nvPr>
            <p:ph type="sldNum" sz="quarter" idx="12"/>
          </p:nvPr>
        </p:nvSpPr>
        <p:spPr/>
        <p:txBody>
          <a:bodyPr/>
          <a:lstStyle/>
          <a:p>
            <a:fld id="{DE8AFC43-2897-41A1-8E56-8325026E7933}" type="slidenum">
              <a:rPr lang="en-US" smtClean="0"/>
              <a:pPr/>
              <a:t>12</a:t>
            </a:fld>
            <a:endParaRPr lang="en-US" dirty="0"/>
          </a:p>
        </p:txBody>
      </p:sp>
      <p:sp>
        <p:nvSpPr>
          <p:cNvPr id="9" name="TextBox 8">
            <a:extLst>
              <a:ext uri="{FF2B5EF4-FFF2-40B4-BE49-F238E27FC236}">
                <a16:creationId xmlns:a16="http://schemas.microsoft.com/office/drawing/2014/main" id="{5B4B2F06-851E-4CC4-9E09-5C99D7BC3EB0}"/>
              </a:ext>
            </a:extLst>
          </p:cNvPr>
          <p:cNvSpPr txBox="1"/>
          <p:nvPr/>
        </p:nvSpPr>
        <p:spPr>
          <a:xfrm>
            <a:off x="762000" y="2038350"/>
            <a:ext cx="3914775" cy="2031325"/>
          </a:xfrm>
          <a:prstGeom prst="rect">
            <a:avLst/>
          </a:prstGeom>
          <a:noFill/>
        </p:spPr>
        <p:txBody>
          <a:bodyPr wrap="square" rtlCol="0">
            <a:spAutoFit/>
          </a:bodyPr>
          <a:lstStyle/>
          <a:p>
            <a:r>
              <a:rPr lang="en-US" dirty="0"/>
              <a:t>Create an app to calculate your age based on your birth year.</a:t>
            </a:r>
          </a:p>
          <a:p>
            <a:r>
              <a:rPr lang="en-US" dirty="0"/>
              <a:t>For example:</a:t>
            </a:r>
          </a:p>
          <a:p>
            <a:r>
              <a:rPr lang="en-US" dirty="0"/>
              <a:t>If you enter your birth year 2000 the app show display an alert </a:t>
            </a:r>
            <a:br>
              <a:rPr lang="en-US" dirty="0"/>
            </a:br>
            <a:r>
              <a:rPr lang="en-US" dirty="0"/>
              <a:t>Your age is</a:t>
            </a:r>
          </a:p>
          <a:p>
            <a:r>
              <a:rPr lang="en-US"/>
              <a:t>22 </a:t>
            </a:r>
            <a:r>
              <a:rPr lang="en-US" dirty="0"/>
              <a:t>Y</a:t>
            </a:r>
            <a:r>
              <a:rPr lang="en-US"/>
              <a:t>ears</a:t>
            </a:r>
            <a:endParaRPr lang="en-US" dirty="0"/>
          </a:p>
        </p:txBody>
      </p:sp>
      <p:pic>
        <p:nvPicPr>
          <p:cNvPr id="10" name="Picture 9">
            <a:extLst>
              <a:ext uri="{FF2B5EF4-FFF2-40B4-BE49-F238E27FC236}">
                <a16:creationId xmlns:a16="http://schemas.microsoft.com/office/drawing/2014/main" id="{DA393A1D-1E17-429C-BA13-5713D578FDAF}"/>
              </a:ext>
            </a:extLst>
          </p:cNvPr>
          <p:cNvPicPr>
            <a:picLocks noChangeAspect="1"/>
          </p:cNvPicPr>
          <p:nvPr/>
        </p:nvPicPr>
        <p:blipFill>
          <a:blip r:embed="rId2"/>
          <a:stretch>
            <a:fillRect/>
          </a:stretch>
        </p:blipFill>
        <p:spPr>
          <a:xfrm>
            <a:off x="7724775" y="746077"/>
            <a:ext cx="2751822" cy="5641927"/>
          </a:xfrm>
          <a:prstGeom prst="rect">
            <a:avLst/>
          </a:prstGeom>
        </p:spPr>
      </p:pic>
      <p:pic>
        <p:nvPicPr>
          <p:cNvPr id="14" name="Picture 13">
            <a:extLst>
              <a:ext uri="{FF2B5EF4-FFF2-40B4-BE49-F238E27FC236}">
                <a16:creationId xmlns:a16="http://schemas.microsoft.com/office/drawing/2014/main" id="{EB2CD14C-C2FD-48EB-96CD-B66D27BE0CD4}"/>
              </a:ext>
            </a:extLst>
          </p:cNvPr>
          <p:cNvPicPr>
            <a:picLocks noChangeAspect="1"/>
          </p:cNvPicPr>
          <p:nvPr/>
        </p:nvPicPr>
        <p:blipFill>
          <a:blip r:embed="rId3"/>
          <a:stretch>
            <a:fillRect/>
          </a:stretch>
        </p:blipFill>
        <p:spPr>
          <a:xfrm>
            <a:off x="4917671" y="752660"/>
            <a:ext cx="2751822" cy="5635344"/>
          </a:xfrm>
          <a:prstGeom prst="rect">
            <a:avLst/>
          </a:prstGeom>
        </p:spPr>
      </p:pic>
    </p:spTree>
    <p:extLst>
      <p:ext uri="{BB962C8B-B14F-4D97-AF65-F5344CB8AC3E}">
        <p14:creationId xmlns:p14="http://schemas.microsoft.com/office/powerpoint/2010/main" val="221517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CBBE-1E6D-42F9-A657-D504699583DF}"/>
              </a:ext>
            </a:extLst>
          </p:cNvPr>
          <p:cNvSpPr>
            <a:spLocks noGrp="1"/>
          </p:cNvSpPr>
          <p:nvPr>
            <p:ph type="title"/>
          </p:nvPr>
        </p:nvSpPr>
        <p:spPr>
          <a:xfrm>
            <a:off x="838200" y="365125"/>
            <a:ext cx="10515600" cy="2028652"/>
          </a:xfrm>
        </p:spPr>
        <p:txBody>
          <a:bodyPr>
            <a:normAutofit fontScale="90000"/>
          </a:bodyPr>
          <a:lstStyle/>
          <a:p>
            <a:r>
              <a:rPr lang="en-US" dirty="0"/>
              <a:t>Assignment: </a:t>
            </a:r>
            <a:br>
              <a:rPr lang="en-US" dirty="0"/>
            </a:br>
            <a:r>
              <a:rPr lang="en-US" dirty="0"/>
              <a:t>Each group should Create an app and you must use at least 4 of the following controls to perform at least two tasks</a:t>
            </a:r>
          </a:p>
        </p:txBody>
      </p:sp>
      <p:sp>
        <p:nvSpPr>
          <p:cNvPr id="3" name="Content Placeholder 2">
            <a:extLst>
              <a:ext uri="{FF2B5EF4-FFF2-40B4-BE49-F238E27FC236}">
                <a16:creationId xmlns:a16="http://schemas.microsoft.com/office/drawing/2014/main" id="{EC7D189E-B333-45CD-9757-7E1AE1BE8398}"/>
              </a:ext>
            </a:extLst>
          </p:cNvPr>
          <p:cNvSpPr>
            <a:spLocks noGrp="1"/>
          </p:cNvSpPr>
          <p:nvPr>
            <p:ph idx="1"/>
          </p:nvPr>
        </p:nvSpPr>
        <p:spPr>
          <a:xfrm>
            <a:off x="838200" y="2514599"/>
            <a:ext cx="10515600" cy="3662363"/>
          </a:xfrm>
        </p:spPr>
        <p:txBody>
          <a:bodyPr/>
          <a:lstStyle/>
          <a:p>
            <a:pPr marL="914400" lvl="1" indent="-457200">
              <a:buFont typeface="+mj-lt"/>
              <a:buAutoNum type="arabicPeriod"/>
            </a:pPr>
            <a:r>
              <a:rPr lang="en-US" dirty="0"/>
              <a:t>Label</a:t>
            </a:r>
          </a:p>
          <a:p>
            <a:pPr marL="914400" lvl="1" indent="-457200">
              <a:buFont typeface="+mj-lt"/>
              <a:buAutoNum type="arabicPeriod"/>
            </a:pPr>
            <a:r>
              <a:rPr lang="en-US" dirty="0"/>
              <a:t>Button</a:t>
            </a:r>
          </a:p>
          <a:p>
            <a:pPr marL="914400" lvl="1" indent="-457200">
              <a:buFont typeface="+mj-lt"/>
              <a:buAutoNum type="arabicPeriod"/>
            </a:pPr>
            <a:r>
              <a:rPr lang="en-US" dirty="0"/>
              <a:t>Entry</a:t>
            </a:r>
          </a:p>
          <a:p>
            <a:pPr marL="914400" lvl="1" indent="-457200">
              <a:buFont typeface="+mj-lt"/>
              <a:buAutoNum type="arabicPeriod"/>
            </a:pPr>
            <a:r>
              <a:rPr lang="en-US" dirty="0"/>
              <a:t>Editor</a:t>
            </a:r>
          </a:p>
          <a:p>
            <a:pPr marL="914400" lvl="1" indent="-457200">
              <a:buFont typeface="+mj-lt"/>
              <a:buAutoNum type="arabicPeriod"/>
            </a:pPr>
            <a:r>
              <a:rPr lang="en-US" dirty="0"/>
              <a:t>Switch</a:t>
            </a:r>
          </a:p>
          <a:p>
            <a:pPr marL="914400" lvl="1" indent="-457200">
              <a:buFont typeface="+mj-lt"/>
              <a:buAutoNum type="arabicPeriod"/>
            </a:pPr>
            <a:r>
              <a:rPr lang="en-US" dirty="0" err="1"/>
              <a:t>SearchBar</a:t>
            </a:r>
            <a:endParaRPr lang="en-US" dirty="0"/>
          </a:p>
          <a:p>
            <a:pPr marL="914400" lvl="1" indent="-457200">
              <a:buFont typeface="+mj-lt"/>
              <a:buAutoNum type="arabicPeriod"/>
            </a:pPr>
            <a:r>
              <a:rPr lang="en-US" dirty="0" err="1"/>
              <a:t>BoxView</a:t>
            </a:r>
            <a:endParaRPr lang="en-US" dirty="0"/>
          </a:p>
        </p:txBody>
      </p:sp>
      <p:sp>
        <p:nvSpPr>
          <p:cNvPr id="4" name="Date Placeholder 3">
            <a:extLst>
              <a:ext uri="{FF2B5EF4-FFF2-40B4-BE49-F238E27FC236}">
                <a16:creationId xmlns:a16="http://schemas.microsoft.com/office/drawing/2014/main" id="{9D8F39D3-48EE-4371-A1D5-00C36C82AC78}"/>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F7EEF608-E500-4714-8A7F-C040227D6795}"/>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EF995A1-4F5B-4632-9590-70706C3AAA2F}"/>
              </a:ext>
            </a:extLst>
          </p:cNvPr>
          <p:cNvSpPr>
            <a:spLocks noGrp="1"/>
          </p:cNvSpPr>
          <p:nvPr>
            <p:ph type="sldNum" sz="quarter" idx="12"/>
          </p:nvPr>
        </p:nvSpPr>
        <p:spPr/>
        <p:txBody>
          <a:bodyPr/>
          <a:lstStyle/>
          <a:p>
            <a:fld id="{DE8AFC43-2897-41A1-8E56-8325026E7933}" type="slidenum">
              <a:rPr lang="en-US" smtClean="0"/>
              <a:pPr/>
              <a:t>13</a:t>
            </a:fld>
            <a:endParaRPr lang="en-US" dirty="0"/>
          </a:p>
        </p:txBody>
      </p:sp>
      <p:sp>
        <p:nvSpPr>
          <p:cNvPr id="7" name="TextBox 6">
            <a:extLst>
              <a:ext uri="{FF2B5EF4-FFF2-40B4-BE49-F238E27FC236}">
                <a16:creationId xmlns:a16="http://schemas.microsoft.com/office/drawing/2014/main" id="{93A63067-8C18-4758-AA39-9BBD8AD71EEA}"/>
              </a:ext>
            </a:extLst>
          </p:cNvPr>
          <p:cNvSpPr txBox="1"/>
          <p:nvPr/>
        </p:nvSpPr>
        <p:spPr>
          <a:xfrm>
            <a:off x="1334277" y="5345965"/>
            <a:ext cx="8780106" cy="830997"/>
          </a:xfrm>
          <a:prstGeom prst="rect">
            <a:avLst/>
          </a:prstGeom>
          <a:solidFill>
            <a:srgbClr val="C00000"/>
          </a:solidFill>
        </p:spPr>
        <p:txBody>
          <a:bodyPr wrap="square" rtlCol="0">
            <a:spAutoFit/>
          </a:bodyPr>
          <a:lstStyle/>
          <a:p>
            <a:r>
              <a:rPr lang="en-US" sz="2400" dirty="0">
                <a:solidFill>
                  <a:schemeClr val="bg1"/>
                </a:solidFill>
              </a:rPr>
              <a:t>You have 7 days to send your assignment after 7 days you will lose one degree day by day</a:t>
            </a:r>
          </a:p>
        </p:txBody>
      </p:sp>
    </p:spTree>
    <p:extLst>
      <p:ext uri="{BB962C8B-B14F-4D97-AF65-F5344CB8AC3E}">
        <p14:creationId xmlns:p14="http://schemas.microsoft.com/office/powerpoint/2010/main" val="810366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14</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a:bodyPr>
          <a:lstStyle/>
          <a:p>
            <a:pPr algn="l"/>
            <a:r>
              <a:rPr lang="en-US" dirty="0" err="1">
                <a:solidFill>
                  <a:srgbClr val="343434"/>
                </a:solidFill>
                <a:latin typeface="proxima-nova"/>
              </a:rPr>
              <a:t>Xamarin.Forms</a:t>
            </a:r>
            <a:r>
              <a:rPr lang="en-US" dirty="0">
                <a:solidFill>
                  <a:srgbClr val="343434"/>
                </a:solidFill>
                <a:latin typeface="proxima-nova"/>
              </a:rPr>
              <a:t> Tool Box (Controls)</a:t>
            </a:r>
          </a:p>
          <a:p>
            <a:pPr marL="914400" lvl="1" indent="-457200">
              <a:buFont typeface="+mj-lt"/>
              <a:buAutoNum type="arabicPeriod"/>
            </a:pPr>
            <a:r>
              <a:rPr lang="en-US" dirty="0"/>
              <a:t>Label</a:t>
            </a:r>
          </a:p>
          <a:p>
            <a:pPr marL="914400" lvl="1" indent="-457200">
              <a:buFont typeface="+mj-lt"/>
              <a:buAutoNum type="arabicPeriod"/>
            </a:pPr>
            <a:r>
              <a:rPr lang="en-US" dirty="0"/>
              <a:t>Button</a:t>
            </a:r>
          </a:p>
          <a:p>
            <a:pPr marL="914400" lvl="1" indent="-457200">
              <a:buFont typeface="+mj-lt"/>
              <a:buAutoNum type="arabicPeriod"/>
            </a:pPr>
            <a:r>
              <a:rPr lang="en-US" dirty="0"/>
              <a:t>Entry</a:t>
            </a:r>
          </a:p>
          <a:p>
            <a:pPr marL="914400" lvl="1" indent="-457200">
              <a:buFont typeface="+mj-lt"/>
              <a:buAutoNum type="arabicPeriod"/>
            </a:pPr>
            <a:r>
              <a:rPr lang="en-US" dirty="0"/>
              <a:t>Editor</a:t>
            </a:r>
          </a:p>
          <a:p>
            <a:pPr marL="914400" lvl="1" indent="-457200">
              <a:buFont typeface="+mj-lt"/>
              <a:buAutoNum type="arabicPeriod"/>
            </a:pPr>
            <a:r>
              <a:rPr lang="en-US" dirty="0"/>
              <a:t>Switch</a:t>
            </a:r>
          </a:p>
          <a:p>
            <a:pPr marL="914400" lvl="1" indent="-457200">
              <a:buFont typeface="+mj-lt"/>
              <a:buAutoNum type="arabicPeriod"/>
            </a:pPr>
            <a:r>
              <a:rPr lang="en-US" dirty="0" err="1"/>
              <a:t>SearchBar</a:t>
            </a:r>
            <a:endParaRPr lang="en-US" dirty="0"/>
          </a:p>
          <a:p>
            <a:pPr marL="914400" lvl="1" indent="-457200">
              <a:buFont typeface="+mj-lt"/>
              <a:buAutoNum type="arabicPeriod"/>
            </a:pPr>
            <a:r>
              <a:rPr lang="en-US" dirty="0" err="1"/>
              <a:t>BoxView</a:t>
            </a:r>
            <a:br>
              <a:rPr lang="en-US" dirty="0"/>
            </a:br>
            <a:endParaRPr lang="en-US" dirty="0">
              <a:solidFill>
                <a:srgbClr val="343434"/>
              </a:solidFill>
              <a:latin typeface="proxima-nova"/>
            </a:endParaRPr>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normAutofit/>
          </a:bodyPr>
          <a:lstStyle/>
          <a:p>
            <a:r>
              <a:rPr lang="en-US" dirty="0" err="1">
                <a:solidFill>
                  <a:srgbClr val="343434"/>
                </a:solidFill>
                <a:latin typeface="proxima-nova"/>
              </a:rPr>
              <a:t>Xamarin.Forms</a:t>
            </a:r>
            <a:r>
              <a:rPr lang="en-US" dirty="0">
                <a:solidFill>
                  <a:srgbClr val="343434"/>
                </a:solidFill>
                <a:latin typeface="proxima-nova"/>
              </a:rPr>
              <a:t> Tool Box (Controls)</a:t>
            </a: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lnSpcReduction="10000"/>
          </a:bodyPr>
          <a:lstStyle/>
          <a:p>
            <a:r>
              <a:rPr lang="en-US" b="0" i="0" dirty="0" err="1">
                <a:solidFill>
                  <a:srgbClr val="333333"/>
                </a:solidFill>
                <a:effectLst/>
                <a:latin typeface="Segoe UI" panose="020B0502040204020203" pitchFamily="34" charset="0"/>
              </a:rPr>
              <a:t>Xamarin.Forms</a:t>
            </a:r>
            <a:r>
              <a:rPr lang="en-US" b="0" i="0" dirty="0">
                <a:solidFill>
                  <a:srgbClr val="333333"/>
                </a:solidFill>
                <a:effectLst/>
                <a:latin typeface="Segoe UI" panose="020B0502040204020203" pitchFamily="34" charset="0"/>
              </a:rPr>
              <a:t> empowers you to deliver the same experience to multiple platforms. Using a set of UI elements abstracted from common mobile app controls, like text inputs and buttons, you can quickly create a functional cross-platform UI. </a:t>
            </a:r>
            <a:r>
              <a:rPr lang="en-US" b="0" i="0" dirty="0" err="1">
                <a:solidFill>
                  <a:srgbClr val="333333"/>
                </a:solidFill>
                <a:effectLst/>
                <a:latin typeface="Segoe UI" panose="020B0502040204020203" pitchFamily="34" charset="0"/>
              </a:rPr>
              <a:t>Xamarin.Forms</a:t>
            </a:r>
            <a:r>
              <a:rPr lang="en-US" b="0" i="0" dirty="0">
                <a:solidFill>
                  <a:srgbClr val="333333"/>
                </a:solidFill>
                <a:effectLst/>
                <a:latin typeface="Segoe UI" panose="020B0502040204020203" pitchFamily="34" charset="0"/>
              </a:rPr>
              <a:t> compiles these generic controls down to the platform-specific version, maintaining the native look and feel of your app. Likewise, you can easily customize the controls </a:t>
            </a:r>
            <a:r>
              <a:rPr lang="en-US" b="0" i="0" u="none" strike="noStrike" dirty="0">
                <a:solidFill>
                  <a:srgbClr val="333333"/>
                </a:solidFill>
                <a:effectLst/>
                <a:latin typeface="Georgia" panose="02040502050405020303" pitchFamily="18" charset="0"/>
              </a:rPr>
              <a:t>to a specific look and feel for your </a:t>
            </a:r>
            <a:r>
              <a:rPr lang="en-US" b="0" i="0" dirty="0">
                <a:solidFill>
                  <a:srgbClr val="333333"/>
                </a:solidFill>
                <a:effectLst/>
                <a:latin typeface="Segoe UI" panose="020B0502040204020203" pitchFamily="34" charset="0"/>
              </a:rPr>
              <a:t>app. Today, we are excited to debut the </a:t>
            </a:r>
            <a:r>
              <a:rPr lang="en-US" b="0" i="0" dirty="0" err="1">
                <a:solidFill>
                  <a:srgbClr val="333333"/>
                </a:solidFill>
                <a:effectLst/>
                <a:latin typeface="Segoe UI" panose="020B0502040204020203" pitchFamily="34" charset="0"/>
              </a:rPr>
              <a:t>Xamarin.Forms</a:t>
            </a:r>
            <a:r>
              <a:rPr lang="en-US" b="0" i="0" dirty="0">
                <a:solidFill>
                  <a:srgbClr val="333333"/>
                </a:solidFill>
                <a:effectLst/>
                <a:latin typeface="Segoe UI" panose="020B0502040204020203" pitchFamily="34" charset="0"/>
              </a:rPr>
              <a:t> Controls Toolbox.</a:t>
            </a:r>
          </a:p>
          <a:p>
            <a:r>
              <a:rPr lang="en-US" b="0" i="0" dirty="0">
                <a:solidFill>
                  <a:srgbClr val="333333"/>
                </a:solidFill>
                <a:effectLst/>
                <a:latin typeface="Segoe UI" panose="020B0502040204020203" pitchFamily="34" charset="0"/>
              </a:rPr>
              <a:t>The toolbox lists the available </a:t>
            </a:r>
            <a:r>
              <a:rPr lang="en-US" b="0" i="0" dirty="0" err="1">
                <a:solidFill>
                  <a:srgbClr val="333333"/>
                </a:solidFill>
                <a:effectLst/>
                <a:latin typeface="Segoe UI" panose="020B0502040204020203" pitchFamily="34" charset="0"/>
              </a:rPr>
              <a:t>Xamarin.Forms</a:t>
            </a:r>
            <a:r>
              <a:rPr lang="en-US" b="0" i="0" dirty="0">
                <a:solidFill>
                  <a:srgbClr val="333333"/>
                </a:solidFill>
                <a:effectLst/>
                <a:latin typeface="Segoe UI" panose="020B0502040204020203" pitchFamily="34" charset="0"/>
              </a:rPr>
              <a:t> controls. Furthermore, these can be dragged directly onto the XAML editing surface to create the control on your page!</a:t>
            </a:r>
            <a:endParaRPr lang="en-US" dirty="0"/>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3</a:t>
            </a:fld>
            <a:endParaRPr lang="en-US" dirty="0"/>
          </a:p>
        </p:txBody>
      </p:sp>
      <p:sp>
        <p:nvSpPr>
          <p:cNvPr id="8" name="Rectangle 2">
            <a:extLst>
              <a:ext uri="{FF2B5EF4-FFF2-40B4-BE49-F238E27FC236}">
                <a16:creationId xmlns:a16="http://schemas.microsoft.com/office/drawing/2014/main" id="{BC0A8DCD-7784-44FB-88F5-B3FCA73789F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7F83A85-430F-4FEB-87E8-621BE32916B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1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8814-DD00-4E38-96A6-8D4A8CD16F99}"/>
              </a:ext>
            </a:extLst>
          </p:cNvPr>
          <p:cNvSpPr>
            <a:spLocks noGrp="1"/>
          </p:cNvSpPr>
          <p:nvPr>
            <p:ph type="title"/>
          </p:nvPr>
        </p:nvSpPr>
        <p:spPr>
          <a:xfrm>
            <a:off x="838200" y="99088"/>
            <a:ext cx="10515600" cy="1325563"/>
          </a:xfrm>
        </p:spPr>
        <p:txBody>
          <a:bodyPr/>
          <a:lstStyle/>
          <a:p>
            <a:r>
              <a:rPr lang="en-US" dirty="0"/>
              <a:t>Label</a:t>
            </a:r>
          </a:p>
        </p:txBody>
      </p:sp>
      <p:sp>
        <p:nvSpPr>
          <p:cNvPr id="3" name="Content Placeholder 2">
            <a:extLst>
              <a:ext uri="{FF2B5EF4-FFF2-40B4-BE49-F238E27FC236}">
                <a16:creationId xmlns:a16="http://schemas.microsoft.com/office/drawing/2014/main" id="{674BEDF3-F02B-4926-B500-D5A83FA90BF4}"/>
              </a:ext>
            </a:extLst>
          </p:cNvPr>
          <p:cNvSpPr>
            <a:spLocks noGrp="1"/>
          </p:cNvSpPr>
          <p:nvPr>
            <p:ph idx="1"/>
          </p:nvPr>
        </p:nvSpPr>
        <p:spPr>
          <a:xfrm>
            <a:off x="838200" y="1508386"/>
            <a:ext cx="10515600" cy="4183288"/>
          </a:xfrm>
        </p:spPr>
        <p:txBody>
          <a:bodyPr>
            <a:normAutofit fontScale="92500" lnSpcReduction="10000"/>
          </a:bodyPr>
          <a:lstStyle/>
          <a:p>
            <a:r>
              <a:rPr lang="en-US" sz="2400" dirty="0"/>
              <a:t>The Label view is used for displaying text, both single and multi-line. Labels can have text decorations, colored text, and use custom fonts (families, sizes, and options).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Text decorations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Underline and strikethrough text decorations can be applied to </a:t>
            </a:r>
            <a:r>
              <a:rPr lang="en-US" altLang="en-US" sz="2400" dirty="0">
                <a:hlinkClick r:id="rId2">
                  <a:extLst>
                    <a:ext uri="{A12FA001-AC4F-418D-AE19-62706E023703}">
                      <ahyp:hlinkClr xmlns:ahyp="http://schemas.microsoft.com/office/drawing/2018/hyperlinkcolor" val="tx"/>
                    </a:ext>
                  </a:extLst>
                </a:hlinkClick>
              </a:rPr>
              <a:t>Label</a:t>
            </a:r>
            <a:r>
              <a:rPr lang="en-US" altLang="en-US" sz="2400" dirty="0"/>
              <a:t> instances by setting the </a:t>
            </a:r>
            <a:r>
              <a:rPr lang="en-US" altLang="en-US" sz="2400" dirty="0" err="1"/>
              <a:t>Label.TextDecorations</a:t>
            </a:r>
            <a:r>
              <a:rPr lang="en-US" altLang="en-US" sz="2400" dirty="0"/>
              <a:t> property to one or more </a:t>
            </a:r>
            <a:r>
              <a:rPr lang="en-US" altLang="en-US" sz="2400" dirty="0" err="1"/>
              <a:t>TextDecorations</a:t>
            </a:r>
            <a:r>
              <a:rPr lang="en-US" altLang="en-US" sz="2400" dirty="0"/>
              <a:t> enumeration members:</a:t>
            </a:r>
          </a:p>
          <a:p>
            <a:pPr marL="457200" lvl="1" indent="0" eaLnBrk="0" fontAlgn="base" hangingPunct="0">
              <a:lnSpc>
                <a:spcPct val="100000"/>
              </a:lnSpc>
              <a:spcBef>
                <a:spcPct val="0"/>
              </a:spcBef>
              <a:spcAft>
                <a:spcPct val="0"/>
              </a:spcAft>
              <a:buFontTx/>
              <a:buChar char="•"/>
            </a:pPr>
            <a:r>
              <a:rPr lang="en-US" altLang="en-US" sz="1800" dirty="0"/>
              <a:t>None</a:t>
            </a:r>
          </a:p>
          <a:p>
            <a:pPr marL="457200" lvl="1" indent="0" eaLnBrk="0" fontAlgn="base" hangingPunct="0">
              <a:lnSpc>
                <a:spcPct val="100000"/>
              </a:lnSpc>
              <a:spcBef>
                <a:spcPct val="0"/>
              </a:spcBef>
              <a:spcAft>
                <a:spcPct val="0"/>
              </a:spcAft>
              <a:buFontTx/>
              <a:buChar char="•"/>
            </a:pPr>
            <a:r>
              <a:rPr lang="en-US" altLang="en-US" sz="1800" dirty="0"/>
              <a:t>Underline</a:t>
            </a:r>
          </a:p>
          <a:p>
            <a:pPr marL="457200" lvl="1" indent="0" eaLnBrk="0" fontAlgn="base" hangingPunct="0">
              <a:lnSpc>
                <a:spcPct val="100000"/>
              </a:lnSpc>
              <a:spcBef>
                <a:spcPct val="0"/>
              </a:spcBef>
              <a:spcAft>
                <a:spcPct val="0"/>
              </a:spcAft>
              <a:buFontTx/>
              <a:buChar char="•"/>
            </a:pPr>
            <a:r>
              <a:rPr lang="en-US" altLang="en-US" sz="1800" dirty="0"/>
              <a:t>Strikethrough</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buNone/>
            </a:pPr>
            <a:r>
              <a:rPr lang="en-US" sz="2400" i="1" dirty="0"/>
              <a:t>&lt;Label Text="This is underlined text." </a:t>
            </a:r>
            <a:r>
              <a:rPr lang="en-US" sz="2400" i="1" dirty="0" err="1"/>
              <a:t>TextDecorations</a:t>
            </a:r>
            <a:r>
              <a:rPr lang="en-US" sz="2400" i="1" dirty="0"/>
              <a:t>="Underline"  /&gt;</a:t>
            </a:r>
          </a:p>
          <a:p>
            <a:pPr marL="0" indent="0">
              <a:buNone/>
            </a:pPr>
            <a:r>
              <a:rPr lang="en-US" sz="2400" i="1" dirty="0"/>
              <a:t>&lt;Label Text="This is text with strikethrough." </a:t>
            </a:r>
            <a:r>
              <a:rPr lang="en-US" sz="2400" i="1" dirty="0" err="1"/>
              <a:t>TextDecorations</a:t>
            </a:r>
            <a:r>
              <a:rPr lang="en-US" sz="2400" i="1" dirty="0"/>
              <a:t>="Strikethrough" /&gt;</a:t>
            </a:r>
          </a:p>
          <a:p>
            <a:pPr marL="0" indent="0">
              <a:buNone/>
            </a:pPr>
            <a:r>
              <a:rPr lang="en-US" sz="2400" i="1" dirty="0"/>
              <a:t>&lt;Label Text="This is underlined text with strikethrough." </a:t>
            </a:r>
            <a:r>
              <a:rPr lang="en-US" sz="2400" i="1" dirty="0" err="1"/>
              <a:t>TextDecorations</a:t>
            </a:r>
            <a:r>
              <a:rPr lang="en-US" sz="2400" i="1" dirty="0"/>
              <a:t>="Underline, Strikethrough" /&gt;</a:t>
            </a:r>
          </a:p>
        </p:txBody>
      </p:sp>
      <p:sp>
        <p:nvSpPr>
          <p:cNvPr id="4" name="Date Placeholder 3">
            <a:extLst>
              <a:ext uri="{FF2B5EF4-FFF2-40B4-BE49-F238E27FC236}">
                <a16:creationId xmlns:a16="http://schemas.microsoft.com/office/drawing/2014/main" id="{F0925716-9072-45AB-A3A8-FE90DB897AB8}"/>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1FBAE1F6-64C7-4960-AE42-4AA917C9FFE2}"/>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75C3B8A-72B9-4113-8DB1-C1FE63C6A70A}"/>
              </a:ext>
            </a:extLst>
          </p:cNvPr>
          <p:cNvSpPr>
            <a:spLocks noGrp="1"/>
          </p:cNvSpPr>
          <p:nvPr>
            <p:ph type="sldNum" sz="quarter" idx="12"/>
          </p:nvPr>
        </p:nvSpPr>
        <p:spPr/>
        <p:txBody>
          <a:bodyPr/>
          <a:lstStyle/>
          <a:p>
            <a:fld id="{DE8AFC43-2897-41A1-8E56-8325026E7933}" type="slidenum">
              <a:rPr lang="en-US" smtClean="0"/>
              <a:pPr/>
              <a:t>4</a:t>
            </a:fld>
            <a:endParaRPr lang="en-US" dirty="0"/>
          </a:p>
        </p:txBody>
      </p:sp>
      <p:sp>
        <p:nvSpPr>
          <p:cNvPr id="7" name="Rectangle 1">
            <a:extLst>
              <a:ext uri="{FF2B5EF4-FFF2-40B4-BE49-F238E27FC236}">
                <a16:creationId xmlns:a16="http://schemas.microsoft.com/office/drawing/2014/main" id="{4F84A17C-BA33-4B0E-969D-039F0E6493CA}"/>
              </a:ext>
            </a:extLst>
          </p:cNvPr>
          <p:cNvSpPr>
            <a:spLocks noChangeArrowheads="1"/>
          </p:cNvSpPr>
          <p:nvPr/>
        </p:nvSpPr>
        <p:spPr bwMode="auto">
          <a:xfrm>
            <a:off x="0" y="-12459"/>
            <a:ext cx="243644" cy="4821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41224"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99FFBD5-AA6F-4E48-83FA-DB1CDE217450}"/>
              </a:ext>
            </a:extLst>
          </p:cNvPr>
          <p:cNvSpPr txBox="1"/>
          <p:nvPr/>
        </p:nvSpPr>
        <p:spPr>
          <a:xfrm>
            <a:off x="903359" y="5717283"/>
            <a:ext cx="7998666" cy="369332"/>
          </a:xfrm>
          <a:prstGeom prst="rect">
            <a:avLst/>
          </a:prstGeom>
          <a:solidFill>
            <a:schemeClr val="accent6">
              <a:lumMod val="20000"/>
              <a:lumOff val="80000"/>
            </a:schemeClr>
          </a:solidFill>
        </p:spPr>
        <p:txBody>
          <a:bodyPr wrap="square">
            <a:spAutoFit/>
          </a:bodyPr>
          <a:lstStyle/>
          <a:p>
            <a:r>
              <a:rPr lang="en-US" dirty="0"/>
              <a:t>To read in C# </a:t>
            </a:r>
            <a:r>
              <a:rPr lang="en-US" dirty="0">
                <a:sym typeface="Wingdings" panose="05000000000000000000" pitchFamily="2" charset="2"/>
              </a:rPr>
              <a:t>		</a:t>
            </a:r>
            <a:r>
              <a:rPr lang="en-US" dirty="0"/>
              <a:t>var text = </a:t>
            </a:r>
            <a:r>
              <a:rPr lang="en-US" dirty="0" err="1"/>
              <a:t>MyLabel.Text</a:t>
            </a:r>
            <a:r>
              <a:rPr lang="en-US" dirty="0"/>
              <a:t>;</a:t>
            </a:r>
          </a:p>
        </p:txBody>
      </p:sp>
    </p:spTree>
    <p:extLst>
      <p:ext uri="{BB962C8B-B14F-4D97-AF65-F5344CB8AC3E}">
        <p14:creationId xmlns:p14="http://schemas.microsoft.com/office/powerpoint/2010/main" val="212465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886C-9E1B-464D-8BD4-188AA0EA0310}"/>
              </a:ext>
            </a:extLst>
          </p:cNvPr>
          <p:cNvSpPr>
            <a:spLocks noGrp="1"/>
          </p:cNvSpPr>
          <p:nvPr>
            <p:ph type="title"/>
          </p:nvPr>
        </p:nvSpPr>
        <p:spPr>
          <a:xfrm>
            <a:off x="838200" y="51145"/>
            <a:ext cx="10515600" cy="1325563"/>
          </a:xfrm>
        </p:spPr>
        <p:txBody>
          <a:bodyPr/>
          <a:lstStyle/>
          <a:p>
            <a:r>
              <a:rPr lang="en-US" dirty="0"/>
              <a:t>Button</a:t>
            </a:r>
          </a:p>
        </p:txBody>
      </p:sp>
      <p:sp>
        <p:nvSpPr>
          <p:cNvPr id="3" name="Content Placeholder 2">
            <a:extLst>
              <a:ext uri="{FF2B5EF4-FFF2-40B4-BE49-F238E27FC236}">
                <a16:creationId xmlns:a16="http://schemas.microsoft.com/office/drawing/2014/main" id="{DFECF421-3967-43E0-B47E-EB3794BB40AF}"/>
              </a:ext>
            </a:extLst>
          </p:cNvPr>
          <p:cNvSpPr>
            <a:spLocks noGrp="1"/>
          </p:cNvSpPr>
          <p:nvPr>
            <p:ph idx="1"/>
          </p:nvPr>
        </p:nvSpPr>
        <p:spPr>
          <a:xfrm>
            <a:off x="838200" y="1101676"/>
            <a:ext cx="10515600" cy="2877922"/>
          </a:xfrm>
        </p:spPr>
        <p:txBody>
          <a:bodyPr>
            <a:normAutofit lnSpcReduction="10000"/>
          </a:bodyPr>
          <a:lstStyle/>
          <a:p>
            <a:r>
              <a:rPr lang="en-US" dirty="0"/>
              <a:t>The Button responds to a tap or click that directs an application to carry out a particular task.</a:t>
            </a:r>
          </a:p>
          <a:p>
            <a:r>
              <a:rPr lang="en-US" dirty="0"/>
              <a:t>The Button is the most fundamental interactive control in all of </a:t>
            </a:r>
            <a:r>
              <a:rPr lang="en-US" dirty="0" err="1"/>
              <a:t>Xamarin.Forms</a:t>
            </a:r>
            <a:r>
              <a:rPr lang="en-US" dirty="0"/>
              <a:t>. The Button usually displays a short text string indicating a command, but it can also display a bitmap image, or a combination of text and an image. The user presses the Button with a finger or clicks it with a mouse to initiate that command.</a:t>
            </a:r>
          </a:p>
          <a:p>
            <a:endParaRPr lang="en-US" dirty="0"/>
          </a:p>
        </p:txBody>
      </p:sp>
      <p:sp>
        <p:nvSpPr>
          <p:cNvPr id="4" name="Date Placeholder 3">
            <a:extLst>
              <a:ext uri="{FF2B5EF4-FFF2-40B4-BE49-F238E27FC236}">
                <a16:creationId xmlns:a16="http://schemas.microsoft.com/office/drawing/2014/main" id="{2393A3FF-946F-49DC-8D29-484255F9B7DF}"/>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44D7E073-A530-43B3-9E20-1523D7FD4FD7}"/>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DC88BE6-F3F3-43AF-AED9-3EBA89A7B74A}"/>
              </a:ext>
            </a:extLst>
          </p:cNvPr>
          <p:cNvSpPr>
            <a:spLocks noGrp="1"/>
          </p:cNvSpPr>
          <p:nvPr>
            <p:ph type="sldNum" sz="quarter" idx="12"/>
          </p:nvPr>
        </p:nvSpPr>
        <p:spPr/>
        <p:txBody>
          <a:bodyPr/>
          <a:lstStyle/>
          <a:p>
            <a:fld id="{DE8AFC43-2897-41A1-8E56-8325026E7933}" type="slidenum">
              <a:rPr lang="en-US" smtClean="0"/>
              <a:pPr/>
              <a:t>5</a:t>
            </a:fld>
            <a:endParaRPr lang="en-US" dirty="0"/>
          </a:p>
        </p:txBody>
      </p:sp>
      <p:sp>
        <p:nvSpPr>
          <p:cNvPr id="7" name="TextBox 6">
            <a:extLst>
              <a:ext uri="{FF2B5EF4-FFF2-40B4-BE49-F238E27FC236}">
                <a16:creationId xmlns:a16="http://schemas.microsoft.com/office/drawing/2014/main" id="{3FC91E1A-F2F3-48FF-A24C-0551B44393AA}"/>
              </a:ext>
            </a:extLst>
          </p:cNvPr>
          <p:cNvSpPr txBox="1"/>
          <p:nvPr/>
        </p:nvSpPr>
        <p:spPr>
          <a:xfrm>
            <a:off x="1212556" y="4133110"/>
            <a:ext cx="8024340" cy="369332"/>
          </a:xfrm>
          <a:prstGeom prst="rect">
            <a:avLst/>
          </a:prstGeom>
          <a:solidFill>
            <a:schemeClr val="bg1">
              <a:lumMod val="85000"/>
            </a:schemeClr>
          </a:solidFill>
        </p:spPr>
        <p:txBody>
          <a:bodyPr wrap="square">
            <a:spAutoFit/>
          </a:bodyPr>
          <a:lstStyle/>
          <a:p>
            <a:r>
              <a:rPr lang="en-US" dirty="0"/>
              <a:t>XAML           </a:t>
            </a:r>
            <a:r>
              <a:rPr lang="en-US" dirty="0">
                <a:sym typeface="Wingdings" panose="05000000000000000000" pitchFamily="2" charset="2"/>
              </a:rPr>
              <a:t></a:t>
            </a:r>
            <a:r>
              <a:rPr lang="en-US" dirty="0"/>
              <a:t>             &lt;Button Text="I am a Button“ </a:t>
            </a:r>
            <a:r>
              <a:rPr lang="en-US" b="0" i="0" dirty="0">
                <a:solidFill>
                  <a:srgbClr val="0451A5"/>
                </a:solidFill>
                <a:effectLst/>
                <a:latin typeface="SFMono-Regular"/>
              </a:rPr>
              <a:t>Clicked</a:t>
            </a:r>
            <a:r>
              <a:rPr lang="en-US" b="0" i="0" dirty="0">
                <a:solidFill>
                  <a:srgbClr val="0101FD"/>
                </a:solidFill>
                <a:effectLst/>
                <a:latin typeface="SFMono-Regular"/>
              </a:rPr>
              <a:t>=</a:t>
            </a:r>
            <a:r>
              <a:rPr lang="en-US" b="0" i="0" dirty="0">
                <a:solidFill>
                  <a:srgbClr val="A31515"/>
                </a:solidFill>
                <a:effectLst/>
                <a:latin typeface="SFMono-Regular"/>
              </a:rPr>
              <a:t>"</a:t>
            </a:r>
            <a:r>
              <a:rPr lang="en-US" b="0" i="0" dirty="0" err="1">
                <a:solidFill>
                  <a:srgbClr val="A31515"/>
                </a:solidFill>
                <a:effectLst/>
                <a:latin typeface="SFMono-Regular"/>
              </a:rPr>
              <a:t>OnButtonClicked</a:t>
            </a:r>
            <a:r>
              <a:rPr lang="en-US" b="0" i="0" dirty="0">
                <a:solidFill>
                  <a:srgbClr val="A31515"/>
                </a:solidFill>
                <a:effectLst/>
                <a:latin typeface="SFMono-Regular"/>
              </a:rPr>
              <a:t>"</a:t>
            </a:r>
            <a:r>
              <a:rPr lang="en-US" dirty="0"/>
              <a:t> /&gt;</a:t>
            </a:r>
          </a:p>
        </p:txBody>
      </p:sp>
      <p:sp>
        <p:nvSpPr>
          <p:cNvPr id="8" name="TextBox 7">
            <a:extLst>
              <a:ext uri="{FF2B5EF4-FFF2-40B4-BE49-F238E27FC236}">
                <a16:creationId xmlns:a16="http://schemas.microsoft.com/office/drawing/2014/main" id="{CB9967A3-5CC7-47BE-A5B9-55B5DE1D0279}"/>
              </a:ext>
            </a:extLst>
          </p:cNvPr>
          <p:cNvSpPr txBox="1"/>
          <p:nvPr/>
        </p:nvSpPr>
        <p:spPr>
          <a:xfrm>
            <a:off x="1212556" y="4655954"/>
            <a:ext cx="8024338" cy="369332"/>
          </a:xfrm>
          <a:prstGeom prst="rect">
            <a:avLst/>
          </a:prstGeom>
          <a:solidFill>
            <a:schemeClr val="bg1">
              <a:lumMod val="85000"/>
            </a:schemeClr>
          </a:solidFill>
        </p:spPr>
        <p:txBody>
          <a:bodyPr wrap="square">
            <a:spAutoFit/>
          </a:bodyPr>
          <a:lstStyle/>
          <a:p>
            <a:r>
              <a:rPr lang="en-US" dirty="0"/>
              <a:t>C#                  </a:t>
            </a:r>
            <a:r>
              <a:rPr lang="en-US" dirty="0">
                <a:sym typeface="Wingdings" panose="05000000000000000000" pitchFamily="2" charset="2"/>
              </a:rPr>
              <a:t>              </a:t>
            </a:r>
            <a:r>
              <a:rPr lang="en-US" dirty="0"/>
              <a:t>var </a:t>
            </a:r>
            <a:r>
              <a:rPr lang="en-US" dirty="0" err="1"/>
              <a:t>MyEntry</a:t>
            </a:r>
            <a:r>
              <a:rPr lang="en-US" dirty="0"/>
              <a:t> = new Entry { Text = "I am an Entry" };</a:t>
            </a:r>
          </a:p>
        </p:txBody>
      </p:sp>
      <p:sp>
        <p:nvSpPr>
          <p:cNvPr id="9" name="TextBox 8">
            <a:extLst>
              <a:ext uri="{FF2B5EF4-FFF2-40B4-BE49-F238E27FC236}">
                <a16:creationId xmlns:a16="http://schemas.microsoft.com/office/drawing/2014/main" id="{BE3A9317-CF4C-472E-8C2F-C95382775CBA}"/>
              </a:ext>
            </a:extLst>
          </p:cNvPr>
          <p:cNvSpPr txBox="1"/>
          <p:nvPr/>
        </p:nvSpPr>
        <p:spPr>
          <a:xfrm>
            <a:off x="1212555" y="5178798"/>
            <a:ext cx="8024339" cy="923330"/>
          </a:xfrm>
          <a:prstGeom prst="rect">
            <a:avLst/>
          </a:prstGeom>
          <a:solidFill>
            <a:schemeClr val="accent6">
              <a:lumMod val="20000"/>
              <a:lumOff val="80000"/>
            </a:schemeClr>
          </a:solidFill>
        </p:spPr>
        <p:txBody>
          <a:bodyPr wrap="square">
            <a:spAutoFit/>
          </a:bodyPr>
          <a:lstStyle/>
          <a:p>
            <a:r>
              <a:rPr lang="en-US" dirty="0"/>
              <a:t>To read in C# </a:t>
            </a:r>
            <a:r>
              <a:rPr lang="en-US" dirty="0">
                <a:sym typeface="Wingdings" panose="05000000000000000000" pitchFamily="2" charset="2"/>
              </a:rPr>
              <a:t>		</a:t>
            </a:r>
          </a:p>
          <a:p>
            <a:r>
              <a:rPr lang="en-US" b="0" i="0" dirty="0">
                <a:solidFill>
                  <a:srgbClr val="0101FD"/>
                </a:solidFill>
                <a:effectLst/>
                <a:latin typeface="SFMono-Regular"/>
              </a:rPr>
              <a:t>async</a:t>
            </a:r>
            <a:r>
              <a:rPr lang="en-US" b="0" i="0" dirty="0">
                <a:solidFill>
                  <a:srgbClr val="171717"/>
                </a:solidFill>
                <a:effectLst/>
                <a:latin typeface="SFMono-Regular"/>
              </a:rPr>
              <a:t> </a:t>
            </a:r>
            <a:r>
              <a:rPr lang="en-US" b="0" i="0" dirty="0">
                <a:solidFill>
                  <a:srgbClr val="0101FD"/>
                </a:solidFill>
                <a:effectLst/>
                <a:latin typeface="SFMono-Regular"/>
              </a:rPr>
              <a:t>void</a:t>
            </a:r>
            <a:r>
              <a:rPr lang="en-US" b="0" i="0" dirty="0">
                <a:solidFill>
                  <a:srgbClr val="171717"/>
                </a:solidFill>
                <a:effectLst/>
                <a:latin typeface="SFMono-Regular"/>
              </a:rPr>
              <a:t> </a:t>
            </a:r>
            <a:r>
              <a:rPr lang="en-US" b="0" i="0" dirty="0" err="1">
                <a:solidFill>
                  <a:srgbClr val="007D9A"/>
                </a:solidFill>
                <a:effectLst/>
                <a:latin typeface="SFMono-Regular"/>
              </a:rPr>
              <a:t>OnButtonClicked</a:t>
            </a:r>
            <a:r>
              <a:rPr lang="en-US" b="0" i="0" dirty="0">
                <a:solidFill>
                  <a:srgbClr val="171717"/>
                </a:solidFill>
                <a:effectLst/>
                <a:latin typeface="SFMono-Regular"/>
              </a:rPr>
              <a:t>(</a:t>
            </a:r>
            <a:r>
              <a:rPr lang="en-US" b="0" i="0" dirty="0">
                <a:solidFill>
                  <a:srgbClr val="0101FD"/>
                </a:solidFill>
                <a:effectLst/>
                <a:latin typeface="SFMono-Regular"/>
              </a:rPr>
              <a:t>object</a:t>
            </a:r>
            <a:r>
              <a:rPr lang="en-US" b="0" i="0" dirty="0">
                <a:solidFill>
                  <a:srgbClr val="171717"/>
                </a:solidFill>
                <a:effectLst/>
                <a:latin typeface="SFMono-Regular"/>
              </a:rPr>
              <a:t> sender, </a:t>
            </a:r>
            <a:r>
              <a:rPr lang="en-US" b="0" i="0" dirty="0" err="1">
                <a:solidFill>
                  <a:srgbClr val="171717"/>
                </a:solidFill>
                <a:effectLst/>
                <a:latin typeface="SFMono-Regular"/>
              </a:rPr>
              <a:t>EventArgs</a:t>
            </a:r>
            <a:r>
              <a:rPr lang="en-US" b="0" i="0" dirty="0">
                <a:solidFill>
                  <a:srgbClr val="171717"/>
                </a:solidFill>
                <a:effectLst/>
                <a:latin typeface="SFMono-Regular"/>
              </a:rPr>
              <a:t> </a:t>
            </a:r>
            <a:r>
              <a:rPr lang="en-US" b="0" i="0" dirty="0" err="1">
                <a:solidFill>
                  <a:srgbClr val="171717"/>
                </a:solidFill>
                <a:effectLst/>
                <a:latin typeface="SFMono-Regular"/>
              </a:rPr>
              <a:t>args</a:t>
            </a:r>
            <a:r>
              <a:rPr lang="en-US" b="0" i="0" dirty="0">
                <a:solidFill>
                  <a:srgbClr val="171717"/>
                </a:solidFill>
                <a:effectLst/>
                <a:latin typeface="SFMono-Regular"/>
              </a:rPr>
              <a:t>) </a:t>
            </a:r>
          </a:p>
          <a:p>
            <a:r>
              <a:rPr lang="en-US" b="0" i="0" dirty="0">
                <a:solidFill>
                  <a:srgbClr val="171717"/>
                </a:solidFill>
                <a:effectLst/>
                <a:latin typeface="SFMono-Regular"/>
              </a:rPr>
              <a:t>{</a:t>
            </a:r>
            <a:r>
              <a:rPr kumimoji="0" lang="en-US" altLang="en-US" sz="1800" b="0" i="0" u="none" strike="noStrike" cap="none" normalizeH="0" baseline="0" dirty="0">
                <a:ln>
                  <a:noFill/>
                </a:ln>
                <a:solidFill>
                  <a:srgbClr val="0101FD"/>
                </a:solidFill>
                <a:effectLst/>
                <a:latin typeface="SFMono-Regular"/>
              </a:rPr>
              <a:t>await</a:t>
            </a:r>
            <a:r>
              <a:rPr kumimoji="0" lang="en-US" altLang="en-US" sz="1800" b="0" i="0" u="none" strike="noStrike" cap="none" normalizeH="0" baseline="0" dirty="0">
                <a:ln>
                  <a:noFill/>
                </a:ln>
                <a:solidFill>
                  <a:srgbClr val="171717"/>
                </a:solidFill>
                <a:effectLst/>
                <a:latin typeface="SFMono-Regular"/>
              </a:rPr>
              <a:t> </a:t>
            </a:r>
            <a:r>
              <a:rPr kumimoji="0" lang="en-US" altLang="en-US" sz="1800" b="0" i="0" u="none" strike="noStrike" cap="none" normalizeH="0" baseline="0" dirty="0" err="1">
                <a:ln>
                  <a:noFill/>
                </a:ln>
                <a:solidFill>
                  <a:srgbClr val="171717"/>
                </a:solidFill>
                <a:effectLst/>
                <a:latin typeface="SFMono-Regular"/>
              </a:rPr>
              <a:t>DisplayAlert</a:t>
            </a:r>
            <a:r>
              <a:rPr kumimoji="0" lang="en-US" altLang="en-US" sz="1800" b="0" i="0" u="none" strike="noStrike" cap="none" normalizeH="0" baseline="0" dirty="0">
                <a:ln>
                  <a:noFill/>
                </a:ln>
                <a:solidFill>
                  <a:srgbClr val="171717"/>
                </a:solidFill>
                <a:effectLst/>
                <a:latin typeface="SFMono-Regular"/>
              </a:rPr>
              <a:t> (</a:t>
            </a:r>
            <a:r>
              <a:rPr kumimoji="0" lang="en-US" altLang="en-US" sz="1800" b="0" i="0" u="none" strike="noStrike" cap="none" normalizeH="0" baseline="0" dirty="0">
                <a:ln>
                  <a:noFill/>
                </a:ln>
                <a:solidFill>
                  <a:srgbClr val="A31515"/>
                </a:solidFill>
                <a:effectLst/>
                <a:latin typeface="SFMono-Regular"/>
              </a:rPr>
              <a:t>"Alert"</a:t>
            </a:r>
            <a:r>
              <a:rPr kumimoji="0" lang="en-US" altLang="en-US" sz="1800" b="0" i="0" u="none" strike="noStrike" cap="none" normalizeH="0" baseline="0" dirty="0">
                <a:ln>
                  <a:noFill/>
                </a:ln>
                <a:solidFill>
                  <a:srgbClr val="171717"/>
                </a:solidFill>
                <a:effectLst/>
                <a:latin typeface="SFMono-Regular"/>
              </a:rPr>
              <a:t>, </a:t>
            </a:r>
            <a:r>
              <a:rPr kumimoji="0" lang="en-US" altLang="en-US" sz="1800" b="0" i="0" u="none" strike="noStrike" cap="none" normalizeH="0" baseline="0" dirty="0">
                <a:ln>
                  <a:noFill/>
                </a:ln>
                <a:solidFill>
                  <a:srgbClr val="A31515"/>
                </a:solidFill>
                <a:effectLst/>
                <a:latin typeface="SFMono-Regular"/>
              </a:rPr>
              <a:t>"You have been alerted"</a:t>
            </a:r>
            <a:r>
              <a:rPr kumimoji="0" lang="en-US" altLang="en-US" sz="1800" b="0" i="0" u="none" strike="noStrike" cap="none" normalizeH="0" baseline="0" dirty="0">
                <a:ln>
                  <a:noFill/>
                </a:ln>
                <a:solidFill>
                  <a:srgbClr val="171717"/>
                </a:solidFill>
                <a:effectLst/>
                <a:latin typeface="SFMono-Regular"/>
              </a:rPr>
              <a:t>, </a:t>
            </a:r>
            <a:r>
              <a:rPr kumimoji="0" lang="en-US" altLang="en-US" sz="1800" b="0" i="0" u="none" strike="noStrike" cap="none" normalizeH="0" baseline="0" dirty="0">
                <a:ln>
                  <a:noFill/>
                </a:ln>
                <a:solidFill>
                  <a:srgbClr val="A31515"/>
                </a:solidFill>
                <a:effectLst/>
                <a:latin typeface="SFMono-Regular"/>
              </a:rPr>
              <a:t>"OK"</a:t>
            </a:r>
            <a:r>
              <a:rPr kumimoji="0" lang="en-US" altLang="en-US" sz="1800" b="0" i="0" u="none" strike="noStrike" cap="none" normalizeH="0" baseline="0" dirty="0">
                <a:ln>
                  <a:noFill/>
                </a:ln>
                <a:solidFill>
                  <a:srgbClr val="171717"/>
                </a:solidFill>
                <a:effectLst/>
                <a:latin typeface="SFMono-Regular"/>
              </a:rPr>
              <a:t>);</a:t>
            </a:r>
            <a:r>
              <a:rPr lang="en-US" b="0" i="0" dirty="0">
                <a:solidFill>
                  <a:srgbClr val="171717"/>
                </a:solidFill>
                <a:effectLst/>
                <a:latin typeface="SFMono-Regular"/>
              </a:rPr>
              <a:t>}</a:t>
            </a:r>
          </a:p>
        </p:txBody>
      </p:sp>
    </p:spTree>
    <p:extLst>
      <p:ext uri="{BB962C8B-B14F-4D97-AF65-F5344CB8AC3E}">
        <p14:creationId xmlns:p14="http://schemas.microsoft.com/office/powerpoint/2010/main" val="421610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77FD-7CA3-46AE-9BE8-50841340A228}"/>
              </a:ext>
            </a:extLst>
          </p:cNvPr>
          <p:cNvSpPr>
            <a:spLocks noGrp="1"/>
          </p:cNvSpPr>
          <p:nvPr>
            <p:ph type="title"/>
          </p:nvPr>
        </p:nvSpPr>
        <p:spPr/>
        <p:txBody>
          <a:bodyPr/>
          <a:lstStyle/>
          <a:p>
            <a:r>
              <a:rPr lang="en-US" dirty="0"/>
              <a:t>Entry</a:t>
            </a:r>
          </a:p>
        </p:txBody>
      </p:sp>
      <p:sp>
        <p:nvSpPr>
          <p:cNvPr id="3" name="Content Placeholder 2">
            <a:extLst>
              <a:ext uri="{FF2B5EF4-FFF2-40B4-BE49-F238E27FC236}">
                <a16:creationId xmlns:a16="http://schemas.microsoft.com/office/drawing/2014/main" id="{F0B724D6-BDFD-4D59-A052-765CFAA0ABE7}"/>
              </a:ext>
            </a:extLst>
          </p:cNvPr>
          <p:cNvSpPr>
            <a:spLocks noGrp="1"/>
          </p:cNvSpPr>
          <p:nvPr>
            <p:ph idx="1"/>
          </p:nvPr>
        </p:nvSpPr>
        <p:spPr>
          <a:xfrm>
            <a:off x="838200" y="1396417"/>
            <a:ext cx="10515600" cy="2998301"/>
          </a:xfrm>
        </p:spPr>
        <p:txBody>
          <a:bodyPr/>
          <a:lstStyle/>
          <a:p>
            <a:r>
              <a:rPr lang="en-US" dirty="0"/>
              <a:t>The </a:t>
            </a:r>
            <a:r>
              <a:rPr lang="en-US" dirty="0" err="1"/>
              <a:t>Xamarin.Forms</a:t>
            </a:r>
            <a:r>
              <a:rPr lang="en-US" dirty="0"/>
              <a:t> Entry is used for single-line text input. The Entry, like the Editor view, supports multiple keyboard types. Additionally, the Entry can be used as a password field.</a:t>
            </a:r>
          </a:p>
          <a:p>
            <a:r>
              <a:rPr lang="en-US" dirty="0"/>
              <a:t>Set and read text</a:t>
            </a:r>
          </a:p>
          <a:p>
            <a:pPr lvl="1"/>
            <a:r>
              <a:rPr lang="en-US" dirty="0"/>
              <a:t>The Entry, like other text-presenting views, exposes the Text property. This property can be used to set and read the text presented by the Entry. The following example demonstrates setting the Text property in XAML:</a:t>
            </a:r>
          </a:p>
          <a:p>
            <a:pPr marL="457200" lvl="1" indent="0">
              <a:buNone/>
            </a:pPr>
            <a:endParaRPr lang="en-US" dirty="0"/>
          </a:p>
        </p:txBody>
      </p:sp>
      <p:sp>
        <p:nvSpPr>
          <p:cNvPr id="4" name="Date Placeholder 3">
            <a:extLst>
              <a:ext uri="{FF2B5EF4-FFF2-40B4-BE49-F238E27FC236}">
                <a16:creationId xmlns:a16="http://schemas.microsoft.com/office/drawing/2014/main" id="{D51CB239-17E5-43C5-93D5-F124F06FD539}"/>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341D3A2A-31B9-4E91-8C99-48ED394E0414}"/>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3ABA9F9-ECA0-4B99-8199-1AC46AC20ABC}"/>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
        <p:nvSpPr>
          <p:cNvPr id="10" name="TextBox 9">
            <a:extLst>
              <a:ext uri="{FF2B5EF4-FFF2-40B4-BE49-F238E27FC236}">
                <a16:creationId xmlns:a16="http://schemas.microsoft.com/office/drawing/2014/main" id="{8A484804-E460-4499-8F85-C54C87F617FF}"/>
              </a:ext>
            </a:extLst>
          </p:cNvPr>
          <p:cNvSpPr txBox="1"/>
          <p:nvPr/>
        </p:nvSpPr>
        <p:spPr>
          <a:xfrm>
            <a:off x="915518" y="4643926"/>
            <a:ext cx="7649984" cy="369332"/>
          </a:xfrm>
          <a:prstGeom prst="rect">
            <a:avLst/>
          </a:prstGeom>
          <a:solidFill>
            <a:schemeClr val="bg1">
              <a:lumMod val="85000"/>
            </a:schemeClr>
          </a:solidFill>
        </p:spPr>
        <p:txBody>
          <a:bodyPr wrap="square">
            <a:spAutoFit/>
          </a:bodyPr>
          <a:lstStyle/>
          <a:p>
            <a:r>
              <a:rPr lang="en-US" dirty="0"/>
              <a:t>XAML           </a:t>
            </a:r>
            <a:r>
              <a:rPr lang="en-US" dirty="0">
                <a:sym typeface="Wingdings" panose="05000000000000000000" pitchFamily="2" charset="2"/>
              </a:rPr>
              <a:t></a:t>
            </a:r>
            <a:r>
              <a:rPr lang="en-US" dirty="0"/>
              <a:t>             &lt;Entry Text="I am an Entry“ x:Name="myEntry" /&gt;</a:t>
            </a:r>
          </a:p>
        </p:txBody>
      </p:sp>
      <p:sp>
        <p:nvSpPr>
          <p:cNvPr id="12" name="TextBox 11">
            <a:extLst>
              <a:ext uri="{FF2B5EF4-FFF2-40B4-BE49-F238E27FC236}">
                <a16:creationId xmlns:a16="http://schemas.microsoft.com/office/drawing/2014/main" id="{68F244CD-ECA4-4256-9A9C-939D60FE7B86}"/>
              </a:ext>
            </a:extLst>
          </p:cNvPr>
          <p:cNvSpPr txBox="1"/>
          <p:nvPr/>
        </p:nvSpPr>
        <p:spPr>
          <a:xfrm>
            <a:off x="895315" y="5185288"/>
            <a:ext cx="7670187" cy="369332"/>
          </a:xfrm>
          <a:prstGeom prst="rect">
            <a:avLst/>
          </a:prstGeom>
          <a:solidFill>
            <a:schemeClr val="bg1">
              <a:lumMod val="85000"/>
            </a:schemeClr>
          </a:solidFill>
        </p:spPr>
        <p:txBody>
          <a:bodyPr wrap="square">
            <a:spAutoFit/>
          </a:bodyPr>
          <a:lstStyle/>
          <a:p>
            <a:r>
              <a:rPr lang="en-US" dirty="0"/>
              <a:t>C#                  </a:t>
            </a:r>
            <a:r>
              <a:rPr lang="en-US" dirty="0">
                <a:sym typeface="Wingdings" panose="05000000000000000000" pitchFamily="2" charset="2"/>
              </a:rPr>
              <a:t>              </a:t>
            </a:r>
            <a:r>
              <a:rPr lang="en-US" dirty="0"/>
              <a:t>var </a:t>
            </a:r>
            <a:r>
              <a:rPr lang="en-US" dirty="0" err="1"/>
              <a:t>MyEntry</a:t>
            </a:r>
            <a:r>
              <a:rPr lang="en-US" dirty="0"/>
              <a:t> = new Entry { Text = "I am an Entry" };</a:t>
            </a:r>
          </a:p>
        </p:txBody>
      </p:sp>
      <p:sp>
        <p:nvSpPr>
          <p:cNvPr id="14" name="TextBox 13">
            <a:extLst>
              <a:ext uri="{FF2B5EF4-FFF2-40B4-BE49-F238E27FC236}">
                <a16:creationId xmlns:a16="http://schemas.microsoft.com/office/drawing/2014/main" id="{C72A1483-2083-42E6-93E7-668329F86D3D}"/>
              </a:ext>
            </a:extLst>
          </p:cNvPr>
          <p:cNvSpPr txBox="1"/>
          <p:nvPr/>
        </p:nvSpPr>
        <p:spPr>
          <a:xfrm>
            <a:off x="915518" y="5726650"/>
            <a:ext cx="7649984" cy="369332"/>
          </a:xfrm>
          <a:prstGeom prst="rect">
            <a:avLst/>
          </a:prstGeom>
          <a:solidFill>
            <a:schemeClr val="accent6">
              <a:lumMod val="20000"/>
              <a:lumOff val="80000"/>
            </a:schemeClr>
          </a:solidFill>
        </p:spPr>
        <p:txBody>
          <a:bodyPr wrap="square">
            <a:spAutoFit/>
          </a:bodyPr>
          <a:lstStyle/>
          <a:p>
            <a:r>
              <a:rPr lang="en-US" dirty="0"/>
              <a:t>To read in C# </a:t>
            </a:r>
            <a:r>
              <a:rPr lang="en-US" dirty="0">
                <a:sym typeface="Wingdings" panose="05000000000000000000" pitchFamily="2" charset="2"/>
              </a:rPr>
              <a:t>		</a:t>
            </a:r>
            <a:r>
              <a:rPr lang="en-US" dirty="0"/>
              <a:t>var text = </a:t>
            </a:r>
            <a:r>
              <a:rPr lang="en-US" dirty="0" err="1"/>
              <a:t>MyEntry.Text</a:t>
            </a:r>
            <a:r>
              <a:rPr lang="en-US" dirty="0"/>
              <a:t>;</a:t>
            </a:r>
          </a:p>
        </p:txBody>
      </p:sp>
    </p:spTree>
    <p:extLst>
      <p:ext uri="{BB962C8B-B14F-4D97-AF65-F5344CB8AC3E}">
        <p14:creationId xmlns:p14="http://schemas.microsoft.com/office/powerpoint/2010/main" val="118387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BCA2-8242-4AA7-8B8B-D5E0315AEC42}"/>
              </a:ext>
            </a:extLst>
          </p:cNvPr>
          <p:cNvSpPr>
            <a:spLocks noGrp="1"/>
          </p:cNvSpPr>
          <p:nvPr>
            <p:ph type="title"/>
          </p:nvPr>
        </p:nvSpPr>
        <p:spPr/>
        <p:txBody>
          <a:bodyPr/>
          <a:lstStyle/>
          <a:p>
            <a:r>
              <a:rPr lang="en-US" dirty="0"/>
              <a:t>Editor</a:t>
            </a:r>
          </a:p>
        </p:txBody>
      </p:sp>
      <p:sp>
        <p:nvSpPr>
          <p:cNvPr id="3" name="Content Placeholder 2">
            <a:extLst>
              <a:ext uri="{FF2B5EF4-FFF2-40B4-BE49-F238E27FC236}">
                <a16:creationId xmlns:a16="http://schemas.microsoft.com/office/drawing/2014/main" id="{72743D4F-2B76-4952-9E4D-3260CE02849C}"/>
              </a:ext>
            </a:extLst>
          </p:cNvPr>
          <p:cNvSpPr>
            <a:spLocks noGrp="1"/>
          </p:cNvSpPr>
          <p:nvPr>
            <p:ph idx="1"/>
          </p:nvPr>
        </p:nvSpPr>
        <p:spPr>
          <a:xfrm>
            <a:off x="838200" y="1830706"/>
            <a:ext cx="10515600" cy="4351338"/>
          </a:xfrm>
        </p:spPr>
        <p:txBody>
          <a:bodyPr/>
          <a:lstStyle/>
          <a:p>
            <a:r>
              <a:rPr lang="en-US" dirty="0"/>
              <a:t>The Editor control is used to accept multi-line input.</a:t>
            </a:r>
          </a:p>
          <a:p>
            <a:pPr algn="l"/>
            <a:r>
              <a:rPr lang="en-US" b="1" i="0" dirty="0">
                <a:solidFill>
                  <a:srgbClr val="171717"/>
                </a:solidFill>
                <a:effectLst/>
                <a:latin typeface="Segoe UI" panose="020B0502040204020203" pitchFamily="34" charset="0"/>
              </a:rPr>
              <a:t>Set and read text</a:t>
            </a:r>
          </a:p>
          <a:p>
            <a:r>
              <a:rPr lang="en-US" dirty="0"/>
              <a:t>The Editor, like other text-presenting views, exposes the Text property. This property can be used to set and read the text presented by the Editor. The following example demonstrates setting the Text property in XAML:</a:t>
            </a:r>
            <a:br>
              <a:rPr lang="en-US" dirty="0"/>
            </a:br>
            <a:endParaRPr lang="en-US" dirty="0"/>
          </a:p>
          <a:p>
            <a:endParaRPr lang="en-US" dirty="0"/>
          </a:p>
        </p:txBody>
      </p:sp>
      <p:sp>
        <p:nvSpPr>
          <p:cNvPr id="4" name="Date Placeholder 3">
            <a:extLst>
              <a:ext uri="{FF2B5EF4-FFF2-40B4-BE49-F238E27FC236}">
                <a16:creationId xmlns:a16="http://schemas.microsoft.com/office/drawing/2014/main" id="{64DDD144-1FD8-4068-BF4E-77170D79C746}"/>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454AF3EF-1C44-479A-B13B-B3D30877BDD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F67A21A-F071-41BF-8914-C27D999DBE48}"/>
              </a:ext>
            </a:extLst>
          </p:cNvPr>
          <p:cNvSpPr>
            <a:spLocks noGrp="1"/>
          </p:cNvSpPr>
          <p:nvPr>
            <p:ph type="sldNum" sz="quarter" idx="12"/>
          </p:nvPr>
        </p:nvSpPr>
        <p:spPr/>
        <p:txBody>
          <a:bodyPr/>
          <a:lstStyle/>
          <a:p>
            <a:fld id="{DE8AFC43-2897-41A1-8E56-8325026E7933}" type="slidenum">
              <a:rPr lang="en-US" smtClean="0"/>
              <a:pPr/>
              <a:t>7</a:t>
            </a:fld>
            <a:endParaRPr lang="en-US" dirty="0"/>
          </a:p>
        </p:txBody>
      </p:sp>
      <p:sp>
        <p:nvSpPr>
          <p:cNvPr id="10" name="TextBox 9">
            <a:extLst>
              <a:ext uri="{FF2B5EF4-FFF2-40B4-BE49-F238E27FC236}">
                <a16:creationId xmlns:a16="http://schemas.microsoft.com/office/drawing/2014/main" id="{3CCD54B3-8DFF-4FFA-B663-A122D14587E4}"/>
              </a:ext>
            </a:extLst>
          </p:cNvPr>
          <p:cNvSpPr txBox="1"/>
          <p:nvPr/>
        </p:nvSpPr>
        <p:spPr>
          <a:xfrm>
            <a:off x="1005373" y="4783885"/>
            <a:ext cx="7998667" cy="369332"/>
          </a:xfrm>
          <a:prstGeom prst="rect">
            <a:avLst/>
          </a:prstGeom>
          <a:solidFill>
            <a:schemeClr val="bg1">
              <a:lumMod val="85000"/>
            </a:schemeClr>
          </a:solidFill>
        </p:spPr>
        <p:txBody>
          <a:bodyPr wrap="square">
            <a:spAutoFit/>
          </a:bodyPr>
          <a:lstStyle/>
          <a:p>
            <a:r>
              <a:rPr lang="en-US" dirty="0"/>
              <a:t>XAML </a:t>
            </a:r>
            <a:r>
              <a:rPr lang="en-US" dirty="0">
                <a:sym typeface="Wingdings" panose="05000000000000000000" pitchFamily="2" charset="2"/>
              </a:rPr>
              <a:t>			</a:t>
            </a:r>
            <a:r>
              <a:rPr lang="en-US" dirty="0"/>
              <a:t>&lt;Editor Text="I am an Editor" /&gt;</a:t>
            </a:r>
          </a:p>
        </p:txBody>
      </p:sp>
      <p:sp>
        <p:nvSpPr>
          <p:cNvPr id="12" name="TextBox 11">
            <a:extLst>
              <a:ext uri="{FF2B5EF4-FFF2-40B4-BE49-F238E27FC236}">
                <a16:creationId xmlns:a16="http://schemas.microsoft.com/office/drawing/2014/main" id="{326AC4C7-6B9F-4A2A-BA56-23BD086E2FC1}"/>
              </a:ext>
            </a:extLst>
          </p:cNvPr>
          <p:cNvSpPr txBox="1"/>
          <p:nvPr/>
        </p:nvSpPr>
        <p:spPr>
          <a:xfrm>
            <a:off x="1005373" y="5295758"/>
            <a:ext cx="7998668" cy="369332"/>
          </a:xfrm>
          <a:prstGeom prst="rect">
            <a:avLst/>
          </a:prstGeom>
          <a:solidFill>
            <a:schemeClr val="bg1">
              <a:lumMod val="85000"/>
            </a:schemeClr>
          </a:solidFill>
        </p:spPr>
        <p:txBody>
          <a:bodyPr wrap="square">
            <a:spAutoFit/>
          </a:bodyPr>
          <a:lstStyle/>
          <a:p>
            <a:r>
              <a:rPr lang="en-US" dirty="0"/>
              <a:t>C# </a:t>
            </a:r>
            <a:r>
              <a:rPr lang="en-US" dirty="0">
                <a:sym typeface="Wingdings" panose="05000000000000000000" pitchFamily="2" charset="2"/>
              </a:rPr>
              <a:t>			</a:t>
            </a:r>
            <a:r>
              <a:rPr lang="en-US" dirty="0"/>
              <a:t>var </a:t>
            </a:r>
            <a:r>
              <a:rPr lang="en-US" dirty="0" err="1"/>
              <a:t>MyEditor</a:t>
            </a:r>
            <a:r>
              <a:rPr lang="en-US" dirty="0"/>
              <a:t> = new Editor { Text = "I am an Editor" };</a:t>
            </a:r>
          </a:p>
        </p:txBody>
      </p:sp>
      <p:sp>
        <p:nvSpPr>
          <p:cNvPr id="14" name="TextBox 13">
            <a:extLst>
              <a:ext uri="{FF2B5EF4-FFF2-40B4-BE49-F238E27FC236}">
                <a16:creationId xmlns:a16="http://schemas.microsoft.com/office/drawing/2014/main" id="{1F3FABD2-1846-4CD7-A8D7-05232CF87498}"/>
              </a:ext>
            </a:extLst>
          </p:cNvPr>
          <p:cNvSpPr txBox="1"/>
          <p:nvPr/>
        </p:nvSpPr>
        <p:spPr>
          <a:xfrm>
            <a:off x="1005374" y="5800027"/>
            <a:ext cx="7998666" cy="369332"/>
          </a:xfrm>
          <a:prstGeom prst="rect">
            <a:avLst/>
          </a:prstGeom>
          <a:solidFill>
            <a:schemeClr val="accent6">
              <a:lumMod val="20000"/>
              <a:lumOff val="80000"/>
            </a:schemeClr>
          </a:solidFill>
        </p:spPr>
        <p:txBody>
          <a:bodyPr wrap="square">
            <a:spAutoFit/>
          </a:bodyPr>
          <a:lstStyle/>
          <a:p>
            <a:r>
              <a:rPr lang="en-US" dirty="0"/>
              <a:t>To read in C# </a:t>
            </a:r>
            <a:r>
              <a:rPr lang="en-US" dirty="0">
                <a:sym typeface="Wingdings" panose="05000000000000000000" pitchFamily="2" charset="2"/>
              </a:rPr>
              <a:t>		</a:t>
            </a:r>
            <a:r>
              <a:rPr lang="en-US" dirty="0"/>
              <a:t>var text = </a:t>
            </a:r>
            <a:r>
              <a:rPr lang="en-US" dirty="0" err="1"/>
              <a:t>MyEditor.Text</a:t>
            </a:r>
            <a:r>
              <a:rPr lang="en-US" dirty="0"/>
              <a:t>;</a:t>
            </a:r>
          </a:p>
        </p:txBody>
      </p:sp>
    </p:spTree>
    <p:extLst>
      <p:ext uri="{BB962C8B-B14F-4D97-AF65-F5344CB8AC3E}">
        <p14:creationId xmlns:p14="http://schemas.microsoft.com/office/powerpoint/2010/main" val="335164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0837-6941-4AD9-9844-84C4CAE17A55}"/>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50FC8E83-7625-4C47-8D71-06FF2D46DBD3}"/>
              </a:ext>
            </a:extLst>
          </p:cNvPr>
          <p:cNvSpPr>
            <a:spLocks noGrp="1"/>
          </p:cNvSpPr>
          <p:nvPr>
            <p:ph idx="1"/>
          </p:nvPr>
        </p:nvSpPr>
        <p:spPr/>
        <p:txBody>
          <a:bodyPr>
            <a:normAutofit/>
          </a:bodyPr>
          <a:lstStyle/>
          <a:p>
            <a:r>
              <a:rPr lang="en-US" dirty="0"/>
              <a:t>The </a:t>
            </a:r>
            <a:r>
              <a:rPr lang="en-US" dirty="0" err="1"/>
              <a:t>Xamarin.Forms</a:t>
            </a:r>
            <a:r>
              <a:rPr lang="en-US" dirty="0"/>
              <a:t> Switch control is a horizontal toggle button that can be manipulated by the user to toggle between on and off states, which are represented by a </a:t>
            </a:r>
            <a:r>
              <a:rPr lang="en-US" dirty="0" err="1"/>
              <a:t>boolean</a:t>
            </a:r>
            <a:r>
              <a:rPr lang="en-US" dirty="0"/>
              <a:t> value. The Switch class inherits from View.</a:t>
            </a:r>
          </a:p>
          <a:p>
            <a:r>
              <a:rPr lang="en-US" dirty="0"/>
              <a:t>The Switch control defines the following properties:</a:t>
            </a:r>
          </a:p>
          <a:p>
            <a:pPr lvl="1"/>
            <a:r>
              <a:rPr lang="en-US" dirty="0" err="1"/>
              <a:t>IsToggled</a:t>
            </a:r>
            <a:r>
              <a:rPr lang="en-US" dirty="0"/>
              <a:t> is a </a:t>
            </a:r>
            <a:r>
              <a:rPr lang="en-US" dirty="0" err="1"/>
              <a:t>boolean</a:t>
            </a:r>
            <a:r>
              <a:rPr lang="en-US" dirty="0"/>
              <a:t> value that indicates whether the Switch is on.</a:t>
            </a:r>
          </a:p>
          <a:p>
            <a:pPr lvl="1"/>
            <a:r>
              <a:rPr lang="en-US" dirty="0" err="1"/>
              <a:t>OnColor</a:t>
            </a:r>
            <a:r>
              <a:rPr lang="en-US" dirty="0"/>
              <a:t> is a Color that affects how the Switch is rendered in the toggled, or on, state.</a:t>
            </a:r>
          </a:p>
          <a:p>
            <a:pPr lvl="1"/>
            <a:r>
              <a:rPr lang="en-US" dirty="0" err="1"/>
              <a:t>ThumbColor</a:t>
            </a:r>
            <a:r>
              <a:rPr lang="en-US" dirty="0"/>
              <a:t> is the Color of the switch thumb.</a:t>
            </a:r>
          </a:p>
        </p:txBody>
      </p:sp>
      <p:sp>
        <p:nvSpPr>
          <p:cNvPr id="4" name="Date Placeholder 3">
            <a:extLst>
              <a:ext uri="{FF2B5EF4-FFF2-40B4-BE49-F238E27FC236}">
                <a16:creationId xmlns:a16="http://schemas.microsoft.com/office/drawing/2014/main" id="{64902E25-79FE-4095-9664-88DE933D02CC}"/>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A7ED36B5-45F0-4968-B42E-0E7F569D8304}"/>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25EC048-260B-4AC0-A789-98120A494724}"/>
              </a:ext>
            </a:extLst>
          </p:cNvPr>
          <p:cNvSpPr>
            <a:spLocks noGrp="1"/>
          </p:cNvSpPr>
          <p:nvPr>
            <p:ph type="sldNum" sz="quarter" idx="12"/>
          </p:nvPr>
        </p:nvSpPr>
        <p:spPr/>
        <p:txBody>
          <a:bodyPr/>
          <a:lstStyle/>
          <a:p>
            <a:fld id="{DE8AFC43-2897-41A1-8E56-8325026E7933}" type="slidenum">
              <a:rPr lang="en-US" smtClean="0"/>
              <a:pPr/>
              <a:t>8</a:t>
            </a:fld>
            <a:endParaRPr lang="en-US" dirty="0"/>
          </a:p>
        </p:txBody>
      </p:sp>
    </p:spTree>
    <p:extLst>
      <p:ext uri="{BB962C8B-B14F-4D97-AF65-F5344CB8AC3E}">
        <p14:creationId xmlns:p14="http://schemas.microsoft.com/office/powerpoint/2010/main" val="230010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9CB8-F9D0-4774-BA5A-6880DC62A9C8}"/>
              </a:ext>
            </a:extLst>
          </p:cNvPr>
          <p:cNvSpPr>
            <a:spLocks noGrp="1"/>
          </p:cNvSpPr>
          <p:nvPr>
            <p:ph type="title"/>
          </p:nvPr>
        </p:nvSpPr>
        <p:spPr/>
        <p:txBody>
          <a:bodyPr/>
          <a:lstStyle/>
          <a:p>
            <a:r>
              <a:rPr lang="en-US" dirty="0" err="1"/>
              <a:t>SearchBar</a:t>
            </a:r>
            <a:endParaRPr lang="en-US" dirty="0"/>
          </a:p>
        </p:txBody>
      </p:sp>
      <p:sp>
        <p:nvSpPr>
          <p:cNvPr id="3" name="Content Placeholder 2">
            <a:extLst>
              <a:ext uri="{FF2B5EF4-FFF2-40B4-BE49-F238E27FC236}">
                <a16:creationId xmlns:a16="http://schemas.microsoft.com/office/drawing/2014/main" id="{232A34A2-6A8D-40F1-9313-603B38B9E38C}"/>
              </a:ext>
            </a:extLst>
          </p:cNvPr>
          <p:cNvSpPr>
            <a:spLocks noGrp="1"/>
          </p:cNvSpPr>
          <p:nvPr>
            <p:ph idx="1"/>
          </p:nvPr>
        </p:nvSpPr>
        <p:spPr/>
        <p:txBody>
          <a:bodyPr/>
          <a:lstStyle/>
          <a:p>
            <a:r>
              <a:rPr lang="en-US" dirty="0"/>
              <a:t>The </a:t>
            </a:r>
            <a:r>
              <a:rPr lang="en-US" dirty="0" err="1"/>
              <a:t>Xamarin.Forms</a:t>
            </a:r>
            <a:r>
              <a:rPr lang="en-US" dirty="0"/>
              <a:t> </a:t>
            </a:r>
            <a:r>
              <a:rPr lang="en-US" dirty="0" err="1"/>
              <a:t>SearchBar</a:t>
            </a:r>
            <a:r>
              <a:rPr lang="en-US" dirty="0"/>
              <a:t> is a user input control used to initiating a search. The </a:t>
            </a:r>
            <a:r>
              <a:rPr lang="en-US" dirty="0" err="1"/>
              <a:t>SearchBar</a:t>
            </a:r>
            <a:r>
              <a:rPr lang="en-US" dirty="0"/>
              <a:t> control supports placeholder text, query input, search execution, and cancellation. </a:t>
            </a:r>
          </a:p>
        </p:txBody>
      </p:sp>
      <p:sp>
        <p:nvSpPr>
          <p:cNvPr id="4" name="Date Placeholder 3">
            <a:extLst>
              <a:ext uri="{FF2B5EF4-FFF2-40B4-BE49-F238E27FC236}">
                <a16:creationId xmlns:a16="http://schemas.microsoft.com/office/drawing/2014/main" id="{BCC573AB-585E-4E4C-A917-8A598DA68ADD}"/>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11808A0A-8D68-4E28-904B-3020BC82D1B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D99B4E1-CC68-461C-851A-F073F218D730}"/>
              </a:ext>
            </a:extLst>
          </p:cNvPr>
          <p:cNvSpPr>
            <a:spLocks noGrp="1"/>
          </p:cNvSpPr>
          <p:nvPr>
            <p:ph type="sldNum" sz="quarter" idx="12"/>
          </p:nvPr>
        </p:nvSpPr>
        <p:spPr/>
        <p:txBody>
          <a:bodyPr/>
          <a:lstStyle/>
          <a:p>
            <a:fld id="{DE8AFC43-2897-41A1-8E56-8325026E7933}" type="slidenum">
              <a:rPr lang="en-US" smtClean="0"/>
              <a:pPr/>
              <a:t>9</a:t>
            </a:fld>
            <a:endParaRPr lang="en-US" dirty="0"/>
          </a:p>
        </p:txBody>
      </p:sp>
      <p:sp>
        <p:nvSpPr>
          <p:cNvPr id="10" name="TextBox 9">
            <a:extLst>
              <a:ext uri="{FF2B5EF4-FFF2-40B4-BE49-F238E27FC236}">
                <a16:creationId xmlns:a16="http://schemas.microsoft.com/office/drawing/2014/main" id="{1A4DF7CB-6585-4798-A9C1-B9210BBF83A2}"/>
              </a:ext>
            </a:extLst>
          </p:cNvPr>
          <p:cNvSpPr txBox="1"/>
          <p:nvPr/>
        </p:nvSpPr>
        <p:spPr>
          <a:xfrm>
            <a:off x="1001826" y="3429000"/>
            <a:ext cx="7644104" cy="369332"/>
          </a:xfrm>
          <a:prstGeom prst="rect">
            <a:avLst/>
          </a:prstGeom>
          <a:solidFill>
            <a:schemeClr val="bg1">
              <a:lumMod val="85000"/>
            </a:schemeClr>
          </a:solidFill>
        </p:spPr>
        <p:txBody>
          <a:bodyPr wrap="square">
            <a:spAutoFit/>
          </a:bodyPr>
          <a:lstStyle/>
          <a:p>
            <a:r>
              <a:rPr lang="en-US" dirty="0"/>
              <a:t>XAML </a:t>
            </a:r>
            <a:r>
              <a:rPr lang="en-US" dirty="0">
                <a:sym typeface="Wingdings" panose="05000000000000000000" pitchFamily="2" charset="2"/>
              </a:rPr>
              <a:t> 			</a:t>
            </a:r>
            <a:r>
              <a:rPr lang="en-US" dirty="0"/>
              <a:t>&lt;</a:t>
            </a:r>
            <a:r>
              <a:rPr lang="en-US" dirty="0" err="1"/>
              <a:t>SearchBar</a:t>
            </a:r>
            <a:r>
              <a:rPr lang="en-US" dirty="0"/>
              <a:t> Placeholder="Search items..." /&gt;</a:t>
            </a:r>
          </a:p>
        </p:txBody>
      </p:sp>
    </p:spTree>
    <p:extLst>
      <p:ext uri="{BB962C8B-B14F-4D97-AF65-F5344CB8AC3E}">
        <p14:creationId xmlns:p14="http://schemas.microsoft.com/office/powerpoint/2010/main" val="1204144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1230</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Georgia</vt:lpstr>
      <vt:lpstr>proxima-nova</vt:lpstr>
      <vt:lpstr>Segoe UI</vt:lpstr>
      <vt:lpstr>SFMono-Regular</vt:lpstr>
      <vt:lpstr>Office Theme</vt:lpstr>
      <vt:lpstr>Lecture 4 – Tool Box </vt:lpstr>
      <vt:lpstr>Outlines</vt:lpstr>
      <vt:lpstr>Xamarin.Forms Tool Box (Controls)</vt:lpstr>
      <vt:lpstr>Label</vt:lpstr>
      <vt:lpstr>Button</vt:lpstr>
      <vt:lpstr>Entry</vt:lpstr>
      <vt:lpstr>Editor</vt:lpstr>
      <vt:lpstr>Switch</vt:lpstr>
      <vt:lpstr>SearchBar</vt:lpstr>
      <vt:lpstr>BoxView</vt:lpstr>
      <vt:lpstr>Setting BoxView Color and Size</vt:lpstr>
      <vt:lpstr>Exercise one</vt:lpstr>
      <vt:lpstr>Assignment:  Each group should Create an app and you must use at least 4 of the following controls to perform at least two tasks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123</cp:revision>
  <dcterms:created xsi:type="dcterms:W3CDTF">2020-11-04T07:46:55Z</dcterms:created>
  <dcterms:modified xsi:type="dcterms:W3CDTF">2022-02-18T13:08:50Z</dcterms:modified>
</cp:coreProperties>
</file>