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6899-D5A8-45B3-BC50-5428F59BB01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2B329-C48F-4CB4-B0FD-FBCBC8F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CD6C-3C7D-490A-BB07-A3488757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056BA-8B8A-4C62-AAF5-D44D42E3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3ED6-912D-4223-94A0-8B83DDAF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11B5-7ADA-4D90-83AA-48D05FA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3EEC-0C0B-4FC4-AFD1-D76162B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391C-5484-410E-B88A-53AE6F28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1F4C-5807-46A7-88DB-A8D9A995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B3C3-AFD2-4D71-B51D-9FDCDBAD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C264-741F-4DD5-B90F-99BDAF8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81A2-9003-4181-8D7D-A65E6311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E494-BF66-4E18-BAD9-0312270A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C802-1C85-4B6B-9DA0-2EC3B608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454E-E9FB-4766-AED5-A482375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5A8C-232F-4995-BD98-BB70EDD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88B-E1A3-4F43-9A56-BFF47DB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E55-63CB-4ADE-B939-95CACE8C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B1F1-61D9-4B77-925D-E8AD9026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A04-9476-463F-BE0E-37E37AE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0907" y="6345190"/>
            <a:ext cx="1640478" cy="365125"/>
          </a:xfrm>
        </p:spPr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98EB-6D32-46D7-9C5C-E4FC87C9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5191"/>
            <a:ext cx="1830977" cy="365125"/>
          </a:xfrm>
        </p:spPr>
        <p:txBody>
          <a:bodyPr/>
          <a:lstStyle/>
          <a:p>
            <a:r>
              <a:rPr lang="en-US" dirty="0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AB8-9489-4A98-859D-722027B2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4330" y="6345190"/>
            <a:ext cx="2743200" cy="365125"/>
          </a:xfrm>
        </p:spPr>
        <p:txBody>
          <a:bodyPr/>
          <a:lstStyle/>
          <a:p>
            <a:fld id="{DE8AFC43-2897-41A1-8E56-8325026E79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875F8-87C0-4717-923C-E2DCD2341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38" y="5580153"/>
            <a:ext cx="1282035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694-5B08-4F12-9547-D9913586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45D1-746D-4C40-900E-7DEF2BD6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E16F-4691-4DB9-8B77-94EEAF5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B83B-DFD1-4ADB-8652-308AE3EA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B510-2EC7-427C-83DA-87063D0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E6FF-5C57-486B-87AC-D36A4AC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5509-7D14-41EC-8276-86EBDF24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9CC35-545E-4C93-B09D-AB088073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4CC8-0D73-4506-9087-FA5950E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6586-C7D0-4A9D-B7D5-1C7435D4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F954-3DA4-448A-88F9-34888BDE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5D48-EB86-4061-ABEB-5AAF2397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5A2C-A9F4-484D-8458-E78A076E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F849-8E99-4D36-9344-3D3C7AA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A3D-AEA0-4619-914D-687B73CA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F83E-A76D-4C19-BE2D-38051FC2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2C7D9-7657-4CDE-9588-C113DA3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E0B31-98E8-4ED0-8369-911BF44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F8B79-A4EC-4A06-8436-AFBF81F9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2CD-7C9E-44B8-B03C-DF7EB393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5640-7012-4F1E-AA0E-E16AD46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2C79-F093-44BD-96D1-EAE97AB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96F15-59F6-453A-90B0-35023348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AA065-DEC8-4702-9547-5A0439E1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A77E6-CBE9-4CDB-BCD8-75AE509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12DD-3FAB-49A5-9787-D8D04DF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B26-1316-4E5D-9308-5C069FED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E5C2-02E5-4C87-9D26-5BD906EE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1027-6DCE-4089-BE2C-403DB3FB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208A-9FEE-46E2-87B4-B9F5797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F2C9-9393-45FA-8AFD-DF92EC89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4E64-B2CF-4D9C-89C6-4524868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0D7-1E9C-493D-AD4F-53862D2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09FFC-B032-4D3F-ABFE-6FC0C86F6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61BA-4155-40C1-90EC-F9334C0F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80D1-99FC-41F5-BBD3-8B4A495D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6F0A-8D32-40D4-BC02-3CEA7BEF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979C-CD68-4A69-A00E-B5B6F75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BB09-C107-4731-B165-768B031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74BD-C286-4289-9002-C23940E6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7F4-9196-4C1B-89DF-70BCBA24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03/15/2021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614B-9C6F-49FF-871D-81C1F9EB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9AAF-1D71-4BD3-B9E1-6107AFC4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xamarin.forms.contentpage" TargetMode="External"/><Relationship Id="rId2" Type="http://schemas.openxmlformats.org/officeDocument/2006/relationships/hyperlink" Target="https://docs.microsoft.com/en-us/dotnet/api/xamarin.forms.flyoutp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xamarin.forms.navigationpage" TargetMode="External"/><Relationship Id="rId4" Type="http://schemas.openxmlformats.org/officeDocument/2006/relationships/hyperlink" Target="https://docs.microsoft.com/en-us/dotnet/api/xamarin.forms.tabbedpag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xamarin.forms.navigationpage" TargetMode="External"/><Relationship Id="rId2" Type="http://schemas.openxmlformats.org/officeDocument/2006/relationships/hyperlink" Target="https://docs.microsoft.com/en-us/dotnet/api/xamarin.forms.tabbed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xamarin.forms.contentp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A32A-9100-4A12-8F17-51E36BDCB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7 – 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Navigation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7F03-D912-44B6-BBF2-7A52CC29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Yousif Garabet Arshak </a:t>
            </a:r>
          </a:p>
          <a:p>
            <a:r>
              <a:rPr lang="en-US" dirty="0"/>
              <a:t>Computer Science Department </a:t>
            </a:r>
          </a:p>
          <a:p>
            <a:r>
              <a:rPr lang="en-US" dirty="0"/>
              <a:t>University of Zakho</a:t>
            </a:r>
          </a:p>
          <a:p>
            <a:r>
              <a:rPr lang="en-US" dirty="0" err="1"/>
              <a:t>yousif.arshak@uoz.edu.krd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686B-C12A-47A1-A6BF-995037F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1CBE-A939-498D-943A-32FE463F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6923-43E7-4262-9638-FADDEA0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54EC-6CAD-4287-BBEB-B3655875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FlyoutPage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0E04-594D-401C-9A98-D3638C65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FlyoutPage</a:t>
            </a:r>
            <a:r>
              <a:rPr lang="en-US" dirty="0"/>
              <a:t> contains Flyout and Detail properties that are both of type Page, which are used to get and set the flyout and detail pages respectively.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6FCC-2E13-470B-AEDF-EA7752B6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D376-4862-493A-8B38-E10F0568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1733-C61A-4CA0-9922-2BEECF7A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51AFDF3-281C-46E0-AA4A-3F3993C1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19" y="3429000"/>
            <a:ext cx="9511145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 </a:t>
            </a:r>
            <a:r>
              <a:rPr lang="en-US" altLang="en-US" sz="2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FlyoutPage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designed to be a root page, and using it as a child page in other page types could result in unexpected and inconsistent behavior. In addition, it's recommended that the flyout page of a </a:t>
            </a:r>
            <a:r>
              <a:rPr lang="en-US" altLang="en-US" sz="2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FlyoutPage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should always be a </a:t>
            </a:r>
            <a:r>
              <a:rPr lang="en-US" altLang="en-US" sz="2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instance, and that the detail page should only be populated with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TabbedPage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altLang="en-US" sz="2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NavigationPage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 </a:t>
            </a:r>
            <a:r>
              <a:rPr lang="en-US" altLang="en-US" sz="20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instances. This will help to ensure a consistent user experience across all platforms.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6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A375-3574-4A81-B052-7880EF5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0BCB-E878-42AA-A479-4A8D601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E699-EF60-4C33-BFF3-19CF02B7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88A-DB0E-408B-8881-868A1D5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49417BD9-0B8B-419A-A08F-8F089D9E3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2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3B63-054D-42F9-A391-7A5F4BD2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8200-F0F2-4616-9BF7-0EF5CE3C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a typeface="+mj-ea"/>
                <a:cs typeface="+mj-cs"/>
              </a:rPr>
              <a:t>Hierarchical Navigation</a:t>
            </a:r>
          </a:p>
          <a:p>
            <a:r>
              <a:rPr lang="en-US" sz="2800" b="1" dirty="0" err="1">
                <a:ea typeface="+mj-ea"/>
                <a:cs typeface="+mj-cs"/>
              </a:rPr>
              <a:t>TabbedPage</a:t>
            </a:r>
            <a:endParaRPr lang="en-US" sz="2800" b="1" dirty="0">
              <a:ea typeface="+mj-ea"/>
              <a:cs typeface="+mj-cs"/>
            </a:endParaRPr>
          </a:p>
          <a:p>
            <a:r>
              <a:rPr lang="en-US" sz="2800" b="1" dirty="0" err="1">
                <a:ea typeface="+mj-ea"/>
                <a:cs typeface="+mj-cs"/>
              </a:rPr>
              <a:t>FlyoutPage</a:t>
            </a:r>
            <a:endParaRPr lang="en-US" sz="2800" b="1" dirty="0"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DE0-41FA-4E07-AE8B-3A84752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274D-DBD4-43B5-9939-F8B2E68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4321-2858-49C5-88BC-187B7017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454-96C1-437F-9E28-BF82D36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Navigation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Pgae</a:t>
            </a:r>
            <a:endParaRPr lang="en-US" dirty="0">
              <a:solidFill>
                <a:srgbClr val="343434"/>
              </a:solidFill>
              <a:latin typeface="proxima-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F4BB-B8D8-47F8-85A9-89C0420D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Pushing Pages to the Navigation Stack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navigate to Page2Xaml, it is necessary to invoke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on the Navigation property of the current page, as demonstrated in the following code example: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D44A-4DA5-4C01-8665-AF527D8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461F-5F70-43B6-9542-9AB0D3F2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F386-8EC3-4BE0-8B2C-AB06D68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0A8DCD-7784-44FB-88F5-B3FCA737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F83A85-430F-4FEB-87E8-621BE329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5EC847-B4A5-4393-B444-E3002876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4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527E63C-3A18-4EB4-8C17-C2E4A57C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9C2C6-3D1D-403E-BE06-03B70460480C}"/>
              </a:ext>
            </a:extLst>
          </p:cNvPr>
          <p:cNvSpPr txBox="1"/>
          <p:nvPr/>
        </p:nvSpPr>
        <p:spPr>
          <a:xfrm>
            <a:off x="1198267" y="4210149"/>
            <a:ext cx="650881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async void </a:t>
            </a:r>
            <a:r>
              <a:rPr lang="en-US" dirty="0" err="1"/>
              <a:t>OnNextPageButtonClicked</a:t>
            </a:r>
            <a:r>
              <a:rPr lang="en-US" dirty="0"/>
              <a:t> 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await </a:t>
            </a:r>
            <a:r>
              <a:rPr lang="en-US" dirty="0" err="1"/>
              <a:t>Navigation.PushAsync</a:t>
            </a:r>
            <a:r>
              <a:rPr lang="en-US" dirty="0"/>
              <a:t> (new Page2Xaml ());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1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4FC5-C763-43B2-9EE0-B8B81B55C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787"/>
            <a:ext cx="10515600" cy="5182176"/>
          </a:xfrm>
        </p:spPr>
        <p:txBody>
          <a:bodyPr/>
          <a:lstStyle/>
          <a:p>
            <a:r>
              <a:rPr lang="en-US" dirty="0"/>
              <a:t>When the </a:t>
            </a:r>
            <a:r>
              <a:rPr lang="en-US" dirty="0" err="1"/>
              <a:t>PushAsync</a:t>
            </a:r>
            <a:r>
              <a:rPr lang="en-US" dirty="0"/>
              <a:t> method is invoked, the following events occur:</a:t>
            </a:r>
          </a:p>
          <a:p>
            <a:pPr lvl="1"/>
            <a:r>
              <a:rPr lang="en-US" dirty="0"/>
              <a:t>The page calling </a:t>
            </a:r>
            <a:r>
              <a:rPr lang="en-US" dirty="0" err="1"/>
              <a:t>PushAsync</a:t>
            </a:r>
            <a:r>
              <a:rPr lang="en-US" dirty="0"/>
              <a:t> has its </a:t>
            </a:r>
            <a:r>
              <a:rPr lang="en-US" dirty="0" err="1"/>
              <a:t>OnDisappearing</a:t>
            </a:r>
            <a:r>
              <a:rPr lang="en-US" dirty="0"/>
              <a:t> override invoked.</a:t>
            </a:r>
          </a:p>
          <a:p>
            <a:pPr lvl="1"/>
            <a:r>
              <a:rPr lang="en-US" dirty="0"/>
              <a:t>The page being navigated to has its </a:t>
            </a:r>
            <a:r>
              <a:rPr lang="en-US" dirty="0" err="1"/>
              <a:t>OnAppearing</a:t>
            </a:r>
            <a:r>
              <a:rPr lang="en-US" dirty="0"/>
              <a:t> override invoked.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PushAsync</a:t>
            </a:r>
            <a:r>
              <a:rPr lang="en-US" dirty="0"/>
              <a:t> task completes.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Popping Pages from the Navigation Stack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active page can be popped from the navigation stack by pressing the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Back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button on the device, regardless of whether this is a physical button on the device or an on-screen button.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3ECB-5747-4D2E-9851-043A5458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9C5D-816A-42BC-AA42-9DBA996B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6FB4-C916-4132-891D-5D69ED5D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E2109-4E1A-4DE5-BC07-117A24F1724C}"/>
              </a:ext>
            </a:extLst>
          </p:cNvPr>
          <p:cNvSpPr txBox="1"/>
          <p:nvPr/>
        </p:nvSpPr>
        <p:spPr>
          <a:xfrm>
            <a:off x="1891421" y="4976634"/>
            <a:ext cx="701944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async void </a:t>
            </a:r>
            <a:r>
              <a:rPr lang="en-US" dirty="0" err="1"/>
              <a:t>OnPreviousPageButtonClicked</a:t>
            </a:r>
            <a:r>
              <a:rPr lang="en-US" dirty="0"/>
              <a:t> 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await </a:t>
            </a:r>
            <a:r>
              <a:rPr lang="en-US" dirty="0" err="1"/>
              <a:t>Navigation.PopAsync</a:t>
            </a:r>
            <a:r>
              <a:rPr lang="en-US" dirty="0"/>
              <a:t> 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428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F922-6BC3-46F9-AF1A-B8052B6D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/>
          <a:lstStyle/>
          <a:p>
            <a:r>
              <a:rPr lang="en-US" dirty="0"/>
              <a:t>This causes the Page2Xaml instance to be removed from the navigation stack, with the new topmost page becoming the active page. When the </a:t>
            </a:r>
            <a:r>
              <a:rPr lang="en-US" dirty="0" err="1"/>
              <a:t>PopAsync</a:t>
            </a:r>
            <a:r>
              <a:rPr lang="en-US" dirty="0"/>
              <a:t> method is invoked, the following events occur:</a:t>
            </a:r>
          </a:p>
          <a:p>
            <a:pPr lvl="1"/>
            <a:r>
              <a:rPr lang="en-US" dirty="0"/>
              <a:t>The page calling </a:t>
            </a:r>
            <a:r>
              <a:rPr lang="en-US" dirty="0" err="1"/>
              <a:t>PopAsync</a:t>
            </a:r>
            <a:r>
              <a:rPr lang="en-US" dirty="0"/>
              <a:t> has its </a:t>
            </a:r>
            <a:r>
              <a:rPr lang="en-US" dirty="0" err="1"/>
              <a:t>OnDisappearing</a:t>
            </a:r>
            <a:r>
              <a:rPr lang="en-US" dirty="0"/>
              <a:t> override invoked.</a:t>
            </a:r>
          </a:p>
          <a:p>
            <a:pPr lvl="1"/>
            <a:r>
              <a:rPr lang="en-US" dirty="0"/>
              <a:t>The page being returned to has its </a:t>
            </a:r>
            <a:r>
              <a:rPr lang="en-US" dirty="0" err="1"/>
              <a:t>OnAppearing</a:t>
            </a:r>
            <a:r>
              <a:rPr lang="en-US" dirty="0"/>
              <a:t> override invoked.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PopAsync</a:t>
            </a:r>
            <a:r>
              <a:rPr lang="en-US" dirty="0"/>
              <a:t> task returns.</a:t>
            </a:r>
          </a:p>
          <a:p>
            <a:pPr marL="0" indent="0">
              <a:buNone/>
            </a:pPr>
            <a:r>
              <a:rPr lang="en-US" dirty="0"/>
              <a:t>As well as </a:t>
            </a:r>
            <a:r>
              <a:rPr lang="en-US" dirty="0" err="1"/>
              <a:t>PushAsync</a:t>
            </a:r>
            <a:r>
              <a:rPr lang="en-US" dirty="0"/>
              <a:t> and </a:t>
            </a:r>
            <a:r>
              <a:rPr lang="en-US" dirty="0" err="1"/>
              <a:t>PopAsync</a:t>
            </a:r>
            <a:r>
              <a:rPr lang="en-US" dirty="0"/>
              <a:t> methods, the Navigation property of each page also provides a </a:t>
            </a:r>
            <a:r>
              <a:rPr lang="en-US" dirty="0" err="1"/>
              <a:t>PopToRootAsync</a:t>
            </a:r>
            <a:r>
              <a:rPr lang="en-US" dirty="0"/>
              <a:t> method,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7E13-8B7F-4B6D-812D-1C02326A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244B-3B73-44F1-A0D3-C0998262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731D-8F61-4DEC-99FE-D8B4CDD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6D4C0-419C-4270-B1FB-C4A901812176}"/>
              </a:ext>
            </a:extLst>
          </p:cNvPr>
          <p:cNvSpPr txBox="1"/>
          <p:nvPr/>
        </p:nvSpPr>
        <p:spPr>
          <a:xfrm>
            <a:off x="2168774" y="4682422"/>
            <a:ext cx="646474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async void </a:t>
            </a:r>
            <a:r>
              <a:rPr lang="en-US" dirty="0" err="1"/>
              <a:t>OnRootPageButtonClicked</a:t>
            </a:r>
            <a:r>
              <a:rPr lang="en-US" dirty="0"/>
              <a:t> 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await </a:t>
            </a:r>
            <a:r>
              <a:rPr lang="en-US" dirty="0" err="1"/>
              <a:t>Navigation.PopToRootAsync</a:t>
            </a:r>
            <a:r>
              <a:rPr lang="en-US" dirty="0"/>
              <a:t> 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90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D91B-4958-4952-A6B0-7917D8DF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Animating Page Transitions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05FF-58C2-499B-B2C3-FB6D46F2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2CD3-AFF4-48C7-B184-8ECDB951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6A7D-E13D-4432-BCC0-F1892E0F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01CC9-6923-45F7-9C82-A3969B015BB2}"/>
              </a:ext>
            </a:extLst>
          </p:cNvPr>
          <p:cNvSpPr txBox="1"/>
          <p:nvPr/>
        </p:nvSpPr>
        <p:spPr>
          <a:xfrm>
            <a:off x="2240782" y="1449370"/>
            <a:ext cx="690070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async void </a:t>
            </a:r>
            <a:r>
              <a:rPr lang="en-US" dirty="0" err="1"/>
              <a:t>OnNextPageButtonClicked</a:t>
            </a:r>
            <a:r>
              <a:rPr lang="en-US" dirty="0"/>
              <a:t> 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 Page appearance not animated</a:t>
            </a:r>
          </a:p>
          <a:p>
            <a:r>
              <a:rPr lang="en-US" dirty="0"/>
              <a:t>  await </a:t>
            </a:r>
            <a:r>
              <a:rPr lang="en-US" dirty="0" err="1"/>
              <a:t>Navigation.PushAsync</a:t>
            </a:r>
            <a:r>
              <a:rPr lang="en-US" dirty="0"/>
              <a:t> (new Page2Xaml (), false);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async void </a:t>
            </a:r>
            <a:r>
              <a:rPr lang="en-US" dirty="0" err="1"/>
              <a:t>OnPreviousPageButtonClicked</a:t>
            </a:r>
            <a:r>
              <a:rPr lang="en-US" dirty="0"/>
              <a:t> 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 Page appearance not animated</a:t>
            </a:r>
          </a:p>
          <a:p>
            <a:r>
              <a:rPr lang="en-US" dirty="0"/>
              <a:t>  await </a:t>
            </a:r>
            <a:r>
              <a:rPr lang="en-US" dirty="0" err="1"/>
              <a:t>Navigation.PopAsync</a:t>
            </a:r>
            <a:r>
              <a:rPr lang="en-US" dirty="0"/>
              <a:t> (false);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async void </a:t>
            </a:r>
            <a:r>
              <a:rPr lang="en-US" dirty="0" err="1"/>
              <a:t>OnRootPageButtonClicked</a:t>
            </a:r>
            <a:r>
              <a:rPr lang="en-US" dirty="0"/>
              <a:t> 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 Page appearance not animated</a:t>
            </a:r>
          </a:p>
          <a:p>
            <a:r>
              <a:rPr lang="en-US" dirty="0"/>
              <a:t>  await </a:t>
            </a:r>
            <a:r>
              <a:rPr lang="en-US" dirty="0" err="1"/>
              <a:t>Navigation.PopToRootAsync</a:t>
            </a:r>
            <a:r>
              <a:rPr lang="en-US" dirty="0"/>
              <a:t> (false);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39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17F3-FB3E-40B9-8224-F2CA2C90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TabbedPage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51D3-0557-4E8D-9F6C-91B77655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 can be used to create a </a:t>
            </a:r>
            <a:r>
              <a:rPr lang="en-US" dirty="0" err="1"/>
              <a:t>TabbedPage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Populate the </a:t>
            </a:r>
            <a:r>
              <a:rPr lang="en-US" dirty="0" err="1"/>
              <a:t>TabbedPage</a:t>
            </a:r>
            <a:r>
              <a:rPr lang="en-US" dirty="0"/>
              <a:t> with a collection of child Page objects, such as a collection of </a:t>
            </a:r>
            <a:r>
              <a:rPr lang="en-US" dirty="0" err="1"/>
              <a:t>ContentPage</a:t>
            </a:r>
            <a:r>
              <a:rPr lang="en-US" dirty="0"/>
              <a:t> objects. For more information, see Populate a </a:t>
            </a:r>
            <a:r>
              <a:rPr lang="en-US" dirty="0" err="1"/>
              <a:t>TabbedPage</a:t>
            </a:r>
            <a:r>
              <a:rPr lang="en-US" dirty="0"/>
              <a:t> with a Page Collection.</a:t>
            </a:r>
          </a:p>
          <a:p>
            <a:pPr lvl="1"/>
            <a:r>
              <a:rPr lang="en-US" dirty="0"/>
              <a:t>Assign a collection to the </a:t>
            </a:r>
            <a:r>
              <a:rPr lang="en-US" dirty="0" err="1"/>
              <a:t>ItemsSource</a:t>
            </a:r>
            <a:r>
              <a:rPr lang="en-US" dirty="0"/>
              <a:t> property and assign a </a:t>
            </a:r>
            <a:r>
              <a:rPr lang="en-US" dirty="0" err="1"/>
              <a:t>DataTemplate</a:t>
            </a:r>
            <a:r>
              <a:rPr lang="en-US" dirty="0"/>
              <a:t> to the </a:t>
            </a:r>
            <a:r>
              <a:rPr lang="en-US" dirty="0" err="1"/>
              <a:t>ItemTemplate</a:t>
            </a:r>
            <a:r>
              <a:rPr lang="en-US" dirty="0"/>
              <a:t> property to return pages for objects in the collection. For more information, see Populate a </a:t>
            </a:r>
            <a:r>
              <a:rPr lang="en-US" dirty="0" err="1"/>
              <a:t>TabbedPage</a:t>
            </a:r>
            <a:r>
              <a:rPr lang="en-US" dirty="0"/>
              <a:t> with a template.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EBFF-09F6-44F8-BA3A-CC1500ED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156A-FC47-4724-9429-85AA6F88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811E-ADD5-43CF-A07E-A541609F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BA10F59-B6F1-4CA2-AE0E-66A1A17C3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2" y="4612420"/>
            <a:ext cx="9642762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It's recommended that a </a:t>
            </a:r>
            <a:r>
              <a:rPr lang="en-US" altLang="en-US" sz="24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TabbedPage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should be populated with </a:t>
            </a:r>
            <a:r>
              <a:rPr lang="en-US" altLang="en-US" sz="24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NavigationPage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lang="en-US" altLang="en-US" sz="24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ContentPage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instances only. This will help to ensure a consistent user experience across all platforms.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273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6E78-6FA4-4024-B391-AAE290B4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Populate a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TabbedPage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with a Page collection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4223-4D1E-4D9C-8B82-66848F69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FEAE-CDBF-4E14-943C-9AFB1FDF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29D7-D668-40C9-BD1F-B2FF03F9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00783-291F-4A09-A58D-E0ADFA331030}"/>
              </a:ext>
            </a:extLst>
          </p:cNvPr>
          <p:cNvSpPr txBox="1"/>
          <p:nvPr/>
        </p:nvSpPr>
        <p:spPr>
          <a:xfrm>
            <a:off x="1507067" y="2185152"/>
            <a:ext cx="94286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TabbedPage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="http://xamarin.com/schemas/2014/forms"</a:t>
            </a:r>
          </a:p>
          <a:p>
            <a:r>
              <a:rPr lang="en-US" dirty="0"/>
              <a:t>            </a:t>
            </a:r>
            <a:r>
              <a:rPr lang="en-US" dirty="0" err="1"/>
              <a:t>xmlns:x</a:t>
            </a:r>
            <a:r>
              <a:rPr lang="en-US" dirty="0"/>
              <a:t>="http://schemas.microsoft.com/</a:t>
            </a:r>
            <a:r>
              <a:rPr lang="en-US" dirty="0" err="1"/>
              <a:t>winfx</a:t>
            </a:r>
            <a:r>
              <a:rPr lang="en-US" dirty="0"/>
              <a:t>/2009/</a:t>
            </a:r>
            <a:r>
              <a:rPr lang="en-US" dirty="0" err="1"/>
              <a:t>xaml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xmlns:local</a:t>
            </a:r>
            <a:r>
              <a:rPr lang="en-US" dirty="0"/>
              <a:t>="</a:t>
            </a:r>
            <a:r>
              <a:rPr lang="en-US" dirty="0" err="1"/>
              <a:t>clr-namespace:TabbedPageWithNavigationPage;assembly</a:t>
            </a:r>
            <a:r>
              <a:rPr lang="en-US" dirty="0"/>
              <a:t>=</a:t>
            </a:r>
            <a:r>
              <a:rPr lang="en-US" dirty="0" err="1"/>
              <a:t>TabbedPageWithNavigationPage</a:t>
            </a:r>
            <a:r>
              <a:rPr lang="en-US" dirty="0"/>
              <a:t>"</a:t>
            </a:r>
          </a:p>
          <a:p>
            <a:r>
              <a:rPr lang="en-US" dirty="0"/>
              <a:t>            x:Class="TabbedPageWithNavigationPage.MainPage"&gt;</a:t>
            </a:r>
          </a:p>
          <a:p>
            <a:r>
              <a:rPr lang="en-US" dirty="0"/>
              <a:t>    &lt;</a:t>
            </a:r>
            <a:r>
              <a:rPr lang="en-US" dirty="0" err="1"/>
              <a:t>local:TodayPage</a:t>
            </a:r>
            <a:r>
              <a:rPr lang="en-US" dirty="0"/>
              <a:t> /&gt;</a:t>
            </a:r>
          </a:p>
          <a:p>
            <a:r>
              <a:rPr lang="en-US" dirty="0"/>
              <a:t>    &lt;</a:t>
            </a:r>
            <a:r>
              <a:rPr lang="en-US" dirty="0" err="1"/>
              <a:t>NavigationPage</a:t>
            </a:r>
            <a:r>
              <a:rPr lang="en-US" dirty="0"/>
              <a:t> Title="Schedule" </a:t>
            </a:r>
            <a:r>
              <a:rPr lang="en-US" dirty="0" err="1"/>
              <a:t>IconImageSource</a:t>
            </a:r>
            <a:r>
              <a:rPr lang="en-US" dirty="0"/>
              <a:t>="schedule.png"&gt;</a:t>
            </a:r>
          </a:p>
          <a:p>
            <a:r>
              <a:rPr lang="en-US" dirty="0"/>
              <a:t>        &lt;</a:t>
            </a:r>
            <a:r>
              <a:rPr lang="en-US" dirty="0" err="1"/>
              <a:t>x:Arguments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local:SchedulePage</a:t>
            </a:r>
            <a:r>
              <a:rPr lang="en-US" dirty="0"/>
              <a:t> /&gt;</a:t>
            </a:r>
          </a:p>
          <a:p>
            <a:r>
              <a:rPr lang="en-US" dirty="0"/>
              <a:t>        &lt;/</a:t>
            </a:r>
            <a:r>
              <a:rPr lang="en-US" dirty="0" err="1"/>
              <a:t>x:Arguments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NavigationPage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TabbedPage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264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2410-8855-4E3D-9CBF-EE891C53E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2901"/>
            <a:ext cx="10515600" cy="5574062"/>
          </a:xfrm>
        </p:spPr>
        <p:txBody>
          <a:bodyPr/>
          <a:lstStyle/>
          <a:p>
            <a:r>
              <a:rPr lang="en-US" dirty="0"/>
              <a:t>The following XAML code example shows a </a:t>
            </a:r>
            <a:r>
              <a:rPr lang="en-US" dirty="0" err="1"/>
              <a:t>FlyoutPage</a:t>
            </a:r>
            <a:r>
              <a:rPr lang="en-US" dirty="0"/>
              <a:t> that sets the Flyout and Detail properties: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A6BC-4E04-475F-9CB6-7B5C99B9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7606-7B43-4517-AD15-9BD6EEAE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BEF84-D9C0-479E-9E59-9F05670F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B6DC8-6E69-4FD9-A0CC-EB91FA887AC6}"/>
              </a:ext>
            </a:extLst>
          </p:cNvPr>
          <p:cNvSpPr txBox="1"/>
          <p:nvPr/>
        </p:nvSpPr>
        <p:spPr>
          <a:xfrm>
            <a:off x="1046902" y="1666986"/>
            <a:ext cx="1034896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FlyoutPage</a:t>
            </a:r>
            <a:r>
              <a:rPr lang="en-US" sz="2000" dirty="0"/>
              <a:t> </a:t>
            </a:r>
            <a:r>
              <a:rPr lang="en-US" sz="2000" dirty="0" err="1"/>
              <a:t>xmlns</a:t>
            </a:r>
            <a:r>
              <a:rPr lang="en-US" sz="2000" dirty="0"/>
              <a:t>="http://xamarin.com/schemas/2014/forms"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xmlns:x</a:t>
            </a:r>
            <a:r>
              <a:rPr lang="en-US" sz="2000" dirty="0"/>
              <a:t>="http://schemas.microsoft.com/</a:t>
            </a:r>
            <a:r>
              <a:rPr lang="en-US" sz="2000" dirty="0" err="1"/>
              <a:t>winfx</a:t>
            </a:r>
            <a:r>
              <a:rPr lang="en-US" sz="2000" dirty="0"/>
              <a:t>/2009/</a:t>
            </a:r>
            <a:r>
              <a:rPr lang="en-US" sz="2000" dirty="0" err="1"/>
              <a:t>xaml</a:t>
            </a:r>
            <a:r>
              <a:rPr lang="en-US" sz="2000" dirty="0"/>
              <a:t>"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xmlns:local</a:t>
            </a:r>
            <a:r>
              <a:rPr lang="en-US" sz="2000" dirty="0"/>
              <a:t>="</a:t>
            </a:r>
            <a:r>
              <a:rPr lang="en-US" sz="2000" dirty="0" err="1"/>
              <a:t>clr-namespace:FlyoutPageNavigation;assembly</a:t>
            </a:r>
            <a:r>
              <a:rPr lang="en-US" sz="2000" dirty="0"/>
              <a:t>=</a:t>
            </a:r>
            <a:r>
              <a:rPr lang="en-US" sz="2000" dirty="0" err="1"/>
              <a:t>FlyoutPageNavigation</a:t>
            </a:r>
            <a:r>
              <a:rPr lang="en-US" sz="2000" dirty="0"/>
              <a:t>"</a:t>
            </a:r>
          </a:p>
          <a:p>
            <a:r>
              <a:rPr lang="en-US" sz="2000" dirty="0"/>
              <a:t>            x:Class="FlyoutPageNavigation.MainPage"&gt;</a:t>
            </a:r>
          </a:p>
          <a:p>
            <a:r>
              <a:rPr lang="en-US" sz="2000" dirty="0"/>
              <a:t>    &lt;</a:t>
            </a:r>
            <a:r>
              <a:rPr lang="en-US" sz="2000" dirty="0" err="1"/>
              <a:t>FlyoutPage.Flyout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&lt;</a:t>
            </a:r>
            <a:r>
              <a:rPr lang="en-US" sz="2000" dirty="0" err="1"/>
              <a:t>local:FlyoutMenuPage</a:t>
            </a:r>
            <a:r>
              <a:rPr lang="en-US" sz="2000" dirty="0"/>
              <a:t> x:Name="flyoutPage" /&gt;</a:t>
            </a:r>
          </a:p>
          <a:p>
            <a:r>
              <a:rPr lang="en-US" sz="2000" dirty="0"/>
              <a:t>    &lt;/</a:t>
            </a:r>
            <a:r>
              <a:rPr lang="en-US" sz="2000" dirty="0" err="1"/>
              <a:t>FlyoutPage.Flyout</a:t>
            </a:r>
            <a:r>
              <a:rPr lang="en-US" sz="2000" dirty="0"/>
              <a:t>&gt;</a:t>
            </a:r>
          </a:p>
          <a:p>
            <a:r>
              <a:rPr lang="en-US" sz="2000" dirty="0"/>
              <a:t>    &lt;</a:t>
            </a:r>
            <a:r>
              <a:rPr lang="en-US" sz="2000" dirty="0" err="1"/>
              <a:t>FlyoutPage.Detail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&lt;</a:t>
            </a:r>
            <a:r>
              <a:rPr lang="en-US" sz="2000" dirty="0" err="1"/>
              <a:t>NavigationPage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  &lt;</a:t>
            </a:r>
            <a:r>
              <a:rPr lang="en-US" sz="2000" dirty="0" err="1"/>
              <a:t>x:Arguments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      &lt;</a:t>
            </a:r>
            <a:r>
              <a:rPr lang="en-US" sz="2000" dirty="0" err="1"/>
              <a:t>local:ContactsPage</a:t>
            </a:r>
            <a:r>
              <a:rPr lang="en-US" sz="2000" dirty="0"/>
              <a:t> /&gt;</a:t>
            </a:r>
          </a:p>
          <a:p>
            <a:r>
              <a:rPr lang="en-US" sz="2000" dirty="0"/>
              <a:t>            &lt;/</a:t>
            </a:r>
            <a:r>
              <a:rPr lang="en-US" sz="2000" dirty="0" err="1"/>
              <a:t>x:Arguments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&lt;/</a:t>
            </a:r>
            <a:r>
              <a:rPr lang="en-US" sz="2000" dirty="0" err="1"/>
              <a:t>NavigationPage</a:t>
            </a:r>
            <a:r>
              <a:rPr lang="en-US" sz="2000" dirty="0"/>
              <a:t>&gt;</a:t>
            </a:r>
          </a:p>
          <a:p>
            <a:r>
              <a:rPr lang="en-US" sz="2000" dirty="0"/>
              <a:t>    &lt;/</a:t>
            </a:r>
            <a:r>
              <a:rPr lang="en-US" sz="2000" dirty="0" err="1"/>
              <a:t>FlyoutPage.Detail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</a:t>
            </a:r>
            <a:r>
              <a:rPr lang="en-US" sz="2000" dirty="0" err="1"/>
              <a:t>FlyoutPage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210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891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proxima-nova</vt:lpstr>
      <vt:lpstr>Segoe UI</vt:lpstr>
      <vt:lpstr>Office Theme</vt:lpstr>
      <vt:lpstr>Lab 7 – Navigation </vt:lpstr>
      <vt:lpstr>Outlines</vt:lpstr>
      <vt:lpstr>Navigation Pgae</vt:lpstr>
      <vt:lpstr>PowerPoint Presentation</vt:lpstr>
      <vt:lpstr>PowerPoint Presentation</vt:lpstr>
      <vt:lpstr>Animating Page Transitions</vt:lpstr>
      <vt:lpstr>TabbedPage</vt:lpstr>
      <vt:lpstr>Populate a TabbedPage with a Page collection</vt:lpstr>
      <vt:lpstr>PowerPoint Presentation</vt:lpstr>
      <vt:lpstr>FlyoutPage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Introduction</dc:title>
  <dc:creator>Yousif Garabet</dc:creator>
  <cp:lastModifiedBy>Yousif Garabet</cp:lastModifiedBy>
  <cp:revision>148</cp:revision>
  <dcterms:created xsi:type="dcterms:W3CDTF">2020-11-04T07:46:55Z</dcterms:created>
  <dcterms:modified xsi:type="dcterms:W3CDTF">2022-03-13T19:55:33Z</dcterms:modified>
</cp:coreProperties>
</file>