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88" r:id="rId4"/>
    <p:sldId id="290" r:id="rId5"/>
    <p:sldId id="289" r:id="rId6"/>
    <p:sldId id="299" r:id="rId7"/>
    <p:sldId id="291" r:id="rId8"/>
    <p:sldId id="298" r:id="rId9"/>
    <p:sldId id="29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C6899-D5A8-45B3-BC50-5428F59BB011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E2B329-C48F-4CB4-B0FD-FBCBC8F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9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1CD6C-3C7D-490A-BB07-A3488757DA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056BA-8B8A-4C62-AAF5-D44D42E336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33ED6-912D-4223-94A0-8B83DDAFC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04/29/2021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C11B5-7ADA-4D90-83AA-48D05FA5F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73EEC-0C0B-4FC4-AFD1-D76162B80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274B-DAFA-4D54-A13D-41FFB48D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87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F391C-5484-410E-B88A-53AE6F28C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AB1F4C-5807-46A7-88DB-A8D9A995F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7B3C3-AFD2-4D71-B51D-9FDCDBAD8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04/29/2021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C264-741F-4DD5-B90F-99BDAF86D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781A2-9003-4181-8D7D-A65E63116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274B-DAFA-4D54-A13D-41FFB48D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69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5AE494-BF66-4E18-BAD9-0312270A5D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7C802-1C85-4B6B-9DA0-2EC3B6087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4454E-E9FB-4766-AED5-A4823754A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04/29/2021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C5A8C-232F-4995-BD98-BB70EDD3C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9E88B-E1A3-4F43-9A56-BFF47DBC1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274B-DAFA-4D54-A13D-41FFB48D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4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DCE55-63CB-4ADE-B939-95CACE8CC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DB1F1-61D9-4B77-925D-E8AD9026A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E7A04-9476-463F-BE0E-37E37AEB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0907" y="6345190"/>
            <a:ext cx="1640478" cy="365125"/>
          </a:xfrm>
        </p:spPr>
        <p:txBody>
          <a:bodyPr/>
          <a:lstStyle/>
          <a:p>
            <a:r>
              <a:rPr lang="en-US"/>
              <a:t>04/29/2021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498EB-6D32-46D7-9C5C-E4FC87C91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45191"/>
            <a:ext cx="1830977" cy="365125"/>
          </a:xfrm>
        </p:spPr>
        <p:txBody>
          <a:bodyPr/>
          <a:lstStyle/>
          <a:p>
            <a:r>
              <a:rPr lang="en-US" dirty="0"/>
              <a:t>Mr. Yousif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7EAB8-9489-4A98-859D-722027B25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74330" y="6345190"/>
            <a:ext cx="2743200" cy="365125"/>
          </a:xfrm>
        </p:spPr>
        <p:txBody>
          <a:bodyPr/>
          <a:lstStyle/>
          <a:p>
            <a:fld id="{DE8AFC43-2897-41A1-8E56-8325026E79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E875F8-87C0-4717-923C-E2DCD2341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538" y="5580153"/>
            <a:ext cx="1282035" cy="119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74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50694-5B08-4F12-9547-D99135861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E45D1-746D-4C40-900E-7DEF2BD61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DE16F-4691-4DB9-8B77-94EEAF5FA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04/29/2021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CB83B-DFD1-4ADB-8652-308AE3EA0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FB510-2EC7-427C-83DA-87063D0B8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274B-DAFA-4D54-A13D-41FFB48D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2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4E6FF-5C57-486B-87AC-D36A4AC37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A5509-7D14-41EC-8276-86EBDF2447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39CC35-545E-4C93-B09D-AB088073E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C4CC8-0D73-4506-9087-FA5950E0C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04/29/2021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F6586-C7D0-4A9D-B7D5-1C7435D4D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4F954-3DA4-448A-88F9-34888BDEF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274B-DAFA-4D54-A13D-41FFB48D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9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15D48-EB86-4061-ABEB-5AAF23970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75A2C-A9F4-484D-8458-E78A076E3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5F849-8E99-4D36-9344-3D3C7AAF8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46BA3D-AEA0-4619-914D-687B73CAD9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8BF83E-A76D-4C19-BE2D-38051FC21E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B2C7D9-7657-4CDE-9588-C113DA378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04/29/2021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7E0B31-98E8-4ED0-8369-911BF44DA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FF8B79-A4EC-4A06-8436-AFBF81F90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274B-DAFA-4D54-A13D-41FFB48D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98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B12CD-7C9E-44B8-B03C-DF7EB393D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1D5640-7012-4F1E-AA0E-E16AD4657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04/29/2021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02C79-F093-44BD-96D1-EAE97ABD7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A96F15-59F6-453A-90B0-350233480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274B-DAFA-4D54-A13D-41FFB48D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79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7AA065-DEC8-4702-9547-5A0439E1E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04/29/2021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DA77E6-CBE9-4CDB-BCD8-75AE5091D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B012DD-3FAB-49A5-9787-D8D04DF76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274B-DAFA-4D54-A13D-41FFB48D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52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02B26-1316-4E5D-9308-5C069FEDA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CE5C2-02E5-4C87-9D26-5BD906EEF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DD1027-6DCE-4089-BE2C-403DB3FB9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C208A-9FEE-46E2-87B4-B9F5797AF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04/29/2021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4F2C9-9393-45FA-8AFD-DF92EC89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C4E64-B2CF-4D9C-89C6-452486811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274B-DAFA-4D54-A13D-41FFB48D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36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1C0D7-1E9C-493D-AD4F-53862D2DD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B09FFC-B032-4D3F-ABFE-6FC0C86F67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A61BA-4155-40C1-90EC-F9334C0F3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380D1-99FC-41F5-BBD3-8B4A495D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04/29/2021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E6F0A-8D32-40D4-BC02-3CEA7BEF7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8979C-CD68-4A69-A00E-B5B6F758A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274B-DAFA-4D54-A13D-41FFB48D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5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51BB09-C107-4731-B165-768B03102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974BD-C286-4289-9002-C23940E66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037F4-9196-4C1B-89DF-70BCBA245C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04/29/2021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F614B-9C6F-49FF-871D-81C1F9EB39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Mr. Yousif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79AAF-1D71-4BD3-B9E1-6107AFC47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6274B-DAFA-4D54-A13D-41FFB48D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23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xamarin.forms.collectionview" TargetMode="External"/><Relationship Id="rId2" Type="http://schemas.openxmlformats.org/officeDocument/2006/relationships/hyperlink" Target="https://docs.microsoft.com/en-us/dotnet/api/xamarin.forms.list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xamarin/xamarin-forms/user-interface/collectionview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xamarin/xamarin-forms/user-interface/listview/customizing-list-appearance#grouping" TargetMode="External"/><Relationship Id="rId2" Type="http://schemas.openxmlformats.org/officeDocument/2006/relationships/hyperlink" Target="https://docs.microsoft.com/en-us/xamarin/xamarin-forms/user-interface/listview/customizing-list-appearance#headers-and-footer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xamarin/xamarin-forms/user-interface/listview/customizing-cell-appearance#built-in-cells" TargetMode="External"/><Relationship Id="rId2" Type="http://schemas.openxmlformats.org/officeDocument/2006/relationships/hyperlink" Target="https://docs.microsoft.com/en-us/xamarin/xamarin-forms/user-interface/listview/customizing-cell-appearan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xamarin/xamarin-forms/user-interface/listview/customizing-cell-appearance#custom-cells" TargetMode="External"/><Relationship Id="rId5" Type="http://schemas.openxmlformats.org/officeDocument/2006/relationships/hyperlink" Target="https://docs.microsoft.com/en-us/xamarin/xamarin-forms/user-interface/listview/customizing-cell-appearance#imagecell" TargetMode="External"/><Relationship Id="rId4" Type="http://schemas.openxmlformats.org/officeDocument/2006/relationships/hyperlink" Target="https://docs.microsoft.com/en-us/xamarin/xamarin-forms/user-interface/listview/customizing-cell-appearance#textcel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xamarin/xamarin-forms/user-interface/listview/interactivity#context-actions" TargetMode="External"/><Relationship Id="rId2" Type="http://schemas.openxmlformats.org/officeDocument/2006/relationships/hyperlink" Target="https://docs.microsoft.com/en-us/xamarin/xamarin-forms/user-interface/listview/interactivity#pull-to-refresh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xamarin/xamarin-forms/user-interface/listview/interactivity#selection-and-tap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9A32A-9100-4A12-8F17-51E36BDCB7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6 – </a:t>
            </a:r>
            <a:r>
              <a:rPr lang="en-US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ListView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197F03-D912-44B6-BBF2-7A52CC292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8293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Mr. Yousif Garabet Arshak </a:t>
            </a:r>
          </a:p>
          <a:p>
            <a:r>
              <a:rPr lang="en-US" dirty="0"/>
              <a:t>Computer Science Department </a:t>
            </a:r>
          </a:p>
          <a:p>
            <a:r>
              <a:rPr lang="en-US" dirty="0"/>
              <a:t>University of Zakho</a:t>
            </a:r>
          </a:p>
          <a:p>
            <a:r>
              <a:rPr lang="en-US" dirty="0" err="1"/>
              <a:t>yousif.arshak@uoz.edu.krd</a:t>
            </a: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E686B-C12A-47A1-A6BF-995037F93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04/29/2021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01CBE-A939-498D-943A-32FE463F2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D6923-43E7-4262-9638-FADDEA08C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274B-DAFA-4D54-A13D-41FFB48DD4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78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DA375-3574-4A81-B052-7880EF5D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70BCB-E878-42AA-A479-4A8D6012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04/29/2021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FE699-EF60-4C33-BFF3-19CF02B76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E088A-DB0E-408B-8881-868A1D514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170" name="Picture 2" descr="See the source image">
            <a:extLst>
              <a:ext uri="{FF2B5EF4-FFF2-40B4-BE49-F238E27FC236}">
                <a16:creationId xmlns:a16="http://schemas.microsoft.com/office/drawing/2014/main" id="{49417BD9-0B8B-419A-A08F-8F089D9E3A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662" y="1825625"/>
            <a:ext cx="870267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123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53B63-054D-42F9-A391-7A5F4BD24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28200-F0F2-4616-9BF7-0EF5CE3CC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ListView</a:t>
            </a:r>
            <a:endParaRPr lang="en-US" b="1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Use cases</a:t>
            </a:r>
          </a:p>
          <a:p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Components</a:t>
            </a:r>
          </a:p>
          <a:p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Functionality</a:t>
            </a:r>
          </a:p>
          <a:p>
            <a:pPr algn="l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31DE0-41FA-4E07-AE8B-3A84752C2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04/29/2021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1274D-DBD4-43B5-9939-F8B2E6846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C4321-2858-49C5-88BC-187B7017B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244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73454-96C1-437F-9E28-BF82D364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Xamarin.Forms</a:t>
            </a:r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1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ListView</a:t>
            </a:r>
            <a:endParaRPr lang="en-US" dirty="0">
              <a:solidFill>
                <a:srgbClr val="343434"/>
              </a:solidFill>
              <a:latin typeface="proxima-nov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9F4BB-B8D8-47F8-85A9-89C0420D6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ListView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is a view for presenting lists of data, especially long lists that require scrolling.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6D44A-4DA5-4C01-8665-AF527D803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04/29/2021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C461F-5F70-43B6-9542-9AB0D3F2F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8F386-8EC3-4BE0-8B2C-AB06D68ED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C0A8DCD-7784-44FB-88F5-B3FCA7378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7F83A85-430F-4FEB-87E8-621BE3291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35EC847-B4A5-4393-B444-E3002876E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2459"/>
            <a:ext cx="243644" cy="4821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41224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6527E63C-3A18-4EB4-8C17-C2E4A57C5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32326B91-1A9A-46FE-93C0-B18F24F12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59397"/>
            <a:ext cx="10515600" cy="1815882"/>
          </a:xfrm>
          <a:prstGeom prst="rect">
            <a:avLst/>
          </a:prstGeom>
          <a:solidFill>
            <a:srgbClr val="E0F2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CollectionView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is a view for presenting lists of data using different layout specifications. It aims to provide a more flexible, and performant alternative to 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ListView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 For more information, see 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Xamarin.Forms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CollectionView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15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B886C-9E1B-464D-8BD4-188AA0EA0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145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b="1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ListView</a:t>
            </a:r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CF421-3967-43E0-B47E-EB3794BB4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0164"/>
            <a:ext cx="10515600" cy="494473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</a:t>
            </a:r>
            <a:r>
              <a:rPr lang="en-US" dirty="0" err="1"/>
              <a:t>ListView</a:t>
            </a:r>
            <a:r>
              <a:rPr lang="en-US" dirty="0"/>
              <a:t> control can be used in any situation where you're displaying scrollable lists of data. The </a:t>
            </a:r>
            <a:r>
              <a:rPr lang="en-US" dirty="0" err="1"/>
              <a:t>ListView</a:t>
            </a:r>
            <a:r>
              <a:rPr lang="en-US" dirty="0"/>
              <a:t> class supports context actions and data binding.</a:t>
            </a:r>
          </a:p>
          <a:p>
            <a:r>
              <a:rPr lang="en-US" dirty="0"/>
              <a:t>The </a:t>
            </a:r>
            <a:r>
              <a:rPr lang="en-US" dirty="0" err="1"/>
              <a:t>ListView</a:t>
            </a:r>
            <a:r>
              <a:rPr lang="en-US" dirty="0"/>
              <a:t> control shouldn't be confused with the </a:t>
            </a:r>
            <a:r>
              <a:rPr lang="en-US" dirty="0" err="1"/>
              <a:t>TableView</a:t>
            </a:r>
            <a:r>
              <a:rPr lang="en-US" dirty="0"/>
              <a:t> control. The </a:t>
            </a:r>
            <a:r>
              <a:rPr lang="en-US" dirty="0" err="1"/>
              <a:t>TableView</a:t>
            </a:r>
            <a:r>
              <a:rPr lang="en-US" dirty="0"/>
              <a:t> control is a better option whenever you have a non-bound list of options or data because it allows predefined options to be specified in XAML. For example, the iOS settings app, which has a mostly predefined set of options, is better suited to use a </a:t>
            </a:r>
            <a:r>
              <a:rPr lang="en-US" dirty="0" err="1"/>
              <a:t>TableView</a:t>
            </a:r>
            <a:r>
              <a:rPr lang="en-US" dirty="0"/>
              <a:t> than a </a:t>
            </a:r>
            <a:r>
              <a:rPr lang="en-US" dirty="0" err="1"/>
              <a:t>ListView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dirty="0" err="1"/>
              <a:t>ListView</a:t>
            </a:r>
            <a:r>
              <a:rPr lang="en-US" dirty="0"/>
              <a:t> class doesn't support defining list items in XAML, you must use the </a:t>
            </a:r>
            <a:r>
              <a:rPr lang="en-US" dirty="0" err="1"/>
              <a:t>ItemsSource</a:t>
            </a:r>
            <a:r>
              <a:rPr lang="en-US" dirty="0"/>
              <a:t> property or data binding with an </a:t>
            </a:r>
            <a:r>
              <a:rPr lang="en-US" dirty="0" err="1"/>
              <a:t>ItemTemplate</a:t>
            </a:r>
            <a:r>
              <a:rPr lang="en-US" dirty="0"/>
              <a:t> to define items in the list.</a:t>
            </a:r>
          </a:p>
          <a:p>
            <a:r>
              <a:rPr lang="en-US" dirty="0"/>
              <a:t>A </a:t>
            </a:r>
            <a:r>
              <a:rPr lang="en-US" dirty="0" err="1"/>
              <a:t>ListView</a:t>
            </a:r>
            <a:r>
              <a:rPr lang="en-US" dirty="0"/>
              <a:t> is best suited for a collections consisting of a single data type. This requirement is because only one type of cell can be used for each row in the list. The </a:t>
            </a:r>
            <a:r>
              <a:rPr lang="en-US" dirty="0" err="1"/>
              <a:t>TableView</a:t>
            </a:r>
            <a:r>
              <a:rPr lang="en-US" dirty="0"/>
              <a:t> control can support multiple cell types, so it is a better option when you need to display multiple data types.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3A3FF-946F-49DC-8D29-484255F9B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04/29/2021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7E073-A530-43B3-9E20-1523D7FD4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88BE6-F3F3-43AF-AED9-3EBA89A7B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C0DA912F-E2EB-4998-95B7-D701488A1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FDD356E-0E2D-45BC-A224-E9D412B1D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29"/>
            <a:ext cx="243644" cy="4821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41224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104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A8814-DD00-4E38-96A6-8D4A8CD16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088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b="1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ListView</a:t>
            </a:r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BEDF3-F02B-4926-B500-D5A83FA90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386"/>
            <a:ext cx="10515600" cy="4183288"/>
          </a:xfrm>
        </p:spPr>
        <p:txBody>
          <a:bodyPr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b="1" i="0" u="sng" dirty="0">
                <a:solidFill>
                  <a:srgbClr val="171717"/>
                </a:solidFill>
                <a:effectLst/>
                <a:latin typeface="Segoe UI" panose="020B0502040204020203" pitchFamily="34" charset="0"/>
                <a:hlinkClick r:id="rId2"/>
              </a:rPr>
              <a:t>Headers and footers</a:t>
            </a:r>
            <a:endParaRPr lang="en-US" sz="2400" b="1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Header and footer components display at the beginning and end of a list, separate from list's data. Headers and footers can be bound to a separate data source from the </a:t>
            </a:r>
            <a:r>
              <a:rPr lang="en-US" sz="2400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ListView's</a:t>
            </a:r>
            <a:r>
              <a:rPr lang="en-US" sz="2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data source.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Groups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171717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171717"/>
                </a:solidFill>
                <a:latin typeface="Segoe UI" panose="020B0502040204020203" pitchFamily="34" charset="0"/>
              </a:rPr>
              <a:t>Data in a </a:t>
            </a:r>
            <a:r>
              <a:rPr lang="en-US" altLang="en-US" sz="2400" dirty="0" err="1">
                <a:solidFill>
                  <a:srgbClr val="171717"/>
                </a:solidFill>
                <a:latin typeface="Segoe UI" panose="020B0502040204020203" pitchFamily="34" charset="0"/>
              </a:rPr>
              <a:t>ListView</a:t>
            </a:r>
            <a:r>
              <a:rPr lang="en-US" altLang="en-US" sz="2400" dirty="0">
                <a:solidFill>
                  <a:srgbClr val="171717"/>
                </a:solidFill>
                <a:latin typeface="Segoe UI" panose="020B0502040204020203" pitchFamily="34" charset="0"/>
              </a:rPr>
              <a:t> can be grouped for easier navigation. Groups are typically data bound. The following screenshot shows a </a:t>
            </a:r>
            <a:r>
              <a:rPr lang="en-US" altLang="en-US" sz="2400" dirty="0" err="1">
                <a:solidFill>
                  <a:srgbClr val="171717"/>
                </a:solidFill>
                <a:latin typeface="Segoe UI" panose="020B0502040204020203" pitchFamily="34" charset="0"/>
              </a:rPr>
              <a:t>ListView</a:t>
            </a:r>
            <a:r>
              <a:rPr lang="en-US" altLang="en-US" sz="2400" dirty="0">
                <a:solidFill>
                  <a:srgbClr val="171717"/>
                </a:solidFill>
                <a:latin typeface="Segoe UI" panose="020B0502040204020203" pitchFamily="34" charset="0"/>
              </a:rPr>
              <a:t> with grouped data: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25716-9072-45AB-A3A8-FE90DB897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04/29/2021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AE1F6-64C7-4960-AE42-4AA917C9F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C3B8A-72B9-4113-8DB1-C1FE63C6A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F84A17C-BA33-4B0E-969D-039F0E649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2459"/>
            <a:ext cx="243644" cy="4821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41224" tIns="101568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550E3F3B-D9DC-4600-B8A0-678E48ADE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388589C3-E4DC-4663-8432-218552C0C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8891D9A9-5A73-4D79-BA2E-A40753995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1282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652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ECD1D-742E-476E-87B1-E10FC35EC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1176"/>
            <a:ext cx="10515600" cy="5635787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Cells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171717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Data items in a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71717"/>
                </a:solidFill>
                <a:effectLst/>
                <a:latin typeface="SFMono-Regular"/>
                <a:cs typeface="Segoe UI" panose="020B0502040204020203" pitchFamily="34" charset="0"/>
              </a:rPr>
              <a:t>ListView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are called cells. Each cell corresponds to a row of data. There are built-in cells to choose from, or you can define your own custom cell. Both built-in and custom cells can be used/defined in XAML or code.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Built-in cells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such as the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71717"/>
                </a:solidFill>
                <a:effectLst/>
                <a:latin typeface="SFMono-Regular"/>
                <a:cs typeface="Segoe UI" panose="020B0502040204020203" pitchFamily="34" charset="0"/>
              </a:rPr>
              <a:t>TextCell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and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71717"/>
                </a:solidFill>
                <a:effectLst/>
                <a:latin typeface="SFMono-Regular"/>
                <a:cs typeface="Segoe UI" panose="020B0502040204020203" pitchFamily="34" charset="0"/>
              </a:rPr>
              <a:t>ImageCell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correspond to native controls and are especially performant.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TextCell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displays a string of text, optionally with detail text. Detail text is rendered as a second line in a smaller font with an accent color.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An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ImageCell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displays an image with text. Appears as a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171717"/>
                </a:solidFill>
                <a:effectLst/>
                <a:latin typeface="SFMono-Regular"/>
                <a:cs typeface="Segoe UI" panose="020B0502040204020203" pitchFamily="34" charset="0"/>
              </a:rPr>
              <a:t>TextCell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with an image on the left.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6"/>
              </a:rPr>
              <a:t>Custom cells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are used to present complex data. For example, a custom cell could be used to present a list of songs that includes the album and artist.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B8C0A-B785-47CC-8E97-05A56A3EF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04/29/2021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89929-8FEC-4935-83F0-C1B553443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DB49E-E1BA-42EE-9D5B-104D3BE8E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345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377FD-7CA3-46AE-9BE8-50841340A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724D6-BDFD-4D59-A052-765CFAA0A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417"/>
            <a:ext cx="10515600" cy="4211281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71717"/>
                </a:solidFill>
                <a:effectLst/>
                <a:latin typeface="SFMono-Regular"/>
                <a:cs typeface="Segoe UI" panose="020B0502040204020203" pitchFamily="34" charset="0"/>
              </a:rPr>
              <a:t>ListView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class supports a number of interaction styles.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Pull-to-refresh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allows the user to pull the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71717"/>
                </a:solidFill>
                <a:effectLst/>
                <a:latin typeface="SFMono-Regular"/>
                <a:cs typeface="Segoe UI" panose="020B0502040204020203" pitchFamily="34" charset="0"/>
              </a:rPr>
              <a:t>ListView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down to refresh the contents.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Context actions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allow the developer to specify custom actions on individual list items. For example, you can implement swipe-to-action on iOS, or long-tap actions on Android.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Selection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allow the developer to attach functionality to selection and deselection events on list items.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CB239-17E5-43C5-93D5-F124F06FD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04/29/2021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D3A2A-31B9-4E91-8C99-48ED394E0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BA9F9-ECA0-4B99-8199-1AC46AC20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8BC66BF-082B-4BDE-BE37-BF663D50A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4784099-8CF1-431A-8CAB-42B12FB3B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CFC02A2-CD13-4465-AB36-BF6EB393C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698EF6A8-0206-4166-A4DE-8D5790A54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2459"/>
            <a:ext cx="243644" cy="4821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41224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877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423E2-E671-421E-B434-565C8B7EA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2555"/>
            <a:ext cx="10515600" cy="57944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XAML </a:t>
            </a:r>
            <a:r>
              <a:rPr lang="en-US" dirty="0">
                <a:sym typeface="Wingdings" panose="05000000000000000000" pitchFamily="2" charset="2"/>
              </a:rPr>
              <a:t>  </a:t>
            </a:r>
          </a:p>
          <a:p>
            <a:pPr marL="914400" lvl="2" indent="0">
              <a:buNone/>
            </a:pPr>
            <a:r>
              <a:rPr lang="en-US" dirty="0">
                <a:sym typeface="Wingdings" panose="05000000000000000000" pitchFamily="2" charset="2"/>
              </a:rPr>
              <a:t>&lt;</a:t>
            </a:r>
            <a:r>
              <a:rPr lang="en-US" dirty="0" err="1">
                <a:sym typeface="Wingdings" panose="05000000000000000000" pitchFamily="2" charset="2"/>
              </a:rPr>
              <a:t>CarouselView</a:t>
            </a:r>
            <a:r>
              <a:rPr lang="en-US" dirty="0">
                <a:sym typeface="Wingdings" panose="05000000000000000000" pitchFamily="2" charset="2"/>
              </a:rPr>
              <a:t> x:Name="MyCarouselView" </a:t>
            </a:r>
            <a:r>
              <a:rPr lang="en-US" dirty="0" err="1">
                <a:sym typeface="Wingdings" panose="05000000000000000000" pitchFamily="2" charset="2"/>
              </a:rPr>
              <a:t>HeightRequest</a:t>
            </a:r>
            <a:r>
              <a:rPr lang="en-US" dirty="0">
                <a:sym typeface="Wingdings" panose="05000000000000000000" pitchFamily="2" charset="2"/>
              </a:rPr>
              <a:t>="400" </a:t>
            </a:r>
            <a:r>
              <a:rPr lang="en-US" dirty="0" err="1">
                <a:sym typeface="Wingdings" panose="05000000000000000000" pitchFamily="2" charset="2"/>
              </a:rPr>
              <a:t>IsScrollAnimated</a:t>
            </a:r>
            <a:r>
              <a:rPr lang="en-US" dirty="0">
                <a:sym typeface="Wingdings" panose="05000000000000000000" pitchFamily="2" charset="2"/>
              </a:rPr>
              <a:t>="True" &gt;</a:t>
            </a:r>
          </a:p>
          <a:p>
            <a:pPr marL="914400" lvl="2" indent="0">
              <a:buNone/>
            </a:pPr>
            <a:r>
              <a:rPr lang="en-US" dirty="0">
                <a:sym typeface="Wingdings" panose="05000000000000000000" pitchFamily="2" charset="2"/>
              </a:rPr>
              <a:t>            &lt;</a:t>
            </a:r>
            <a:r>
              <a:rPr lang="en-US" dirty="0" err="1">
                <a:sym typeface="Wingdings" panose="05000000000000000000" pitchFamily="2" charset="2"/>
              </a:rPr>
              <a:t>CarouselView.ItemTemplate</a:t>
            </a:r>
            <a:r>
              <a:rPr lang="en-US" dirty="0">
                <a:sym typeface="Wingdings" panose="05000000000000000000" pitchFamily="2" charset="2"/>
              </a:rPr>
              <a:t>&gt;</a:t>
            </a:r>
          </a:p>
          <a:p>
            <a:pPr marL="914400" lvl="2" indent="0">
              <a:buNone/>
            </a:pPr>
            <a:r>
              <a:rPr lang="en-US" dirty="0">
                <a:sym typeface="Wingdings" panose="05000000000000000000" pitchFamily="2" charset="2"/>
              </a:rPr>
              <a:t>                &lt;</a:t>
            </a:r>
            <a:r>
              <a:rPr lang="en-US" dirty="0" err="1">
                <a:sym typeface="Wingdings" panose="05000000000000000000" pitchFamily="2" charset="2"/>
              </a:rPr>
              <a:t>DataTemplate</a:t>
            </a:r>
            <a:r>
              <a:rPr lang="en-US" dirty="0">
                <a:sym typeface="Wingdings" panose="05000000000000000000" pitchFamily="2" charset="2"/>
              </a:rPr>
              <a:t>&gt;</a:t>
            </a:r>
          </a:p>
          <a:p>
            <a:pPr marL="914400" lvl="2" indent="0">
              <a:buNone/>
            </a:pPr>
            <a:r>
              <a:rPr lang="en-US" dirty="0">
                <a:sym typeface="Wingdings" panose="05000000000000000000" pitchFamily="2" charset="2"/>
              </a:rPr>
              <a:t>                    &lt;Image Source="{Binding .}"/&gt;</a:t>
            </a:r>
          </a:p>
          <a:p>
            <a:pPr marL="914400" lvl="2" indent="0">
              <a:buNone/>
            </a:pPr>
            <a:r>
              <a:rPr lang="en-US" dirty="0">
                <a:sym typeface="Wingdings" panose="05000000000000000000" pitchFamily="2" charset="2"/>
              </a:rPr>
              <a:t>                &lt;/</a:t>
            </a:r>
            <a:r>
              <a:rPr lang="en-US" dirty="0" err="1">
                <a:sym typeface="Wingdings" panose="05000000000000000000" pitchFamily="2" charset="2"/>
              </a:rPr>
              <a:t>DataTemplate</a:t>
            </a:r>
            <a:r>
              <a:rPr lang="en-US" dirty="0">
                <a:sym typeface="Wingdings" panose="05000000000000000000" pitchFamily="2" charset="2"/>
              </a:rPr>
              <a:t>&gt;</a:t>
            </a:r>
          </a:p>
          <a:p>
            <a:pPr marL="914400" lvl="2" indent="0">
              <a:buNone/>
            </a:pPr>
            <a:r>
              <a:rPr lang="en-US" dirty="0">
                <a:sym typeface="Wingdings" panose="05000000000000000000" pitchFamily="2" charset="2"/>
              </a:rPr>
              <a:t>            &lt;/</a:t>
            </a:r>
            <a:r>
              <a:rPr lang="en-US" dirty="0" err="1">
                <a:sym typeface="Wingdings" panose="05000000000000000000" pitchFamily="2" charset="2"/>
              </a:rPr>
              <a:t>CarouselView.ItemTemplate</a:t>
            </a:r>
            <a:r>
              <a:rPr lang="en-US" dirty="0">
                <a:sym typeface="Wingdings" panose="05000000000000000000" pitchFamily="2" charset="2"/>
              </a:rPr>
              <a:t>&gt;</a:t>
            </a:r>
          </a:p>
          <a:p>
            <a:pPr marL="914400" lvl="2" indent="0">
              <a:buNone/>
            </a:pPr>
            <a:r>
              <a:rPr lang="en-US" dirty="0">
                <a:sym typeface="Wingdings" panose="05000000000000000000" pitchFamily="2" charset="2"/>
              </a:rPr>
              <a:t>        &lt;/</a:t>
            </a:r>
            <a:r>
              <a:rPr lang="en-US" dirty="0" err="1">
                <a:sym typeface="Wingdings" panose="05000000000000000000" pitchFamily="2" charset="2"/>
              </a:rPr>
              <a:t>CarouselView</a:t>
            </a:r>
            <a:r>
              <a:rPr lang="en-US" dirty="0">
                <a:sym typeface="Wingdings" panose="05000000000000000000" pitchFamily="2" charset="2"/>
              </a:rPr>
              <a:t>&gt;</a:t>
            </a:r>
          </a:p>
          <a:p>
            <a:r>
              <a:rPr lang="en-US" sz="3600" dirty="0"/>
              <a:t>C# </a:t>
            </a:r>
            <a:r>
              <a:rPr lang="en-US" sz="3600" dirty="0">
                <a:sym typeface="Wingdings" panose="05000000000000000000" pitchFamily="2" charset="2"/>
              </a:rPr>
              <a:t> </a:t>
            </a:r>
          </a:p>
          <a:p>
            <a:pPr marL="914400" lvl="2" indent="0">
              <a:buNone/>
            </a:pPr>
            <a:r>
              <a:rPr lang="en-US" dirty="0"/>
              <a:t> var images = new List&lt;string&gt;</a:t>
            </a:r>
          </a:p>
          <a:p>
            <a:pPr marL="914400" lvl="2" indent="0">
              <a:buNone/>
            </a:pPr>
            <a:r>
              <a:rPr lang="en-US" dirty="0"/>
              <a:t>            {</a:t>
            </a:r>
          </a:p>
          <a:p>
            <a:pPr marL="914400" lvl="2" indent="0">
              <a:buNone/>
            </a:pPr>
            <a:r>
              <a:rPr lang="en-US" dirty="0"/>
              <a:t>                “image1.jpg",</a:t>
            </a:r>
          </a:p>
          <a:p>
            <a:pPr marL="914400" lvl="2" indent="0">
              <a:buNone/>
            </a:pPr>
            <a:r>
              <a:rPr lang="en-US" dirty="0"/>
              <a:t>                "image2.png",</a:t>
            </a:r>
          </a:p>
          <a:p>
            <a:pPr marL="914400" lvl="2" indent="0">
              <a:buNone/>
            </a:pPr>
            <a:r>
              <a:rPr lang="en-US" dirty="0"/>
              <a:t>                "image1.jpg"</a:t>
            </a:r>
          </a:p>
          <a:p>
            <a:pPr marL="914400" lvl="2" indent="0">
              <a:buNone/>
            </a:pPr>
            <a:r>
              <a:rPr lang="en-US" dirty="0"/>
              <a:t>            };</a:t>
            </a:r>
          </a:p>
          <a:p>
            <a:pPr marL="914400" lvl="2" indent="0">
              <a:buNone/>
            </a:pPr>
            <a:r>
              <a:rPr lang="en-US" dirty="0"/>
              <a:t>            </a:t>
            </a:r>
            <a:r>
              <a:rPr lang="en-US" dirty="0" err="1"/>
              <a:t>MyCarouselView.ItemsSource</a:t>
            </a:r>
            <a:r>
              <a:rPr lang="en-US" dirty="0"/>
              <a:t> = images;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E8560-DEE8-4911-B244-5B9E415F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04/29/2021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5457-C68A-482F-B519-D8795A152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09D70-7D09-400E-AE7D-A6576C800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427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1CBBE-1E6D-42F9-A657-D50469958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D189E-B333-45CD-9757-7E1AE1BE8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1- Create Fruit list in </a:t>
            </a:r>
            <a:r>
              <a:rPr lang="en-US" dirty="0" err="1"/>
              <a:t>ListView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2- Create Country list in </a:t>
            </a:r>
            <a:r>
              <a:rPr lang="en-US" dirty="0" err="1"/>
              <a:t>ListView</a:t>
            </a:r>
            <a:r>
              <a:rPr lang="en-US" dirty="0"/>
              <a:t> and show Country Name, Image, Capital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F39D3-48EE-4371-A1D5-00C36C82A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04/29/2021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EF608-E500-4714-8A7F-C040227D6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995A1-4F5B-4632-9590-70706C3AA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366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1824</TotalTime>
  <Words>731</Words>
  <Application>Microsoft Office PowerPoint</Application>
  <PresentationFormat>Widescreen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proxima-nova</vt:lpstr>
      <vt:lpstr>Segoe UI</vt:lpstr>
      <vt:lpstr>SFMono-Regular</vt:lpstr>
      <vt:lpstr>Office Theme</vt:lpstr>
      <vt:lpstr>Lab 6 – ListView </vt:lpstr>
      <vt:lpstr>Outlines</vt:lpstr>
      <vt:lpstr>Xamarin.Forms ListView</vt:lpstr>
      <vt:lpstr>ListView Use cases</vt:lpstr>
      <vt:lpstr>ListView Components</vt:lpstr>
      <vt:lpstr>PowerPoint Presentation</vt:lpstr>
      <vt:lpstr>Functionality</vt:lpstr>
      <vt:lpstr>PowerPoint Presentation</vt:lpstr>
      <vt:lpstr>Exercises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– Introduction</dc:title>
  <dc:creator>Yousif Garabet</dc:creator>
  <cp:lastModifiedBy>Yousif Garabet</cp:lastModifiedBy>
  <cp:revision>135</cp:revision>
  <dcterms:created xsi:type="dcterms:W3CDTF">2020-11-04T07:46:55Z</dcterms:created>
  <dcterms:modified xsi:type="dcterms:W3CDTF">2021-04-30T07:24:00Z</dcterms:modified>
</cp:coreProperties>
</file>