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1" r:id="rId3"/>
    <p:sldId id="259" r:id="rId4"/>
    <p:sldId id="260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63" r:id="rId13"/>
    <p:sldId id="276" r:id="rId14"/>
    <p:sldId id="262" r:id="rId15"/>
    <p:sldId id="277" r:id="rId16"/>
    <p:sldId id="264" r:id="rId17"/>
    <p:sldId id="265" r:id="rId18"/>
    <p:sldId id="266" r:id="rId19"/>
    <p:sldId id="267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Market Share</c:v>
                </c:pt>
              </c:strCache>
            </c:strRef>
          </c:tx>
          <c:spPr>
            <a:solidFill>
              <a:schemeClr val="lt1"/>
            </a:solidFill>
            <a:ln w="19050">
              <a:solidFill>
                <a:schemeClr val="accent1"/>
              </a:solidFill>
            </a:ln>
            <a:effectLst/>
          </c:spPr>
          <c:dPt>
            <c:idx val="0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215-47F3-A1B9-14932F9DCB29}"/>
              </c:ext>
            </c:extLst>
          </c:dPt>
          <c:dPt>
            <c:idx val="1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215-47F3-A1B9-14932F9DCB29}"/>
              </c:ext>
            </c:extLst>
          </c:dPt>
          <c:dPt>
            <c:idx val="2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215-47F3-A1B9-14932F9DCB29}"/>
              </c:ext>
            </c:extLst>
          </c:dPt>
          <c:dPt>
            <c:idx val="3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215-47F3-A1B9-14932F9DCB2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Mobile</c:v>
                </c:pt>
                <c:pt idx="1">
                  <c:v>Desktop/Laptop</c:v>
                </c:pt>
                <c:pt idx="2">
                  <c:v>Tablet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56.61</c:v>
                </c:pt>
                <c:pt idx="1">
                  <c:v>39.130000000000003</c:v>
                </c:pt>
                <c:pt idx="2">
                  <c:v>4.22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A9-47A2-9747-E08600E2D225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0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>
      <cs:styleClr val="0"/>
    </cs:lnRef>
    <cs:fillRef idx="0"/>
    <cs:effectRef idx="0"/>
    <cs:fontRef idx="minor">
      <cs:styleClr val="0"/>
    </cs:fontRef>
    <cs:defRPr sz="1197" b="1" kern="1200"/>
  </cs:dataLabel>
  <cs:dataLabelCallout>
    <cs:lnRef idx="0">
      <cs:styleClr val="0"/>
    </cs:lnRef>
    <cs:fillRef idx="0"/>
    <cs:effectRef idx="0"/>
    <cs:fontRef idx="minor">
      <cs:styleClr val="0"/>
    </cs:fontRef>
    <cs:spPr>
      <a:solidFill>
        <a:schemeClr val="lt1"/>
      </a:solidFill>
      <a:ln>
        <a:solidFill>
          <a:schemeClr val="phClr"/>
        </a:solidFill>
      </a:ln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0"/>
    </cs:lnRef>
    <cs:fillRef idx="0"/>
    <cs:effectRef idx="0"/>
    <cs:fontRef idx="minor">
      <a:schemeClr val="dk1"/>
    </cs:fontRef>
    <cs:spPr>
      <a:solidFill>
        <a:schemeClr val="lt1"/>
      </a:solidFill>
      <a:ln w="19050"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68D946-D106-482A-ADA9-C790AA78041F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CA227E-40AE-4BEF-80E9-EAA51B994468}">
      <dgm:prSet phldrT="[Text]"/>
      <dgm:spPr/>
      <dgm:t>
        <a:bodyPr/>
        <a:lstStyle/>
        <a:p>
          <a:r>
            <a:rPr lang="en-US" dirty="0"/>
            <a:t>Object Oriented Programming</a:t>
          </a:r>
        </a:p>
      </dgm:t>
    </dgm:pt>
    <dgm:pt modelId="{46EDF9A5-42BC-412A-B438-6F6995C83CEB}" type="parTrans" cxnId="{C41C3799-A11E-4EA6-9F56-2E7112FA545E}">
      <dgm:prSet/>
      <dgm:spPr/>
      <dgm:t>
        <a:bodyPr/>
        <a:lstStyle/>
        <a:p>
          <a:endParaRPr lang="en-US"/>
        </a:p>
      </dgm:t>
    </dgm:pt>
    <dgm:pt modelId="{3B2616EC-F182-4A1C-91C5-57750C5CA460}" type="sibTrans" cxnId="{C41C3799-A11E-4EA6-9F56-2E7112FA545E}">
      <dgm:prSet/>
      <dgm:spPr/>
      <dgm:t>
        <a:bodyPr/>
        <a:lstStyle/>
        <a:p>
          <a:endParaRPr lang="en-US"/>
        </a:p>
      </dgm:t>
    </dgm:pt>
    <dgm:pt modelId="{8519FCD7-F09F-4F59-93C8-6759E1D074BB}">
      <dgm:prSet phldrT="[Text]"/>
      <dgm:spPr/>
      <dgm:t>
        <a:bodyPr/>
        <a:lstStyle/>
        <a:p>
          <a:r>
            <a:rPr lang="en-US" dirty="0"/>
            <a:t>Web Engineering</a:t>
          </a:r>
        </a:p>
      </dgm:t>
    </dgm:pt>
    <dgm:pt modelId="{CF21CA73-5EE0-4AE2-977F-006E1FC70F95}" type="parTrans" cxnId="{F8267E7C-EE56-4EBD-82D3-81581BC6BB84}">
      <dgm:prSet/>
      <dgm:spPr/>
      <dgm:t>
        <a:bodyPr/>
        <a:lstStyle/>
        <a:p>
          <a:endParaRPr lang="en-US"/>
        </a:p>
      </dgm:t>
    </dgm:pt>
    <dgm:pt modelId="{04207FA4-FA6C-49E5-85A7-98707271AB42}" type="sibTrans" cxnId="{F8267E7C-EE56-4EBD-82D3-81581BC6BB84}">
      <dgm:prSet/>
      <dgm:spPr/>
      <dgm:t>
        <a:bodyPr/>
        <a:lstStyle/>
        <a:p>
          <a:endParaRPr lang="en-US"/>
        </a:p>
      </dgm:t>
    </dgm:pt>
    <dgm:pt modelId="{64474D75-A8AF-44B7-882A-B899DC2B3DE2}">
      <dgm:prSet phldrT="[Text]"/>
      <dgm:spPr/>
      <dgm:t>
        <a:bodyPr/>
        <a:lstStyle/>
        <a:p>
          <a:r>
            <a:rPr lang="en-US" dirty="0"/>
            <a:t>Data Base Design</a:t>
          </a:r>
        </a:p>
      </dgm:t>
    </dgm:pt>
    <dgm:pt modelId="{2ED9CE9D-3B8F-4918-A388-82204900BF40}" type="parTrans" cxnId="{A7813AAA-1C5F-43B9-84E8-049AEF8F22D2}">
      <dgm:prSet/>
      <dgm:spPr/>
      <dgm:t>
        <a:bodyPr/>
        <a:lstStyle/>
        <a:p>
          <a:endParaRPr lang="en-US"/>
        </a:p>
      </dgm:t>
    </dgm:pt>
    <dgm:pt modelId="{ABB2C728-EE93-4AAC-B9C1-F8C430A3D4F0}" type="sibTrans" cxnId="{A7813AAA-1C5F-43B9-84E8-049AEF8F22D2}">
      <dgm:prSet/>
      <dgm:spPr/>
      <dgm:t>
        <a:bodyPr/>
        <a:lstStyle/>
        <a:p>
          <a:endParaRPr lang="en-US"/>
        </a:p>
      </dgm:t>
    </dgm:pt>
    <dgm:pt modelId="{53CFF021-19DE-443E-B3F8-5A075CA60382}" type="pres">
      <dgm:prSet presAssocID="{5A68D946-D106-482A-ADA9-C790AA78041F}" presName="Name0" presStyleCnt="0">
        <dgm:presLayoutVars>
          <dgm:dir/>
          <dgm:animLvl val="lvl"/>
          <dgm:resizeHandles/>
        </dgm:presLayoutVars>
      </dgm:prSet>
      <dgm:spPr/>
    </dgm:pt>
    <dgm:pt modelId="{740D5A0C-13B5-493C-B050-DB0DD7719544}" type="pres">
      <dgm:prSet presAssocID="{20CA227E-40AE-4BEF-80E9-EAA51B994468}" presName="linNode" presStyleCnt="0"/>
      <dgm:spPr/>
    </dgm:pt>
    <dgm:pt modelId="{A059B619-CD39-4F82-928F-15A3502FABBB}" type="pres">
      <dgm:prSet presAssocID="{20CA227E-40AE-4BEF-80E9-EAA51B994468}" presName="parentShp" presStyleLbl="node1" presStyleIdx="0" presStyleCnt="3" custScaleX="223363">
        <dgm:presLayoutVars>
          <dgm:bulletEnabled val="1"/>
        </dgm:presLayoutVars>
      </dgm:prSet>
      <dgm:spPr/>
    </dgm:pt>
    <dgm:pt modelId="{B00BCD7A-B339-4998-BBB7-410BA465C87C}" type="pres">
      <dgm:prSet presAssocID="{20CA227E-40AE-4BEF-80E9-EAA51B994468}" presName="childShp" presStyleLbl="bgAccFollowNode1" presStyleIdx="0" presStyleCnt="3">
        <dgm:presLayoutVars>
          <dgm:bulletEnabled val="1"/>
        </dgm:presLayoutVars>
      </dgm:prSet>
      <dgm:spPr/>
    </dgm:pt>
    <dgm:pt modelId="{00EC8236-0E81-4853-818B-B1900ED4EB99}" type="pres">
      <dgm:prSet presAssocID="{3B2616EC-F182-4A1C-91C5-57750C5CA460}" presName="spacing" presStyleCnt="0"/>
      <dgm:spPr/>
    </dgm:pt>
    <dgm:pt modelId="{0013C791-CC58-45C3-82C8-570D6C6EB7CE}" type="pres">
      <dgm:prSet presAssocID="{8519FCD7-F09F-4F59-93C8-6759E1D074BB}" presName="linNode" presStyleCnt="0"/>
      <dgm:spPr/>
    </dgm:pt>
    <dgm:pt modelId="{3D292B6D-8473-4110-B94F-7B49831309F8}" type="pres">
      <dgm:prSet presAssocID="{8519FCD7-F09F-4F59-93C8-6759E1D074BB}" presName="parentShp" presStyleLbl="node1" presStyleIdx="1" presStyleCnt="3" custScaleX="223363">
        <dgm:presLayoutVars>
          <dgm:bulletEnabled val="1"/>
        </dgm:presLayoutVars>
      </dgm:prSet>
      <dgm:spPr/>
    </dgm:pt>
    <dgm:pt modelId="{64442C41-EE7E-4C76-81C0-706D4C3F86B6}" type="pres">
      <dgm:prSet presAssocID="{8519FCD7-F09F-4F59-93C8-6759E1D074BB}" presName="childShp" presStyleLbl="bgAccFollowNode1" presStyleIdx="1" presStyleCnt="3">
        <dgm:presLayoutVars>
          <dgm:bulletEnabled val="1"/>
        </dgm:presLayoutVars>
      </dgm:prSet>
      <dgm:spPr/>
    </dgm:pt>
    <dgm:pt modelId="{A274A448-5376-44B7-9CF4-B9953211AEED}" type="pres">
      <dgm:prSet presAssocID="{04207FA4-FA6C-49E5-85A7-98707271AB42}" presName="spacing" presStyleCnt="0"/>
      <dgm:spPr/>
    </dgm:pt>
    <dgm:pt modelId="{BAA41B87-2ABA-45C5-AD77-B2403A904B33}" type="pres">
      <dgm:prSet presAssocID="{64474D75-A8AF-44B7-882A-B899DC2B3DE2}" presName="linNode" presStyleCnt="0"/>
      <dgm:spPr/>
    </dgm:pt>
    <dgm:pt modelId="{BE5CD180-547E-4F1C-99F0-6E1D6FFC84BE}" type="pres">
      <dgm:prSet presAssocID="{64474D75-A8AF-44B7-882A-B899DC2B3DE2}" presName="parentShp" presStyleLbl="node1" presStyleIdx="2" presStyleCnt="3" custScaleX="223363" custLinFactNeighborY="2281">
        <dgm:presLayoutVars>
          <dgm:bulletEnabled val="1"/>
        </dgm:presLayoutVars>
      </dgm:prSet>
      <dgm:spPr/>
    </dgm:pt>
    <dgm:pt modelId="{063A0728-0E5B-4705-80D1-27EF1457EEE7}" type="pres">
      <dgm:prSet presAssocID="{64474D75-A8AF-44B7-882A-B899DC2B3DE2}" presName="childShp" presStyleLbl="bgAccFollowNode1" presStyleIdx="2" presStyleCnt="3">
        <dgm:presLayoutVars>
          <dgm:bulletEnabled val="1"/>
        </dgm:presLayoutVars>
      </dgm:prSet>
      <dgm:spPr/>
    </dgm:pt>
  </dgm:ptLst>
  <dgm:cxnLst>
    <dgm:cxn modelId="{1F4B6402-9D19-417D-A2A0-B66A372EF687}" type="presOf" srcId="{20CA227E-40AE-4BEF-80E9-EAA51B994468}" destId="{A059B619-CD39-4F82-928F-15A3502FABBB}" srcOrd="0" destOrd="0" presId="urn:microsoft.com/office/officeart/2005/8/layout/vList6"/>
    <dgm:cxn modelId="{46488E25-37B4-4FE1-BD16-2BB3356369B8}" type="presOf" srcId="{5A68D946-D106-482A-ADA9-C790AA78041F}" destId="{53CFF021-19DE-443E-B3F8-5A075CA60382}" srcOrd="0" destOrd="0" presId="urn:microsoft.com/office/officeart/2005/8/layout/vList6"/>
    <dgm:cxn modelId="{F8267E7C-EE56-4EBD-82D3-81581BC6BB84}" srcId="{5A68D946-D106-482A-ADA9-C790AA78041F}" destId="{8519FCD7-F09F-4F59-93C8-6759E1D074BB}" srcOrd="1" destOrd="0" parTransId="{CF21CA73-5EE0-4AE2-977F-006E1FC70F95}" sibTransId="{04207FA4-FA6C-49E5-85A7-98707271AB42}"/>
    <dgm:cxn modelId="{C41C3799-A11E-4EA6-9F56-2E7112FA545E}" srcId="{5A68D946-D106-482A-ADA9-C790AA78041F}" destId="{20CA227E-40AE-4BEF-80E9-EAA51B994468}" srcOrd="0" destOrd="0" parTransId="{46EDF9A5-42BC-412A-B438-6F6995C83CEB}" sibTransId="{3B2616EC-F182-4A1C-91C5-57750C5CA460}"/>
    <dgm:cxn modelId="{2D2CEFA0-9E5A-45C1-B5BD-F291D403E78E}" type="presOf" srcId="{8519FCD7-F09F-4F59-93C8-6759E1D074BB}" destId="{3D292B6D-8473-4110-B94F-7B49831309F8}" srcOrd="0" destOrd="0" presId="urn:microsoft.com/office/officeart/2005/8/layout/vList6"/>
    <dgm:cxn modelId="{A7813AAA-1C5F-43B9-84E8-049AEF8F22D2}" srcId="{5A68D946-D106-482A-ADA9-C790AA78041F}" destId="{64474D75-A8AF-44B7-882A-B899DC2B3DE2}" srcOrd="2" destOrd="0" parTransId="{2ED9CE9D-3B8F-4918-A388-82204900BF40}" sibTransId="{ABB2C728-EE93-4AAC-B9C1-F8C430A3D4F0}"/>
    <dgm:cxn modelId="{E7BE39EE-9743-477B-B0C7-79EECCDB0430}" type="presOf" srcId="{64474D75-A8AF-44B7-882A-B899DC2B3DE2}" destId="{BE5CD180-547E-4F1C-99F0-6E1D6FFC84BE}" srcOrd="0" destOrd="0" presId="urn:microsoft.com/office/officeart/2005/8/layout/vList6"/>
    <dgm:cxn modelId="{3B4F0F1E-A41E-4CF6-ADB9-2A99B796DFD5}" type="presParOf" srcId="{53CFF021-19DE-443E-B3F8-5A075CA60382}" destId="{740D5A0C-13B5-493C-B050-DB0DD7719544}" srcOrd="0" destOrd="0" presId="urn:microsoft.com/office/officeart/2005/8/layout/vList6"/>
    <dgm:cxn modelId="{158787E8-10EA-4AB5-8151-DA087C4C27F9}" type="presParOf" srcId="{740D5A0C-13B5-493C-B050-DB0DD7719544}" destId="{A059B619-CD39-4F82-928F-15A3502FABBB}" srcOrd="0" destOrd="0" presId="urn:microsoft.com/office/officeart/2005/8/layout/vList6"/>
    <dgm:cxn modelId="{047E9702-FDD6-443E-9BD2-4665CFEF3AB7}" type="presParOf" srcId="{740D5A0C-13B5-493C-B050-DB0DD7719544}" destId="{B00BCD7A-B339-4998-BBB7-410BA465C87C}" srcOrd="1" destOrd="0" presId="urn:microsoft.com/office/officeart/2005/8/layout/vList6"/>
    <dgm:cxn modelId="{5D1328B0-F1AB-457C-A6C2-67395E3C6A0C}" type="presParOf" srcId="{53CFF021-19DE-443E-B3F8-5A075CA60382}" destId="{00EC8236-0E81-4853-818B-B1900ED4EB99}" srcOrd="1" destOrd="0" presId="urn:microsoft.com/office/officeart/2005/8/layout/vList6"/>
    <dgm:cxn modelId="{87361CC7-94CD-4097-BE44-11A2AAB8C248}" type="presParOf" srcId="{53CFF021-19DE-443E-B3F8-5A075CA60382}" destId="{0013C791-CC58-45C3-82C8-570D6C6EB7CE}" srcOrd="2" destOrd="0" presId="urn:microsoft.com/office/officeart/2005/8/layout/vList6"/>
    <dgm:cxn modelId="{6D5773C4-A7DA-4A5A-943D-0E0A056FB0C5}" type="presParOf" srcId="{0013C791-CC58-45C3-82C8-570D6C6EB7CE}" destId="{3D292B6D-8473-4110-B94F-7B49831309F8}" srcOrd="0" destOrd="0" presId="urn:microsoft.com/office/officeart/2005/8/layout/vList6"/>
    <dgm:cxn modelId="{31B4077D-8508-4615-B95A-CA08CA6D3C6B}" type="presParOf" srcId="{0013C791-CC58-45C3-82C8-570D6C6EB7CE}" destId="{64442C41-EE7E-4C76-81C0-706D4C3F86B6}" srcOrd="1" destOrd="0" presId="urn:microsoft.com/office/officeart/2005/8/layout/vList6"/>
    <dgm:cxn modelId="{53ED8DC6-EB54-4D1F-A765-D565295041A8}" type="presParOf" srcId="{53CFF021-19DE-443E-B3F8-5A075CA60382}" destId="{A274A448-5376-44B7-9CF4-B9953211AEED}" srcOrd="3" destOrd="0" presId="urn:microsoft.com/office/officeart/2005/8/layout/vList6"/>
    <dgm:cxn modelId="{DE39C343-92F7-4B28-B2F0-E64344E5B7D0}" type="presParOf" srcId="{53CFF021-19DE-443E-B3F8-5A075CA60382}" destId="{BAA41B87-2ABA-45C5-AD77-B2403A904B33}" srcOrd="4" destOrd="0" presId="urn:microsoft.com/office/officeart/2005/8/layout/vList6"/>
    <dgm:cxn modelId="{7509D28D-6482-4E91-9B84-58CF5DC3FC0C}" type="presParOf" srcId="{BAA41B87-2ABA-45C5-AD77-B2403A904B33}" destId="{BE5CD180-547E-4F1C-99F0-6E1D6FFC84BE}" srcOrd="0" destOrd="0" presId="urn:microsoft.com/office/officeart/2005/8/layout/vList6"/>
    <dgm:cxn modelId="{191B915D-68B5-49C2-8572-5CAB1476355A}" type="presParOf" srcId="{BAA41B87-2ABA-45C5-AD77-B2403A904B33}" destId="{063A0728-0E5B-4705-80D1-27EF1457EEE7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0BCD7A-B339-4998-BBB7-410BA465C87C}">
      <dsp:nvSpPr>
        <dsp:cNvPr id="0" name=""/>
        <dsp:cNvSpPr/>
      </dsp:nvSpPr>
      <dsp:spPr>
        <a:xfrm>
          <a:off x="3617807" y="0"/>
          <a:ext cx="2427593" cy="123918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59B619-CD39-4F82-928F-15A3502FABBB}">
      <dsp:nvSpPr>
        <dsp:cNvPr id="0" name=""/>
        <dsp:cNvSpPr/>
      </dsp:nvSpPr>
      <dsp:spPr>
        <a:xfrm>
          <a:off x="2910" y="0"/>
          <a:ext cx="3614897" cy="12391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Object Oriented Programming</a:t>
          </a:r>
        </a:p>
      </dsp:txBody>
      <dsp:txXfrm>
        <a:off x="63402" y="60492"/>
        <a:ext cx="3493913" cy="1118197"/>
      </dsp:txXfrm>
    </dsp:sp>
    <dsp:sp modelId="{64442C41-EE7E-4C76-81C0-706D4C3F86B6}">
      <dsp:nvSpPr>
        <dsp:cNvPr id="0" name=""/>
        <dsp:cNvSpPr/>
      </dsp:nvSpPr>
      <dsp:spPr>
        <a:xfrm>
          <a:off x="3617807" y="1363099"/>
          <a:ext cx="2427593" cy="123918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292B6D-8473-4110-B94F-7B49831309F8}">
      <dsp:nvSpPr>
        <dsp:cNvPr id="0" name=""/>
        <dsp:cNvSpPr/>
      </dsp:nvSpPr>
      <dsp:spPr>
        <a:xfrm>
          <a:off x="2910" y="1363099"/>
          <a:ext cx="3614897" cy="12391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Web Engineering</a:t>
          </a:r>
        </a:p>
      </dsp:txBody>
      <dsp:txXfrm>
        <a:off x="63402" y="1423591"/>
        <a:ext cx="3493913" cy="1118197"/>
      </dsp:txXfrm>
    </dsp:sp>
    <dsp:sp modelId="{063A0728-0E5B-4705-80D1-27EF1457EEE7}">
      <dsp:nvSpPr>
        <dsp:cNvPr id="0" name=""/>
        <dsp:cNvSpPr/>
      </dsp:nvSpPr>
      <dsp:spPr>
        <a:xfrm>
          <a:off x="3617807" y="2726199"/>
          <a:ext cx="2427593" cy="123918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5CD180-547E-4F1C-99F0-6E1D6FFC84BE}">
      <dsp:nvSpPr>
        <dsp:cNvPr id="0" name=""/>
        <dsp:cNvSpPr/>
      </dsp:nvSpPr>
      <dsp:spPr>
        <a:xfrm>
          <a:off x="2910" y="2726199"/>
          <a:ext cx="3614897" cy="12391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Data Base Design</a:t>
          </a:r>
        </a:p>
      </dsp:txBody>
      <dsp:txXfrm>
        <a:off x="63402" y="2786691"/>
        <a:ext cx="3493913" cy="11181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C6899-D5A8-45B3-BC50-5428F59BB011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E2B329-C48F-4CB4-B0FD-FBCBC8F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9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1CD6C-3C7D-490A-BB07-A3488757DA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056BA-8B8A-4C62-AAF5-D44D42E336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33ED6-912D-4223-94A0-8B83DDAFC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C11B5-7ADA-4D90-83AA-48D05FA5F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73EEC-0C0B-4FC4-AFD1-D76162B80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274B-DAFA-4D54-A13D-41FFB48D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87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F391C-5484-410E-B88A-53AE6F28C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AB1F4C-5807-46A7-88DB-A8D9A995F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7B3C3-AFD2-4D71-B51D-9FDCDBAD8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C264-741F-4DD5-B90F-99BDAF86D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781A2-9003-4181-8D7D-A65E63116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274B-DAFA-4D54-A13D-41FFB48D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69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5AE494-BF66-4E18-BAD9-0312270A5D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7C802-1C85-4B6B-9DA0-2EC3B6087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4454E-E9FB-4766-AED5-A4823754A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C5A8C-232F-4995-BD98-BB70EDD3C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9E88B-E1A3-4F43-9A56-BFF47DBC1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274B-DAFA-4D54-A13D-41FFB48D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4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DCE55-63CB-4ADE-B939-95CACE8CC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DB1F1-61D9-4B77-925D-E8AD9026A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E7A04-9476-463F-BE0E-37E37AEB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0907" y="6345190"/>
            <a:ext cx="1640478" cy="365125"/>
          </a:xfrm>
        </p:spPr>
        <p:txBody>
          <a:bodyPr/>
          <a:lstStyle/>
          <a:p>
            <a:r>
              <a:rPr lang="en-US"/>
              <a:t>1/25/2022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498EB-6D32-46D7-9C5C-E4FC87C91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45191"/>
            <a:ext cx="1830977" cy="365125"/>
          </a:xfrm>
        </p:spPr>
        <p:txBody>
          <a:bodyPr/>
          <a:lstStyle/>
          <a:p>
            <a:r>
              <a:rPr lang="en-US" dirty="0"/>
              <a:t>Mr. Yousif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7EAB8-9489-4A98-859D-722027B25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74330" y="6345190"/>
            <a:ext cx="2743200" cy="365125"/>
          </a:xfrm>
        </p:spPr>
        <p:txBody>
          <a:bodyPr/>
          <a:lstStyle/>
          <a:p>
            <a:fld id="{DE8AFC43-2897-41A1-8E56-8325026E79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E875F8-87C0-4717-923C-E2DCD2341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538" y="5580153"/>
            <a:ext cx="1282035" cy="119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74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50694-5B08-4F12-9547-D99135861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E45D1-746D-4C40-900E-7DEF2BD61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DE16F-4691-4DB9-8B77-94EEAF5FA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CB83B-DFD1-4ADB-8652-308AE3EA0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FB510-2EC7-427C-83DA-87063D0B8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274B-DAFA-4D54-A13D-41FFB48D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2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4E6FF-5C57-486B-87AC-D36A4AC37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A5509-7D14-41EC-8276-86EBDF2447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39CC35-545E-4C93-B09D-AB088073E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C4CC8-0D73-4506-9087-FA5950E0C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F6586-C7D0-4A9D-B7D5-1C7435D4D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4F954-3DA4-448A-88F9-34888BDEF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274B-DAFA-4D54-A13D-41FFB48D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9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15D48-EB86-4061-ABEB-5AAF23970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75A2C-A9F4-484D-8458-E78A076E3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5F849-8E99-4D36-9344-3D3C7AAF8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46BA3D-AEA0-4619-914D-687B73CAD9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8BF83E-A76D-4C19-BE2D-38051FC21E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B2C7D9-7657-4CDE-9588-C113DA378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7E0B31-98E8-4ED0-8369-911BF44DA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FF8B79-A4EC-4A06-8436-AFBF81F90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274B-DAFA-4D54-A13D-41FFB48D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98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B12CD-7C9E-44B8-B03C-DF7EB393D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1D5640-7012-4F1E-AA0E-E16AD4657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02C79-F093-44BD-96D1-EAE97ABD7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A96F15-59F6-453A-90B0-350233480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274B-DAFA-4D54-A13D-41FFB48D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79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7AA065-DEC8-4702-9547-5A0439E1E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DA77E6-CBE9-4CDB-BCD8-75AE5091D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B012DD-3FAB-49A5-9787-D8D04DF76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274B-DAFA-4D54-A13D-41FFB48D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52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02B26-1316-4E5D-9308-5C069FEDA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CE5C2-02E5-4C87-9D26-5BD906EEF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DD1027-6DCE-4089-BE2C-403DB3FB9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C208A-9FEE-46E2-87B4-B9F5797AF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4F2C9-9393-45FA-8AFD-DF92EC89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C4E64-B2CF-4D9C-89C6-452486811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274B-DAFA-4D54-A13D-41FFB48D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36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1C0D7-1E9C-493D-AD4F-53862D2DD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B09FFC-B032-4D3F-ABFE-6FC0C86F67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A61BA-4155-40C1-90EC-F9334C0F3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380D1-99FC-41F5-BBD3-8B4A495D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E6F0A-8D32-40D4-BC02-3CEA7BEF7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8979C-CD68-4A69-A00E-B5B6F758A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274B-DAFA-4D54-A13D-41FFB48D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5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51BB09-C107-4731-B165-768B03102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974BD-C286-4289-9002-C23940E66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037F4-9196-4C1B-89DF-70BCBA245C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1/25/2022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F614B-9C6F-49FF-871D-81C1F9EB39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Mr. Yousif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79AAF-1D71-4BD3-B9E1-6107AFC47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6274B-DAFA-4D54-A13D-41FFB48D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23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9A32A-9100-4A12-8F17-51E36BDCB7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 – Introduction to Mobile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197F03-D912-44B6-BBF2-7A52CC292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8293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Mr. Yousif Garabet Arshak </a:t>
            </a:r>
          </a:p>
          <a:p>
            <a:r>
              <a:rPr lang="en-US" dirty="0"/>
              <a:t>Computer Science Department </a:t>
            </a:r>
          </a:p>
          <a:p>
            <a:r>
              <a:rPr lang="en-US" dirty="0"/>
              <a:t>University </a:t>
            </a:r>
            <a:r>
              <a:rPr lang="en-US"/>
              <a:t>of Zakho</a:t>
            </a:r>
            <a:endParaRPr lang="en-US" dirty="0"/>
          </a:p>
          <a:p>
            <a:r>
              <a:rPr lang="en-US" dirty="0" err="1"/>
              <a:t>yousif.arshak@uoz.edu.krd</a:t>
            </a: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E686B-C12A-47A1-A6BF-995037F93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01CBE-A939-498D-943A-32FE463F2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D6923-43E7-4262-9638-FADDEA08C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274B-DAFA-4D54-A13D-41FFB48DD4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78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9C7A6-8DD1-4FE5-B72B-C8BA1E4AE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PROBLEM: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6035B-4F33-44B2-9C74-F9F351AC9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 / GUI </a:t>
            </a:r>
          </a:p>
          <a:p>
            <a:pPr lvl="1"/>
            <a:r>
              <a:rPr lang="en-US" dirty="0"/>
              <a:t>How does the developer create an interface </a:t>
            </a:r>
          </a:p>
          <a:p>
            <a:pPr lvl="2"/>
            <a:r>
              <a:rPr lang="en-US" dirty="0"/>
              <a:t>Different interaction techniques </a:t>
            </a:r>
          </a:p>
          <a:p>
            <a:pPr lvl="2"/>
            <a:r>
              <a:rPr lang="en-US" dirty="0"/>
              <a:t>Graphical capabilities of the phone </a:t>
            </a:r>
          </a:p>
          <a:p>
            <a:r>
              <a:rPr lang="en-US" dirty="0"/>
              <a:t>Phone Services and Security </a:t>
            </a:r>
          </a:p>
          <a:p>
            <a:pPr lvl="1"/>
            <a:r>
              <a:rPr lang="en-US" dirty="0"/>
              <a:t>What resources are available to your program </a:t>
            </a:r>
          </a:p>
          <a:p>
            <a:pPr lvl="1"/>
            <a:r>
              <a:rPr lang="en-US" dirty="0"/>
              <a:t>What types of boundaries or constraints are put on applications </a:t>
            </a:r>
          </a:p>
          <a:p>
            <a:pPr lvl="1"/>
            <a:r>
              <a:rPr lang="en-US" dirty="0"/>
              <a:t>How can code be considered “safe”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8596D-EBB1-4192-97F5-D38F6ACA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8A2B8-9335-4E6F-8B91-631780210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61105-5D9E-413B-A3E7-2A764132D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78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DCC6C-6050-470B-9CDE-AD35821F5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TIERED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D738B-D119-490F-B706-3C888631F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Virtual Environment </a:t>
            </a:r>
          </a:p>
          <a:p>
            <a:pPr lvl="1"/>
            <a:r>
              <a:rPr lang="en-US" dirty="0"/>
              <a:t>Java ME </a:t>
            </a:r>
          </a:p>
          <a:p>
            <a:pPr lvl="1"/>
            <a:r>
              <a:rPr lang="en-US" dirty="0"/>
              <a:t>BREW * </a:t>
            </a:r>
          </a:p>
          <a:p>
            <a:r>
              <a:rPr lang="en-US" dirty="0"/>
              <a:t>Core Operating System </a:t>
            </a:r>
          </a:p>
          <a:p>
            <a:pPr lvl="1"/>
            <a:r>
              <a:rPr lang="en-US" dirty="0"/>
              <a:t>Symbian </a:t>
            </a:r>
          </a:p>
          <a:p>
            <a:pPr lvl="1"/>
            <a:r>
              <a:rPr lang="en-US" dirty="0" err="1"/>
              <a:t>LiMo</a:t>
            </a:r>
            <a:r>
              <a:rPr lang="en-US" dirty="0"/>
              <a:t> </a:t>
            </a:r>
          </a:p>
          <a:p>
            <a:r>
              <a:rPr lang="en-US" dirty="0"/>
              <a:t>Rich Operating System </a:t>
            </a:r>
          </a:p>
          <a:p>
            <a:pPr lvl="1"/>
            <a:r>
              <a:rPr lang="en-US" dirty="0"/>
              <a:t>Android </a:t>
            </a:r>
          </a:p>
          <a:p>
            <a:pPr lvl="1"/>
            <a:r>
              <a:rPr lang="en-US" dirty="0"/>
              <a:t>iOS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C71A5-E586-4D13-8BD8-FC1AB23C3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786B7-797F-4A6D-AFA9-E8199B67A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623B6-2434-498F-B5B3-C7FFEC24C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49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44E51-6AF8-4756-B153-EB07E502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Smartphone Sales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7DEE7-3A74-41AE-A5B2-3B8AEAA16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C7969-79E3-43E8-AA7B-BD8BDB76E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9F041-0603-4DAA-A7B7-A37BC546C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C4B7E33-A3A1-4143-A3E6-DC3AFED4E1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177" y="1405748"/>
            <a:ext cx="615894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74F1DD-1649-4D34-A973-1A08F2CD5BAC}"/>
              </a:ext>
            </a:extLst>
          </p:cNvPr>
          <p:cNvSpPr txBox="1"/>
          <p:nvPr/>
        </p:nvSpPr>
        <p:spPr>
          <a:xfrm>
            <a:off x="1296779" y="5975858"/>
            <a:ext cx="8903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Source : https://en.wikipedia.org/wiki/Mobile_operating_system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61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1169C-B4AB-4B66-BF50-FBF19587D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vs 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5CDCF-3003-442A-9C6E-1AD6A53BA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iOS 28.26%</a:t>
            </a:r>
          </a:p>
          <a:p>
            <a:r>
              <a:rPr lang="en-US" sz="3600" dirty="0"/>
              <a:t>Android 71.24%</a:t>
            </a:r>
          </a:p>
          <a:p>
            <a:r>
              <a:rPr lang="en-US" sz="3600" dirty="0"/>
              <a:t>Other 0.5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23CFC-3003-4014-B8C2-AAD54927D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9515D-8785-4930-B2AA-F5DB4B460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8712E-DB67-4F15-8DB0-BF2EE9691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312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63E04-1AA6-4438-9B06-F0F7807A1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Market Share iOS/Android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01584-E55D-4551-BC5E-21FEA664B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49A14-1F33-40ED-8A3C-5E412E87B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73AED-632F-42CD-A7A8-0413FBC27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2050" name="Picture 2" descr="Android/iOS popularity by country">
            <a:extLst>
              <a:ext uri="{FF2B5EF4-FFF2-40B4-BE49-F238E27FC236}">
                <a16:creationId xmlns:a16="http://schemas.microsoft.com/office/drawing/2014/main" id="{1A53A9AA-2BF3-4978-A003-0F96578E63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302" y="1690688"/>
            <a:ext cx="655568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3DB0C4-A2DB-43B6-AB62-4BCBE42AA47F}"/>
              </a:ext>
            </a:extLst>
          </p:cNvPr>
          <p:cNvSpPr txBox="1"/>
          <p:nvPr/>
        </p:nvSpPr>
        <p:spPr>
          <a:xfrm>
            <a:off x="1285291" y="5986397"/>
            <a:ext cx="9314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Source : https://lvivity.com/android-vs-ios-app-development-platform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062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0C63-CB63-45DC-817E-4B49BC04E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771"/>
            <a:ext cx="10515600" cy="1325563"/>
          </a:xfrm>
        </p:spPr>
        <p:txBody>
          <a:bodyPr/>
          <a:lstStyle/>
          <a:p>
            <a:r>
              <a:rPr lang="en-US" dirty="0"/>
              <a:t>Device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1FB17-6C3F-46AA-AB7F-D468FB3F7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Source: </a:t>
            </a:r>
            <a:r>
              <a:rPr lang="en-US" dirty="0" err="1"/>
              <a:t>netmarketshare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7FE35-7145-4B89-8E27-9124D558D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672B1-94B4-4C96-942E-94B5AA347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74EB2-E66A-46B9-A165-0CB92E01D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3CDC86A5-4FE0-4E77-9AA4-755611FD843C}"/>
              </a:ext>
            </a:extLst>
          </p:cNvPr>
          <p:cNvGraphicFramePr/>
          <p:nvPr/>
        </p:nvGraphicFramePr>
        <p:xfrm>
          <a:off x="2025108" y="1458334"/>
          <a:ext cx="6935802" cy="4094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10980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71ECD-DB9A-4F66-B81F-BE0A38BB2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Designing Mobile Application Contents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AAA3A-4C7A-44A2-9F5B-8E7683816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26CAF-EE26-4F23-86A6-D2E9BA5CB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AC4E1-E1BF-479D-9108-80FCAE4A7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63033A9-7AC7-4325-9F41-DE40FE93194F}"/>
              </a:ext>
            </a:extLst>
          </p:cNvPr>
          <p:cNvSpPr txBox="1">
            <a:spLocks/>
          </p:cNvSpPr>
          <p:nvPr/>
        </p:nvSpPr>
        <p:spPr>
          <a:xfrm>
            <a:off x="853772" y="2055428"/>
            <a:ext cx="2299975" cy="4000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Aim: To learn how to designing a mobile application contents using XAML.</a:t>
            </a:r>
          </a:p>
          <a:p>
            <a:endParaRPr lang="en-US" dirty="0"/>
          </a:p>
        </p:txBody>
      </p:sp>
      <p:pic>
        <p:nvPicPr>
          <p:cNvPr id="10" name="Picture 2" descr="See the source image">
            <a:extLst>
              <a:ext uri="{FF2B5EF4-FFF2-40B4-BE49-F238E27FC236}">
                <a16:creationId xmlns:a16="http://schemas.microsoft.com/office/drawing/2014/main" id="{3557B038-A231-44DF-9597-7DECEA0F6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909" y="2055428"/>
            <a:ext cx="7361211" cy="3925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172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70D95-3DA1-410D-A102-73B477CE9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A0B81-44FD-4990-A6F1-8D0ED35CF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use Visual Studio (</a:t>
            </a:r>
            <a:r>
              <a:rPr lang="en-US" dirty="0" err="1"/>
              <a:t>Xamarin.Forms</a:t>
            </a:r>
            <a:r>
              <a:rPr lang="en-US" dirty="0"/>
              <a:t>) to create Android/ IOS applications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66BF3-D3B2-47E5-8E0D-254B54438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83697-51C4-484D-9366-38895EAD4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B7673-EB8A-474A-B555-7B7ED8F14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122" name="Picture 2" descr="See the source image">
            <a:extLst>
              <a:ext uri="{FF2B5EF4-FFF2-40B4-BE49-F238E27FC236}">
                <a16:creationId xmlns:a16="http://schemas.microsoft.com/office/drawing/2014/main" id="{860B8DFD-A302-433C-B5C6-1382B9A2F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331" y="2711449"/>
            <a:ext cx="5083580" cy="346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41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85228-6708-495E-9C9F-081A986D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8A500-4B80-418A-A239-072D6E9F1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9FF8D-052A-4637-98D0-0E5105E71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C665D-6C24-4DEB-AA29-95FF23FB8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146" name="Picture 2" descr="See the source image">
            <a:extLst>
              <a:ext uri="{FF2B5EF4-FFF2-40B4-BE49-F238E27FC236}">
                <a16:creationId xmlns:a16="http://schemas.microsoft.com/office/drawing/2014/main" id="{23EB84E9-C0C8-40EE-B2C5-7B3AA1BE80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992" y="1482061"/>
            <a:ext cx="6635143" cy="441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865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6844F-AEC2-4FF3-A5EC-20F835CF5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 Projects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82244C2-E346-4A9E-9AAF-227F0E9A3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4724"/>
            <a:ext cx="10515600" cy="415314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A0E46-1E12-4A42-87B6-6ABE640F4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8C7DA-CC41-4673-9BEE-010D86BE3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63A23-290C-400D-B490-E0709DB97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44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53B63-054D-42F9-A391-7A5F4BD24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28200-F0F2-4616-9BF7-0EF5CE3CC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Prerequisite course</a:t>
            </a:r>
          </a:p>
          <a:p>
            <a:r>
              <a:rPr lang="en-US" dirty="0"/>
              <a:t>Assessment plan</a:t>
            </a:r>
          </a:p>
          <a:p>
            <a:r>
              <a:rPr lang="en-US" dirty="0"/>
              <a:t>Market Share iOS/Android</a:t>
            </a:r>
          </a:p>
          <a:p>
            <a:r>
              <a:rPr lang="en-US" dirty="0"/>
              <a:t>Introduction to Mobile Application</a:t>
            </a:r>
          </a:p>
          <a:p>
            <a:r>
              <a:rPr lang="en-US" dirty="0"/>
              <a:t>Designing Mobile Application Contents</a:t>
            </a:r>
          </a:p>
          <a:p>
            <a:r>
              <a:rPr lang="en-US" dirty="0"/>
              <a:t>Creating project</a:t>
            </a:r>
          </a:p>
          <a:p>
            <a:r>
              <a:rPr lang="en-US" dirty="0"/>
              <a:t>Lab Exercises</a:t>
            </a:r>
          </a:p>
          <a:p>
            <a:r>
              <a:rPr lang="en-US" dirty="0"/>
              <a:t>Mini Projects</a:t>
            </a:r>
          </a:p>
          <a:p>
            <a:r>
              <a:rPr lang="en-US" dirty="0"/>
              <a:t>Any Questions?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31DE0-41FA-4E07-AE8B-3A84752C2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1274D-DBD4-43B5-9939-F8B2E6846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C4321-2858-49C5-88BC-187B7017B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244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DA375-3574-4A81-B052-7880EF5D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70BCB-E878-42AA-A479-4A8D6012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FE699-EF60-4C33-BFF3-19CF02B76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E088A-DB0E-408B-8881-868A1D514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170" name="Picture 2" descr="See the source image">
            <a:extLst>
              <a:ext uri="{FF2B5EF4-FFF2-40B4-BE49-F238E27FC236}">
                <a16:creationId xmlns:a16="http://schemas.microsoft.com/office/drawing/2014/main" id="{49417BD9-0B8B-419A-A08F-8F089D9E3A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662" y="1825625"/>
            <a:ext cx="870267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123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E2494-C90C-4E99-9870-9BAC822FC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9698"/>
            <a:ext cx="10515600" cy="1325563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/>
              <a:t>Prerequisite Course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D1968-A3A5-4971-A904-73C85987F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88B40-2C33-4B1C-B6EF-42687C71C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73906-7FDF-4BC9-A27A-42E8454A7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3B854BD-2B6E-4DEB-95CF-A09A2DDCF4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2545671"/>
              </p:ext>
            </p:extLst>
          </p:nvPr>
        </p:nvGraphicFramePr>
        <p:xfrm>
          <a:off x="1108269" y="1810139"/>
          <a:ext cx="6048311" cy="3965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67586B2-A089-45F3-A3CE-1BF1E2311865}"/>
              </a:ext>
            </a:extLst>
          </p:cNvPr>
          <p:cNvSpPr txBox="1"/>
          <p:nvPr/>
        </p:nvSpPr>
        <p:spPr>
          <a:xfrm>
            <a:off x="7651103" y="1810139"/>
            <a:ext cx="3274008" cy="396538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4400" dirty="0"/>
              <a:t>Mobile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1364196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03820-32CD-415A-B98F-563C5BA80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3E018-338C-4F46-9224-B011D1A0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7481F-3DB8-4657-950E-3D621606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0B51BAB-BBA2-4A65-B7FA-FB5F9E84B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/>
              <a:t>Assessment plan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8B9E8E26-D5E9-4246-9FEB-6F008899FD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2588917"/>
              </p:ext>
            </p:extLst>
          </p:nvPr>
        </p:nvGraphicFramePr>
        <p:xfrm>
          <a:off x="838200" y="1825625"/>
          <a:ext cx="10515599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74921682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2727656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71246383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75318876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072810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Activities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Mid-Term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74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30%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20%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50%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106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Assignments, Quizzes, Reports, Projects &amp; Presentations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Practical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Practical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10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0949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8965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69095-97A1-49FB-86B8-07B7C4886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3127375"/>
            <a:ext cx="3742707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IN THE BEGINNING</a:t>
            </a:r>
            <a:br>
              <a:rPr lang="en-US" sz="2400" dirty="0"/>
            </a:br>
            <a:r>
              <a:rPr lang="en-US" sz="2400" dirty="0"/>
              <a:t>MOTOROLA DYNATAC 8000X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3DD228C-5A9B-4C9B-A3C7-90B2949CE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8910" y="1825625"/>
            <a:ext cx="2074180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4C694-0787-48EF-829B-104325D19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FC882-7701-4E24-885D-3E8B8FB10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F7768-1EC3-44D7-BFF2-48DB582BD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7E55D8-24A3-43A5-871B-FD1C42514B93}"/>
              </a:ext>
            </a:extLst>
          </p:cNvPr>
          <p:cNvSpPr txBox="1"/>
          <p:nvPr/>
        </p:nvSpPr>
        <p:spPr>
          <a:xfrm>
            <a:off x="840378" y="587350"/>
            <a:ext cx="814832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atin typeface="+mj-lt"/>
                <a:ea typeface="+mj-ea"/>
                <a:cs typeface="+mj-cs"/>
              </a:rPr>
              <a:t>Introduction to Mobile Application</a:t>
            </a:r>
          </a:p>
        </p:txBody>
      </p:sp>
    </p:spTree>
    <p:extLst>
      <p:ext uri="{BB962C8B-B14F-4D97-AF65-F5344CB8AC3E}">
        <p14:creationId xmlns:p14="http://schemas.microsoft.com/office/powerpoint/2010/main" val="2859308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4BC36-0B17-4875-8CF5-713770B52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SMART PHONES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5F97A4E-728F-4B5E-AF0F-A77F92CCEF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5960" y="1581711"/>
            <a:ext cx="6970110" cy="459525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2EA0D-1798-488F-806C-8A41B334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1EA21-6A91-4F2F-BAF6-0E54A39EB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8CCB0-FDF9-42AA-98FC-07B3B3A0D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636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C6656-3428-46BE-9C6B-52D16739C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“SMARTPHONE”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567E1-3677-4B24-A4EF-99098C0A0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Semi-Smart: Phone that offers features beyond making calls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E-mail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Take pictures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Plays mp3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…</a:t>
            </a:r>
          </a:p>
          <a:p>
            <a:r>
              <a:rPr lang="en-US" dirty="0"/>
              <a:t>Phone that runs a complete Operating System </a:t>
            </a:r>
          </a:p>
          <a:p>
            <a:pPr lvl="1"/>
            <a:r>
              <a:rPr lang="en-US" dirty="0"/>
              <a:t>Offers a standardized platform for development </a:t>
            </a:r>
          </a:p>
          <a:p>
            <a:pPr lvl="1"/>
            <a:r>
              <a:rPr lang="en-US" dirty="0"/>
              <a:t>Able to execute arbitrary 3rd party applications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131A6-1B44-4746-9A82-2FECF2961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B1B60-2272-411D-8EF6-6E98F819D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4E6F0-CA8B-480B-8A32-3CDA2DE05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172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BC917-56DC-4279-A735-D15E380E4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088DE-450A-482D-A18B-AD74BAB65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Today </a:t>
            </a:r>
          </a:p>
          <a:p>
            <a:pPr lvl="1"/>
            <a:r>
              <a:rPr lang="en-US" dirty="0"/>
              <a:t>Cell phones in use today ~ 7.95 billion </a:t>
            </a:r>
          </a:p>
          <a:p>
            <a:pPr lvl="1"/>
            <a:r>
              <a:rPr lang="en-US" dirty="0"/>
              <a:t>Smartphones account for 14% ~ 170 Million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C8A2B-9B84-4C1D-9DE1-291A6CEE0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38485-2DCC-4025-94E4-40AF30D02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6DBB9-6A7A-4F66-A904-3CD1E928A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953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54647-E00C-43B7-984A-5275142C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DEVELOPMENT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4343F-B88F-491E-ABB1-917E5FC18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3622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Java ME </a:t>
            </a:r>
          </a:p>
          <a:p>
            <a:r>
              <a:rPr lang="en-US" dirty="0"/>
              <a:t>Symbian </a:t>
            </a:r>
          </a:p>
          <a:p>
            <a:r>
              <a:rPr lang="en-US" dirty="0"/>
              <a:t>UIQ </a:t>
            </a:r>
          </a:p>
          <a:p>
            <a:r>
              <a:rPr lang="en-US" dirty="0"/>
              <a:t>S60 </a:t>
            </a:r>
          </a:p>
          <a:p>
            <a:r>
              <a:rPr lang="en-US" dirty="0"/>
              <a:t>Android </a:t>
            </a:r>
          </a:p>
          <a:p>
            <a:r>
              <a:rPr lang="en-US" dirty="0"/>
              <a:t>BlackBerry </a:t>
            </a:r>
          </a:p>
          <a:p>
            <a:r>
              <a:rPr lang="en-US" dirty="0"/>
              <a:t>OVI </a:t>
            </a:r>
          </a:p>
          <a:p>
            <a:r>
              <a:rPr lang="en-US" dirty="0"/>
              <a:t>Windows Mobile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B5F8C-0CB3-49CD-96A8-31CA6E9C1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13789-49F7-4911-B41E-CEF530E58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C16D-C579-4BEF-B448-D62CF5CB1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704501-9E4E-4594-BD6C-6923E8499594}"/>
              </a:ext>
            </a:extLst>
          </p:cNvPr>
          <p:cNvSpPr txBox="1"/>
          <p:nvPr/>
        </p:nvSpPr>
        <p:spPr>
          <a:xfrm>
            <a:off x="3729912" y="1825625"/>
            <a:ext cx="270821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iPhone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LiMo</a:t>
            </a:r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Ångström</a:t>
            </a:r>
            <a:r>
              <a:rPr lang="en-US" sz="2400" dirty="0"/>
              <a:t> distribution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Adobe Flash Light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BREW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OpenMoko</a:t>
            </a:r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Palm OS (Garnet OS, Cobalt OS)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Palm </a:t>
            </a:r>
            <a:r>
              <a:rPr lang="en-US" sz="2400" dirty="0" err="1"/>
              <a:t>webOS</a:t>
            </a:r>
            <a:r>
              <a:rPr lang="en-US" sz="2400" dirty="0"/>
              <a:t> Mojo</a:t>
            </a:r>
          </a:p>
        </p:txBody>
      </p:sp>
    </p:spTree>
    <p:extLst>
      <p:ext uri="{BB962C8B-B14F-4D97-AF65-F5344CB8AC3E}">
        <p14:creationId xmlns:p14="http://schemas.microsoft.com/office/powerpoint/2010/main" val="3414392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473</Words>
  <Application>Microsoft Office PowerPoint</Application>
  <PresentationFormat>Widescreen</PresentationFormat>
  <Paragraphs>175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Lecture 1 – Introduction to Mobile Application</vt:lpstr>
      <vt:lpstr>Outlines</vt:lpstr>
      <vt:lpstr>Prerequisite Course</vt:lpstr>
      <vt:lpstr>Assessment plan</vt:lpstr>
      <vt:lpstr>IN THE BEGINNING MOTOROLA DYNATAC 8000X </vt:lpstr>
      <vt:lpstr>EARLY SMART PHONES</vt:lpstr>
      <vt:lpstr>WHAT IS A “SMARTPHONE”</vt:lpstr>
      <vt:lpstr>QUICK FACTS</vt:lpstr>
      <vt:lpstr>MOBILE DEVELOPMENT SOLUTIONS</vt:lpstr>
      <vt:lpstr>COMMON PROBLEM: ABSTRACTION</vt:lpstr>
      <vt:lpstr>THREE TIERED SOLUTION</vt:lpstr>
      <vt:lpstr>Smartphone Sales</vt:lpstr>
      <vt:lpstr>Android vs iOS</vt:lpstr>
      <vt:lpstr>Market Share iOS/Android</vt:lpstr>
      <vt:lpstr>Device Types</vt:lpstr>
      <vt:lpstr>Designing Mobile Application Contents</vt:lpstr>
      <vt:lpstr>Creating project</vt:lpstr>
      <vt:lpstr>Lab Exercises</vt:lpstr>
      <vt:lpstr>Mini Projects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– Introduction</dc:title>
  <dc:creator>Yousif Garabet</dc:creator>
  <cp:lastModifiedBy>Yousif Garabet</cp:lastModifiedBy>
  <cp:revision>53</cp:revision>
  <dcterms:created xsi:type="dcterms:W3CDTF">2020-11-04T07:46:55Z</dcterms:created>
  <dcterms:modified xsi:type="dcterms:W3CDTF">2022-01-21T17:53:09Z</dcterms:modified>
</cp:coreProperties>
</file>