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1" r:id="rId3"/>
    <p:sldId id="269" r:id="rId4"/>
    <p:sldId id="270" r:id="rId5"/>
    <p:sldId id="275" r:id="rId6"/>
    <p:sldId id="276" r:id="rId7"/>
    <p:sldId id="277" r:id="rId8"/>
    <p:sldId id="274" r:id="rId9"/>
    <p:sldId id="271" r:id="rId10"/>
    <p:sldId id="279" r:id="rId11"/>
    <p:sldId id="278" r:id="rId12"/>
    <p:sldId id="272" r:id="rId13"/>
    <p:sldId id="280" r:id="rId14"/>
    <p:sldId id="281" r:id="rId15"/>
    <p:sldId id="282" r:id="rId16"/>
    <p:sldId id="284" r:id="rId17"/>
    <p:sldId id="283" r:id="rId18"/>
    <p:sldId id="285" r:id="rId19"/>
    <p:sldId id="273" r:id="rId20"/>
    <p:sldId id="286" r:id="rId21"/>
    <p:sldId id="287"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C6899-D5A8-45B3-BC50-5428F59BB011}" type="datetimeFigureOut">
              <a:rPr lang="en-US" smtClean="0"/>
              <a:t>2/10/2022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2B329-C48F-4CB4-B0FD-FBCBC8F6BD16}" type="slidenum">
              <a:rPr lang="en-US" smtClean="0"/>
              <a:t>‹#›</a:t>
            </a:fld>
            <a:endParaRPr lang="en-US"/>
          </a:p>
        </p:txBody>
      </p:sp>
    </p:spTree>
    <p:extLst>
      <p:ext uri="{BB962C8B-B14F-4D97-AF65-F5344CB8AC3E}">
        <p14:creationId xmlns:p14="http://schemas.microsoft.com/office/powerpoint/2010/main" val="100809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CD6C-3C7D-490A-BB07-A3488757DA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6056BA-8B8A-4C62-AAF5-D44D42E336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333ED6-912D-4223-94A0-8B83DDAFCC32}"/>
              </a:ext>
            </a:extLst>
          </p:cNvPr>
          <p:cNvSpPr>
            <a:spLocks noGrp="1"/>
          </p:cNvSpPr>
          <p:nvPr>
            <p:ph type="dt" sz="half" idx="10"/>
          </p:nvPr>
        </p:nvSpPr>
        <p:spPr/>
        <p:txBody>
          <a:bodyPr/>
          <a:lstStyle/>
          <a:p>
            <a:r>
              <a:rPr lang="en-US"/>
              <a:t>10/2/2022</a:t>
            </a:r>
          </a:p>
        </p:txBody>
      </p:sp>
      <p:sp>
        <p:nvSpPr>
          <p:cNvPr id="5" name="Footer Placeholder 4">
            <a:extLst>
              <a:ext uri="{FF2B5EF4-FFF2-40B4-BE49-F238E27FC236}">
                <a16:creationId xmlns:a16="http://schemas.microsoft.com/office/drawing/2014/main" id="{1F6C11B5-7ADA-4D90-83AA-48D05FA5F6A4}"/>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F5D73EEC-0C0B-4FC4-AFD1-D76162B80737}"/>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1659887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391C-5484-410E-B88A-53AE6F28C5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AB1F4C-5807-46A7-88DB-A8D9A995F3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37B3C3-AFD2-4D71-B51D-9FDCDBAD8514}"/>
              </a:ext>
            </a:extLst>
          </p:cNvPr>
          <p:cNvSpPr>
            <a:spLocks noGrp="1"/>
          </p:cNvSpPr>
          <p:nvPr>
            <p:ph type="dt" sz="half" idx="10"/>
          </p:nvPr>
        </p:nvSpPr>
        <p:spPr/>
        <p:txBody>
          <a:bodyPr/>
          <a:lstStyle/>
          <a:p>
            <a:r>
              <a:rPr lang="en-US"/>
              <a:t>10/2/2022</a:t>
            </a:r>
          </a:p>
        </p:txBody>
      </p:sp>
      <p:sp>
        <p:nvSpPr>
          <p:cNvPr id="5" name="Footer Placeholder 4">
            <a:extLst>
              <a:ext uri="{FF2B5EF4-FFF2-40B4-BE49-F238E27FC236}">
                <a16:creationId xmlns:a16="http://schemas.microsoft.com/office/drawing/2014/main" id="{4E4AC264-741F-4DD5-B90F-99BDAF86D8D3}"/>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DD0781A2-9003-4181-8D7D-A65E63116E62}"/>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201726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5AE494-BF66-4E18-BAD9-0312270A5D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07C802-1C85-4B6B-9DA0-2EC3B60876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4454E-E9FB-4766-AED5-A4823754AB00}"/>
              </a:ext>
            </a:extLst>
          </p:cNvPr>
          <p:cNvSpPr>
            <a:spLocks noGrp="1"/>
          </p:cNvSpPr>
          <p:nvPr>
            <p:ph type="dt" sz="half" idx="10"/>
          </p:nvPr>
        </p:nvSpPr>
        <p:spPr/>
        <p:txBody>
          <a:bodyPr/>
          <a:lstStyle/>
          <a:p>
            <a:r>
              <a:rPr lang="en-US"/>
              <a:t>10/2/2022</a:t>
            </a:r>
          </a:p>
        </p:txBody>
      </p:sp>
      <p:sp>
        <p:nvSpPr>
          <p:cNvPr id="5" name="Footer Placeholder 4">
            <a:extLst>
              <a:ext uri="{FF2B5EF4-FFF2-40B4-BE49-F238E27FC236}">
                <a16:creationId xmlns:a16="http://schemas.microsoft.com/office/drawing/2014/main" id="{16BC5A8C-232F-4995-BD98-BB70EDD3C38B}"/>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7CE9E88B-E1A3-4F43-9A56-BFF47DBC1E08}"/>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358654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DCE55-63CB-4ADE-B939-95CACE8CC4B1}"/>
              </a:ext>
            </a:extLst>
          </p:cNvPr>
          <p:cNvSpPr>
            <a:spLocks noGrp="1"/>
          </p:cNvSpPr>
          <p:nvPr>
            <p:ph type="title"/>
          </p:nvPr>
        </p:nvSpPr>
        <p:spPr/>
        <p:txBody>
          <a:bodyPr/>
          <a:lstStyle>
            <a:lvl1pPr>
              <a:defRPr b="1"/>
            </a:lvl1pPr>
          </a:lstStyle>
          <a:p>
            <a:r>
              <a:rPr lang="en-US" dirty="0"/>
              <a:t>Click to edit Master title style</a:t>
            </a:r>
          </a:p>
        </p:txBody>
      </p:sp>
      <p:sp>
        <p:nvSpPr>
          <p:cNvPr id="3" name="Content Placeholder 2">
            <a:extLst>
              <a:ext uri="{FF2B5EF4-FFF2-40B4-BE49-F238E27FC236}">
                <a16:creationId xmlns:a16="http://schemas.microsoft.com/office/drawing/2014/main" id="{300DB1F1-61D9-4B77-925D-E8AD9026AAD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A3E7A04-9476-463F-BE0E-37E37AEB2511}"/>
              </a:ext>
            </a:extLst>
          </p:cNvPr>
          <p:cNvSpPr>
            <a:spLocks noGrp="1"/>
          </p:cNvSpPr>
          <p:nvPr>
            <p:ph type="dt" sz="half" idx="10"/>
          </p:nvPr>
        </p:nvSpPr>
        <p:spPr>
          <a:xfrm>
            <a:off x="4580907" y="6345190"/>
            <a:ext cx="1640478" cy="365125"/>
          </a:xfrm>
        </p:spPr>
        <p:txBody>
          <a:bodyPr/>
          <a:lstStyle/>
          <a:p>
            <a:r>
              <a:rPr lang="en-US"/>
              <a:t>10/2/2022</a:t>
            </a:r>
            <a:endParaRPr lang="en-US" dirty="0"/>
          </a:p>
        </p:txBody>
      </p:sp>
      <p:sp>
        <p:nvSpPr>
          <p:cNvPr id="5" name="Footer Placeholder 4">
            <a:extLst>
              <a:ext uri="{FF2B5EF4-FFF2-40B4-BE49-F238E27FC236}">
                <a16:creationId xmlns:a16="http://schemas.microsoft.com/office/drawing/2014/main" id="{467498EB-6D32-46D7-9C5C-E4FC87C91685}"/>
              </a:ext>
            </a:extLst>
          </p:cNvPr>
          <p:cNvSpPr>
            <a:spLocks noGrp="1"/>
          </p:cNvSpPr>
          <p:nvPr>
            <p:ph type="ftr" sz="quarter" idx="11"/>
          </p:nvPr>
        </p:nvSpPr>
        <p:spPr>
          <a:xfrm>
            <a:off x="838200" y="6345191"/>
            <a:ext cx="1830977" cy="365125"/>
          </a:xfrm>
        </p:spPr>
        <p:txBody>
          <a:bodyPr/>
          <a:lstStyle/>
          <a:p>
            <a:r>
              <a:rPr lang="en-US" dirty="0"/>
              <a:t>Mr. Yousif</a:t>
            </a:r>
          </a:p>
        </p:txBody>
      </p:sp>
      <p:sp>
        <p:nvSpPr>
          <p:cNvPr id="6" name="Slide Number Placeholder 5">
            <a:extLst>
              <a:ext uri="{FF2B5EF4-FFF2-40B4-BE49-F238E27FC236}">
                <a16:creationId xmlns:a16="http://schemas.microsoft.com/office/drawing/2014/main" id="{DB17EAB8-9489-4A98-859D-722027B2554D}"/>
              </a:ext>
            </a:extLst>
          </p:cNvPr>
          <p:cNvSpPr>
            <a:spLocks noGrp="1"/>
          </p:cNvSpPr>
          <p:nvPr>
            <p:ph type="sldNum" sz="quarter" idx="12"/>
          </p:nvPr>
        </p:nvSpPr>
        <p:spPr>
          <a:xfrm>
            <a:off x="7274330" y="6345190"/>
            <a:ext cx="2743200" cy="365125"/>
          </a:xfrm>
        </p:spPr>
        <p:txBody>
          <a:bodyPr/>
          <a:lstStyle/>
          <a:p>
            <a:fld id="{DE8AFC43-2897-41A1-8E56-8325026E7933}" type="slidenum">
              <a:rPr lang="en-US" smtClean="0"/>
              <a:pPr/>
              <a:t>‹#›</a:t>
            </a:fld>
            <a:endParaRPr lang="en-US" dirty="0"/>
          </a:p>
        </p:txBody>
      </p:sp>
      <p:pic>
        <p:nvPicPr>
          <p:cNvPr id="8" name="Picture 7">
            <a:extLst>
              <a:ext uri="{FF2B5EF4-FFF2-40B4-BE49-F238E27FC236}">
                <a16:creationId xmlns:a16="http://schemas.microsoft.com/office/drawing/2014/main" id="{8CE875F8-87C0-4717-923C-E2DCD23417E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26538" y="5580153"/>
            <a:ext cx="1282035" cy="1193619"/>
          </a:xfrm>
          <a:prstGeom prst="rect">
            <a:avLst/>
          </a:prstGeom>
        </p:spPr>
      </p:pic>
    </p:spTree>
    <p:extLst>
      <p:ext uri="{BB962C8B-B14F-4D97-AF65-F5344CB8AC3E}">
        <p14:creationId xmlns:p14="http://schemas.microsoft.com/office/powerpoint/2010/main" val="269874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50694-5B08-4F12-9547-D991358615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6E45D1-746D-4C40-900E-7DEF2BD61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4DE16F-4691-4DB9-8B77-94EEAF5FA645}"/>
              </a:ext>
            </a:extLst>
          </p:cNvPr>
          <p:cNvSpPr>
            <a:spLocks noGrp="1"/>
          </p:cNvSpPr>
          <p:nvPr>
            <p:ph type="dt" sz="half" idx="10"/>
          </p:nvPr>
        </p:nvSpPr>
        <p:spPr/>
        <p:txBody>
          <a:bodyPr/>
          <a:lstStyle/>
          <a:p>
            <a:r>
              <a:rPr lang="en-US"/>
              <a:t>10/2/2022</a:t>
            </a:r>
          </a:p>
        </p:txBody>
      </p:sp>
      <p:sp>
        <p:nvSpPr>
          <p:cNvPr id="5" name="Footer Placeholder 4">
            <a:extLst>
              <a:ext uri="{FF2B5EF4-FFF2-40B4-BE49-F238E27FC236}">
                <a16:creationId xmlns:a16="http://schemas.microsoft.com/office/drawing/2014/main" id="{D34CB83B-DFD1-4ADB-8652-308AE3EA0BAF}"/>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BDAFB510-2EC7-427C-83DA-87063D0B8893}"/>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1075423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4E6FF-5C57-486B-87AC-D36A4AC377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A5509-7D14-41EC-8276-86EBDF2447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39CC35-545E-4C93-B09D-AB088073E1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CC4CC8-0D73-4506-9087-FA5950E0CBE2}"/>
              </a:ext>
            </a:extLst>
          </p:cNvPr>
          <p:cNvSpPr>
            <a:spLocks noGrp="1"/>
          </p:cNvSpPr>
          <p:nvPr>
            <p:ph type="dt" sz="half" idx="10"/>
          </p:nvPr>
        </p:nvSpPr>
        <p:spPr/>
        <p:txBody>
          <a:bodyPr/>
          <a:lstStyle/>
          <a:p>
            <a:r>
              <a:rPr lang="en-US"/>
              <a:t>10/2/2022</a:t>
            </a:r>
          </a:p>
        </p:txBody>
      </p:sp>
      <p:sp>
        <p:nvSpPr>
          <p:cNvPr id="6" name="Footer Placeholder 5">
            <a:extLst>
              <a:ext uri="{FF2B5EF4-FFF2-40B4-BE49-F238E27FC236}">
                <a16:creationId xmlns:a16="http://schemas.microsoft.com/office/drawing/2014/main" id="{594F6586-C7D0-4A9D-B7D5-1C7435D4D216}"/>
              </a:ext>
            </a:extLst>
          </p:cNvPr>
          <p:cNvSpPr>
            <a:spLocks noGrp="1"/>
          </p:cNvSpPr>
          <p:nvPr>
            <p:ph type="ftr" sz="quarter" idx="11"/>
          </p:nvPr>
        </p:nvSpPr>
        <p:spPr/>
        <p:txBody>
          <a:bodyPr/>
          <a:lstStyle/>
          <a:p>
            <a:r>
              <a:rPr lang="en-US"/>
              <a:t>Mr. Yousif</a:t>
            </a:r>
          </a:p>
        </p:txBody>
      </p:sp>
      <p:sp>
        <p:nvSpPr>
          <p:cNvPr id="7" name="Slide Number Placeholder 6">
            <a:extLst>
              <a:ext uri="{FF2B5EF4-FFF2-40B4-BE49-F238E27FC236}">
                <a16:creationId xmlns:a16="http://schemas.microsoft.com/office/drawing/2014/main" id="{1114F954-3DA4-448A-88F9-34888BDEF0D5}"/>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1039096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15D48-EB86-4061-ABEB-5AAF23970F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E75A2C-A9F4-484D-8458-E78A076E36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5F849-8E99-4D36-9344-3D3C7AAF87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46BA3D-AEA0-4619-914D-687B73CAD9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8BF83E-A76D-4C19-BE2D-38051FC21E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B2C7D9-7657-4CDE-9588-C113DA378BAD}"/>
              </a:ext>
            </a:extLst>
          </p:cNvPr>
          <p:cNvSpPr>
            <a:spLocks noGrp="1"/>
          </p:cNvSpPr>
          <p:nvPr>
            <p:ph type="dt" sz="half" idx="10"/>
          </p:nvPr>
        </p:nvSpPr>
        <p:spPr/>
        <p:txBody>
          <a:bodyPr/>
          <a:lstStyle/>
          <a:p>
            <a:r>
              <a:rPr lang="en-US"/>
              <a:t>10/2/2022</a:t>
            </a:r>
          </a:p>
        </p:txBody>
      </p:sp>
      <p:sp>
        <p:nvSpPr>
          <p:cNvPr id="8" name="Footer Placeholder 7">
            <a:extLst>
              <a:ext uri="{FF2B5EF4-FFF2-40B4-BE49-F238E27FC236}">
                <a16:creationId xmlns:a16="http://schemas.microsoft.com/office/drawing/2014/main" id="{847E0B31-98E8-4ED0-8369-911BF44DA4C2}"/>
              </a:ext>
            </a:extLst>
          </p:cNvPr>
          <p:cNvSpPr>
            <a:spLocks noGrp="1"/>
          </p:cNvSpPr>
          <p:nvPr>
            <p:ph type="ftr" sz="quarter" idx="11"/>
          </p:nvPr>
        </p:nvSpPr>
        <p:spPr/>
        <p:txBody>
          <a:bodyPr/>
          <a:lstStyle/>
          <a:p>
            <a:r>
              <a:rPr lang="en-US"/>
              <a:t>Mr. Yousif</a:t>
            </a:r>
          </a:p>
        </p:txBody>
      </p:sp>
      <p:sp>
        <p:nvSpPr>
          <p:cNvPr id="9" name="Slide Number Placeholder 8">
            <a:extLst>
              <a:ext uri="{FF2B5EF4-FFF2-40B4-BE49-F238E27FC236}">
                <a16:creationId xmlns:a16="http://schemas.microsoft.com/office/drawing/2014/main" id="{04FF8B79-A4EC-4A06-8436-AFBF81F9027B}"/>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86539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12CD-7C9E-44B8-B03C-DF7EB393D2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1D5640-7012-4F1E-AA0E-E16AD46570B3}"/>
              </a:ext>
            </a:extLst>
          </p:cNvPr>
          <p:cNvSpPr>
            <a:spLocks noGrp="1"/>
          </p:cNvSpPr>
          <p:nvPr>
            <p:ph type="dt" sz="half" idx="10"/>
          </p:nvPr>
        </p:nvSpPr>
        <p:spPr/>
        <p:txBody>
          <a:bodyPr/>
          <a:lstStyle/>
          <a:p>
            <a:r>
              <a:rPr lang="en-US"/>
              <a:t>10/2/2022</a:t>
            </a:r>
          </a:p>
        </p:txBody>
      </p:sp>
      <p:sp>
        <p:nvSpPr>
          <p:cNvPr id="4" name="Footer Placeholder 3">
            <a:extLst>
              <a:ext uri="{FF2B5EF4-FFF2-40B4-BE49-F238E27FC236}">
                <a16:creationId xmlns:a16="http://schemas.microsoft.com/office/drawing/2014/main" id="{82F02C79-F093-44BD-96D1-EAE97ABD7CBC}"/>
              </a:ext>
            </a:extLst>
          </p:cNvPr>
          <p:cNvSpPr>
            <a:spLocks noGrp="1"/>
          </p:cNvSpPr>
          <p:nvPr>
            <p:ph type="ftr" sz="quarter" idx="11"/>
          </p:nvPr>
        </p:nvSpPr>
        <p:spPr/>
        <p:txBody>
          <a:bodyPr/>
          <a:lstStyle/>
          <a:p>
            <a:r>
              <a:rPr lang="en-US"/>
              <a:t>Mr. Yousif</a:t>
            </a:r>
          </a:p>
        </p:txBody>
      </p:sp>
      <p:sp>
        <p:nvSpPr>
          <p:cNvPr id="5" name="Slide Number Placeholder 4">
            <a:extLst>
              <a:ext uri="{FF2B5EF4-FFF2-40B4-BE49-F238E27FC236}">
                <a16:creationId xmlns:a16="http://schemas.microsoft.com/office/drawing/2014/main" id="{AAA96F15-59F6-453A-90B0-350233480833}"/>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738679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7AA065-DEC8-4702-9547-5A0439E1E5DE}"/>
              </a:ext>
            </a:extLst>
          </p:cNvPr>
          <p:cNvSpPr>
            <a:spLocks noGrp="1"/>
          </p:cNvSpPr>
          <p:nvPr>
            <p:ph type="dt" sz="half" idx="10"/>
          </p:nvPr>
        </p:nvSpPr>
        <p:spPr/>
        <p:txBody>
          <a:bodyPr/>
          <a:lstStyle/>
          <a:p>
            <a:r>
              <a:rPr lang="en-US"/>
              <a:t>10/2/2022</a:t>
            </a:r>
          </a:p>
        </p:txBody>
      </p:sp>
      <p:sp>
        <p:nvSpPr>
          <p:cNvPr id="3" name="Footer Placeholder 2">
            <a:extLst>
              <a:ext uri="{FF2B5EF4-FFF2-40B4-BE49-F238E27FC236}">
                <a16:creationId xmlns:a16="http://schemas.microsoft.com/office/drawing/2014/main" id="{58DA77E6-CBE9-4CDB-BCD8-75AE5091D530}"/>
              </a:ext>
            </a:extLst>
          </p:cNvPr>
          <p:cNvSpPr>
            <a:spLocks noGrp="1"/>
          </p:cNvSpPr>
          <p:nvPr>
            <p:ph type="ftr" sz="quarter" idx="11"/>
          </p:nvPr>
        </p:nvSpPr>
        <p:spPr/>
        <p:txBody>
          <a:bodyPr/>
          <a:lstStyle/>
          <a:p>
            <a:r>
              <a:rPr lang="en-US"/>
              <a:t>Mr. Yousif</a:t>
            </a:r>
          </a:p>
        </p:txBody>
      </p:sp>
      <p:sp>
        <p:nvSpPr>
          <p:cNvPr id="4" name="Slide Number Placeholder 3">
            <a:extLst>
              <a:ext uri="{FF2B5EF4-FFF2-40B4-BE49-F238E27FC236}">
                <a16:creationId xmlns:a16="http://schemas.microsoft.com/office/drawing/2014/main" id="{9CB012DD-3FAB-49A5-9787-D8D04DF76806}"/>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3438252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2B26-1316-4E5D-9308-5C069FEDA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8CE5C2-02E5-4C87-9D26-5BD906EEFA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DD1027-6DCE-4089-BE2C-403DB3FB90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DC208A-9FEE-46E2-87B4-B9F5797AFB47}"/>
              </a:ext>
            </a:extLst>
          </p:cNvPr>
          <p:cNvSpPr>
            <a:spLocks noGrp="1"/>
          </p:cNvSpPr>
          <p:nvPr>
            <p:ph type="dt" sz="half" idx="10"/>
          </p:nvPr>
        </p:nvSpPr>
        <p:spPr/>
        <p:txBody>
          <a:bodyPr/>
          <a:lstStyle/>
          <a:p>
            <a:r>
              <a:rPr lang="en-US"/>
              <a:t>10/2/2022</a:t>
            </a:r>
          </a:p>
        </p:txBody>
      </p:sp>
      <p:sp>
        <p:nvSpPr>
          <p:cNvPr id="6" name="Footer Placeholder 5">
            <a:extLst>
              <a:ext uri="{FF2B5EF4-FFF2-40B4-BE49-F238E27FC236}">
                <a16:creationId xmlns:a16="http://schemas.microsoft.com/office/drawing/2014/main" id="{0024F2C9-9393-45FA-8AFD-DF92EC89A048}"/>
              </a:ext>
            </a:extLst>
          </p:cNvPr>
          <p:cNvSpPr>
            <a:spLocks noGrp="1"/>
          </p:cNvSpPr>
          <p:nvPr>
            <p:ph type="ftr" sz="quarter" idx="11"/>
          </p:nvPr>
        </p:nvSpPr>
        <p:spPr/>
        <p:txBody>
          <a:bodyPr/>
          <a:lstStyle/>
          <a:p>
            <a:r>
              <a:rPr lang="en-US"/>
              <a:t>Mr. Yousif</a:t>
            </a:r>
          </a:p>
        </p:txBody>
      </p:sp>
      <p:sp>
        <p:nvSpPr>
          <p:cNvPr id="7" name="Slide Number Placeholder 6">
            <a:extLst>
              <a:ext uri="{FF2B5EF4-FFF2-40B4-BE49-F238E27FC236}">
                <a16:creationId xmlns:a16="http://schemas.microsoft.com/office/drawing/2014/main" id="{11DC4E64-B2CF-4D9C-89C6-4524868110C5}"/>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344733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C0D7-1E9C-493D-AD4F-53862D2DD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B09FFC-B032-4D3F-ABFE-6FC0C86F67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DA61BA-4155-40C1-90EC-F9334C0F3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3380D1-99FC-41F5-BBD3-8B4A495D7D32}"/>
              </a:ext>
            </a:extLst>
          </p:cNvPr>
          <p:cNvSpPr>
            <a:spLocks noGrp="1"/>
          </p:cNvSpPr>
          <p:nvPr>
            <p:ph type="dt" sz="half" idx="10"/>
          </p:nvPr>
        </p:nvSpPr>
        <p:spPr/>
        <p:txBody>
          <a:bodyPr/>
          <a:lstStyle/>
          <a:p>
            <a:r>
              <a:rPr lang="en-US"/>
              <a:t>10/2/2022</a:t>
            </a:r>
          </a:p>
        </p:txBody>
      </p:sp>
      <p:sp>
        <p:nvSpPr>
          <p:cNvPr id="6" name="Footer Placeholder 5">
            <a:extLst>
              <a:ext uri="{FF2B5EF4-FFF2-40B4-BE49-F238E27FC236}">
                <a16:creationId xmlns:a16="http://schemas.microsoft.com/office/drawing/2014/main" id="{704E6F0A-8D32-40D4-BC02-3CEA7BEF7C58}"/>
              </a:ext>
            </a:extLst>
          </p:cNvPr>
          <p:cNvSpPr>
            <a:spLocks noGrp="1"/>
          </p:cNvSpPr>
          <p:nvPr>
            <p:ph type="ftr" sz="quarter" idx="11"/>
          </p:nvPr>
        </p:nvSpPr>
        <p:spPr/>
        <p:txBody>
          <a:bodyPr/>
          <a:lstStyle/>
          <a:p>
            <a:r>
              <a:rPr lang="en-US"/>
              <a:t>Mr. Yousif</a:t>
            </a:r>
          </a:p>
        </p:txBody>
      </p:sp>
      <p:sp>
        <p:nvSpPr>
          <p:cNvPr id="7" name="Slide Number Placeholder 6">
            <a:extLst>
              <a:ext uri="{FF2B5EF4-FFF2-40B4-BE49-F238E27FC236}">
                <a16:creationId xmlns:a16="http://schemas.microsoft.com/office/drawing/2014/main" id="{D1A8979C-CD68-4A69-A00E-B5B6F758A230}"/>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2289450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51BB09-C107-4731-B165-768B03102E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1974BD-C286-4289-9002-C23940E66E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037F4-9196-4C1B-89DF-70BCBA245C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10/2/2022</a:t>
            </a:r>
          </a:p>
        </p:txBody>
      </p:sp>
      <p:sp>
        <p:nvSpPr>
          <p:cNvPr id="5" name="Footer Placeholder 4">
            <a:extLst>
              <a:ext uri="{FF2B5EF4-FFF2-40B4-BE49-F238E27FC236}">
                <a16:creationId xmlns:a16="http://schemas.microsoft.com/office/drawing/2014/main" id="{E4EF614B-9C6F-49FF-871D-81C1F9EB39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Mr. Yousif</a:t>
            </a:r>
          </a:p>
        </p:txBody>
      </p:sp>
      <p:sp>
        <p:nvSpPr>
          <p:cNvPr id="6" name="Slide Number Placeholder 5">
            <a:extLst>
              <a:ext uri="{FF2B5EF4-FFF2-40B4-BE49-F238E27FC236}">
                <a16:creationId xmlns:a16="http://schemas.microsoft.com/office/drawing/2014/main" id="{36679AAF-1D71-4BD3-B9E1-6107AFC476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A6274B-DAFA-4D54-A13D-41FFB48DD455}" type="slidenum">
              <a:rPr lang="en-US" smtClean="0"/>
              <a:t>‹#›</a:t>
            </a:fld>
            <a:endParaRPr lang="en-US"/>
          </a:p>
        </p:txBody>
      </p:sp>
    </p:spTree>
    <p:extLst>
      <p:ext uri="{BB962C8B-B14F-4D97-AF65-F5344CB8AC3E}">
        <p14:creationId xmlns:p14="http://schemas.microsoft.com/office/powerpoint/2010/main" val="791523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A32A-9100-4A12-8F17-51E36BDCB74C}"/>
              </a:ext>
            </a:extLst>
          </p:cNvPr>
          <p:cNvSpPr>
            <a:spLocks noGrp="1"/>
          </p:cNvSpPr>
          <p:nvPr>
            <p:ph type="ctrTitle"/>
          </p:nvPr>
        </p:nvSpPr>
        <p:spPr/>
        <p:txBody>
          <a:bodyPr/>
          <a:lstStyle/>
          <a:p>
            <a:r>
              <a:rPr lang="en-US" dirty="0"/>
              <a:t>Lecture 2 – Introduction to Cross Platforms</a:t>
            </a:r>
          </a:p>
        </p:txBody>
      </p:sp>
      <p:sp>
        <p:nvSpPr>
          <p:cNvPr id="3" name="Subtitle 2">
            <a:extLst>
              <a:ext uri="{FF2B5EF4-FFF2-40B4-BE49-F238E27FC236}">
                <a16:creationId xmlns:a16="http://schemas.microsoft.com/office/drawing/2014/main" id="{EC197F03-D912-44B6-BBF2-7A52CC2922B6}"/>
              </a:ext>
            </a:extLst>
          </p:cNvPr>
          <p:cNvSpPr>
            <a:spLocks noGrp="1"/>
          </p:cNvSpPr>
          <p:nvPr>
            <p:ph type="subTitle" idx="1"/>
          </p:nvPr>
        </p:nvSpPr>
        <p:spPr>
          <a:xfrm>
            <a:off x="1524000" y="3768293"/>
            <a:ext cx="9144000" cy="1655762"/>
          </a:xfrm>
        </p:spPr>
        <p:txBody>
          <a:bodyPr>
            <a:normAutofit lnSpcReduction="10000"/>
          </a:bodyPr>
          <a:lstStyle/>
          <a:p>
            <a:r>
              <a:rPr lang="en-US" dirty="0"/>
              <a:t>Mr. Yousif Garabet Arshak </a:t>
            </a:r>
          </a:p>
          <a:p>
            <a:r>
              <a:rPr lang="en-US" dirty="0"/>
              <a:t>Computer Science Department </a:t>
            </a:r>
          </a:p>
          <a:p>
            <a:r>
              <a:rPr lang="en-US" dirty="0"/>
              <a:t>University of Zakho</a:t>
            </a:r>
          </a:p>
          <a:p>
            <a:r>
              <a:rPr lang="en-US" dirty="0" err="1"/>
              <a:t>yousif.arshak@uoz.edu.krd</a:t>
            </a:r>
            <a:r>
              <a:rPr lang="en-US" dirty="0"/>
              <a:t> </a:t>
            </a:r>
          </a:p>
        </p:txBody>
      </p:sp>
      <p:sp>
        <p:nvSpPr>
          <p:cNvPr id="4" name="Date Placeholder 3">
            <a:extLst>
              <a:ext uri="{FF2B5EF4-FFF2-40B4-BE49-F238E27FC236}">
                <a16:creationId xmlns:a16="http://schemas.microsoft.com/office/drawing/2014/main" id="{C38E686B-C12A-47A1-A6BF-995037F9343D}"/>
              </a:ext>
            </a:extLst>
          </p:cNvPr>
          <p:cNvSpPr>
            <a:spLocks noGrp="1"/>
          </p:cNvSpPr>
          <p:nvPr>
            <p:ph type="dt" sz="half" idx="10"/>
          </p:nvPr>
        </p:nvSpPr>
        <p:spPr/>
        <p:txBody>
          <a:bodyPr/>
          <a:lstStyle/>
          <a:p>
            <a:r>
              <a:rPr lang="en-US"/>
              <a:t>10/2/2022</a:t>
            </a:r>
            <a:endParaRPr lang="en-US" dirty="0"/>
          </a:p>
        </p:txBody>
      </p:sp>
      <p:sp>
        <p:nvSpPr>
          <p:cNvPr id="5" name="Footer Placeholder 4">
            <a:extLst>
              <a:ext uri="{FF2B5EF4-FFF2-40B4-BE49-F238E27FC236}">
                <a16:creationId xmlns:a16="http://schemas.microsoft.com/office/drawing/2014/main" id="{D7B01CBE-A939-498D-943A-32FE463F2316}"/>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629D6923-43E7-4262-9638-FADDEA08C45D}"/>
              </a:ext>
            </a:extLst>
          </p:cNvPr>
          <p:cNvSpPr>
            <a:spLocks noGrp="1"/>
          </p:cNvSpPr>
          <p:nvPr>
            <p:ph type="sldNum" sz="quarter" idx="12"/>
          </p:nvPr>
        </p:nvSpPr>
        <p:spPr/>
        <p:txBody>
          <a:bodyPr/>
          <a:lstStyle/>
          <a:p>
            <a:fld id="{D0A6274B-DAFA-4D54-A13D-41FFB48DD455}" type="slidenum">
              <a:rPr lang="en-US" smtClean="0"/>
              <a:t>1</a:t>
            </a:fld>
            <a:endParaRPr lang="en-US"/>
          </a:p>
        </p:txBody>
      </p:sp>
    </p:spTree>
    <p:extLst>
      <p:ext uri="{BB962C8B-B14F-4D97-AF65-F5344CB8AC3E}">
        <p14:creationId xmlns:p14="http://schemas.microsoft.com/office/powerpoint/2010/main" val="1616678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69827E0-0A3E-464A-A070-6878C64658DF}"/>
              </a:ext>
            </a:extLst>
          </p:cNvPr>
          <p:cNvSpPr>
            <a:spLocks noGrp="1"/>
          </p:cNvSpPr>
          <p:nvPr>
            <p:ph type="dt" sz="half" idx="10"/>
          </p:nvPr>
        </p:nvSpPr>
        <p:spPr/>
        <p:txBody>
          <a:bodyPr/>
          <a:lstStyle/>
          <a:p>
            <a:r>
              <a:rPr lang="en-US"/>
              <a:t>10/2/2022</a:t>
            </a:r>
            <a:endParaRPr lang="en-US" dirty="0"/>
          </a:p>
        </p:txBody>
      </p:sp>
      <p:sp>
        <p:nvSpPr>
          <p:cNvPr id="5" name="Footer Placeholder 4">
            <a:extLst>
              <a:ext uri="{FF2B5EF4-FFF2-40B4-BE49-F238E27FC236}">
                <a16:creationId xmlns:a16="http://schemas.microsoft.com/office/drawing/2014/main" id="{C589288B-32E9-4822-AA9A-BC4579DA166B}"/>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0BA0AB93-CE20-4B8E-A9F5-3A8D1A3286AF}"/>
              </a:ext>
            </a:extLst>
          </p:cNvPr>
          <p:cNvSpPr>
            <a:spLocks noGrp="1"/>
          </p:cNvSpPr>
          <p:nvPr>
            <p:ph type="sldNum" sz="quarter" idx="12"/>
          </p:nvPr>
        </p:nvSpPr>
        <p:spPr/>
        <p:txBody>
          <a:bodyPr/>
          <a:lstStyle/>
          <a:p>
            <a:fld id="{DE8AFC43-2897-41A1-8E56-8325026E7933}" type="slidenum">
              <a:rPr lang="en-US" smtClean="0"/>
              <a:pPr/>
              <a:t>10</a:t>
            </a:fld>
            <a:endParaRPr lang="en-US" dirty="0"/>
          </a:p>
        </p:txBody>
      </p:sp>
      <p:pic>
        <p:nvPicPr>
          <p:cNvPr id="2050" name="Picture 2" descr="cross platform vs. native app graph">
            <a:extLst>
              <a:ext uri="{FF2B5EF4-FFF2-40B4-BE49-F238E27FC236}">
                <a16:creationId xmlns:a16="http://schemas.microsoft.com/office/drawing/2014/main" id="{C69EFF7B-AC67-4477-BD75-12E38320FF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687" y="1050949"/>
            <a:ext cx="8901795" cy="4756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716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F0279381-1721-4B5F-A57F-5BA0C01B145B}"/>
              </a:ext>
            </a:extLst>
          </p:cNvPr>
          <p:cNvGraphicFramePr>
            <a:graphicFrameLocks noGrp="1"/>
          </p:cNvGraphicFramePr>
          <p:nvPr>
            <p:ph idx="1"/>
            <p:extLst>
              <p:ext uri="{D42A27DB-BD31-4B8C-83A1-F6EECF244321}">
                <p14:modId xmlns:p14="http://schemas.microsoft.com/office/powerpoint/2010/main" val="1969169729"/>
              </p:ext>
            </p:extLst>
          </p:nvPr>
        </p:nvGraphicFramePr>
        <p:xfrm>
          <a:off x="838200" y="712732"/>
          <a:ext cx="10515600" cy="2716268"/>
        </p:xfrm>
        <a:graphic>
          <a:graphicData uri="http://schemas.openxmlformats.org/drawingml/2006/table">
            <a:tbl>
              <a:tblPr firstRow="1" bandRow="1">
                <a:tableStyleId>{5C22544A-7EE6-4342-B048-85BDC9FD1C3A}</a:tableStyleId>
              </a:tblPr>
              <a:tblGrid>
                <a:gridCol w="5245359">
                  <a:extLst>
                    <a:ext uri="{9D8B030D-6E8A-4147-A177-3AD203B41FA5}">
                      <a16:colId xmlns:a16="http://schemas.microsoft.com/office/drawing/2014/main" val="588220654"/>
                    </a:ext>
                  </a:extLst>
                </a:gridCol>
                <a:gridCol w="5270241">
                  <a:extLst>
                    <a:ext uri="{9D8B030D-6E8A-4147-A177-3AD203B41FA5}">
                      <a16:colId xmlns:a16="http://schemas.microsoft.com/office/drawing/2014/main" val="3480490753"/>
                    </a:ext>
                  </a:extLst>
                </a:gridCol>
              </a:tblGrid>
              <a:tr h="3424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lt1"/>
                          </a:solidFill>
                          <a:effectLst/>
                          <a:latin typeface="+mn-lt"/>
                          <a:ea typeface="+mn-ea"/>
                          <a:cs typeface="+mn-cs"/>
                        </a:rPr>
                        <a:t>Advantages</a:t>
                      </a:r>
                      <a:r>
                        <a:rPr lang="en-US" sz="1800" b="0" i="0" kern="1200" dirty="0">
                          <a:solidFill>
                            <a:schemeClr val="lt1"/>
                          </a:solidFill>
                          <a:effectLst/>
                          <a:latin typeface="+mn-lt"/>
                          <a:ea typeface="+mn-ea"/>
                          <a:cs typeface="+mn-cs"/>
                        </a:rPr>
                        <a:t> of </a:t>
                      </a:r>
                      <a:r>
                        <a:rPr lang="en-US" sz="1800" b="0" kern="1200" dirty="0">
                          <a:solidFill>
                            <a:schemeClr val="lt1"/>
                          </a:solidFill>
                          <a:effectLst/>
                          <a:latin typeface="+mn-lt"/>
                          <a:ea typeface="+mn-ea"/>
                          <a:cs typeface="+mn-cs"/>
                        </a:rPr>
                        <a:t>Native Apps Development</a:t>
                      </a:r>
                      <a:endParaRPr lang="en-US" sz="1800" b="1" kern="1200" dirty="0">
                        <a:solidFill>
                          <a:schemeClr val="lt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Advantages of Cross-Platform Apps Development</a:t>
                      </a:r>
                      <a:endParaRPr lang="en-US" sz="1800" b="1" kern="1200" dirty="0">
                        <a:solidFill>
                          <a:schemeClr val="lt1"/>
                        </a:solidFill>
                        <a:effectLst/>
                        <a:latin typeface="+mn-lt"/>
                        <a:ea typeface="+mn-ea"/>
                        <a:cs typeface="+mn-cs"/>
                      </a:endParaRPr>
                    </a:p>
                  </a:txBody>
                  <a:tcPr/>
                </a:tc>
                <a:extLst>
                  <a:ext uri="{0D108BD9-81ED-4DB2-BD59-A6C34878D82A}">
                    <a16:rowId xmlns:a16="http://schemas.microsoft.com/office/drawing/2014/main" val="3438793573"/>
                  </a:ext>
                </a:extLst>
              </a:tr>
              <a:tr h="430268">
                <a:tc>
                  <a:txBody>
                    <a:bodyPr/>
                    <a:lstStyle/>
                    <a:p>
                      <a:r>
                        <a:rPr lang="en-US" sz="1800" b="1" i="0" kern="1200" dirty="0">
                          <a:solidFill>
                            <a:schemeClr val="dk1"/>
                          </a:solidFill>
                          <a:effectLst/>
                          <a:latin typeface="+mn-lt"/>
                          <a:ea typeface="+mn-ea"/>
                          <a:cs typeface="+mn-cs"/>
                        </a:rPr>
                        <a:t>Better Performance</a:t>
                      </a:r>
                      <a:endParaRPr lang="en-US" sz="1800" b="0" i="0" kern="1200" dirty="0">
                        <a:solidFill>
                          <a:schemeClr val="dk1"/>
                        </a:solidFill>
                        <a:effectLst/>
                        <a:latin typeface="+mn-lt"/>
                        <a:ea typeface="+mn-ea"/>
                        <a:cs typeface="+mn-cs"/>
                      </a:endParaRPr>
                    </a:p>
                  </a:txBody>
                  <a:tcPr/>
                </a:tc>
                <a:tc>
                  <a:txBody>
                    <a:bodyPr/>
                    <a:lstStyle/>
                    <a:p>
                      <a:r>
                        <a:rPr lang="en-US" sz="1800" b="1" i="0" kern="1200" dirty="0">
                          <a:solidFill>
                            <a:schemeClr val="dk1"/>
                          </a:solidFill>
                          <a:effectLst/>
                          <a:latin typeface="+mn-lt"/>
                          <a:ea typeface="+mn-ea"/>
                          <a:cs typeface="+mn-cs"/>
                        </a:rPr>
                        <a:t>Reduction in Development Time and Cost</a:t>
                      </a:r>
                      <a:endParaRPr lang="en-US"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2446112795"/>
                  </a:ext>
                </a:extLst>
              </a:tr>
              <a:tr h="561462">
                <a:tc>
                  <a:txBody>
                    <a:bodyPr/>
                    <a:lstStyle/>
                    <a:p>
                      <a:r>
                        <a:rPr lang="en-US" sz="1800" b="1" i="0" kern="1200" dirty="0">
                          <a:solidFill>
                            <a:schemeClr val="dk1"/>
                          </a:solidFill>
                          <a:effectLst/>
                          <a:latin typeface="+mn-lt"/>
                          <a:ea typeface="+mn-ea"/>
                          <a:cs typeface="+mn-cs"/>
                        </a:rPr>
                        <a:t>Platform In-Synced User Experience</a:t>
                      </a:r>
                      <a:endParaRPr lang="en-US" sz="1800" b="0" i="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Easier Support and Maintenance</a:t>
                      </a:r>
                      <a:endParaRPr lang="en-US" sz="1800" b="0" i="0" kern="1200" dirty="0">
                        <a:solidFill>
                          <a:schemeClr val="dk1"/>
                        </a:solidFill>
                        <a:effectLst/>
                        <a:latin typeface="+mn-lt"/>
                        <a:ea typeface="+mn-ea"/>
                        <a:cs typeface="+mn-cs"/>
                      </a:endParaRPr>
                    </a:p>
                    <a:p>
                      <a:endParaRPr lang="en-US" dirty="0"/>
                    </a:p>
                  </a:txBody>
                  <a:tcPr/>
                </a:tc>
                <a:extLst>
                  <a:ext uri="{0D108BD9-81ED-4DB2-BD59-A6C34878D82A}">
                    <a16:rowId xmlns:a16="http://schemas.microsoft.com/office/drawing/2014/main" val="3123846205"/>
                  </a:ext>
                </a:extLst>
              </a:tr>
              <a:tr h="5614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Easier Integration</a:t>
                      </a:r>
                      <a:endParaRPr lang="en-US" sz="1800" b="0" i="0" kern="1200" dirty="0">
                        <a:solidFill>
                          <a:schemeClr val="dk1"/>
                        </a:solidFill>
                        <a:effectLst/>
                        <a:latin typeface="+mn-lt"/>
                        <a:ea typeface="+mn-ea"/>
                        <a:cs typeface="+mn-cs"/>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Greater User Base Exposure</a:t>
                      </a:r>
                      <a:endParaRPr lang="en-US" sz="1800" b="0" i="0" kern="1200" dirty="0">
                        <a:solidFill>
                          <a:schemeClr val="dk1"/>
                        </a:solidFill>
                        <a:effectLst/>
                        <a:latin typeface="+mn-lt"/>
                        <a:ea typeface="+mn-ea"/>
                        <a:cs typeface="+mn-cs"/>
                      </a:endParaRPr>
                    </a:p>
                    <a:p>
                      <a:endParaRPr lang="en-US" dirty="0"/>
                    </a:p>
                  </a:txBody>
                  <a:tcPr/>
                </a:tc>
                <a:extLst>
                  <a:ext uri="{0D108BD9-81ED-4DB2-BD59-A6C34878D82A}">
                    <a16:rowId xmlns:a16="http://schemas.microsoft.com/office/drawing/2014/main" val="1743013116"/>
                  </a:ext>
                </a:extLst>
              </a:tr>
              <a:tr h="5614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Greater Support of Development Tools</a:t>
                      </a:r>
                      <a:endParaRPr lang="en-US" sz="1800" b="0" i="0" kern="1200" dirty="0">
                        <a:solidFill>
                          <a:schemeClr val="dk1"/>
                        </a:solidFill>
                        <a:effectLst/>
                        <a:latin typeface="+mn-lt"/>
                        <a:ea typeface="+mn-ea"/>
                        <a:cs typeface="+mn-cs"/>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Lesser Resource Requirement</a:t>
                      </a:r>
                      <a:endParaRPr lang="en-US" sz="1800" b="0" i="0" kern="1200" dirty="0">
                        <a:solidFill>
                          <a:schemeClr val="dk1"/>
                        </a:solidFill>
                        <a:effectLst/>
                        <a:latin typeface="+mn-lt"/>
                        <a:ea typeface="+mn-ea"/>
                        <a:cs typeface="+mn-cs"/>
                      </a:endParaRPr>
                    </a:p>
                    <a:p>
                      <a:endParaRPr lang="en-US" dirty="0"/>
                    </a:p>
                  </a:txBody>
                  <a:tcPr/>
                </a:tc>
                <a:extLst>
                  <a:ext uri="{0D108BD9-81ED-4DB2-BD59-A6C34878D82A}">
                    <a16:rowId xmlns:a16="http://schemas.microsoft.com/office/drawing/2014/main" val="15126622"/>
                  </a:ext>
                </a:extLst>
              </a:tr>
            </a:tbl>
          </a:graphicData>
        </a:graphic>
      </p:graphicFrame>
      <p:sp>
        <p:nvSpPr>
          <p:cNvPr id="4" name="Date Placeholder 3">
            <a:extLst>
              <a:ext uri="{FF2B5EF4-FFF2-40B4-BE49-F238E27FC236}">
                <a16:creationId xmlns:a16="http://schemas.microsoft.com/office/drawing/2014/main" id="{95689EE3-03AD-482C-9738-3AA0B9516CDF}"/>
              </a:ext>
            </a:extLst>
          </p:cNvPr>
          <p:cNvSpPr>
            <a:spLocks noGrp="1"/>
          </p:cNvSpPr>
          <p:nvPr>
            <p:ph type="dt" sz="half" idx="10"/>
          </p:nvPr>
        </p:nvSpPr>
        <p:spPr/>
        <p:txBody>
          <a:bodyPr/>
          <a:lstStyle/>
          <a:p>
            <a:r>
              <a:rPr lang="en-US"/>
              <a:t>10/2/2022</a:t>
            </a:r>
            <a:endParaRPr lang="en-US" dirty="0"/>
          </a:p>
        </p:txBody>
      </p:sp>
      <p:sp>
        <p:nvSpPr>
          <p:cNvPr id="5" name="Footer Placeholder 4">
            <a:extLst>
              <a:ext uri="{FF2B5EF4-FFF2-40B4-BE49-F238E27FC236}">
                <a16:creationId xmlns:a16="http://schemas.microsoft.com/office/drawing/2014/main" id="{B282F994-E1AD-489E-B04E-880F06E8BA9B}"/>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F4FCAF38-F48D-4C29-A59C-90D5D0055E5B}"/>
              </a:ext>
            </a:extLst>
          </p:cNvPr>
          <p:cNvSpPr>
            <a:spLocks noGrp="1"/>
          </p:cNvSpPr>
          <p:nvPr>
            <p:ph type="sldNum" sz="quarter" idx="12"/>
          </p:nvPr>
        </p:nvSpPr>
        <p:spPr/>
        <p:txBody>
          <a:bodyPr/>
          <a:lstStyle/>
          <a:p>
            <a:fld id="{DE8AFC43-2897-41A1-8E56-8325026E7933}" type="slidenum">
              <a:rPr lang="en-US" smtClean="0"/>
              <a:pPr/>
              <a:t>11</a:t>
            </a:fld>
            <a:endParaRPr lang="en-US" dirty="0"/>
          </a:p>
        </p:txBody>
      </p:sp>
      <p:graphicFrame>
        <p:nvGraphicFramePr>
          <p:cNvPr id="8" name="Table 8">
            <a:extLst>
              <a:ext uri="{FF2B5EF4-FFF2-40B4-BE49-F238E27FC236}">
                <a16:creationId xmlns:a16="http://schemas.microsoft.com/office/drawing/2014/main" id="{07753BF2-F1CC-4357-BFC5-0C6A67B34B7C}"/>
              </a:ext>
            </a:extLst>
          </p:cNvPr>
          <p:cNvGraphicFramePr>
            <a:graphicFrameLocks noGrp="1"/>
          </p:cNvGraphicFramePr>
          <p:nvPr>
            <p:extLst>
              <p:ext uri="{D42A27DB-BD31-4B8C-83A1-F6EECF244321}">
                <p14:modId xmlns:p14="http://schemas.microsoft.com/office/powerpoint/2010/main" val="1081597587"/>
              </p:ext>
            </p:extLst>
          </p:nvPr>
        </p:nvGraphicFramePr>
        <p:xfrm>
          <a:off x="843983" y="3891051"/>
          <a:ext cx="10515600" cy="1677396"/>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919711028"/>
                    </a:ext>
                  </a:extLst>
                </a:gridCol>
                <a:gridCol w="5257800">
                  <a:extLst>
                    <a:ext uri="{9D8B030D-6E8A-4147-A177-3AD203B41FA5}">
                      <a16:colId xmlns:a16="http://schemas.microsoft.com/office/drawing/2014/main" val="1445972698"/>
                    </a:ext>
                  </a:extLst>
                </a:gridCol>
              </a:tblGrid>
              <a:tr h="4193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lt1"/>
                          </a:solidFill>
                          <a:effectLst/>
                          <a:latin typeface="+mn-lt"/>
                          <a:ea typeface="+mn-ea"/>
                          <a:cs typeface="+mn-cs"/>
                        </a:rPr>
                        <a:t>Drawbacks of Native App Development</a:t>
                      </a:r>
                      <a:endParaRPr lang="en-US" sz="1800" b="0" i="0" kern="1200" dirty="0">
                        <a:solidFill>
                          <a:schemeClr val="lt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lt1"/>
                          </a:solidFill>
                          <a:effectLst/>
                          <a:latin typeface="+mn-lt"/>
                          <a:ea typeface="+mn-ea"/>
                          <a:cs typeface="+mn-cs"/>
                        </a:rPr>
                        <a:t>Drawbacks of Cross-Platform App development</a:t>
                      </a:r>
                      <a:endParaRPr lang="en-US" sz="1800" b="0" i="0" kern="1200" dirty="0">
                        <a:solidFill>
                          <a:schemeClr val="lt1"/>
                        </a:solidFill>
                        <a:effectLst/>
                        <a:latin typeface="+mn-lt"/>
                        <a:ea typeface="+mn-ea"/>
                        <a:cs typeface="+mn-cs"/>
                      </a:endParaRPr>
                    </a:p>
                  </a:txBody>
                  <a:tcPr/>
                </a:tc>
                <a:extLst>
                  <a:ext uri="{0D108BD9-81ED-4DB2-BD59-A6C34878D82A}">
                    <a16:rowId xmlns:a16="http://schemas.microsoft.com/office/drawing/2014/main" val="3478464124"/>
                  </a:ext>
                </a:extLst>
              </a:tr>
              <a:tr h="4193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Greater Development Time</a:t>
                      </a:r>
                      <a:endParaRPr lang="en-US" sz="1800" b="0" i="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Poor Performance</a:t>
                      </a:r>
                      <a:endParaRPr lang="en-US"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3348612902"/>
                  </a:ext>
                </a:extLst>
              </a:tr>
              <a:tr h="419349">
                <a:tc>
                  <a:txBody>
                    <a:bodyPr/>
                    <a:lstStyle/>
                    <a:p>
                      <a:r>
                        <a:rPr lang="en-US" sz="1800" b="1" i="0" kern="1200" dirty="0">
                          <a:solidFill>
                            <a:schemeClr val="dk1"/>
                          </a:solidFill>
                          <a:effectLst/>
                          <a:latin typeface="+mn-lt"/>
                          <a:ea typeface="+mn-ea"/>
                          <a:cs typeface="+mn-cs"/>
                        </a:rPr>
                        <a:t>Higher Developmental Cost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Lesser Access to Device’s Features</a:t>
                      </a:r>
                      <a:endParaRPr lang="en-US"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279449004"/>
                  </a:ext>
                </a:extLst>
              </a:tr>
              <a:tr h="4193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Greater Resource Requirement</a:t>
                      </a:r>
                      <a:endParaRPr lang="en-US" sz="1800" b="0" i="0" kern="1200" dirty="0">
                        <a:solidFill>
                          <a:schemeClr val="dk1"/>
                        </a:solidFill>
                        <a:effectLst/>
                        <a:latin typeface="+mn-lt"/>
                        <a:ea typeface="+mn-ea"/>
                        <a:cs typeface="+mn-cs"/>
                      </a:endParaRPr>
                    </a:p>
                  </a:txBody>
                  <a:tcPr/>
                </a:tc>
                <a:tc>
                  <a:txBody>
                    <a:bodyPr/>
                    <a:lstStyle/>
                    <a:p>
                      <a:endParaRPr lang="en-US" dirty="0"/>
                    </a:p>
                  </a:txBody>
                  <a:tcPr/>
                </a:tc>
                <a:extLst>
                  <a:ext uri="{0D108BD9-81ED-4DB2-BD59-A6C34878D82A}">
                    <a16:rowId xmlns:a16="http://schemas.microsoft.com/office/drawing/2014/main" val="3067243705"/>
                  </a:ext>
                </a:extLst>
              </a:tr>
            </a:tbl>
          </a:graphicData>
        </a:graphic>
      </p:graphicFrame>
    </p:spTree>
    <p:extLst>
      <p:ext uri="{BB962C8B-B14F-4D97-AF65-F5344CB8AC3E}">
        <p14:creationId xmlns:p14="http://schemas.microsoft.com/office/powerpoint/2010/main" val="4279597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32549-8189-4F19-AE39-DB7F115B1EAC}"/>
              </a:ext>
            </a:extLst>
          </p:cNvPr>
          <p:cNvSpPr>
            <a:spLocks noGrp="1"/>
          </p:cNvSpPr>
          <p:nvPr>
            <p:ph type="title"/>
          </p:nvPr>
        </p:nvSpPr>
        <p:spPr/>
        <p:txBody>
          <a:bodyPr/>
          <a:lstStyle/>
          <a:p>
            <a:r>
              <a:rPr lang="en-US" dirty="0"/>
              <a:t>Available Cross Platforms</a:t>
            </a:r>
          </a:p>
        </p:txBody>
      </p:sp>
      <p:sp>
        <p:nvSpPr>
          <p:cNvPr id="3" name="Content Placeholder 2">
            <a:extLst>
              <a:ext uri="{FF2B5EF4-FFF2-40B4-BE49-F238E27FC236}">
                <a16:creationId xmlns:a16="http://schemas.microsoft.com/office/drawing/2014/main" id="{4D15F42F-D4F2-442C-BE35-9B2BB79AD30A}"/>
              </a:ext>
            </a:extLst>
          </p:cNvPr>
          <p:cNvSpPr>
            <a:spLocks noGrp="1"/>
          </p:cNvSpPr>
          <p:nvPr>
            <p:ph idx="1"/>
          </p:nvPr>
        </p:nvSpPr>
        <p:spPr/>
        <p:txBody>
          <a:bodyPr/>
          <a:lstStyle/>
          <a:p>
            <a:r>
              <a:rPr lang="en-US" b="0" i="0" dirty="0">
                <a:solidFill>
                  <a:srgbClr val="2A2B2C"/>
                </a:solidFill>
                <a:effectLst/>
                <a:latin typeface="arial" panose="020B0604020202020204" pitchFamily="34" charset="0"/>
              </a:rPr>
              <a:t>Over the last year or so the market for enterprise-ready mobile cross platform development has actually started to take-off</a:t>
            </a:r>
          </a:p>
          <a:p>
            <a:r>
              <a:rPr lang="en-US" b="0" i="0" dirty="0">
                <a:solidFill>
                  <a:srgbClr val="2A2B2C"/>
                </a:solidFill>
                <a:effectLst/>
                <a:latin typeface="arial" panose="020B0604020202020204" pitchFamily="34" charset="0"/>
              </a:rPr>
              <a:t>Large and medium sized companies are progressively adjusting to the mobile world and </a:t>
            </a:r>
            <a:r>
              <a:rPr lang="en-US" b="0" i="0" dirty="0" err="1">
                <a:solidFill>
                  <a:srgbClr val="2A2B2C"/>
                </a:solidFill>
                <a:effectLst/>
                <a:latin typeface="arial" panose="020B0604020202020204" pitchFamily="34" charset="0"/>
              </a:rPr>
              <a:t>realising</a:t>
            </a:r>
            <a:r>
              <a:rPr lang="en-US" b="0" i="0" dirty="0">
                <a:solidFill>
                  <a:srgbClr val="2A2B2C"/>
                </a:solidFill>
                <a:effectLst/>
                <a:latin typeface="arial" panose="020B0604020202020204" pitchFamily="34" charset="0"/>
              </a:rPr>
              <a:t> the need to provide tablet computer and smartphone access to their line-of-business applications.</a:t>
            </a:r>
          </a:p>
          <a:p>
            <a:r>
              <a:rPr lang="en-US" b="0" i="0" dirty="0">
                <a:solidFill>
                  <a:srgbClr val="2A2B2C"/>
                </a:solidFill>
                <a:effectLst/>
                <a:latin typeface="arial" panose="020B0604020202020204" pitchFamily="34" charset="0"/>
              </a:rPr>
              <a:t>The demand for the capability to quickly develop and deploy applications at a large scale means cross platform development tools will be really important over the coming years.</a:t>
            </a:r>
            <a:endParaRPr lang="en-US" dirty="0"/>
          </a:p>
        </p:txBody>
      </p:sp>
      <p:sp>
        <p:nvSpPr>
          <p:cNvPr id="4" name="Date Placeholder 3">
            <a:extLst>
              <a:ext uri="{FF2B5EF4-FFF2-40B4-BE49-F238E27FC236}">
                <a16:creationId xmlns:a16="http://schemas.microsoft.com/office/drawing/2014/main" id="{C15DFF6A-D023-45D0-BB37-7D4F30CF92BB}"/>
              </a:ext>
            </a:extLst>
          </p:cNvPr>
          <p:cNvSpPr>
            <a:spLocks noGrp="1"/>
          </p:cNvSpPr>
          <p:nvPr>
            <p:ph type="dt" sz="half" idx="10"/>
          </p:nvPr>
        </p:nvSpPr>
        <p:spPr/>
        <p:txBody>
          <a:bodyPr/>
          <a:lstStyle/>
          <a:p>
            <a:r>
              <a:rPr lang="en-US"/>
              <a:t>10/2/2022</a:t>
            </a:r>
            <a:endParaRPr lang="en-US" dirty="0"/>
          </a:p>
        </p:txBody>
      </p:sp>
      <p:sp>
        <p:nvSpPr>
          <p:cNvPr id="5" name="Footer Placeholder 4">
            <a:extLst>
              <a:ext uri="{FF2B5EF4-FFF2-40B4-BE49-F238E27FC236}">
                <a16:creationId xmlns:a16="http://schemas.microsoft.com/office/drawing/2014/main" id="{0FFB4236-96AD-4DC5-A379-A95BF5BF36BA}"/>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D527BDB7-A8C9-4CE7-8D01-39ABB7CCC6A4}"/>
              </a:ext>
            </a:extLst>
          </p:cNvPr>
          <p:cNvSpPr>
            <a:spLocks noGrp="1"/>
          </p:cNvSpPr>
          <p:nvPr>
            <p:ph type="sldNum" sz="quarter" idx="12"/>
          </p:nvPr>
        </p:nvSpPr>
        <p:spPr/>
        <p:txBody>
          <a:bodyPr/>
          <a:lstStyle/>
          <a:p>
            <a:fld id="{DE8AFC43-2897-41A1-8E56-8325026E7933}" type="slidenum">
              <a:rPr lang="en-US" smtClean="0"/>
              <a:pPr/>
              <a:t>12</a:t>
            </a:fld>
            <a:endParaRPr lang="en-US" dirty="0"/>
          </a:p>
        </p:txBody>
      </p:sp>
    </p:spTree>
    <p:extLst>
      <p:ext uri="{BB962C8B-B14F-4D97-AF65-F5344CB8AC3E}">
        <p14:creationId xmlns:p14="http://schemas.microsoft.com/office/powerpoint/2010/main" val="2481602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9D258E-4437-4168-802D-D81DEAD72D57}"/>
              </a:ext>
            </a:extLst>
          </p:cNvPr>
          <p:cNvSpPr>
            <a:spLocks noGrp="1"/>
          </p:cNvSpPr>
          <p:nvPr>
            <p:ph idx="1"/>
          </p:nvPr>
        </p:nvSpPr>
        <p:spPr>
          <a:xfrm>
            <a:off x="838200" y="522514"/>
            <a:ext cx="10515600" cy="5654449"/>
          </a:xfrm>
        </p:spPr>
        <p:txBody>
          <a:bodyPr/>
          <a:lstStyle/>
          <a:p>
            <a:r>
              <a:rPr lang="en-US" b="1" i="0" cap="all" dirty="0">
                <a:solidFill>
                  <a:srgbClr val="2A2B2C"/>
                </a:solidFill>
                <a:effectLst/>
                <a:latin typeface="Roboto"/>
              </a:rPr>
              <a:t>SENCHA</a:t>
            </a:r>
          </a:p>
          <a:p>
            <a:pPr marL="457200" lvl="1" indent="0">
              <a:buNone/>
            </a:pPr>
            <a:r>
              <a:rPr lang="en-US" b="0" i="0" dirty="0">
                <a:solidFill>
                  <a:srgbClr val="2A2B2C"/>
                </a:solidFill>
                <a:effectLst/>
                <a:latin typeface="arial" panose="020B0604020202020204" pitchFamily="34" charset="0"/>
              </a:rPr>
              <a:t>Sencha is a tool that lets you develop your apps in HTML5</a:t>
            </a:r>
            <a:endParaRPr lang="en-US" b="1" cap="all" dirty="0">
              <a:solidFill>
                <a:srgbClr val="2A2B2C"/>
              </a:solidFill>
              <a:latin typeface="Roboto"/>
            </a:endParaRPr>
          </a:p>
          <a:p>
            <a:r>
              <a:rPr lang="en-US" b="1" i="0" cap="all" dirty="0">
                <a:solidFill>
                  <a:srgbClr val="2A2B2C"/>
                </a:solidFill>
                <a:effectLst/>
                <a:latin typeface="Roboto"/>
              </a:rPr>
              <a:t>PHONEGAP2</a:t>
            </a:r>
            <a:endParaRPr lang="en-US" b="0" i="0" cap="all" dirty="0">
              <a:solidFill>
                <a:srgbClr val="2A2B2C"/>
              </a:solidFill>
              <a:effectLst/>
              <a:latin typeface="Roboto"/>
            </a:endParaRPr>
          </a:p>
          <a:p>
            <a:pPr marL="457200" lvl="1" indent="0">
              <a:buNone/>
            </a:pPr>
            <a:r>
              <a:rPr lang="en-US" b="0" i="0" dirty="0">
                <a:solidFill>
                  <a:srgbClr val="2A2B2C"/>
                </a:solidFill>
                <a:effectLst/>
                <a:latin typeface="arial" panose="020B0604020202020204" pitchFamily="34" charset="0"/>
              </a:rPr>
              <a:t>PhoneGap Owned by Adobe, PhoneGap is a complimentary resource that newbie app developers could use to translate code from HTML5, CSS, and JavaScript.</a:t>
            </a:r>
            <a:endParaRPr lang="en-US" b="0" i="0" cap="all" dirty="0">
              <a:solidFill>
                <a:srgbClr val="2A2B2C"/>
              </a:solidFill>
              <a:effectLst/>
              <a:latin typeface="Roboto"/>
            </a:endParaRPr>
          </a:p>
          <a:p>
            <a:r>
              <a:rPr lang="en-US" b="1" i="0" cap="all" dirty="0">
                <a:solidFill>
                  <a:srgbClr val="2A2B2C"/>
                </a:solidFill>
                <a:effectLst/>
                <a:latin typeface="Roboto"/>
              </a:rPr>
              <a:t>TITANIUM STUDIO3</a:t>
            </a:r>
            <a:endParaRPr lang="en-US" b="0" i="0" cap="all" dirty="0">
              <a:solidFill>
                <a:srgbClr val="2A2B2C"/>
              </a:solidFill>
              <a:effectLst/>
              <a:latin typeface="Roboto"/>
            </a:endParaRPr>
          </a:p>
          <a:p>
            <a:pPr lvl="1"/>
            <a:r>
              <a:rPr lang="en-US" b="0" i="0" dirty="0" err="1">
                <a:solidFill>
                  <a:srgbClr val="2A2B2C"/>
                </a:solidFill>
                <a:effectLst/>
                <a:latin typeface="arial" panose="020B0604020202020204" pitchFamily="34" charset="0"/>
              </a:rPr>
              <a:t>Appcelerator</a:t>
            </a:r>
            <a:r>
              <a:rPr lang="en-US" b="0" i="0" dirty="0">
                <a:solidFill>
                  <a:srgbClr val="2A2B2C"/>
                </a:solidFill>
                <a:effectLst/>
                <a:latin typeface="arial" panose="020B0604020202020204" pitchFamily="34" charset="0"/>
              </a:rPr>
              <a:t> Titanium Using JavaScript, Titanium’s SDK produces indigenous iOS and Android applications while reusing anywhere from 60 % to 90 % of the same code for all the apps you make,</a:t>
            </a:r>
            <a:endParaRPr lang="en-US" dirty="0"/>
          </a:p>
          <a:p>
            <a:endParaRPr lang="en-US" dirty="0"/>
          </a:p>
        </p:txBody>
      </p:sp>
      <p:sp>
        <p:nvSpPr>
          <p:cNvPr id="4" name="Date Placeholder 3">
            <a:extLst>
              <a:ext uri="{FF2B5EF4-FFF2-40B4-BE49-F238E27FC236}">
                <a16:creationId xmlns:a16="http://schemas.microsoft.com/office/drawing/2014/main" id="{EDDE0769-DB91-4AA5-A0CD-427944C1A14B}"/>
              </a:ext>
            </a:extLst>
          </p:cNvPr>
          <p:cNvSpPr>
            <a:spLocks noGrp="1"/>
          </p:cNvSpPr>
          <p:nvPr>
            <p:ph type="dt" sz="half" idx="10"/>
          </p:nvPr>
        </p:nvSpPr>
        <p:spPr/>
        <p:txBody>
          <a:bodyPr/>
          <a:lstStyle/>
          <a:p>
            <a:r>
              <a:rPr lang="en-US"/>
              <a:t>10/2/2022</a:t>
            </a:r>
            <a:endParaRPr lang="en-US" dirty="0"/>
          </a:p>
        </p:txBody>
      </p:sp>
      <p:sp>
        <p:nvSpPr>
          <p:cNvPr id="5" name="Footer Placeholder 4">
            <a:extLst>
              <a:ext uri="{FF2B5EF4-FFF2-40B4-BE49-F238E27FC236}">
                <a16:creationId xmlns:a16="http://schemas.microsoft.com/office/drawing/2014/main" id="{324C89D3-2CC0-4E23-9638-7C5C20521D23}"/>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EF82AF51-FB81-48DD-8804-B055BEA84772}"/>
              </a:ext>
            </a:extLst>
          </p:cNvPr>
          <p:cNvSpPr>
            <a:spLocks noGrp="1"/>
          </p:cNvSpPr>
          <p:nvPr>
            <p:ph type="sldNum" sz="quarter" idx="12"/>
          </p:nvPr>
        </p:nvSpPr>
        <p:spPr/>
        <p:txBody>
          <a:bodyPr/>
          <a:lstStyle/>
          <a:p>
            <a:fld id="{DE8AFC43-2897-41A1-8E56-8325026E7933}" type="slidenum">
              <a:rPr lang="en-US" smtClean="0"/>
              <a:pPr/>
              <a:t>13</a:t>
            </a:fld>
            <a:endParaRPr lang="en-US" dirty="0"/>
          </a:p>
        </p:txBody>
      </p:sp>
    </p:spTree>
    <p:extLst>
      <p:ext uri="{BB962C8B-B14F-4D97-AF65-F5344CB8AC3E}">
        <p14:creationId xmlns:p14="http://schemas.microsoft.com/office/powerpoint/2010/main" val="1898668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00910B-C906-4C6B-BBF4-C1A5C0CB34FC}"/>
              </a:ext>
            </a:extLst>
          </p:cNvPr>
          <p:cNvSpPr>
            <a:spLocks noGrp="1"/>
          </p:cNvSpPr>
          <p:nvPr>
            <p:ph idx="1"/>
          </p:nvPr>
        </p:nvSpPr>
        <p:spPr>
          <a:xfrm>
            <a:off x="838200" y="578498"/>
            <a:ext cx="10515600" cy="5598465"/>
          </a:xfrm>
        </p:spPr>
        <p:txBody>
          <a:bodyPr>
            <a:normAutofit/>
          </a:bodyPr>
          <a:lstStyle/>
          <a:p>
            <a:pPr fontAlgn="base"/>
            <a:r>
              <a:rPr lang="en-US" b="1" i="0" cap="all" dirty="0">
                <a:solidFill>
                  <a:srgbClr val="2A2B2C"/>
                </a:solidFill>
                <a:effectLst/>
                <a:latin typeface="Roboto"/>
              </a:rPr>
              <a:t>COCOS2D4</a:t>
            </a:r>
            <a:endParaRPr lang="en-US" b="0" i="0" dirty="0">
              <a:solidFill>
                <a:srgbClr val="2A2B2C"/>
              </a:solidFill>
              <a:effectLst/>
              <a:latin typeface="arial" panose="020B0604020202020204" pitchFamily="34" charset="0"/>
            </a:endParaRPr>
          </a:p>
          <a:p>
            <a:pPr marL="457200" lvl="1" indent="0" fontAlgn="base">
              <a:buNone/>
            </a:pPr>
            <a:r>
              <a:rPr lang="en-US" b="0" i="0" dirty="0">
                <a:solidFill>
                  <a:srgbClr val="2A2B2C"/>
                </a:solidFill>
                <a:effectLst/>
                <a:latin typeface="arial" panose="020B0604020202020204" pitchFamily="34" charset="0"/>
              </a:rPr>
              <a:t>Cocos2dCocos2d is primarily used in two-dimensional game development. It gives developers the option of 5 different forks or platforms to develop on.</a:t>
            </a:r>
          </a:p>
          <a:p>
            <a:pPr fontAlgn="base"/>
            <a:r>
              <a:rPr lang="en-US" b="1" i="0" cap="all" dirty="0">
                <a:solidFill>
                  <a:srgbClr val="2A2B2C"/>
                </a:solidFill>
                <a:effectLst/>
                <a:latin typeface="Roboto"/>
              </a:rPr>
              <a:t>UNITY 3D</a:t>
            </a:r>
            <a:endParaRPr lang="en-US" b="0" i="0" cap="all" dirty="0">
              <a:solidFill>
                <a:srgbClr val="2A2B2C"/>
              </a:solidFill>
              <a:effectLst/>
              <a:latin typeface="Roboto"/>
            </a:endParaRPr>
          </a:p>
          <a:p>
            <a:pPr marL="457200" lvl="1" indent="0" fontAlgn="base">
              <a:buNone/>
            </a:pPr>
            <a:r>
              <a:rPr lang="en-US" b="0" i="0" dirty="0">
                <a:solidFill>
                  <a:srgbClr val="2A2B2C"/>
                </a:solidFill>
                <a:effectLst/>
                <a:latin typeface="arial" panose="020B0604020202020204" pitchFamily="34" charset="0"/>
              </a:rPr>
              <a:t>Unity 3D is a game engine you can use if you really want to take care of your incredible graphics. It goes beyond being a basic translation tool. After establishing your code in </a:t>
            </a:r>
            <a:r>
              <a:rPr lang="en-US" b="0" i="0" dirty="0" err="1">
                <a:solidFill>
                  <a:srgbClr val="2A2B2C"/>
                </a:solidFill>
                <a:effectLst/>
                <a:latin typeface="arial" panose="020B0604020202020204" pitchFamily="34" charset="0"/>
              </a:rPr>
              <a:t>UnityScript</a:t>
            </a:r>
            <a:r>
              <a:rPr lang="en-US" b="0" i="0" dirty="0">
                <a:solidFill>
                  <a:srgbClr val="2A2B2C"/>
                </a:solidFill>
                <a:effectLst/>
                <a:latin typeface="arial" panose="020B0604020202020204" pitchFamily="34" charset="0"/>
              </a:rPr>
              <a:t>, C#, or Boo, you could export your games to 17 different platforms, including iOS, Android, Windows, Web, </a:t>
            </a:r>
            <a:r>
              <a:rPr lang="en-US" b="0" i="0" dirty="0" err="1">
                <a:solidFill>
                  <a:srgbClr val="2A2B2C"/>
                </a:solidFill>
                <a:effectLst/>
                <a:latin typeface="arial" panose="020B0604020202020204" pitchFamily="34" charset="0"/>
              </a:rPr>
              <a:t>Playstation</a:t>
            </a:r>
            <a:r>
              <a:rPr lang="en-US" b="0" i="0" dirty="0">
                <a:solidFill>
                  <a:srgbClr val="2A2B2C"/>
                </a:solidFill>
                <a:effectLst/>
                <a:latin typeface="arial" panose="020B0604020202020204" pitchFamily="34" charset="0"/>
              </a:rPr>
              <a:t>, Xbox, Wii and </a:t>
            </a:r>
            <a:r>
              <a:rPr lang="en-US" b="0" i="0" dirty="0" err="1">
                <a:solidFill>
                  <a:srgbClr val="2A2B2C"/>
                </a:solidFill>
                <a:effectLst/>
                <a:latin typeface="arial" panose="020B0604020202020204" pitchFamily="34" charset="0"/>
              </a:rPr>
              <a:t>Linux.Once</a:t>
            </a:r>
            <a:r>
              <a:rPr lang="en-US" b="0" i="0" dirty="0">
                <a:solidFill>
                  <a:srgbClr val="2A2B2C"/>
                </a:solidFill>
                <a:effectLst/>
                <a:latin typeface="arial" panose="020B0604020202020204" pitchFamily="34" charset="0"/>
              </a:rPr>
              <a:t> you’ve got your game on all your selected platforms, Unity will also assist you distribute it to the appropriate stores, obtain social shares, and track user analytics.</a:t>
            </a:r>
            <a:endParaRPr lang="en-US" dirty="0"/>
          </a:p>
          <a:p>
            <a:pPr algn="l" fontAlgn="base"/>
            <a:endParaRPr lang="en-US" dirty="0"/>
          </a:p>
        </p:txBody>
      </p:sp>
      <p:sp>
        <p:nvSpPr>
          <p:cNvPr id="4" name="Date Placeholder 3">
            <a:extLst>
              <a:ext uri="{FF2B5EF4-FFF2-40B4-BE49-F238E27FC236}">
                <a16:creationId xmlns:a16="http://schemas.microsoft.com/office/drawing/2014/main" id="{9AE71169-700B-4FB7-9915-333B9C826896}"/>
              </a:ext>
            </a:extLst>
          </p:cNvPr>
          <p:cNvSpPr>
            <a:spLocks noGrp="1"/>
          </p:cNvSpPr>
          <p:nvPr>
            <p:ph type="dt" sz="half" idx="10"/>
          </p:nvPr>
        </p:nvSpPr>
        <p:spPr/>
        <p:txBody>
          <a:bodyPr/>
          <a:lstStyle/>
          <a:p>
            <a:r>
              <a:rPr lang="en-US"/>
              <a:t>10/2/2022</a:t>
            </a:r>
            <a:endParaRPr lang="en-US" dirty="0"/>
          </a:p>
        </p:txBody>
      </p:sp>
      <p:sp>
        <p:nvSpPr>
          <p:cNvPr id="5" name="Footer Placeholder 4">
            <a:extLst>
              <a:ext uri="{FF2B5EF4-FFF2-40B4-BE49-F238E27FC236}">
                <a16:creationId xmlns:a16="http://schemas.microsoft.com/office/drawing/2014/main" id="{7E46E9E4-7300-4BAC-865B-E5B0C8F7EB4F}"/>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69AD4A0F-6D9E-431F-8773-6C1BC141C994}"/>
              </a:ext>
            </a:extLst>
          </p:cNvPr>
          <p:cNvSpPr>
            <a:spLocks noGrp="1"/>
          </p:cNvSpPr>
          <p:nvPr>
            <p:ph type="sldNum" sz="quarter" idx="12"/>
          </p:nvPr>
        </p:nvSpPr>
        <p:spPr/>
        <p:txBody>
          <a:bodyPr/>
          <a:lstStyle/>
          <a:p>
            <a:fld id="{DE8AFC43-2897-41A1-8E56-8325026E7933}" type="slidenum">
              <a:rPr lang="en-US" smtClean="0"/>
              <a:pPr/>
              <a:t>14</a:t>
            </a:fld>
            <a:endParaRPr lang="en-US" dirty="0"/>
          </a:p>
        </p:txBody>
      </p:sp>
    </p:spTree>
    <p:extLst>
      <p:ext uri="{BB962C8B-B14F-4D97-AF65-F5344CB8AC3E}">
        <p14:creationId xmlns:p14="http://schemas.microsoft.com/office/powerpoint/2010/main" val="273514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BCBFC7-FA2F-42FF-AE6E-674528AF63CE}"/>
              </a:ext>
            </a:extLst>
          </p:cNvPr>
          <p:cNvSpPr>
            <a:spLocks noGrp="1"/>
          </p:cNvSpPr>
          <p:nvPr>
            <p:ph idx="1"/>
          </p:nvPr>
        </p:nvSpPr>
        <p:spPr>
          <a:xfrm>
            <a:off x="838200" y="401216"/>
            <a:ext cx="10515600" cy="5775747"/>
          </a:xfrm>
        </p:spPr>
        <p:txBody>
          <a:bodyPr>
            <a:normAutofit/>
          </a:bodyPr>
          <a:lstStyle/>
          <a:p>
            <a:r>
              <a:rPr lang="en-US" b="1" i="0" cap="all" dirty="0">
                <a:solidFill>
                  <a:srgbClr val="2A2B2C"/>
                </a:solidFill>
                <a:effectLst/>
                <a:latin typeface="Roboto"/>
              </a:rPr>
              <a:t>CORONASDK</a:t>
            </a:r>
            <a:endParaRPr lang="en-US" b="0" i="0" cap="all" dirty="0">
              <a:solidFill>
                <a:srgbClr val="2A2B2C"/>
              </a:solidFill>
              <a:effectLst/>
              <a:latin typeface="Roboto"/>
            </a:endParaRPr>
          </a:p>
          <a:p>
            <a:pPr marL="457200" lvl="1" indent="0">
              <a:buNone/>
            </a:pPr>
            <a:r>
              <a:rPr lang="en-US" b="0" i="0" dirty="0">
                <a:solidFill>
                  <a:srgbClr val="2A2B2C"/>
                </a:solidFill>
                <a:effectLst/>
                <a:latin typeface="arial" panose="020B0604020202020204" pitchFamily="34" charset="0"/>
              </a:rPr>
              <a:t>It’s another cross platform mobile development tool that’s optimized for 2D gaming graphics and helps you make </a:t>
            </a:r>
            <a:r>
              <a:rPr lang="en-US" b="0" i="0" dirty="0" err="1">
                <a:solidFill>
                  <a:srgbClr val="2A2B2C"/>
                </a:solidFill>
                <a:effectLst/>
                <a:latin typeface="arial" panose="020B0604020202020204" pitchFamily="34" charset="0"/>
              </a:rPr>
              <a:t>games.Corona’s</a:t>
            </a:r>
            <a:r>
              <a:rPr lang="en-US" b="0" i="0" dirty="0">
                <a:solidFill>
                  <a:srgbClr val="2A2B2C"/>
                </a:solidFill>
                <a:effectLst/>
                <a:latin typeface="arial" panose="020B0604020202020204" pitchFamily="34" charset="0"/>
              </a:rPr>
              <a:t> programming language is Lua, which is written in C, making it a cross platform language. Corona chose Lua because they found it to be really robust with a small footprint for mobile apps.</a:t>
            </a:r>
            <a:endParaRPr lang="en-US" dirty="0"/>
          </a:p>
          <a:p>
            <a:r>
              <a:rPr lang="en-US" b="1" i="0" cap="all" dirty="0">
                <a:solidFill>
                  <a:srgbClr val="2A2B2C"/>
                </a:solidFill>
                <a:effectLst/>
                <a:latin typeface="Roboto"/>
              </a:rPr>
              <a:t>QT</a:t>
            </a:r>
            <a:endParaRPr lang="en-US" b="0" i="0" cap="all" dirty="0">
              <a:solidFill>
                <a:srgbClr val="2A2B2C"/>
              </a:solidFill>
              <a:effectLst/>
              <a:latin typeface="Roboto"/>
            </a:endParaRPr>
          </a:p>
          <a:p>
            <a:pPr marL="457200" lvl="1" indent="0">
              <a:buNone/>
            </a:pPr>
            <a:r>
              <a:rPr lang="en-US" b="0" i="0" dirty="0">
                <a:solidFill>
                  <a:srgbClr val="2A2B2C"/>
                </a:solidFill>
                <a:effectLst/>
                <a:latin typeface="arial" panose="020B0604020202020204" pitchFamily="34" charset="0"/>
              </a:rPr>
              <a:t>Qt is a subscription-based service that lets you code in C++, and then export your app to the different platforms on which you intend to </a:t>
            </a:r>
            <a:r>
              <a:rPr lang="en-US" b="0" i="0" dirty="0" err="1">
                <a:solidFill>
                  <a:srgbClr val="2A2B2C"/>
                </a:solidFill>
                <a:effectLst/>
                <a:latin typeface="arial" panose="020B0604020202020204" pitchFamily="34" charset="0"/>
              </a:rPr>
              <a:t>develop.Once</a:t>
            </a:r>
            <a:r>
              <a:rPr lang="en-US" b="0" i="0" dirty="0">
                <a:solidFill>
                  <a:srgbClr val="2A2B2C"/>
                </a:solidFill>
                <a:effectLst/>
                <a:latin typeface="arial" panose="020B0604020202020204" pitchFamily="34" charset="0"/>
              </a:rPr>
              <a:t> the apps are exported, the Qt interface lets you access your apps on their respective platforms and devices, so you can see how well the app is operating and make changes if and where </a:t>
            </a:r>
            <a:r>
              <a:rPr lang="en-US" b="0" i="0" dirty="0" err="1">
                <a:solidFill>
                  <a:srgbClr val="2A2B2C"/>
                </a:solidFill>
                <a:effectLst/>
                <a:latin typeface="arial" panose="020B0604020202020204" pitchFamily="34" charset="0"/>
              </a:rPr>
              <a:t>needed.The</a:t>
            </a:r>
            <a:r>
              <a:rPr lang="en-US" b="0" i="0" dirty="0">
                <a:solidFill>
                  <a:srgbClr val="2A2B2C"/>
                </a:solidFill>
                <a:effectLst/>
                <a:latin typeface="arial" panose="020B0604020202020204" pitchFamily="34" charset="0"/>
              </a:rPr>
              <a:t> best part? You don’t need to own many different devices for testing.</a:t>
            </a:r>
            <a:endParaRPr lang="en-US" dirty="0"/>
          </a:p>
        </p:txBody>
      </p:sp>
      <p:sp>
        <p:nvSpPr>
          <p:cNvPr id="4" name="Date Placeholder 3">
            <a:extLst>
              <a:ext uri="{FF2B5EF4-FFF2-40B4-BE49-F238E27FC236}">
                <a16:creationId xmlns:a16="http://schemas.microsoft.com/office/drawing/2014/main" id="{0C2FE1F6-CBFE-4A90-8CC5-1D0531DFE5A5}"/>
              </a:ext>
            </a:extLst>
          </p:cNvPr>
          <p:cNvSpPr>
            <a:spLocks noGrp="1"/>
          </p:cNvSpPr>
          <p:nvPr>
            <p:ph type="dt" sz="half" idx="10"/>
          </p:nvPr>
        </p:nvSpPr>
        <p:spPr/>
        <p:txBody>
          <a:bodyPr/>
          <a:lstStyle/>
          <a:p>
            <a:r>
              <a:rPr lang="en-US"/>
              <a:t>10/2/2022</a:t>
            </a:r>
            <a:endParaRPr lang="en-US" dirty="0"/>
          </a:p>
        </p:txBody>
      </p:sp>
      <p:sp>
        <p:nvSpPr>
          <p:cNvPr id="5" name="Footer Placeholder 4">
            <a:extLst>
              <a:ext uri="{FF2B5EF4-FFF2-40B4-BE49-F238E27FC236}">
                <a16:creationId xmlns:a16="http://schemas.microsoft.com/office/drawing/2014/main" id="{836DC8A0-F6DD-4A0A-AF4D-B28483A9D720}"/>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EE02A261-3DF3-4C2B-9507-68EA84EEC8F9}"/>
              </a:ext>
            </a:extLst>
          </p:cNvPr>
          <p:cNvSpPr>
            <a:spLocks noGrp="1"/>
          </p:cNvSpPr>
          <p:nvPr>
            <p:ph type="sldNum" sz="quarter" idx="12"/>
          </p:nvPr>
        </p:nvSpPr>
        <p:spPr/>
        <p:txBody>
          <a:bodyPr/>
          <a:lstStyle/>
          <a:p>
            <a:fld id="{DE8AFC43-2897-41A1-8E56-8325026E7933}" type="slidenum">
              <a:rPr lang="en-US" smtClean="0"/>
              <a:pPr/>
              <a:t>15</a:t>
            </a:fld>
            <a:endParaRPr lang="en-US" dirty="0"/>
          </a:p>
        </p:txBody>
      </p:sp>
    </p:spTree>
    <p:extLst>
      <p:ext uri="{BB962C8B-B14F-4D97-AF65-F5344CB8AC3E}">
        <p14:creationId xmlns:p14="http://schemas.microsoft.com/office/powerpoint/2010/main" val="2048859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DADF57-8C6F-48D0-BE78-07690D60992E}"/>
              </a:ext>
            </a:extLst>
          </p:cNvPr>
          <p:cNvSpPr>
            <a:spLocks noGrp="1"/>
          </p:cNvSpPr>
          <p:nvPr>
            <p:ph idx="1"/>
          </p:nvPr>
        </p:nvSpPr>
        <p:spPr>
          <a:xfrm>
            <a:off x="838200" y="718457"/>
            <a:ext cx="10515600" cy="5458506"/>
          </a:xfrm>
        </p:spPr>
        <p:txBody>
          <a:bodyPr/>
          <a:lstStyle/>
          <a:p>
            <a:r>
              <a:rPr lang="en-US" b="1" i="0" cap="all" dirty="0">
                <a:solidFill>
                  <a:srgbClr val="2A2B2C"/>
                </a:solidFill>
                <a:effectLst/>
                <a:latin typeface="Roboto"/>
              </a:rPr>
              <a:t>ALPHA ANYWHERE</a:t>
            </a:r>
            <a:endParaRPr lang="en-US" b="0" i="0" cap="all" dirty="0">
              <a:solidFill>
                <a:srgbClr val="2A2B2C"/>
              </a:solidFill>
              <a:effectLst/>
              <a:latin typeface="Roboto"/>
            </a:endParaRPr>
          </a:p>
          <a:p>
            <a:pPr marL="457200" lvl="1" indent="0">
              <a:buNone/>
            </a:pPr>
            <a:r>
              <a:rPr lang="en-US" b="0" i="0" dirty="0">
                <a:solidFill>
                  <a:srgbClr val="2A2B2C"/>
                </a:solidFill>
                <a:effectLst/>
                <a:latin typeface="arial" panose="020B0604020202020204" pitchFamily="34" charset="0"/>
              </a:rPr>
              <a:t>Alpha Anywhere is a tool that gives the developer several options when it involves programming languages, consisting of: C#, JavaScript, </a:t>
            </a:r>
            <a:r>
              <a:rPr lang="en-US" b="0" i="0" dirty="0" err="1">
                <a:solidFill>
                  <a:srgbClr val="2A2B2C"/>
                </a:solidFill>
                <a:effectLst/>
                <a:latin typeface="arial" panose="020B0604020202020204" pitchFamily="34" charset="0"/>
              </a:rPr>
              <a:t>Xbasic</a:t>
            </a:r>
            <a:r>
              <a:rPr lang="en-US" b="0" i="0" dirty="0">
                <a:solidFill>
                  <a:srgbClr val="2A2B2C"/>
                </a:solidFill>
                <a:effectLst/>
                <a:latin typeface="arial" panose="020B0604020202020204" pitchFamily="34" charset="0"/>
              </a:rPr>
              <a:t>, VB.NET, or any type of other.NET supported language like Cobra and C++. The site offers step-by-step walkthrough video tutorials to help first-time app developers make certain they’re getting everything right, but it does come with a pretty hefty price tag.</a:t>
            </a:r>
          </a:p>
          <a:p>
            <a:r>
              <a:rPr lang="en-US" b="1" i="0" cap="all" dirty="0">
                <a:solidFill>
                  <a:srgbClr val="2A2B2C"/>
                </a:solidFill>
                <a:effectLst/>
                <a:latin typeface="Roboto"/>
              </a:rPr>
              <a:t>5APP</a:t>
            </a:r>
            <a:endParaRPr lang="en-US" b="0" i="0" cap="all" dirty="0">
              <a:solidFill>
                <a:srgbClr val="2A2B2C"/>
              </a:solidFill>
              <a:effectLst/>
              <a:latin typeface="Roboto"/>
            </a:endParaRPr>
          </a:p>
          <a:p>
            <a:pPr marL="457200" lvl="1" indent="0">
              <a:buNone/>
            </a:pPr>
            <a:r>
              <a:rPr lang="en-US" b="0" i="0" dirty="0">
                <a:solidFill>
                  <a:srgbClr val="2A2B2C"/>
                </a:solidFill>
                <a:effectLst/>
                <a:latin typeface="arial" panose="020B0604020202020204" pitchFamily="34" charset="0"/>
              </a:rPr>
              <a:t>5App concentrates on data security while using HTML5 and JavaScript coding to export apps to Android and iOS. The only downside is they require you to get in contact with them prior to you get started using their platform, but they promise productivity and ease of use once you do.</a:t>
            </a:r>
            <a:endParaRPr lang="en-US" dirty="0"/>
          </a:p>
        </p:txBody>
      </p:sp>
      <p:sp>
        <p:nvSpPr>
          <p:cNvPr id="4" name="Date Placeholder 3">
            <a:extLst>
              <a:ext uri="{FF2B5EF4-FFF2-40B4-BE49-F238E27FC236}">
                <a16:creationId xmlns:a16="http://schemas.microsoft.com/office/drawing/2014/main" id="{1CDBB7EA-E3D4-4DF9-93B2-58D14EDEBE87}"/>
              </a:ext>
            </a:extLst>
          </p:cNvPr>
          <p:cNvSpPr>
            <a:spLocks noGrp="1"/>
          </p:cNvSpPr>
          <p:nvPr>
            <p:ph type="dt" sz="half" idx="10"/>
          </p:nvPr>
        </p:nvSpPr>
        <p:spPr/>
        <p:txBody>
          <a:bodyPr/>
          <a:lstStyle/>
          <a:p>
            <a:r>
              <a:rPr lang="en-US"/>
              <a:t>10/2/2022</a:t>
            </a:r>
            <a:endParaRPr lang="en-US" dirty="0"/>
          </a:p>
        </p:txBody>
      </p:sp>
      <p:sp>
        <p:nvSpPr>
          <p:cNvPr id="5" name="Footer Placeholder 4">
            <a:extLst>
              <a:ext uri="{FF2B5EF4-FFF2-40B4-BE49-F238E27FC236}">
                <a16:creationId xmlns:a16="http://schemas.microsoft.com/office/drawing/2014/main" id="{F2232301-6832-41B1-BC10-D64EB6D1221C}"/>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C80B456C-2655-449A-8134-B389202910EC}"/>
              </a:ext>
            </a:extLst>
          </p:cNvPr>
          <p:cNvSpPr>
            <a:spLocks noGrp="1"/>
          </p:cNvSpPr>
          <p:nvPr>
            <p:ph type="sldNum" sz="quarter" idx="12"/>
          </p:nvPr>
        </p:nvSpPr>
        <p:spPr/>
        <p:txBody>
          <a:bodyPr/>
          <a:lstStyle/>
          <a:p>
            <a:fld id="{DE8AFC43-2897-41A1-8E56-8325026E7933}" type="slidenum">
              <a:rPr lang="en-US" smtClean="0"/>
              <a:pPr/>
              <a:t>16</a:t>
            </a:fld>
            <a:endParaRPr lang="en-US" dirty="0"/>
          </a:p>
        </p:txBody>
      </p:sp>
    </p:spTree>
    <p:extLst>
      <p:ext uri="{BB962C8B-B14F-4D97-AF65-F5344CB8AC3E}">
        <p14:creationId xmlns:p14="http://schemas.microsoft.com/office/powerpoint/2010/main" val="911476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C977E-B451-4B93-8B16-8EA57AD9407E}"/>
              </a:ext>
            </a:extLst>
          </p:cNvPr>
          <p:cNvSpPr>
            <a:spLocks noGrp="1"/>
          </p:cNvSpPr>
          <p:nvPr>
            <p:ph idx="1"/>
          </p:nvPr>
        </p:nvSpPr>
        <p:spPr>
          <a:xfrm>
            <a:off x="838200" y="615820"/>
            <a:ext cx="10515600" cy="5561143"/>
          </a:xfrm>
        </p:spPr>
        <p:txBody>
          <a:bodyPr>
            <a:normAutofit/>
          </a:bodyPr>
          <a:lstStyle/>
          <a:p>
            <a:r>
              <a:rPr lang="en-US" dirty="0"/>
              <a:t>Flutter</a:t>
            </a:r>
          </a:p>
          <a:p>
            <a:pPr marL="457200" lvl="1"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rgbClr val="000626"/>
                </a:solidFill>
                <a:effectLst/>
                <a:latin typeface="Merriweather"/>
              </a:rPr>
              <a:t>Flutter is Google’s mobile app SDK which allows developers to write apps for iOS and Android using the same language and source code. With Flutter, developers can build native like apps using Dart programming language and using its own widgets. Being backed by Google, Flutter is emerging as strong competitors for the Xamarin and React Native. Flutter uses </a:t>
            </a:r>
            <a:r>
              <a:rPr kumimoji="0" lang="en-US" altLang="en-US" b="0" i="0" u="none" strike="noStrike" cap="none" normalizeH="0" baseline="0" dirty="0">
                <a:ln>
                  <a:noFill/>
                </a:ln>
                <a:solidFill>
                  <a:srgbClr val="0957FF"/>
                </a:solidFill>
                <a:effectLst/>
                <a:latin typeface="Merriweather"/>
              </a:rPr>
              <a:t>Dart</a:t>
            </a:r>
            <a:r>
              <a:rPr kumimoji="0" lang="en-US" altLang="en-US" b="0" i="0" u="none" strike="noStrike" cap="none" normalizeH="0" baseline="0" dirty="0">
                <a:ln>
                  <a:noFill/>
                </a:ln>
                <a:solidFill>
                  <a:srgbClr val="000626"/>
                </a:solidFill>
                <a:effectLst/>
                <a:latin typeface="Merriweather"/>
              </a:rPr>
              <a:t> programming language which was introduced by Google in 2011 and is rarely used by developers.</a:t>
            </a:r>
            <a:endParaRPr kumimoji="0" lang="en-US" altLang="en-US" sz="800" b="0" i="0" u="none" strike="noStrike" cap="none" normalizeH="0" baseline="0" dirty="0">
              <a:ln>
                <a:noFill/>
              </a:ln>
              <a:solidFill>
                <a:schemeClr val="tx1"/>
              </a:solidFill>
              <a:effectLst/>
            </a:endParaRPr>
          </a:p>
          <a:p>
            <a:r>
              <a:rPr lang="en-US" dirty="0"/>
              <a:t>React Native</a:t>
            </a:r>
          </a:p>
          <a:p>
            <a:pPr marL="457200" lvl="1" indent="0">
              <a:buNone/>
            </a:pPr>
            <a:r>
              <a:rPr lang="en-US" dirty="0">
                <a:solidFill>
                  <a:srgbClr val="292929"/>
                </a:solidFill>
                <a:latin typeface="charter"/>
              </a:rPr>
              <a:t>React Native </a:t>
            </a:r>
            <a:r>
              <a:rPr lang="en-US" b="0" i="0" dirty="0">
                <a:solidFill>
                  <a:srgbClr val="292929"/>
                </a:solidFill>
                <a:effectLst/>
                <a:latin typeface="charter"/>
              </a:rPr>
              <a:t>is a cross-platform mobile app development framework created by Jordan Walkie, a Facebook software engineer. In 2015, React Native became an open-source project.</a:t>
            </a:r>
            <a:br>
              <a:rPr kumimoji="0" lang="en-US" altLang="en-US" sz="3600" b="0" i="0" u="none" strike="noStrike" cap="none" normalizeH="0" baseline="0" dirty="0">
                <a:ln>
                  <a:noFill/>
                </a:ln>
                <a:solidFill>
                  <a:schemeClr val="tx1"/>
                </a:solidFill>
                <a:effectLst/>
                <a:latin typeface="Arial" panose="020B0604020202020204" pitchFamily="34" charset="0"/>
              </a:rPr>
            </a:b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2DAEB1B4-231E-4A61-812F-A3D8E25A72E6}"/>
              </a:ext>
            </a:extLst>
          </p:cNvPr>
          <p:cNvSpPr>
            <a:spLocks noGrp="1"/>
          </p:cNvSpPr>
          <p:nvPr>
            <p:ph type="dt" sz="half" idx="10"/>
          </p:nvPr>
        </p:nvSpPr>
        <p:spPr/>
        <p:txBody>
          <a:bodyPr/>
          <a:lstStyle/>
          <a:p>
            <a:r>
              <a:rPr lang="en-US"/>
              <a:t>10/2/2022</a:t>
            </a:r>
            <a:endParaRPr lang="en-US" dirty="0"/>
          </a:p>
        </p:txBody>
      </p:sp>
      <p:sp>
        <p:nvSpPr>
          <p:cNvPr id="5" name="Footer Placeholder 4">
            <a:extLst>
              <a:ext uri="{FF2B5EF4-FFF2-40B4-BE49-F238E27FC236}">
                <a16:creationId xmlns:a16="http://schemas.microsoft.com/office/drawing/2014/main" id="{694027FE-7FBD-4453-93A5-FFF8A54EF9BF}"/>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BDE4486D-9122-4D94-8E71-6BC5DE014FF1}"/>
              </a:ext>
            </a:extLst>
          </p:cNvPr>
          <p:cNvSpPr>
            <a:spLocks noGrp="1"/>
          </p:cNvSpPr>
          <p:nvPr>
            <p:ph type="sldNum" sz="quarter" idx="12"/>
          </p:nvPr>
        </p:nvSpPr>
        <p:spPr/>
        <p:txBody>
          <a:bodyPr/>
          <a:lstStyle/>
          <a:p>
            <a:fld id="{DE8AFC43-2897-41A1-8E56-8325026E7933}" type="slidenum">
              <a:rPr lang="en-US" smtClean="0"/>
              <a:pPr/>
              <a:t>17</a:t>
            </a:fld>
            <a:endParaRPr lang="en-US" dirty="0"/>
          </a:p>
        </p:txBody>
      </p:sp>
      <p:sp>
        <p:nvSpPr>
          <p:cNvPr id="7" name="Rectangle 1">
            <a:extLst>
              <a:ext uri="{FF2B5EF4-FFF2-40B4-BE49-F238E27FC236}">
                <a16:creationId xmlns:a16="http://schemas.microsoft.com/office/drawing/2014/main" id="{766A60E3-AAE1-4D23-955D-DFFC48C229F1}"/>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6205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2BD75E-1A17-47F1-811E-78B31CAE40EA}"/>
              </a:ext>
            </a:extLst>
          </p:cNvPr>
          <p:cNvSpPr>
            <a:spLocks noGrp="1"/>
          </p:cNvSpPr>
          <p:nvPr>
            <p:ph idx="1"/>
          </p:nvPr>
        </p:nvSpPr>
        <p:spPr>
          <a:xfrm>
            <a:off x="838200" y="606490"/>
            <a:ext cx="10515600" cy="5570473"/>
          </a:xfrm>
        </p:spPr>
        <p:txBody>
          <a:bodyPr/>
          <a:lstStyle/>
          <a:p>
            <a:r>
              <a:rPr lang="en-US" b="1" i="0" cap="all" dirty="0">
                <a:solidFill>
                  <a:srgbClr val="2A2B2C"/>
                </a:solidFill>
                <a:effectLst/>
                <a:latin typeface="Roboto"/>
              </a:rPr>
              <a:t>XAMARIN</a:t>
            </a:r>
            <a:endParaRPr lang="en-US" b="0" i="0" cap="all" dirty="0">
              <a:solidFill>
                <a:srgbClr val="2A2B2C"/>
              </a:solidFill>
              <a:effectLst/>
              <a:latin typeface="Roboto"/>
            </a:endParaRPr>
          </a:p>
          <a:p>
            <a:pPr marL="457200" lvl="1" indent="0">
              <a:buNone/>
            </a:pPr>
            <a:r>
              <a:rPr lang="en-US" b="0" i="0" dirty="0">
                <a:solidFill>
                  <a:srgbClr val="2A2B2C"/>
                </a:solidFill>
                <a:effectLst/>
                <a:latin typeface="arial" panose="020B0604020202020204" pitchFamily="34" charset="0"/>
              </a:rPr>
              <a:t>With a totally free starter option, Xamarin is a mobile development tool that includes app store delivery, performance testing and monitoring, and the ability to do virtual tests on more than 1,000 devices making sure everything is working and showing like it should. Using Ruby or C# for code, Xamarin has created a robust cross platform mobile development platform that’s been adopted by big names like Microsoft, Foursquare, IBM, and Dow Jones.</a:t>
            </a:r>
            <a:endParaRPr lang="en-US" dirty="0"/>
          </a:p>
          <a:p>
            <a:pPr marL="0" indent="0">
              <a:buNone/>
            </a:pPr>
            <a:endParaRPr lang="en-US" dirty="0"/>
          </a:p>
        </p:txBody>
      </p:sp>
      <p:sp>
        <p:nvSpPr>
          <p:cNvPr id="4" name="Date Placeholder 3">
            <a:extLst>
              <a:ext uri="{FF2B5EF4-FFF2-40B4-BE49-F238E27FC236}">
                <a16:creationId xmlns:a16="http://schemas.microsoft.com/office/drawing/2014/main" id="{7CAC39D4-4058-465E-A2BB-F0A5B649F181}"/>
              </a:ext>
            </a:extLst>
          </p:cNvPr>
          <p:cNvSpPr>
            <a:spLocks noGrp="1"/>
          </p:cNvSpPr>
          <p:nvPr>
            <p:ph type="dt" sz="half" idx="10"/>
          </p:nvPr>
        </p:nvSpPr>
        <p:spPr/>
        <p:txBody>
          <a:bodyPr/>
          <a:lstStyle/>
          <a:p>
            <a:r>
              <a:rPr lang="en-US"/>
              <a:t>10/2/2022</a:t>
            </a:r>
            <a:endParaRPr lang="en-US" dirty="0"/>
          </a:p>
        </p:txBody>
      </p:sp>
      <p:sp>
        <p:nvSpPr>
          <p:cNvPr id="5" name="Footer Placeholder 4">
            <a:extLst>
              <a:ext uri="{FF2B5EF4-FFF2-40B4-BE49-F238E27FC236}">
                <a16:creationId xmlns:a16="http://schemas.microsoft.com/office/drawing/2014/main" id="{5EB75153-A11D-4003-AD37-3ED4FE788698}"/>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6528A480-002F-4B5C-9877-ED33F3DF9017}"/>
              </a:ext>
            </a:extLst>
          </p:cNvPr>
          <p:cNvSpPr>
            <a:spLocks noGrp="1"/>
          </p:cNvSpPr>
          <p:nvPr>
            <p:ph type="sldNum" sz="quarter" idx="12"/>
          </p:nvPr>
        </p:nvSpPr>
        <p:spPr/>
        <p:txBody>
          <a:bodyPr/>
          <a:lstStyle/>
          <a:p>
            <a:fld id="{DE8AFC43-2897-41A1-8E56-8325026E7933}" type="slidenum">
              <a:rPr lang="en-US" smtClean="0"/>
              <a:pPr/>
              <a:t>18</a:t>
            </a:fld>
            <a:endParaRPr lang="en-US" dirty="0"/>
          </a:p>
        </p:txBody>
      </p:sp>
    </p:spTree>
    <p:extLst>
      <p:ext uri="{BB962C8B-B14F-4D97-AF65-F5344CB8AC3E}">
        <p14:creationId xmlns:p14="http://schemas.microsoft.com/office/powerpoint/2010/main" val="2524914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7E66-B59A-4553-BF07-4D20A5266CF9}"/>
              </a:ext>
            </a:extLst>
          </p:cNvPr>
          <p:cNvSpPr>
            <a:spLocks noGrp="1"/>
          </p:cNvSpPr>
          <p:nvPr>
            <p:ph type="title"/>
          </p:nvPr>
        </p:nvSpPr>
        <p:spPr/>
        <p:txBody>
          <a:bodyPr/>
          <a:lstStyle/>
          <a:p>
            <a:r>
              <a:rPr lang="en-US" dirty="0"/>
              <a:t>What is Suitable Cross Platform for us and Why</a:t>
            </a:r>
          </a:p>
        </p:txBody>
      </p:sp>
      <p:sp>
        <p:nvSpPr>
          <p:cNvPr id="3" name="Content Placeholder 2">
            <a:extLst>
              <a:ext uri="{FF2B5EF4-FFF2-40B4-BE49-F238E27FC236}">
                <a16:creationId xmlns:a16="http://schemas.microsoft.com/office/drawing/2014/main" id="{CF023860-CCF1-483C-8B4A-47FB9A11708E}"/>
              </a:ext>
            </a:extLst>
          </p:cNvPr>
          <p:cNvSpPr>
            <a:spLocks noGrp="1"/>
          </p:cNvSpPr>
          <p:nvPr>
            <p:ph idx="1"/>
          </p:nvPr>
        </p:nvSpPr>
        <p:spPr/>
        <p:txBody>
          <a:bodyPr/>
          <a:lstStyle/>
          <a:p>
            <a:r>
              <a:rPr lang="en-US" dirty="0"/>
              <a:t>In this course we will be using Xamarin Forms because of some reasons:</a:t>
            </a:r>
          </a:p>
          <a:p>
            <a:pPr marL="914400" lvl="1" indent="-457200">
              <a:buFont typeface="+mj-lt"/>
              <a:buAutoNum type="arabicPeriod"/>
            </a:pPr>
            <a:r>
              <a:rPr lang="en-US" b="0" i="0" dirty="0">
                <a:solidFill>
                  <a:srgbClr val="223344"/>
                </a:solidFill>
                <a:effectLst/>
                <a:latin typeface="Avenir"/>
              </a:rPr>
              <a:t>Code Sharing, or ‘Write Once, Use Everywhere’</a:t>
            </a:r>
          </a:p>
          <a:p>
            <a:pPr marL="914400" lvl="1" indent="-457200">
              <a:buFont typeface="+mj-lt"/>
              <a:buAutoNum type="arabicPeriod"/>
            </a:pPr>
            <a:r>
              <a:rPr lang="en-US" b="0" i="0" dirty="0">
                <a:solidFill>
                  <a:srgbClr val="223344"/>
                </a:solidFill>
                <a:effectLst/>
                <a:latin typeface="Avenir"/>
              </a:rPr>
              <a:t>Support and Full Technical Backing by Microsoft</a:t>
            </a:r>
          </a:p>
          <a:p>
            <a:pPr marL="914400" lvl="1" indent="-457200">
              <a:buFont typeface="+mj-lt"/>
              <a:buAutoNum type="arabicPeriod"/>
            </a:pPr>
            <a:r>
              <a:rPr lang="en-US" b="0" i="0" dirty="0">
                <a:solidFill>
                  <a:srgbClr val="223344"/>
                </a:solidFill>
                <a:effectLst/>
                <a:latin typeface="Avenir"/>
              </a:rPr>
              <a:t>Flexibility of C# and .NET</a:t>
            </a:r>
          </a:p>
          <a:p>
            <a:pPr marL="914400" lvl="1" indent="-457200">
              <a:buFont typeface="+mj-lt"/>
              <a:buAutoNum type="arabicPeriod"/>
            </a:pPr>
            <a:r>
              <a:rPr lang="en-US" b="0" i="0" dirty="0">
                <a:solidFill>
                  <a:srgbClr val="223344"/>
                </a:solidFill>
                <a:effectLst/>
                <a:latin typeface="Avenir"/>
              </a:rPr>
              <a:t>Minimal Time to Market</a:t>
            </a:r>
          </a:p>
          <a:p>
            <a:pPr marL="914400" lvl="1" indent="-457200">
              <a:buFont typeface="+mj-lt"/>
              <a:buAutoNum type="arabicPeriod"/>
            </a:pPr>
            <a:r>
              <a:rPr lang="en-US" b="0" i="0" dirty="0">
                <a:solidFill>
                  <a:srgbClr val="223344"/>
                </a:solidFill>
                <a:effectLst/>
                <a:latin typeface="Avenir"/>
              </a:rPr>
              <a:t>Native Performance and Integration</a:t>
            </a:r>
          </a:p>
          <a:p>
            <a:pPr marL="914400" lvl="1" indent="-457200">
              <a:buFont typeface="+mj-lt"/>
              <a:buAutoNum type="arabicPeriod"/>
            </a:pPr>
            <a:endParaRPr lang="en-US" dirty="0"/>
          </a:p>
          <a:p>
            <a:pPr marL="914400" lvl="1" indent="-457200">
              <a:buFont typeface="+mj-lt"/>
              <a:buAutoNum type="arabicPeriod"/>
            </a:pPr>
            <a:r>
              <a:rPr lang="en-US" dirty="0"/>
              <a:t>Xamarin IDE is Visual Studio</a:t>
            </a:r>
          </a:p>
        </p:txBody>
      </p:sp>
      <p:sp>
        <p:nvSpPr>
          <p:cNvPr id="4" name="Date Placeholder 3">
            <a:extLst>
              <a:ext uri="{FF2B5EF4-FFF2-40B4-BE49-F238E27FC236}">
                <a16:creationId xmlns:a16="http://schemas.microsoft.com/office/drawing/2014/main" id="{83331E1C-6412-49D2-90B8-D1A57156025E}"/>
              </a:ext>
            </a:extLst>
          </p:cNvPr>
          <p:cNvSpPr>
            <a:spLocks noGrp="1"/>
          </p:cNvSpPr>
          <p:nvPr>
            <p:ph type="dt" sz="half" idx="10"/>
          </p:nvPr>
        </p:nvSpPr>
        <p:spPr/>
        <p:txBody>
          <a:bodyPr/>
          <a:lstStyle/>
          <a:p>
            <a:r>
              <a:rPr lang="en-US"/>
              <a:t>10/2/2022</a:t>
            </a:r>
            <a:endParaRPr lang="en-US" dirty="0"/>
          </a:p>
        </p:txBody>
      </p:sp>
      <p:sp>
        <p:nvSpPr>
          <p:cNvPr id="5" name="Footer Placeholder 4">
            <a:extLst>
              <a:ext uri="{FF2B5EF4-FFF2-40B4-BE49-F238E27FC236}">
                <a16:creationId xmlns:a16="http://schemas.microsoft.com/office/drawing/2014/main" id="{DE570B2D-8B49-4A5C-BBBB-03811073864E}"/>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4229C5E1-C242-4E12-BBA2-EC648E0DE4C2}"/>
              </a:ext>
            </a:extLst>
          </p:cNvPr>
          <p:cNvSpPr>
            <a:spLocks noGrp="1"/>
          </p:cNvSpPr>
          <p:nvPr>
            <p:ph type="sldNum" sz="quarter" idx="12"/>
          </p:nvPr>
        </p:nvSpPr>
        <p:spPr/>
        <p:txBody>
          <a:bodyPr/>
          <a:lstStyle/>
          <a:p>
            <a:fld id="{DE8AFC43-2897-41A1-8E56-8325026E7933}" type="slidenum">
              <a:rPr lang="en-US" smtClean="0"/>
              <a:pPr/>
              <a:t>19</a:t>
            </a:fld>
            <a:endParaRPr lang="en-US" dirty="0"/>
          </a:p>
        </p:txBody>
      </p:sp>
    </p:spTree>
    <p:extLst>
      <p:ext uri="{BB962C8B-B14F-4D97-AF65-F5344CB8AC3E}">
        <p14:creationId xmlns:p14="http://schemas.microsoft.com/office/powerpoint/2010/main" val="924922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53B63-054D-42F9-A391-7A5F4BD24A61}"/>
              </a:ext>
            </a:extLst>
          </p:cNvPr>
          <p:cNvSpPr>
            <a:spLocks noGrp="1"/>
          </p:cNvSpPr>
          <p:nvPr>
            <p:ph type="title"/>
          </p:nvPr>
        </p:nvSpPr>
        <p:spPr/>
        <p:txBody>
          <a:bodyPr/>
          <a:lstStyle/>
          <a:p>
            <a:r>
              <a:rPr lang="en-US" dirty="0"/>
              <a:t>Outlines</a:t>
            </a:r>
          </a:p>
        </p:txBody>
      </p:sp>
      <p:sp>
        <p:nvSpPr>
          <p:cNvPr id="3" name="Content Placeholder 2">
            <a:extLst>
              <a:ext uri="{FF2B5EF4-FFF2-40B4-BE49-F238E27FC236}">
                <a16:creationId xmlns:a16="http://schemas.microsoft.com/office/drawing/2014/main" id="{E1C28200-F0F2-4616-9BF7-0EF5CE3CCB30}"/>
              </a:ext>
            </a:extLst>
          </p:cNvPr>
          <p:cNvSpPr>
            <a:spLocks noGrp="1"/>
          </p:cNvSpPr>
          <p:nvPr>
            <p:ph idx="1"/>
          </p:nvPr>
        </p:nvSpPr>
        <p:spPr/>
        <p:txBody>
          <a:bodyPr>
            <a:normAutofit/>
          </a:bodyPr>
          <a:lstStyle/>
          <a:p>
            <a:r>
              <a:rPr lang="en-US" dirty="0"/>
              <a:t>What is Cross Platform</a:t>
            </a:r>
          </a:p>
          <a:p>
            <a:r>
              <a:rPr lang="en-US" dirty="0"/>
              <a:t>Why Using Cross Platform</a:t>
            </a:r>
          </a:p>
          <a:p>
            <a:r>
              <a:rPr lang="en-US" dirty="0"/>
              <a:t>Cross Platform vs Native Platform</a:t>
            </a:r>
          </a:p>
          <a:p>
            <a:r>
              <a:rPr lang="en-US" dirty="0"/>
              <a:t>Available Cross Platforms</a:t>
            </a:r>
          </a:p>
          <a:p>
            <a:r>
              <a:rPr lang="en-US" dirty="0"/>
              <a:t>What is Suitable Cross Platform for us and Why</a:t>
            </a:r>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95131DE0-41FA-4E07-AE8B-3A84752C2AB9}"/>
              </a:ext>
            </a:extLst>
          </p:cNvPr>
          <p:cNvSpPr>
            <a:spLocks noGrp="1"/>
          </p:cNvSpPr>
          <p:nvPr>
            <p:ph type="dt" sz="half" idx="10"/>
          </p:nvPr>
        </p:nvSpPr>
        <p:spPr/>
        <p:txBody>
          <a:bodyPr/>
          <a:lstStyle/>
          <a:p>
            <a:r>
              <a:rPr lang="en-US"/>
              <a:t>10/2/2022</a:t>
            </a:r>
            <a:endParaRPr lang="en-US" dirty="0"/>
          </a:p>
        </p:txBody>
      </p:sp>
      <p:sp>
        <p:nvSpPr>
          <p:cNvPr id="5" name="Footer Placeholder 4">
            <a:extLst>
              <a:ext uri="{FF2B5EF4-FFF2-40B4-BE49-F238E27FC236}">
                <a16:creationId xmlns:a16="http://schemas.microsoft.com/office/drawing/2014/main" id="{38A1274D-DBD4-43B5-9939-F8B2E6846813}"/>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E01C4321-2858-49C5-88BC-187B7017B58B}"/>
              </a:ext>
            </a:extLst>
          </p:cNvPr>
          <p:cNvSpPr>
            <a:spLocks noGrp="1"/>
          </p:cNvSpPr>
          <p:nvPr>
            <p:ph type="sldNum" sz="quarter" idx="12"/>
          </p:nvPr>
        </p:nvSpPr>
        <p:spPr/>
        <p:txBody>
          <a:bodyPr/>
          <a:lstStyle/>
          <a:p>
            <a:fld id="{DE8AFC43-2897-41A1-8E56-8325026E7933}" type="slidenum">
              <a:rPr lang="en-US" smtClean="0"/>
              <a:pPr/>
              <a:t>2</a:t>
            </a:fld>
            <a:endParaRPr lang="en-US" dirty="0"/>
          </a:p>
        </p:txBody>
      </p:sp>
    </p:spTree>
    <p:extLst>
      <p:ext uri="{BB962C8B-B14F-4D97-AF65-F5344CB8AC3E}">
        <p14:creationId xmlns:p14="http://schemas.microsoft.com/office/powerpoint/2010/main" val="3851244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50AC727-CE72-4485-975C-4E0DC80955B8}"/>
              </a:ext>
            </a:extLst>
          </p:cNvPr>
          <p:cNvSpPr>
            <a:spLocks noGrp="1"/>
          </p:cNvSpPr>
          <p:nvPr>
            <p:ph type="dt" sz="half" idx="10"/>
          </p:nvPr>
        </p:nvSpPr>
        <p:spPr/>
        <p:txBody>
          <a:bodyPr/>
          <a:lstStyle/>
          <a:p>
            <a:r>
              <a:rPr lang="en-US"/>
              <a:t>10/2/2022</a:t>
            </a:r>
            <a:endParaRPr lang="en-US" dirty="0"/>
          </a:p>
        </p:txBody>
      </p:sp>
      <p:sp>
        <p:nvSpPr>
          <p:cNvPr id="5" name="Footer Placeholder 4">
            <a:extLst>
              <a:ext uri="{FF2B5EF4-FFF2-40B4-BE49-F238E27FC236}">
                <a16:creationId xmlns:a16="http://schemas.microsoft.com/office/drawing/2014/main" id="{2F8BCE46-B780-4863-A91E-78A982AFA639}"/>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130A53F3-C15D-4608-B143-02C25B417710}"/>
              </a:ext>
            </a:extLst>
          </p:cNvPr>
          <p:cNvSpPr>
            <a:spLocks noGrp="1"/>
          </p:cNvSpPr>
          <p:nvPr>
            <p:ph type="sldNum" sz="quarter" idx="12"/>
          </p:nvPr>
        </p:nvSpPr>
        <p:spPr/>
        <p:txBody>
          <a:bodyPr/>
          <a:lstStyle/>
          <a:p>
            <a:fld id="{DE8AFC43-2897-41A1-8E56-8325026E7933}" type="slidenum">
              <a:rPr lang="en-US" smtClean="0"/>
              <a:pPr/>
              <a:t>20</a:t>
            </a:fld>
            <a:endParaRPr lang="en-US" dirty="0"/>
          </a:p>
        </p:txBody>
      </p:sp>
      <p:pic>
        <p:nvPicPr>
          <p:cNvPr id="11" name="Content Placeholder 10">
            <a:extLst>
              <a:ext uri="{FF2B5EF4-FFF2-40B4-BE49-F238E27FC236}">
                <a16:creationId xmlns:a16="http://schemas.microsoft.com/office/drawing/2014/main" id="{EA858685-919B-4092-B931-5FE0C217A888}"/>
              </a:ext>
            </a:extLst>
          </p:cNvPr>
          <p:cNvPicPr>
            <a:picLocks noGrp="1" noChangeAspect="1"/>
          </p:cNvPicPr>
          <p:nvPr>
            <p:ph idx="1"/>
          </p:nvPr>
        </p:nvPicPr>
        <p:blipFill>
          <a:blip r:embed="rId2"/>
          <a:stretch>
            <a:fillRect/>
          </a:stretch>
        </p:blipFill>
        <p:spPr bwMode="auto">
          <a:xfrm>
            <a:off x="1119100" y="663563"/>
            <a:ext cx="9654653" cy="4850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729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7F58-871B-4723-B103-DD46542EAE46}"/>
              </a:ext>
            </a:extLst>
          </p:cNvPr>
          <p:cNvSpPr>
            <a:spLocks noGrp="1"/>
          </p:cNvSpPr>
          <p:nvPr>
            <p:ph type="title"/>
          </p:nvPr>
        </p:nvSpPr>
        <p:spPr/>
        <p:txBody>
          <a:bodyPr/>
          <a:lstStyle/>
          <a:p>
            <a:r>
              <a:rPr lang="en-US" dirty="0"/>
              <a:t>Group Discussion</a:t>
            </a:r>
          </a:p>
        </p:txBody>
      </p:sp>
      <p:sp>
        <p:nvSpPr>
          <p:cNvPr id="3" name="Content Placeholder 2">
            <a:extLst>
              <a:ext uri="{FF2B5EF4-FFF2-40B4-BE49-F238E27FC236}">
                <a16:creationId xmlns:a16="http://schemas.microsoft.com/office/drawing/2014/main" id="{10536709-AC55-42B5-810F-70D7B15BD152}"/>
              </a:ext>
            </a:extLst>
          </p:cNvPr>
          <p:cNvSpPr>
            <a:spLocks noGrp="1"/>
          </p:cNvSpPr>
          <p:nvPr>
            <p:ph idx="1"/>
          </p:nvPr>
        </p:nvSpPr>
        <p:spPr/>
        <p:txBody>
          <a:bodyPr/>
          <a:lstStyle/>
          <a:p>
            <a:pPr marL="0" indent="0">
              <a:buNone/>
            </a:pPr>
            <a:r>
              <a:rPr lang="en-US" dirty="0"/>
              <a:t>Do you believe cross platform or native platform is better for creating apps and why?</a:t>
            </a:r>
          </a:p>
        </p:txBody>
      </p:sp>
      <p:sp>
        <p:nvSpPr>
          <p:cNvPr id="4" name="Date Placeholder 3">
            <a:extLst>
              <a:ext uri="{FF2B5EF4-FFF2-40B4-BE49-F238E27FC236}">
                <a16:creationId xmlns:a16="http://schemas.microsoft.com/office/drawing/2014/main" id="{D92FECF2-E71A-4DD9-B9C7-FF713A2D073F}"/>
              </a:ext>
            </a:extLst>
          </p:cNvPr>
          <p:cNvSpPr>
            <a:spLocks noGrp="1"/>
          </p:cNvSpPr>
          <p:nvPr>
            <p:ph type="dt" sz="half" idx="10"/>
          </p:nvPr>
        </p:nvSpPr>
        <p:spPr/>
        <p:txBody>
          <a:bodyPr/>
          <a:lstStyle/>
          <a:p>
            <a:r>
              <a:rPr lang="en-US"/>
              <a:t>10/2/2022</a:t>
            </a:r>
            <a:endParaRPr lang="en-US" dirty="0"/>
          </a:p>
        </p:txBody>
      </p:sp>
      <p:sp>
        <p:nvSpPr>
          <p:cNvPr id="5" name="Footer Placeholder 4">
            <a:extLst>
              <a:ext uri="{FF2B5EF4-FFF2-40B4-BE49-F238E27FC236}">
                <a16:creationId xmlns:a16="http://schemas.microsoft.com/office/drawing/2014/main" id="{08A25B62-B345-41DE-B0B3-05AD2F7D8DF2}"/>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E9903887-FA01-4FEF-93F1-6A911BE983A2}"/>
              </a:ext>
            </a:extLst>
          </p:cNvPr>
          <p:cNvSpPr>
            <a:spLocks noGrp="1"/>
          </p:cNvSpPr>
          <p:nvPr>
            <p:ph type="sldNum" sz="quarter" idx="12"/>
          </p:nvPr>
        </p:nvSpPr>
        <p:spPr/>
        <p:txBody>
          <a:bodyPr/>
          <a:lstStyle/>
          <a:p>
            <a:fld id="{DE8AFC43-2897-41A1-8E56-8325026E7933}" type="slidenum">
              <a:rPr lang="en-US" smtClean="0"/>
              <a:pPr/>
              <a:t>21</a:t>
            </a:fld>
            <a:endParaRPr lang="en-US" dirty="0"/>
          </a:p>
        </p:txBody>
      </p:sp>
    </p:spTree>
    <p:extLst>
      <p:ext uri="{BB962C8B-B14F-4D97-AF65-F5344CB8AC3E}">
        <p14:creationId xmlns:p14="http://schemas.microsoft.com/office/powerpoint/2010/main" val="3929009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A375-3574-4A81-B052-7880EF5D004F}"/>
              </a:ext>
            </a:extLst>
          </p:cNvPr>
          <p:cNvSpPr>
            <a:spLocks noGrp="1"/>
          </p:cNvSpPr>
          <p:nvPr>
            <p:ph type="title"/>
          </p:nvPr>
        </p:nvSpPr>
        <p:spPr/>
        <p:txBody>
          <a:bodyPr/>
          <a:lstStyle/>
          <a:p>
            <a:r>
              <a:rPr lang="en-US" dirty="0"/>
              <a:t>Any Questions?</a:t>
            </a:r>
          </a:p>
        </p:txBody>
      </p:sp>
      <p:sp>
        <p:nvSpPr>
          <p:cNvPr id="4" name="Date Placeholder 3">
            <a:extLst>
              <a:ext uri="{FF2B5EF4-FFF2-40B4-BE49-F238E27FC236}">
                <a16:creationId xmlns:a16="http://schemas.microsoft.com/office/drawing/2014/main" id="{27E70BCB-E878-42AA-A479-4A8D601297D0}"/>
              </a:ext>
            </a:extLst>
          </p:cNvPr>
          <p:cNvSpPr>
            <a:spLocks noGrp="1"/>
          </p:cNvSpPr>
          <p:nvPr>
            <p:ph type="dt" sz="half" idx="10"/>
          </p:nvPr>
        </p:nvSpPr>
        <p:spPr/>
        <p:txBody>
          <a:bodyPr/>
          <a:lstStyle/>
          <a:p>
            <a:r>
              <a:rPr lang="en-US"/>
              <a:t>10/2/2022</a:t>
            </a:r>
            <a:endParaRPr lang="en-US" dirty="0"/>
          </a:p>
        </p:txBody>
      </p:sp>
      <p:sp>
        <p:nvSpPr>
          <p:cNvPr id="5" name="Footer Placeholder 4">
            <a:extLst>
              <a:ext uri="{FF2B5EF4-FFF2-40B4-BE49-F238E27FC236}">
                <a16:creationId xmlns:a16="http://schemas.microsoft.com/office/drawing/2014/main" id="{96BFE699-EF60-4C33-BFF3-19CF02B7634C}"/>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959E088A-DB0E-408B-8881-868A1D5143CC}"/>
              </a:ext>
            </a:extLst>
          </p:cNvPr>
          <p:cNvSpPr>
            <a:spLocks noGrp="1"/>
          </p:cNvSpPr>
          <p:nvPr>
            <p:ph type="sldNum" sz="quarter" idx="12"/>
          </p:nvPr>
        </p:nvSpPr>
        <p:spPr/>
        <p:txBody>
          <a:bodyPr/>
          <a:lstStyle/>
          <a:p>
            <a:fld id="{DE8AFC43-2897-41A1-8E56-8325026E7933}" type="slidenum">
              <a:rPr lang="en-US" smtClean="0"/>
              <a:pPr/>
              <a:t>22</a:t>
            </a:fld>
            <a:endParaRPr lang="en-US" dirty="0"/>
          </a:p>
        </p:txBody>
      </p:sp>
      <p:pic>
        <p:nvPicPr>
          <p:cNvPr id="7170" name="Picture 2" descr="See the source image">
            <a:extLst>
              <a:ext uri="{FF2B5EF4-FFF2-40B4-BE49-F238E27FC236}">
                <a16:creationId xmlns:a16="http://schemas.microsoft.com/office/drawing/2014/main" id="{49417BD9-0B8B-419A-A08F-8F089D9E3A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4662" y="1825625"/>
            <a:ext cx="870267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123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ABCD7-9733-4DF5-B91A-D8A1326DDE8D}"/>
              </a:ext>
            </a:extLst>
          </p:cNvPr>
          <p:cNvSpPr>
            <a:spLocks noGrp="1"/>
          </p:cNvSpPr>
          <p:nvPr>
            <p:ph type="title"/>
          </p:nvPr>
        </p:nvSpPr>
        <p:spPr/>
        <p:txBody>
          <a:bodyPr/>
          <a:lstStyle/>
          <a:p>
            <a:r>
              <a:rPr lang="en-US" dirty="0"/>
              <a:t>What is Cross Platform</a:t>
            </a:r>
          </a:p>
        </p:txBody>
      </p:sp>
      <p:sp>
        <p:nvSpPr>
          <p:cNvPr id="3" name="Content Placeholder 2">
            <a:extLst>
              <a:ext uri="{FF2B5EF4-FFF2-40B4-BE49-F238E27FC236}">
                <a16:creationId xmlns:a16="http://schemas.microsoft.com/office/drawing/2014/main" id="{778D17FC-107D-453C-9869-EA426D0F1448}"/>
              </a:ext>
            </a:extLst>
          </p:cNvPr>
          <p:cNvSpPr>
            <a:spLocks noGrp="1"/>
          </p:cNvSpPr>
          <p:nvPr>
            <p:ph idx="1"/>
          </p:nvPr>
        </p:nvSpPr>
        <p:spPr/>
        <p:txBody>
          <a:bodyPr>
            <a:normAutofit/>
          </a:bodyPr>
          <a:lstStyle/>
          <a:p>
            <a:r>
              <a:rPr lang="en-US" b="0" i="0" dirty="0">
                <a:solidFill>
                  <a:srgbClr val="333333"/>
                </a:solidFill>
                <a:effectLst/>
                <a:latin typeface="Open-sans"/>
              </a:rPr>
              <a:t>A cross-platform computer product or system is a product or system that can work across multiple types of platforms or operating environments. Different kinds of cross-platform systems include both hardware and software systems, as well as systems that involve separate builds for each platform, as well as other broader systems that are designed to work the same way across multiple platforms.</a:t>
            </a:r>
          </a:p>
          <a:p>
            <a:pPr algn="l"/>
            <a:r>
              <a:rPr lang="en-US" b="0" i="0" dirty="0">
                <a:solidFill>
                  <a:srgbClr val="333333"/>
                </a:solidFill>
                <a:effectLst/>
                <a:latin typeface="Open-sans"/>
              </a:rPr>
              <a:t>Cross platform is also known as multiplatform or platform independent.</a:t>
            </a:r>
            <a:br>
              <a:rPr lang="en-US" b="0" i="0" dirty="0">
                <a:solidFill>
                  <a:srgbClr val="333333"/>
                </a:solidFill>
                <a:effectLst/>
                <a:latin typeface="Open-sans"/>
              </a:rPr>
            </a:br>
            <a:endParaRPr lang="en-US" b="0" i="0" dirty="0">
              <a:solidFill>
                <a:srgbClr val="333333"/>
              </a:solidFill>
              <a:effectLst/>
              <a:latin typeface="Open-sans"/>
            </a:endParaRPr>
          </a:p>
        </p:txBody>
      </p:sp>
      <p:sp>
        <p:nvSpPr>
          <p:cNvPr id="4" name="Date Placeholder 3">
            <a:extLst>
              <a:ext uri="{FF2B5EF4-FFF2-40B4-BE49-F238E27FC236}">
                <a16:creationId xmlns:a16="http://schemas.microsoft.com/office/drawing/2014/main" id="{5D1FF1FD-8627-4E0B-A530-13186EFD8EA1}"/>
              </a:ext>
            </a:extLst>
          </p:cNvPr>
          <p:cNvSpPr>
            <a:spLocks noGrp="1"/>
          </p:cNvSpPr>
          <p:nvPr>
            <p:ph type="dt" sz="half" idx="10"/>
          </p:nvPr>
        </p:nvSpPr>
        <p:spPr/>
        <p:txBody>
          <a:bodyPr/>
          <a:lstStyle/>
          <a:p>
            <a:r>
              <a:rPr lang="en-US"/>
              <a:t>10/2/2022</a:t>
            </a:r>
            <a:endParaRPr lang="en-US" dirty="0"/>
          </a:p>
        </p:txBody>
      </p:sp>
      <p:sp>
        <p:nvSpPr>
          <p:cNvPr id="5" name="Footer Placeholder 4">
            <a:extLst>
              <a:ext uri="{FF2B5EF4-FFF2-40B4-BE49-F238E27FC236}">
                <a16:creationId xmlns:a16="http://schemas.microsoft.com/office/drawing/2014/main" id="{BA48DC13-A697-4885-BA6E-41DA830A2286}"/>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B90547BC-5FB5-4157-ABD1-C762C2F78F0B}"/>
              </a:ext>
            </a:extLst>
          </p:cNvPr>
          <p:cNvSpPr>
            <a:spLocks noGrp="1"/>
          </p:cNvSpPr>
          <p:nvPr>
            <p:ph type="sldNum" sz="quarter" idx="12"/>
          </p:nvPr>
        </p:nvSpPr>
        <p:spPr/>
        <p:txBody>
          <a:bodyPr/>
          <a:lstStyle/>
          <a:p>
            <a:fld id="{DE8AFC43-2897-41A1-8E56-8325026E7933}" type="slidenum">
              <a:rPr lang="en-US" smtClean="0"/>
              <a:pPr/>
              <a:t>3</a:t>
            </a:fld>
            <a:endParaRPr lang="en-US" dirty="0"/>
          </a:p>
        </p:txBody>
      </p:sp>
    </p:spTree>
    <p:extLst>
      <p:ext uri="{BB962C8B-B14F-4D97-AF65-F5344CB8AC3E}">
        <p14:creationId xmlns:p14="http://schemas.microsoft.com/office/powerpoint/2010/main" val="3168921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9CC5-17C9-43E2-99B3-E41F90F93890}"/>
              </a:ext>
            </a:extLst>
          </p:cNvPr>
          <p:cNvSpPr>
            <a:spLocks noGrp="1"/>
          </p:cNvSpPr>
          <p:nvPr>
            <p:ph type="title"/>
          </p:nvPr>
        </p:nvSpPr>
        <p:spPr/>
        <p:txBody>
          <a:bodyPr/>
          <a:lstStyle/>
          <a:p>
            <a:r>
              <a:rPr lang="en-US" dirty="0"/>
              <a:t>Why Using Cross Platform</a:t>
            </a:r>
          </a:p>
        </p:txBody>
      </p:sp>
      <p:sp>
        <p:nvSpPr>
          <p:cNvPr id="3" name="Content Placeholder 2">
            <a:extLst>
              <a:ext uri="{FF2B5EF4-FFF2-40B4-BE49-F238E27FC236}">
                <a16:creationId xmlns:a16="http://schemas.microsoft.com/office/drawing/2014/main" id="{2C7A2E2F-DDF5-499C-AC68-8A42F5938B95}"/>
              </a:ext>
            </a:extLst>
          </p:cNvPr>
          <p:cNvSpPr>
            <a:spLocks noGrp="1"/>
          </p:cNvSpPr>
          <p:nvPr>
            <p:ph idx="1"/>
          </p:nvPr>
        </p:nvSpPr>
        <p:spPr/>
        <p:txBody>
          <a:bodyPr/>
          <a:lstStyle/>
          <a:p>
            <a:pPr marL="0" indent="0">
              <a:buNone/>
            </a:pPr>
            <a:r>
              <a:rPr lang="en-US" dirty="0"/>
              <a:t>1- It reduced overall Mobile application development Cost and Expenses</a:t>
            </a:r>
          </a:p>
          <a:p>
            <a:pPr marL="457200" lvl="1" indent="0">
              <a:buNone/>
            </a:pPr>
            <a:r>
              <a:rPr lang="en-US" dirty="0"/>
              <a:t>Cross-platform offers flexibility where we do not need to develop applications in multiple languages. Apart from that software testing and debugging becomes very easy, as bugs identified in the common code base need to be tested and fixed at once. Hence, it helps us reduce the cost, effort and time invested on application development, which in turn reduces the cost up to great extent.</a:t>
            </a:r>
          </a:p>
        </p:txBody>
      </p:sp>
      <p:sp>
        <p:nvSpPr>
          <p:cNvPr id="4" name="Date Placeholder 3">
            <a:extLst>
              <a:ext uri="{FF2B5EF4-FFF2-40B4-BE49-F238E27FC236}">
                <a16:creationId xmlns:a16="http://schemas.microsoft.com/office/drawing/2014/main" id="{0B3A2A01-1084-45DF-A09F-D24C292D029F}"/>
              </a:ext>
            </a:extLst>
          </p:cNvPr>
          <p:cNvSpPr>
            <a:spLocks noGrp="1"/>
          </p:cNvSpPr>
          <p:nvPr>
            <p:ph type="dt" sz="half" idx="10"/>
          </p:nvPr>
        </p:nvSpPr>
        <p:spPr/>
        <p:txBody>
          <a:bodyPr/>
          <a:lstStyle/>
          <a:p>
            <a:r>
              <a:rPr lang="en-US"/>
              <a:t>10/2/2022</a:t>
            </a:r>
            <a:endParaRPr lang="en-US" dirty="0"/>
          </a:p>
        </p:txBody>
      </p:sp>
      <p:sp>
        <p:nvSpPr>
          <p:cNvPr id="5" name="Footer Placeholder 4">
            <a:extLst>
              <a:ext uri="{FF2B5EF4-FFF2-40B4-BE49-F238E27FC236}">
                <a16:creationId xmlns:a16="http://schemas.microsoft.com/office/drawing/2014/main" id="{82AB1A38-30BB-473F-9AA2-014C6F31A3E4}"/>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342F80FC-3CC2-4142-A19B-1051B1CCC20C}"/>
              </a:ext>
            </a:extLst>
          </p:cNvPr>
          <p:cNvSpPr>
            <a:spLocks noGrp="1"/>
          </p:cNvSpPr>
          <p:nvPr>
            <p:ph type="sldNum" sz="quarter" idx="12"/>
          </p:nvPr>
        </p:nvSpPr>
        <p:spPr/>
        <p:txBody>
          <a:bodyPr/>
          <a:lstStyle/>
          <a:p>
            <a:fld id="{DE8AFC43-2897-41A1-8E56-8325026E7933}" type="slidenum">
              <a:rPr lang="en-US" smtClean="0"/>
              <a:pPr/>
              <a:t>4</a:t>
            </a:fld>
            <a:endParaRPr lang="en-US" dirty="0"/>
          </a:p>
        </p:txBody>
      </p:sp>
    </p:spTree>
    <p:extLst>
      <p:ext uri="{BB962C8B-B14F-4D97-AF65-F5344CB8AC3E}">
        <p14:creationId xmlns:p14="http://schemas.microsoft.com/office/powerpoint/2010/main" val="4071388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CC6498-3F1C-4C7A-96B3-4DBF8F09AB74}"/>
              </a:ext>
            </a:extLst>
          </p:cNvPr>
          <p:cNvSpPr>
            <a:spLocks noGrp="1"/>
          </p:cNvSpPr>
          <p:nvPr>
            <p:ph idx="1"/>
          </p:nvPr>
        </p:nvSpPr>
        <p:spPr>
          <a:xfrm>
            <a:off x="838200" y="690465"/>
            <a:ext cx="10515600" cy="5486498"/>
          </a:xfrm>
        </p:spPr>
        <p:txBody>
          <a:bodyPr/>
          <a:lstStyle/>
          <a:p>
            <a:pPr marL="0" indent="0">
              <a:buNone/>
            </a:pPr>
            <a:r>
              <a:rPr lang="en-US" dirty="0"/>
              <a:t>2- Single Codebase</a:t>
            </a:r>
          </a:p>
          <a:p>
            <a:pPr marL="457200" lvl="1" indent="0">
              <a:buNone/>
            </a:pPr>
            <a:r>
              <a:rPr lang="en-US" dirty="0"/>
              <a:t>This approach allows us to write a single and universal code, which essentially covers different frameworks, mobile operating systems at once. Single codebase influences and enhances all the stages of mobile app development, as it allows us to code less and invest fewer resources for debugging and fixing only a single code, instead of working on separate codes.</a:t>
            </a:r>
          </a:p>
          <a:p>
            <a:pPr lvl="1"/>
            <a:endParaRPr lang="en-US" dirty="0"/>
          </a:p>
          <a:p>
            <a:pPr marL="0" indent="0">
              <a:buNone/>
            </a:pPr>
            <a:r>
              <a:rPr lang="en-US" dirty="0"/>
              <a:t>3- Reduction in Time to market</a:t>
            </a:r>
          </a:p>
          <a:p>
            <a:pPr marL="457200" lvl="1" indent="0">
              <a:buNone/>
            </a:pPr>
            <a:r>
              <a:rPr lang="en-US" dirty="0"/>
              <a:t>Time to market is an extremely important metric for application development. Cross-platform allows developers to develop a universal application for multiple platforms, instead of developing 2-3 separate applications for each device platform. It ensures we can release our application in the market at a rapid pace.</a:t>
            </a:r>
          </a:p>
        </p:txBody>
      </p:sp>
      <p:sp>
        <p:nvSpPr>
          <p:cNvPr id="4" name="Date Placeholder 3">
            <a:extLst>
              <a:ext uri="{FF2B5EF4-FFF2-40B4-BE49-F238E27FC236}">
                <a16:creationId xmlns:a16="http://schemas.microsoft.com/office/drawing/2014/main" id="{00A82627-1F4C-417A-A346-C79DBD54E2D2}"/>
              </a:ext>
            </a:extLst>
          </p:cNvPr>
          <p:cNvSpPr>
            <a:spLocks noGrp="1"/>
          </p:cNvSpPr>
          <p:nvPr>
            <p:ph type="dt" sz="half" idx="10"/>
          </p:nvPr>
        </p:nvSpPr>
        <p:spPr/>
        <p:txBody>
          <a:bodyPr/>
          <a:lstStyle/>
          <a:p>
            <a:r>
              <a:rPr lang="en-US"/>
              <a:t>10/2/2022</a:t>
            </a:r>
            <a:endParaRPr lang="en-US" dirty="0"/>
          </a:p>
        </p:txBody>
      </p:sp>
      <p:sp>
        <p:nvSpPr>
          <p:cNvPr id="5" name="Footer Placeholder 4">
            <a:extLst>
              <a:ext uri="{FF2B5EF4-FFF2-40B4-BE49-F238E27FC236}">
                <a16:creationId xmlns:a16="http://schemas.microsoft.com/office/drawing/2014/main" id="{B0BA6D67-1A86-4A59-A109-700D427FF219}"/>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3FFB3E64-CD1B-4512-B327-E0B71D259E4F}"/>
              </a:ext>
            </a:extLst>
          </p:cNvPr>
          <p:cNvSpPr>
            <a:spLocks noGrp="1"/>
          </p:cNvSpPr>
          <p:nvPr>
            <p:ph type="sldNum" sz="quarter" idx="12"/>
          </p:nvPr>
        </p:nvSpPr>
        <p:spPr/>
        <p:txBody>
          <a:bodyPr/>
          <a:lstStyle/>
          <a:p>
            <a:fld id="{DE8AFC43-2897-41A1-8E56-8325026E7933}" type="slidenum">
              <a:rPr lang="en-US" smtClean="0"/>
              <a:pPr/>
              <a:t>5</a:t>
            </a:fld>
            <a:endParaRPr lang="en-US" dirty="0"/>
          </a:p>
        </p:txBody>
      </p:sp>
    </p:spTree>
    <p:extLst>
      <p:ext uri="{BB962C8B-B14F-4D97-AF65-F5344CB8AC3E}">
        <p14:creationId xmlns:p14="http://schemas.microsoft.com/office/powerpoint/2010/main" val="509205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4F42E5-575D-4798-AEB4-F9D686452AD5}"/>
              </a:ext>
            </a:extLst>
          </p:cNvPr>
          <p:cNvSpPr>
            <a:spLocks noGrp="1"/>
          </p:cNvSpPr>
          <p:nvPr>
            <p:ph idx="1"/>
          </p:nvPr>
        </p:nvSpPr>
        <p:spPr>
          <a:xfrm>
            <a:off x="838200" y="531845"/>
            <a:ext cx="10515600" cy="5645118"/>
          </a:xfrm>
        </p:spPr>
        <p:txBody>
          <a:bodyPr>
            <a:normAutofit/>
          </a:bodyPr>
          <a:lstStyle/>
          <a:p>
            <a:pPr marL="0" indent="0">
              <a:buNone/>
            </a:pPr>
            <a:r>
              <a:rPr lang="en-US" dirty="0"/>
              <a:t>4- Uniformity Across Different Platforms</a:t>
            </a:r>
          </a:p>
          <a:p>
            <a:pPr marL="457200" lvl="1" indent="0">
              <a:buNone/>
            </a:pPr>
            <a:r>
              <a:rPr lang="en-US" dirty="0"/>
              <a:t>Cross-platform enhances uniformity across different operating systems and offer a seamless user experience.</a:t>
            </a:r>
          </a:p>
          <a:p>
            <a:pPr marL="0" indent="0">
              <a:buNone/>
            </a:pPr>
            <a:r>
              <a:rPr lang="en-US" dirty="0"/>
              <a:t>5- Reachability to more customers and better ROI</a:t>
            </a:r>
          </a:p>
          <a:p>
            <a:pPr marL="457200" lvl="1" indent="0">
              <a:buNone/>
            </a:pPr>
            <a:r>
              <a:rPr lang="en-US" dirty="0"/>
              <a:t>Cross-platform applications help Organizations to reach and engage more customers and it in turn increases the user experience and future Return on Investment.</a:t>
            </a:r>
          </a:p>
          <a:p>
            <a:pPr marL="0" indent="0">
              <a:buNone/>
            </a:pPr>
            <a:r>
              <a:rPr lang="en-US" dirty="0"/>
              <a:t>6- Tool familiarity</a:t>
            </a:r>
          </a:p>
          <a:p>
            <a:pPr marL="457200" lvl="1" indent="0">
              <a:buNone/>
            </a:pPr>
            <a:r>
              <a:rPr lang="en-US" dirty="0"/>
              <a:t>The Cross-platform application development tools are quite familiar for developers, as they employ commonly used programming languages. These languages and tools are easy to learn and use.</a:t>
            </a:r>
          </a:p>
        </p:txBody>
      </p:sp>
      <p:sp>
        <p:nvSpPr>
          <p:cNvPr id="4" name="Date Placeholder 3">
            <a:extLst>
              <a:ext uri="{FF2B5EF4-FFF2-40B4-BE49-F238E27FC236}">
                <a16:creationId xmlns:a16="http://schemas.microsoft.com/office/drawing/2014/main" id="{9DD15447-7B2B-4864-A41C-FF836C0483FE}"/>
              </a:ext>
            </a:extLst>
          </p:cNvPr>
          <p:cNvSpPr>
            <a:spLocks noGrp="1"/>
          </p:cNvSpPr>
          <p:nvPr>
            <p:ph type="dt" sz="half" idx="10"/>
          </p:nvPr>
        </p:nvSpPr>
        <p:spPr/>
        <p:txBody>
          <a:bodyPr/>
          <a:lstStyle/>
          <a:p>
            <a:r>
              <a:rPr lang="en-US"/>
              <a:t>10/2/2022</a:t>
            </a:r>
            <a:endParaRPr lang="en-US" dirty="0"/>
          </a:p>
        </p:txBody>
      </p:sp>
      <p:sp>
        <p:nvSpPr>
          <p:cNvPr id="5" name="Footer Placeholder 4">
            <a:extLst>
              <a:ext uri="{FF2B5EF4-FFF2-40B4-BE49-F238E27FC236}">
                <a16:creationId xmlns:a16="http://schemas.microsoft.com/office/drawing/2014/main" id="{C01BEB53-245A-45D1-9732-CAF9957CBE32}"/>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7CB834A7-87DB-4CBC-9A58-AAB96A9AB2EF}"/>
              </a:ext>
            </a:extLst>
          </p:cNvPr>
          <p:cNvSpPr>
            <a:spLocks noGrp="1"/>
          </p:cNvSpPr>
          <p:nvPr>
            <p:ph type="sldNum" sz="quarter" idx="12"/>
          </p:nvPr>
        </p:nvSpPr>
        <p:spPr/>
        <p:txBody>
          <a:bodyPr/>
          <a:lstStyle/>
          <a:p>
            <a:fld id="{DE8AFC43-2897-41A1-8E56-8325026E7933}" type="slidenum">
              <a:rPr lang="en-US" smtClean="0"/>
              <a:pPr/>
              <a:t>6</a:t>
            </a:fld>
            <a:endParaRPr lang="en-US" dirty="0"/>
          </a:p>
        </p:txBody>
      </p:sp>
    </p:spTree>
    <p:extLst>
      <p:ext uri="{BB962C8B-B14F-4D97-AF65-F5344CB8AC3E}">
        <p14:creationId xmlns:p14="http://schemas.microsoft.com/office/powerpoint/2010/main" val="1412414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AEBA62-7B87-4389-B34A-76DCCE3BA295}"/>
              </a:ext>
            </a:extLst>
          </p:cNvPr>
          <p:cNvSpPr>
            <a:spLocks noGrp="1"/>
          </p:cNvSpPr>
          <p:nvPr>
            <p:ph idx="1"/>
          </p:nvPr>
        </p:nvSpPr>
        <p:spPr>
          <a:xfrm>
            <a:off x="838200" y="615820"/>
            <a:ext cx="10515600" cy="5561143"/>
          </a:xfrm>
        </p:spPr>
        <p:txBody>
          <a:bodyPr>
            <a:normAutofit/>
          </a:bodyPr>
          <a:lstStyle/>
          <a:p>
            <a:pPr marL="0" indent="0">
              <a:buNone/>
            </a:pPr>
            <a:r>
              <a:rPr lang="en-US" dirty="0"/>
              <a:t>7- Ideal for Prototyping</a:t>
            </a:r>
          </a:p>
          <a:p>
            <a:pPr marL="457200" lvl="1" indent="0">
              <a:buNone/>
            </a:pPr>
            <a:r>
              <a:rPr lang="en-US" dirty="0"/>
              <a:t>Cross-platform mobile application development is ideal for developing application prototypes, as it allows a rapid time to market on multiple platforms. It also offers an opportunity to interact with the customers, take their feedback, create a niche in the market, and secure the patents before any competitor can capture that opportunity. Hence, it gives a much needed tactical and strategical push to the mobile application owner.</a:t>
            </a:r>
          </a:p>
          <a:p>
            <a:pPr marL="0" indent="0">
              <a:buNone/>
            </a:pPr>
            <a:r>
              <a:rPr lang="en-US" dirty="0"/>
              <a:t>8- Enterprise-wide Deployment and Adoption</a:t>
            </a:r>
          </a:p>
          <a:p>
            <a:pPr marL="457200" lvl="1" indent="0">
              <a:buNone/>
            </a:pPr>
            <a:r>
              <a:rPr lang="en-US" dirty="0"/>
              <a:t>Cross-platform gives a big advantage to the Enterprises if they want to deploy the applications for usage by their employees. Cross-platform can help you deploy the application at an unbelievable pace and it also helps to adopt the applications at a much lower cost, since BYOD (bring your own device) policies are becoming a new norm at the workplace.</a:t>
            </a:r>
          </a:p>
        </p:txBody>
      </p:sp>
      <p:sp>
        <p:nvSpPr>
          <p:cNvPr id="4" name="Date Placeholder 3">
            <a:extLst>
              <a:ext uri="{FF2B5EF4-FFF2-40B4-BE49-F238E27FC236}">
                <a16:creationId xmlns:a16="http://schemas.microsoft.com/office/drawing/2014/main" id="{2FB118DC-ABBF-4590-A97A-42018A513138}"/>
              </a:ext>
            </a:extLst>
          </p:cNvPr>
          <p:cNvSpPr>
            <a:spLocks noGrp="1"/>
          </p:cNvSpPr>
          <p:nvPr>
            <p:ph type="dt" sz="half" idx="10"/>
          </p:nvPr>
        </p:nvSpPr>
        <p:spPr/>
        <p:txBody>
          <a:bodyPr/>
          <a:lstStyle/>
          <a:p>
            <a:r>
              <a:rPr lang="en-US"/>
              <a:t>10/2/2022</a:t>
            </a:r>
            <a:endParaRPr lang="en-US" dirty="0"/>
          </a:p>
        </p:txBody>
      </p:sp>
      <p:sp>
        <p:nvSpPr>
          <p:cNvPr id="5" name="Footer Placeholder 4">
            <a:extLst>
              <a:ext uri="{FF2B5EF4-FFF2-40B4-BE49-F238E27FC236}">
                <a16:creationId xmlns:a16="http://schemas.microsoft.com/office/drawing/2014/main" id="{934C6BBA-F7F6-4C3F-A485-8993B865F80E}"/>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4E3F4826-036C-46A6-B48C-639F396D80B0}"/>
              </a:ext>
            </a:extLst>
          </p:cNvPr>
          <p:cNvSpPr>
            <a:spLocks noGrp="1"/>
          </p:cNvSpPr>
          <p:nvPr>
            <p:ph type="sldNum" sz="quarter" idx="12"/>
          </p:nvPr>
        </p:nvSpPr>
        <p:spPr/>
        <p:txBody>
          <a:bodyPr/>
          <a:lstStyle/>
          <a:p>
            <a:fld id="{DE8AFC43-2897-41A1-8E56-8325026E7933}" type="slidenum">
              <a:rPr lang="en-US" smtClean="0"/>
              <a:pPr/>
              <a:t>7</a:t>
            </a:fld>
            <a:endParaRPr lang="en-US" dirty="0"/>
          </a:p>
        </p:txBody>
      </p:sp>
    </p:spTree>
    <p:extLst>
      <p:ext uri="{BB962C8B-B14F-4D97-AF65-F5344CB8AC3E}">
        <p14:creationId xmlns:p14="http://schemas.microsoft.com/office/powerpoint/2010/main" val="2126820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AF55774-823D-447A-B28E-F56F8BF107D8}"/>
              </a:ext>
            </a:extLst>
          </p:cNvPr>
          <p:cNvPicPr>
            <a:picLocks noGrp="1" noChangeAspect="1"/>
          </p:cNvPicPr>
          <p:nvPr>
            <p:ph idx="1"/>
          </p:nvPr>
        </p:nvPicPr>
        <p:blipFill>
          <a:blip r:embed="rId2"/>
          <a:stretch>
            <a:fillRect/>
          </a:stretch>
        </p:blipFill>
        <p:spPr>
          <a:xfrm>
            <a:off x="2060979" y="363893"/>
            <a:ext cx="6853382" cy="5290555"/>
          </a:xfrm>
        </p:spPr>
      </p:pic>
      <p:sp>
        <p:nvSpPr>
          <p:cNvPr id="4" name="Date Placeholder 3">
            <a:extLst>
              <a:ext uri="{FF2B5EF4-FFF2-40B4-BE49-F238E27FC236}">
                <a16:creationId xmlns:a16="http://schemas.microsoft.com/office/drawing/2014/main" id="{5DA928E9-A327-4E63-82C5-5EA58EE0F941}"/>
              </a:ext>
            </a:extLst>
          </p:cNvPr>
          <p:cNvSpPr>
            <a:spLocks noGrp="1"/>
          </p:cNvSpPr>
          <p:nvPr>
            <p:ph type="dt" sz="half" idx="10"/>
          </p:nvPr>
        </p:nvSpPr>
        <p:spPr/>
        <p:txBody>
          <a:bodyPr/>
          <a:lstStyle/>
          <a:p>
            <a:r>
              <a:rPr lang="en-US"/>
              <a:t>10/2/2022</a:t>
            </a:r>
            <a:endParaRPr lang="en-US" dirty="0"/>
          </a:p>
        </p:txBody>
      </p:sp>
      <p:sp>
        <p:nvSpPr>
          <p:cNvPr id="5" name="Footer Placeholder 4">
            <a:extLst>
              <a:ext uri="{FF2B5EF4-FFF2-40B4-BE49-F238E27FC236}">
                <a16:creationId xmlns:a16="http://schemas.microsoft.com/office/drawing/2014/main" id="{14327CDE-FDE2-43CD-BB1C-89A96710F5E4}"/>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78D7EE83-3C30-4997-BF00-CDB3E1E698D2}"/>
              </a:ext>
            </a:extLst>
          </p:cNvPr>
          <p:cNvSpPr>
            <a:spLocks noGrp="1"/>
          </p:cNvSpPr>
          <p:nvPr>
            <p:ph type="sldNum" sz="quarter" idx="12"/>
          </p:nvPr>
        </p:nvSpPr>
        <p:spPr/>
        <p:txBody>
          <a:bodyPr/>
          <a:lstStyle/>
          <a:p>
            <a:fld id="{DE8AFC43-2897-41A1-8E56-8325026E7933}" type="slidenum">
              <a:rPr lang="en-US" smtClean="0"/>
              <a:pPr/>
              <a:t>8</a:t>
            </a:fld>
            <a:endParaRPr lang="en-US" dirty="0"/>
          </a:p>
        </p:txBody>
      </p:sp>
    </p:spTree>
    <p:extLst>
      <p:ext uri="{BB962C8B-B14F-4D97-AF65-F5344CB8AC3E}">
        <p14:creationId xmlns:p14="http://schemas.microsoft.com/office/powerpoint/2010/main" val="2411978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2ABA1-9E47-422E-BF26-65CF01EDE1B8}"/>
              </a:ext>
            </a:extLst>
          </p:cNvPr>
          <p:cNvSpPr>
            <a:spLocks noGrp="1"/>
          </p:cNvSpPr>
          <p:nvPr>
            <p:ph type="title"/>
          </p:nvPr>
        </p:nvSpPr>
        <p:spPr/>
        <p:txBody>
          <a:bodyPr/>
          <a:lstStyle/>
          <a:p>
            <a:r>
              <a:rPr lang="en-US" dirty="0"/>
              <a:t>Cross Platform vs Native Platform</a:t>
            </a:r>
          </a:p>
        </p:txBody>
      </p:sp>
      <p:sp>
        <p:nvSpPr>
          <p:cNvPr id="4" name="Date Placeholder 3">
            <a:extLst>
              <a:ext uri="{FF2B5EF4-FFF2-40B4-BE49-F238E27FC236}">
                <a16:creationId xmlns:a16="http://schemas.microsoft.com/office/drawing/2014/main" id="{D83F74EB-DC2F-44EC-A33E-975F9C044B6E}"/>
              </a:ext>
            </a:extLst>
          </p:cNvPr>
          <p:cNvSpPr>
            <a:spLocks noGrp="1"/>
          </p:cNvSpPr>
          <p:nvPr>
            <p:ph type="dt" sz="half" idx="10"/>
          </p:nvPr>
        </p:nvSpPr>
        <p:spPr/>
        <p:txBody>
          <a:bodyPr/>
          <a:lstStyle/>
          <a:p>
            <a:r>
              <a:rPr lang="en-US"/>
              <a:t>10/2/2022</a:t>
            </a:r>
            <a:endParaRPr lang="en-US" dirty="0"/>
          </a:p>
        </p:txBody>
      </p:sp>
      <p:sp>
        <p:nvSpPr>
          <p:cNvPr id="5" name="Footer Placeholder 4">
            <a:extLst>
              <a:ext uri="{FF2B5EF4-FFF2-40B4-BE49-F238E27FC236}">
                <a16:creationId xmlns:a16="http://schemas.microsoft.com/office/drawing/2014/main" id="{3E696F3C-D348-4E19-B3C4-04A24F454DF6}"/>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BD460968-F5A0-405C-973E-9D5314B4C10C}"/>
              </a:ext>
            </a:extLst>
          </p:cNvPr>
          <p:cNvSpPr>
            <a:spLocks noGrp="1"/>
          </p:cNvSpPr>
          <p:nvPr>
            <p:ph type="sldNum" sz="quarter" idx="12"/>
          </p:nvPr>
        </p:nvSpPr>
        <p:spPr/>
        <p:txBody>
          <a:bodyPr/>
          <a:lstStyle/>
          <a:p>
            <a:fld id="{DE8AFC43-2897-41A1-8E56-8325026E7933}" type="slidenum">
              <a:rPr lang="en-US" smtClean="0"/>
              <a:pPr/>
              <a:t>9</a:t>
            </a:fld>
            <a:endParaRPr lang="en-US" dirty="0"/>
          </a:p>
        </p:txBody>
      </p:sp>
      <p:pic>
        <p:nvPicPr>
          <p:cNvPr id="1028" name="Picture 4" descr="native vs. cross platform">
            <a:extLst>
              <a:ext uri="{FF2B5EF4-FFF2-40B4-BE49-F238E27FC236}">
                <a16:creationId xmlns:a16="http://schemas.microsoft.com/office/drawing/2014/main" id="{57B4DBE4-C2C2-410D-B6B7-A7CD3963D82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9525"/>
          <a:stretch/>
        </p:blipFill>
        <p:spPr bwMode="auto">
          <a:xfrm>
            <a:off x="785327" y="1563837"/>
            <a:ext cx="10443211" cy="3730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64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923</TotalTime>
  <Words>1586</Words>
  <Application>Microsoft Office PowerPoint</Application>
  <PresentationFormat>Widescreen</PresentationFormat>
  <Paragraphs>157</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Arial</vt:lpstr>
      <vt:lpstr>Avenir</vt:lpstr>
      <vt:lpstr>Calibri</vt:lpstr>
      <vt:lpstr>Calibri Light</vt:lpstr>
      <vt:lpstr>charter</vt:lpstr>
      <vt:lpstr>Merriweather</vt:lpstr>
      <vt:lpstr>Open-sans</vt:lpstr>
      <vt:lpstr>Roboto</vt:lpstr>
      <vt:lpstr>Office Theme</vt:lpstr>
      <vt:lpstr>Lecture 2 – Introduction to Cross Platforms</vt:lpstr>
      <vt:lpstr>Outlines</vt:lpstr>
      <vt:lpstr>What is Cross Platform</vt:lpstr>
      <vt:lpstr>Why Using Cross Platform</vt:lpstr>
      <vt:lpstr>PowerPoint Presentation</vt:lpstr>
      <vt:lpstr>PowerPoint Presentation</vt:lpstr>
      <vt:lpstr>PowerPoint Presentation</vt:lpstr>
      <vt:lpstr>PowerPoint Presentation</vt:lpstr>
      <vt:lpstr>Cross Platform vs Native Platform</vt:lpstr>
      <vt:lpstr>PowerPoint Presentation</vt:lpstr>
      <vt:lpstr>PowerPoint Presentation</vt:lpstr>
      <vt:lpstr>Available Cross Platforms</vt:lpstr>
      <vt:lpstr>PowerPoint Presentation</vt:lpstr>
      <vt:lpstr>PowerPoint Presentation</vt:lpstr>
      <vt:lpstr>PowerPoint Presentation</vt:lpstr>
      <vt:lpstr>PowerPoint Presentation</vt:lpstr>
      <vt:lpstr>PowerPoint Presentation</vt:lpstr>
      <vt:lpstr>PowerPoint Presentation</vt:lpstr>
      <vt:lpstr>What is Suitable Cross Platform for us and Why</vt:lpstr>
      <vt:lpstr>PowerPoint Presentation</vt:lpstr>
      <vt:lpstr>Group Discussion</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 Introduction</dc:title>
  <dc:creator>Yousif Garabet</dc:creator>
  <cp:lastModifiedBy>Yousif Garabet</cp:lastModifiedBy>
  <cp:revision>70</cp:revision>
  <dcterms:created xsi:type="dcterms:W3CDTF">2020-11-04T07:46:55Z</dcterms:created>
  <dcterms:modified xsi:type="dcterms:W3CDTF">2022-02-10T08:05:28Z</dcterms:modified>
</cp:coreProperties>
</file>