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88" r:id="rId4"/>
    <p:sldId id="289" r:id="rId5"/>
    <p:sldId id="290" r:id="rId6"/>
    <p:sldId id="291" r:id="rId7"/>
    <p:sldId id="292" r:id="rId8"/>
    <p:sldId id="293" r:id="rId9"/>
    <p:sldId id="294" r:id="rId10"/>
    <p:sldId id="296" r:id="rId11"/>
    <p:sldId id="297" r:id="rId12"/>
    <p:sldId id="295" r:id="rId13"/>
    <p:sldId id="298"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6899-D5A8-45B3-BC50-5428F59BB011}"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2B329-C48F-4CB4-B0FD-FBCBC8F6BD16}" type="slidenum">
              <a:rPr lang="en-US" smtClean="0"/>
              <a:t>‹#›</a:t>
            </a:fld>
            <a:endParaRPr lang="en-US"/>
          </a:p>
        </p:txBody>
      </p:sp>
    </p:spTree>
    <p:extLst>
      <p:ext uri="{BB962C8B-B14F-4D97-AF65-F5344CB8AC3E}">
        <p14:creationId xmlns:p14="http://schemas.microsoft.com/office/powerpoint/2010/main" val="1008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CD6C-3C7D-490A-BB07-A3488757D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056BA-8B8A-4C62-AAF5-D44D42E33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33ED6-912D-4223-94A0-8B83DDAFCC32}"/>
              </a:ext>
            </a:extLst>
          </p:cNvPr>
          <p:cNvSpPr>
            <a:spLocks noGrp="1"/>
          </p:cNvSpPr>
          <p:nvPr>
            <p:ph type="dt" sz="half" idx="10"/>
          </p:nvPr>
        </p:nvSpPr>
        <p:spPr/>
        <p:txBody>
          <a:bodyPr/>
          <a:lstStyle/>
          <a:p>
            <a:r>
              <a:rPr lang="en-US"/>
              <a:t>17/2/2022</a:t>
            </a:r>
          </a:p>
        </p:txBody>
      </p:sp>
      <p:sp>
        <p:nvSpPr>
          <p:cNvPr id="5" name="Footer Placeholder 4">
            <a:extLst>
              <a:ext uri="{FF2B5EF4-FFF2-40B4-BE49-F238E27FC236}">
                <a16:creationId xmlns:a16="http://schemas.microsoft.com/office/drawing/2014/main" id="{1F6C11B5-7ADA-4D90-83AA-48D05FA5F6A4}"/>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F5D73EEC-0C0B-4FC4-AFD1-D76162B80737}"/>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65988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391C-5484-410E-B88A-53AE6F28C5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B1F4C-5807-46A7-88DB-A8D9A995F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7B3C3-AFD2-4D71-B51D-9FDCDBAD8514}"/>
              </a:ext>
            </a:extLst>
          </p:cNvPr>
          <p:cNvSpPr>
            <a:spLocks noGrp="1"/>
          </p:cNvSpPr>
          <p:nvPr>
            <p:ph type="dt" sz="half" idx="10"/>
          </p:nvPr>
        </p:nvSpPr>
        <p:spPr/>
        <p:txBody>
          <a:bodyPr/>
          <a:lstStyle/>
          <a:p>
            <a:r>
              <a:rPr lang="en-US"/>
              <a:t>17/2/2022</a:t>
            </a:r>
          </a:p>
        </p:txBody>
      </p:sp>
      <p:sp>
        <p:nvSpPr>
          <p:cNvPr id="5" name="Footer Placeholder 4">
            <a:extLst>
              <a:ext uri="{FF2B5EF4-FFF2-40B4-BE49-F238E27FC236}">
                <a16:creationId xmlns:a16="http://schemas.microsoft.com/office/drawing/2014/main" id="{4E4AC264-741F-4DD5-B90F-99BDAF86D8D3}"/>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DD0781A2-9003-4181-8D7D-A65E63116E62}"/>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01726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AE494-BF66-4E18-BAD9-0312270A5D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7C802-1C85-4B6B-9DA0-2EC3B6087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4454E-E9FB-4766-AED5-A4823754AB00}"/>
              </a:ext>
            </a:extLst>
          </p:cNvPr>
          <p:cNvSpPr>
            <a:spLocks noGrp="1"/>
          </p:cNvSpPr>
          <p:nvPr>
            <p:ph type="dt" sz="half" idx="10"/>
          </p:nvPr>
        </p:nvSpPr>
        <p:spPr/>
        <p:txBody>
          <a:bodyPr/>
          <a:lstStyle/>
          <a:p>
            <a:r>
              <a:rPr lang="en-US"/>
              <a:t>17/2/2022</a:t>
            </a:r>
          </a:p>
        </p:txBody>
      </p:sp>
      <p:sp>
        <p:nvSpPr>
          <p:cNvPr id="5" name="Footer Placeholder 4">
            <a:extLst>
              <a:ext uri="{FF2B5EF4-FFF2-40B4-BE49-F238E27FC236}">
                <a16:creationId xmlns:a16="http://schemas.microsoft.com/office/drawing/2014/main" id="{16BC5A8C-232F-4995-BD98-BB70EDD3C38B}"/>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7CE9E88B-E1A3-4F43-9A56-BFF47DBC1E08}"/>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58654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CE55-63CB-4ADE-B939-95CACE8CC4B1}"/>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300DB1F1-61D9-4B77-925D-E8AD9026AAD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3E7A04-9476-463F-BE0E-37E37AEB2511}"/>
              </a:ext>
            </a:extLst>
          </p:cNvPr>
          <p:cNvSpPr>
            <a:spLocks noGrp="1"/>
          </p:cNvSpPr>
          <p:nvPr>
            <p:ph type="dt" sz="half" idx="10"/>
          </p:nvPr>
        </p:nvSpPr>
        <p:spPr>
          <a:xfrm>
            <a:off x="4580907" y="6345190"/>
            <a:ext cx="1640478" cy="365125"/>
          </a:xfrm>
        </p:spPr>
        <p:txBody>
          <a:bodyPr/>
          <a:lstStyle/>
          <a:p>
            <a:r>
              <a:rPr lang="en-US"/>
              <a:t>17/2/2022</a:t>
            </a:r>
            <a:endParaRPr lang="en-US" dirty="0"/>
          </a:p>
        </p:txBody>
      </p:sp>
      <p:sp>
        <p:nvSpPr>
          <p:cNvPr id="5" name="Footer Placeholder 4">
            <a:extLst>
              <a:ext uri="{FF2B5EF4-FFF2-40B4-BE49-F238E27FC236}">
                <a16:creationId xmlns:a16="http://schemas.microsoft.com/office/drawing/2014/main" id="{467498EB-6D32-46D7-9C5C-E4FC87C91685}"/>
              </a:ext>
            </a:extLst>
          </p:cNvPr>
          <p:cNvSpPr>
            <a:spLocks noGrp="1"/>
          </p:cNvSpPr>
          <p:nvPr>
            <p:ph type="ftr" sz="quarter" idx="11"/>
          </p:nvPr>
        </p:nvSpPr>
        <p:spPr>
          <a:xfrm>
            <a:off x="838200" y="6345191"/>
            <a:ext cx="1830977" cy="365125"/>
          </a:xfrm>
        </p:spPr>
        <p:txBody>
          <a:bodyPr/>
          <a:lstStyle/>
          <a:p>
            <a:r>
              <a:rPr lang="en-US" dirty="0"/>
              <a:t>Mr. Yousif</a:t>
            </a:r>
          </a:p>
        </p:txBody>
      </p:sp>
      <p:sp>
        <p:nvSpPr>
          <p:cNvPr id="6" name="Slide Number Placeholder 5">
            <a:extLst>
              <a:ext uri="{FF2B5EF4-FFF2-40B4-BE49-F238E27FC236}">
                <a16:creationId xmlns:a16="http://schemas.microsoft.com/office/drawing/2014/main" id="{DB17EAB8-9489-4A98-859D-722027B2554D}"/>
              </a:ext>
            </a:extLst>
          </p:cNvPr>
          <p:cNvSpPr>
            <a:spLocks noGrp="1"/>
          </p:cNvSpPr>
          <p:nvPr>
            <p:ph type="sldNum" sz="quarter" idx="12"/>
          </p:nvPr>
        </p:nvSpPr>
        <p:spPr>
          <a:xfrm>
            <a:off x="7274330" y="6345190"/>
            <a:ext cx="2743200" cy="365125"/>
          </a:xfrm>
        </p:spPr>
        <p:txBody>
          <a:bodyPr/>
          <a:lstStyle/>
          <a:p>
            <a:fld id="{DE8AFC43-2897-41A1-8E56-8325026E7933}" type="slidenum">
              <a:rPr lang="en-US" smtClean="0"/>
              <a:pPr/>
              <a:t>‹#›</a:t>
            </a:fld>
            <a:endParaRPr lang="en-US" dirty="0"/>
          </a:p>
        </p:txBody>
      </p:sp>
      <p:pic>
        <p:nvPicPr>
          <p:cNvPr id="8" name="Picture 7">
            <a:extLst>
              <a:ext uri="{FF2B5EF4-FFF2-40B4-BE49-F238E27FC236}">
                <a16:creationId xmlns:a16="http://schemas.microsoft.com/office/drawing/2014/main" id="{8CE875F8-87C0-4717-923C-E2DCD23417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6538" y="5580153"/>
            <a:ext cx="1282035" cy="1193619"/>
          </a:xfrm>
          <a:prstGeom prst="rect">
            <a:avLst/>
          </a:prstGeom>
        </p:spPr>
      </p:pic>
    </p:spTree>
    <p:extLst>
      <p:ext uri="{BB962C8B-B14F-4D97-AF65-F5344CB8AC3E}">
        <p14:creationId xmlns:p14="http://schemas.microsoft.com/office/powerpoint/2010/main" val="269874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0694-5B08-4F12-9547-D99135861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E45D1-746D-4C40-900E-7DEF2BD61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DE16F-4691-4DB9-8B77-94EEAF5FA645}"/>
              </a:ext>
            </a:extLst>
          </p:cNvPr>
          <p:cNvSpPr>
            <a:spLocks noGrp="1"/>
          </p:cNvSpPr>
          <p:nvPr>
            <p:ph type="dt" sz="half" idx="10"/>
          </p:nvPr>
        </p:nvSpPr>
        <p:spPr/>
        <p:txBody>
          <a:bodyPr/>
          <a:lstStyle/>
          <a:p>
            <a:r>
              <a:rPr lang="en-US"/>
              <a:t>17/2/2022</a:t>
            </a:r>
          </a:p>
        </p:txBody>
      </p:sp>
      <p:sp>
        <p:nvSpPr>
          <p:cNvPr id="5" name="Footer Placeholder 4">
            <a:extLst>
              <a:ext uri="{FF2B5EF4-FFF2-40B4-BE49-F238E27FC236}">
                <a16:creationId xmlns:a16="http://schemas.microsoft.com/office/drawing/2014/main" id="{D34CB83B-DFD1-4ADB-8652-308AE3EA0BAF}"/>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BDAFB510-2EC7-427C-83DA-87063D0B889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7542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E6FF-5C57-486B-87AC-D36A4AC37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A5509-7D14-41EC-8276-86EBDF244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9CC35-545E-4C93-B09D-AB088073E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C4CC8-0D73-4506-9087-FA5950E0CBE2}"/>
              </a:ext>
            </a:extLst>
          </p:cNvPr>
          <p:cNvSpPr>
            <a:spLocks noGrp="1"/>
          </p:cNvSpPr>
          <p:nvPr>
            <p:ph type="dt" sz="half" idx="10"/>
          </p:nvPr>
        </p:nvSpPr>
        <p:spPr/>
        <p:txBody>
          <a:bodyPr/>
          <a:lstStyle/>
          <a:p>
            <a:r>
              <a:rPr lang="en-US"/>
              <a:t>17/2/2022</a:t>
            </a:r>
          </a:p>
        </p:txBody>
      </p:sp>
      <p:sp>
        <p:nvSpPr>
          <p:cNvPr id="6" name="Footer Placeholder 5">
            <a:extLst>
              <a:ext uri="{FF2B5EF4-FFF2-40B4-BE49-F238E27FC236}">
                <a16:creationId xmlns:a16="http://schemas.microsoft.com/office/drawing/2014/main" id="{594F6586-C7D0-4A9D-B7D5-1C7435D4D216}"/>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14F954-3DA4-448A-88F9-34888BDEF0D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390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5D48-EB86-4061-ABEB-5AAF23970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75A2C-A9F4-484D-8458-E78A076E3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5F849-8E99-4D36-9344-3D3C7AAF8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6BA3D-AEA0-4619-914D-687B73CAD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BF83E-A76D-4C19-BE2D-38051FC21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2C7D9-7657-4CDE-9588-C113DA378BAD}"/>
              </a:ext>
            </a:extLst>
          </p:cNvPr>
          <p:cNvSpPr>
            <a:spLocks noGrp="1"/>
          </p:cNvSpPr>
          <p:nvPr>
            <p:ph type="dt" sz="half" idx="10"/>
          </p:nvPr>
        </p:nvSpPr>
        <p:spPr/>
        <p:txBody>
          <a:bodyPr/>
          <a:lstStyle/>
          <a:p>
            <a:r>
              <a:rPr lang="en-US"/>
              <a:t>17/2/2022</a:t>
            </a:r>
          </a:p>
        </p:txBody>
      </p:sp>
      <p:sp>
        <p:nvSpPr>
          <p:cNvPr id="8" name="Footer Placeholder 7">
            <a:extLst>
              <a:ext uri="{FF2B5EF4-FFF2-40B4-BE49-F238E27FC236}">
                <a16:creationId xmlns:a16="http://schemas.microsoft.com/office/drawing/2014/main" id="{847E0B31-98E8-4ED0-8369-911BF44DA4C2}"/>
              </a:ext>
            </a:extLst>
          </p:cNvPr>
          <p:cNvSpPr>
            <a:spLocks noGrp="1"/>
          </p:cNvSpPr>
          <p:nvPr>
            <p:ph type="ftr" sz="quarter" idx="11"/>
          </p:nvPr>
        </p:nvSpPr>
        <p:spPr/>
        <p:txBody>
          <a:bodyPr/>
          <a:lstStyle/>
          <a:p>
            <a:r>
              <a:rPr lang="en-US"/>
              <a:t>Mr. Yousif</a:t>
            </a:r>
          </a:p>
        </p:txBody>
      </p:sp>
      <p:sp>
        <p:nvSpPr>
          <p:cNvPr id="9" name="Slide Number Placeholder 8">
            <a:extLst>
              <a:ext uri="{FF2B5EF4-FFF2-40B4-BE49-F238E27FC236}">
                <a16:creationId xmlns:a16="http://schemas.microsoft.com/office/drawing/2014/main" id="{04FF8B79-A4EC-4A06-8436-AFBF81F9027B}"/>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86539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12CD-7C9E-44B8-B03C-DF7EB393D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D5640-7012-4F1E-AA0E-E16AD46570B3}"/>
              </a:ext>
            </a:extLst>
          </p:cNvPr>
          <p:cNvSpPr>
            <a:spLocks noGrp="1"/>
          </p:cNvSpPr>
          <p:nvPr>
            <p:ph type="dt" sz="half" idx="10"/>
          </p:nvPr>
        </p:nvSpPr>
        <p:spPr/>
        <p:txBody>
          <a:bodyPr/>
          <a:lstStyle/>
          <a:p>
            <a:r>
              <a:rPr lang="en-US"/>
              <a:t>17/2/2022</a:t>
            </a:r>
          </a:p>
        </p:txBody>
      </p:sp>
      <p:sp>
        <p:nvSpPr>
          <p:cNvPr id="4" name="Footer Placeholder 3">
            <a:extLst>
              <a:ext uri="{FF2B5EF4-FFF2-40B4-BE49-F238E27FC236}">
                <a16:creationId xmlns:a16="http://schemas.microsoft.com/office/drawing/2014/main" id="{82F02C79-F093-44BD-96D1-EAE97ABD7CBC}"/>
              </a:ext>
            </a:extLst>
          </p:cNvPr>
          <p:cNvSpPr>
            <a:spLocks noGrp="1"/>
          </p:cNvSpPr>
          <p:nvPr>
            <p:ph type="ftr" sz="quarter" idx="11"/>
          </p:nvPr>
        </p:nvSpPr>
        <p:spPr/>
        <p:txBody>
          <a:bodyPr/>
          <a:lstStyle/>
          <a:p>
            <a:r>
              <a:rPr lang="en-US"/>
              <a:t>Mr. Yousif</a:t>
            </a:r>
          </a:p>
        </p:txBody>
      </p:sp>
      <p:sp>
        <p:nvSpPr>
          <p:cNvPr id="5" name="Slide Number Placeholder 4">
            <a:extLst>
              <a:ext uri="{FF2B5EF4-FFF2-40B4-BE49-F238E27FC236}">
                <a16:creationId xmlns:a16="http://schemas.microsoft.com/office/drawing/2014/main" id="{AAA96F15-59F6-453A-90B0-35023348083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73867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AA065-DEC8-4702-9547-5A0439E1E5DE}"/>
              </a:ext>
            </a:extLst>
          </p:cNvPr>
          <p:cNvSpPr>
            <a:spLocks noGrp="1"/>
          </p:cNvSpPr>
          <p:nvPr>
            <p:ph type="dt" sz="half" idx="10"/>
          </p:nvPr>
        </p:nvSpPr>
        <p:spPr/>
        <p:txBody>
          <a:bodyPr/>
          <a:lstStyle/>
          <a:p>
            <a:r>
              <a:rPr lang="en-US"/>
              <a:t>17/2/2022</a:t>
            </a:r>
          </a:p>
        </p:txBody>
      </p:sp>
      <p:sp>
        <p:nvSpPr>
          <p:cNvPr id="3" name="Footer Placeholder 2">
            <a:extLst>
              <a:ext uri="{FF2B5EF4-FFF2-40B4-BE49-F238E27FC236}">
                <a16:creationId xmlns:a16="http://schemas.microsoft.com/office/drawing/2014/main" id="{58DA77E6-CBE9-4CDB-BCD8-75AE5091D530}"/>
              </a:ext>
            </a:extLst>
          </p:cNvPr>
          <p:cNvSpPr>
            <a:spLocks noGrp="1"/>
          </p:cNvSpPr>
          <p:nvPr>
            <p:ph type="ftr" sz="quarter" idx="11"/>
          </p:nvPr>
        </p:nvSpPr>
        <p:spPr/>
        <p:txBody>
          <a:bodyPr/>
          <a:lstStyle/>
          <a:p>
            <a:r>
              <a:rPr lang="en-US"/>
              <a:t>Mr. Yousif</a:t>
            </a:r>
          </a:p>
        </p:txBody>
      </p:sp>
      <p:sp>
        <p:nvSpPr>
          <p:cNvPr id="4" name="Slide Number Placeholder 3">
            <a:extLst>
              <a:ext uri="{FF2B5EF4-FFF2-40B4-BE49-F238E27FC236}">
                <a16:creationId xmlns:a16="http://schemas.microsoft.com/office/drawing/2014/main" id="{9CB012DD-3FAB-49A5-9787-D8D04DF76806}"/>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3825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2B26-1316-4E5D-9308-5C069FEDA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CE5C2-02E5-4C87-9D26-5BD906EE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DD1027-6DCE-4089-BE2C-403DB3FB9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208A-9FEE-46E2-87B4-B9F5797AFB47}"/>
              </a:ext>
            </a:extLst>
          </p:cNvPr>
          <p:cNvSpPr>
            <a:spLocks noGrp="1"/>
          </p:cNvSpPr>
          <p:nvPr>
            <p:ph type="dt" sz="half" idx="10"/>
          </p:nvPr>
        </p:nvSpPr>
        <p:spPr/>
        <p:txBody>
          <a:bodyPr/>
          <a:lstStyle/>
          <a:p>
            <a:r>
              <a:rPr lang="en-US"/>
              <a:t>17/2/2022</a:t>
            </a:r>
          </a:p>
        </p:txBody>
      </p:sp>
      <p:sp>
        <p:nvSpPr>
          <p:cNvPr id="6" name="Footer Placeholder 5">
            <a:extLst>
              <a:ext uri="{FF2B5EF4-FFF2-40B4-BE49-F238E27FC236}">
                <a16:creationId xmlns:a16="http://schemas.microsoft.com/office/drawing/2014/main" id="{0024F2C9-9393-45FA-8AFD-DF92EC89A04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DC4E64-B2CF-4D9C-89C6-4524868110C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4733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0D7-1E9C-493D-AD4F-53862D2DD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09FFC-B032-4D3F-ABFE-6FC0C86F6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A61BA-4155-40C1-90EC-F9334C0F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380D1-99FC-41F5-BBD3-8B4A495D7D32}"/>
              </a:ext>
            </a:extLst>
          </p:cNvPr>
          <p:cNvSpPr>
            <a:spLocks noGrp="1"/>
          </p:cNvSpPr>
          <p:nvPr>
            <p:ph type="dt" sz="half" idx="10"/>
          </p:nvPr>
        </p:nvSpPr>
        <p:spPr/>
        <p:txBody>
          <a:bodyPr/>
          <a:lstStyle/>
          <a:p>
            <a:r>
              <a:rPr lang="en-US"/>
              <a:t>17/2/2022</a:t>
            </a:r>
          </a:p>
        </p:txBody>
      </p:sp>
      <p:sp>
        <p:nvSpPr>
          <p:cNvPr id="6" name="Footer Placeholder 5">
            <a:extLst>
              <a:ext uri="{FF2B5EF4-FFF2-40B4-BE49-F238E27FC236}">
                <a16:creationId xmlns:a16="http://schemas.microsoft.com/office/drawing/2014/main" id="{704E6F0A-8D32-40D4-BC02-3CEA7BEF7C5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D1A8979C-CD68-4A69-A00E-B5B6F758A230}"/>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28945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1BB09-C107-4731-B165-768B03102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974BD-C286-4289-9002-C23940E66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37F4-9196-4C1B-89DF-70BCBA245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17/2/2022</a:t>
            </a:r>
          </a:p>
        </p:txBody>
      </p:sp>
      <p:sp>
        <p:nvSpPr>
          <p:cNvPr id="5" name="Footer Placeholder 4">
            <a:extLst>
              <a:ext uri="{FF2B5EF4-FFF2-40B4-BE49-F238E27FC236}">
                <a16:creationId xmlns:a16="http://schemas.microsoft.com/office/drawing/2014/main" id="{E4EF614B-9C6F-49FF-871D-81C1F9EB3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Yousif</a:t>
            </a:r>
          </a:p>
        </p:txBody>
      </p:sp>
      <p:sp>
        <p:nvSpPr>
          <p:cNvPr id="6" name="Slide Number Placeholder 5">
            <a:extLst>
              <a:ext uri="{FF2B5EF4-FFF2-40B4-BE49-F238E27FC236}">
                <a16:creationId xmlns:a16="http://schemas.microsoft.com/office/drawing/2014/main" id="{36679AAF-1D71-4BD3-B9E1-6107AFC47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6274B-DAFA-4D54-A13D-41FFB48DD455}" type="slidenum">
              <a:rPr lang="en-US" smtClean="0"/>
              <a:t>‹#›</a:t>
            </a:fld>
            <a:endParaRPr lang="en-US"/>
          </a:p>
        </p:txBody>
      </p:sp>
    </p:spTree>
    <p:extLst>
      <p:ext uri="{BB962C8B-B14F-4D97-AF65-F5344CB8AC3E}">
        <p14:creationId xmlns:p14="http://schemas.microsoft.com/office/powerpoint/2010/main" val="79152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A32A-9100-4A12-8F17-51E36BDCB74C}"/>
              </a:ext>
            </a:extLst>
          </p:cNvPr>
          <p:cNvSpPr>
            <a:spLocks noGrp="1"/>
          </p:cNvSpPr>
          <p:nvPr>
            <p:ph type="ctrTitle"/>
          </p:nvPr>
        </p:nvSpPr>
        <p:spPr/>
        <p:txBody>
          <a:bodyPr/>
          <a:lstStyle/>
          <a:p>
            <a:r>
              <a:rPr lang="en-US" dirty="0"/>
              <a:t>Lecture 3 – Android and iOS Architecture</a:t>
            </a:r>
          </a:p>
        </p:txBody>
      </p:sp>
      <p:sp>
        <p:nvSpPr>
          <p:cNvPr id="3" name="Subtitle 2">
            <a:extLst>
              <a:ext uri="{FF2B5EF4-FFF2-40B4-BE49-F238E27FC236}">
                <a16:creationId xmlns:a16="http://schemas.microsoft.com/office/drawing/2014/main" id="{EC197F03-D912-44B6-BBF2-7A52CC2922B6}"/>
              </a:ext>
            </a:extLst>
          </p:cNvPr>
          <p:cNvSpPr>
            <a:spLocks noGrp="1"/>
          </p:cNvSpPr>
          <p:nvPr>
            <p:ph type="subTitle" idx="1"/>
          </p:nvPr>
        </p:nvSpPr>
        <p:spPr>
          <a:xfrm>
            <a:off x="1524000" y="3768293"/>
            <a:ext cx="9144000" cy="1655762"/>
          </a:xfrm>
        </p:spPr>
        <p:txBody>
          <a:bodyPr>
            <a:normAutofit lnSpcReduction="10000"/>
          </a:bodyPr>
          <a:lstStyle/>
          <a:p>
            <a:r>
              <a:rPr lang="en-US" dirty="0"/>
              <a:t>Mr. Yousif Garabet Arshak </a:t>
            </a:r>
          </a:p>
          <a:p>
            <a:r>
              <a:rPr lang="en-US" dirty="0"/>
              <a:t>Computer Science Department </a:t>
            </a:r>
          </a:p>
          <a:p>
            <a:r>
              <a:rPr lang="en-US" dirty="0"/>
              <a:t>University of Zakho</a:t>
            </a:r>
          </a:p>
          <a:p>
            <a:r>
              <a:rPr lang="en-US" dirty="0" err="1"/>
              <a:t>yousif.arshak@uoz.edu.krd</a:t>
            </a:r>
            <a:r>
              <a:rPr lang="en-US" dirty="0"/>
              <a:t> </a:t>
            </a:r>
          </a:p>
        </p:txBody>
      </p:sp>
      <p:sp>
        <p:nvSpPr>
          <p:cNvPr id="4" name="Date Placeholder 3">
            <a:extLst>
              <a:ext uri="{FF2B5EF4-FFF2-40B4-BE49-F238E27FC236}">
                <a16:creationId xmlns:a16="http://schemas.microsoft.com/office/drawing/2014/main" id="{C38E686B-C12A-47A1-A6BF-995037F9343D}"/>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D7B01CBE-A939-498D-943A-32FE463F2316}"/>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629D6923-43E7-4262-9638-FADDEA08C45D}"/>
              </a:ext>
            </a:extLst>
          </p:cNvPr>
          <p:cNvSpPr>
            <a:spLocks noGrp="1"/>
          </p:cNvSpPr>
          <p:nvPr>
            <p:ph type="sldNum" sz="quarter" idx="12"/>
          </p:nvPr>
        </p:nvSpPr>
        <p:spPr/>
        <p:txBody>
          <a:bodyPr/>
          <a:lstStyle/>
          <a:p>
            <a:fld id="{D0A6274B-DAFA-4D54-A13D-41FFB48DD455}" type="slidenum">
              <a:rPr lang="en-US" smtClean="0"/>
              <a:t>1</a:t>
            </a:fld>
            <a:endParaRPr lang="en-US"/>
          </a:p>
        </p:txBody>
      </p:sp>
    </p:spTree>
    <p:extLst>
      <p:ext uri="{BB962C8B-B14F-4D97-AF65-F5344CB8AC3E}">
        <p14:creationId xmlns:p14="http://schemas.microsoft.com/office/powerpoint/2010/main" val="161667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7E95-41E4-41F0-9209-A3E7269636BA}"/>
              </a:ext>
            </a:extLst>
          </p:cNvPr>
          <p:cNvSpPr>
            <a:spLocks noGrp="1"/>
          </p:cNvSpPr>
          <p:nvPr>
            <p:ph type="title"/>
          </p:nvPr>
        </p:nvSpPr>
        <p:spPr/>
        <p:txBody>
          <a:bodyPr/>
          <a:lstStyle/>
          <a:p>
            <a:r>
              <a:rPr lang="en-US" dirty="0">
                <a:latin typeface="proxima-nova"/>
              </a:rPr>
              <a:t>Memory Management</a:t>
            </a:r>
          </a:p>
        </p:txBody>
      </p:sp>
      <p:sp>
        <p:nvSpPr>
          <p:cNvPr id="3" name="Content Placeholder 2">
            <a:extLst>
              <a:ext uri="{FF2B5EF4-FFF2-40B4-BE49-F238E27FC236}">
                <a16:creationId xmlns:a16="http://schemas.microsoft.com/office/drawing/2014/main" id="{2BA945A8-672F-44B3-B822-D25C72780296}"/>
              </a:ext>
            </a:extLst>
          </p:cNvPr>
          <p:cNvSpPr>
            <a:spLocks noGrp="1"/>
          </p:cNvSpPr>
          <p:nvPr>
            <p:ph idx="1"/>
          </p:nvPr>
        </p:nvSpPr>
        <p:spPr>
          <a:xfrm>
            <a:off x="838200" y="1825625"/>
            <a:ext cx="5504727" cy="3938567"/>
          </a:xfrm>
        </p:spPr>
        <p:txBody>
          <a:bodyPr>
            <a:normAutofit/>
          </a:bodyPr>
          <a:lstStyle/>
          <a:p>
            <a:pPr marL="0" indent="0" algn="ctr">
              <a:buNone/>
            </a:pPr>
            <a:r>
              <a:rPr lang="en-US" sz="2000" b="1" dirty="0"/>
              <a:t>Android</a:t>
            </a:r>
            <a:r>
              <a:rPr lang="en-US" sz="1900" dirty="0"/>
              <a:t> </a:t>
            </a:r>
          </a:p>
          <a:p>
            <a:r>
              <a:rPr lang="en-US" sz="1900" dirty="0"/>
              <a:t>Android applications usually are limited to 16 MB of heap. </a:t>
            </a:r>
          </a:p>
          <a:p>
            <a:r>
              <a:rPr lang="en-US" sz="1900" dirty="0"/>
              <a:t>All Android apps are written in Java. Java, unlike other programming languages, does not require any coding to allocate or de-allocate memory automatic garbage collection the garbage collector </a:t>
            </a:r>
          </a:p>
          <a:p>
            <a:r>
              <a:rPr lang="en-US" sz="1900" dirty="0"/>
              <a:t>However, the garbage collector can sometimes cause performance issues if memory allocation is not handled carefully. The Android SDK provides allocation tracker, a tool to avoid the frequent garbage collection. </a:t>
            </a:r>
          </a:p>
        </p:txBody>
      </p:sp>
      <p:sp>
        <p:nvSpPr>
          <p:cNvPr id="4" name="Date Placeholder 3">
            <a:extLst>
              <a:ext uri="{FF2B5EF4-FFF2-40B4-BE49-F238E27FC236}">
                <a16:creationId xmlns:a16="http://schemas.microsoft.com/office/drawing/2014/main" id="{E4283915-C0AD-4EE2-9AA8-84295827B0C7}"/>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480C6571-13A1-48CE-9E89-9F7B36D2A84B}"/>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1DBEB1F1-55B3-4CCA-B70F-62121B236A77}"/>
              </a:ext>
            </a:extLst>
          </p:cNvPr>
          <p:cNvSpPr>
            <a:spLocks noGrp="1"/>
          </p:cNvSpPr>
          <p:nvPr>
            <p:ph type="sldNum" sz="quarter" idx="12"/>
          </p:nvPr>
        </p:nvSpPr>
        <p:spPr/>
        <p:txBody>
          <a:bodyPr/>
          <a:lstStyle/>
          <a:p>
            <a:fld id="{DE8AFC43-2897-41A1-8E56-8325026E7933}" type="slidenum">
              <a:rPr lang="en-US" smtClean="0"/>
              <a:pPr/>
              <a:t>10</a:t>
            </a:fld>
            <a:endParaRPr lang="en-US" dirty="0"/>
          </a:p>
        </p:txBody>
      </p:sp>
      <p:sp>
        <p:nvSpPr>
          <p:cNvPr id="8" name="TextBox 7">
            <a:extLst>
              <a:ext uri="{FF2B5EF4-FFF2-40B4-BE49-F238E27FC236}">
                <a16:creationId xmlns:a16="http://schemas.microsoft.com/office/drawing/2014/main" id="{59A927CA-67BD-4018-855C-61480569D959}"/>
              </a:ext>
            </a:extLst>
          </p:cNvPr>
          <p:cNvSpPr txBox="1"/>
          <p:nvPr/>
        </p:nvSpPr>
        <p:spPr>
          <a:xfrm>
            <a:off x="6221385" y="1825625"/>
            <a:ext cx="5504727" cy="3970318"/>
          </a:xfrm>
          <a:prstGeom prst="rect">
            <a:avLst/>
          </a:prstGeom>
          <a:noFill/>
        </p:spPr>
        <p:txBody>
          <a:bodyPr wrap="square">
            <a:spAutoFit/>
          </a:bodyPr>
          <a:lstStyle/>
          <a:p>
            <a:pPr algn="ctr"/>
            <a:r>
              <a:rPr lang="en-US" sz="2000" b="1" dirty="0"/>
              <a:t>IOS </a:t>
            </a:r>
          </a:p>
          <a:p>
            <a:pPr marL="285750" indent="-285750">
              <a:buFont typeface="Arial" panose="020B0604020202020204" pitchFamily="34" charset="0"/>
              <a:buChar char="•"/>
            </a:pPr>
            <a:r>
              <a:rPr lang="en-US" dirty="0"/>
              <a:t>iPhone has no garbage collection, developer has to clean up the variables after use them, otherwise the program will leak memory. Though </a:t>
            </a:r>
            <a:r>
              <a:rPr lang="en-US" dirty="0" err="1"/>
              <a:t>NSObject</a:t>
            </a:r>
            <a:r>
              <a:rPr lang="en-US" dirty="0"/>
              <a:t> class has accounting stuff help to keeps the track of how many other objects are currently using the object, </a:t>
            </a:r>
          </a:p>
          <a:p>
            <a:pPr marL="285750" indent="-285750">
              <a:buFont typeface="Arial" panose="020B0604020202020204" pitchFamily="34" charset="0"/>
              <a:buChar char="•"/>
            </a:pPr>
            <a:r>
              <a:rPr lang="en-US" dirty="0"/>
              <a:t>When create or copy an object, its retain count is 1. Thereafter other objects may express an ownership interest in your object, which increments it’s retain count. The owners of an object may also relinquish their ownership interest in it, which decrements the retain count. </a:t>
            </a:r>
          </a:p>
          <a:p>
            <a:pPr marL="285750" indent="-285750">
              <a:buFont typeface="Arial" panose="020B0604020202020204" pitchFamily="34" charset="0"/>
              <a:buChar char="•"/>
            </a:pPr>
            <a:r>
              <a:rPr lang="en-US" dirty="0"/>
              <a:t>When the retain count becomes zero, the object is deallocated (destroyed).</a:t>
            </a:r>
          </a:p>
        </p:txBody>
      </p:sp>
    </p:spTree>
    <p:extLst>
      <p:ext uri="{BB962C8B-B14F-4D97-AF65-F5344CB8AC3E}">
        <p14:creationId xmlns:p14="http://schemas.microsoft.com/office/powerpoint/2010/main" val="2003605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4965-E138-49C8-89D8-D7949C252EFD}"/>
              </a:ext>
            </a:extLst>
          </p:cNvPr>
          <p:cNvSpPr>
            <a:spLocks noGrp="1"/>
          </p:cNvSpPr>
          <p:nvPr>
            <p:ph type="title"/>
          </p:nvPr>
        </p:nvSpPr>
        <p:spPr/>
        <p:txBody>
          <a:bodyPr/>
          <a:lstStyle/>
          <a:p>
            <a:r>
              <a:rPr lang="en-US" dirty="0">
                <a:latin typeface="proxima-nova"/>
              </a:rPr>
              <a:t>Power Management</a:t>
            </a:r>
          </a:p>
        </p:txBody>
      </p:sp>
      <p:sp>
        <p:nvSpPr>
          <p:cNvPr id="3" name="Content Placeholder 2">
            <a:extLst>
              <a:ext uri="{FF2B5EF4-FFF2-40B4-BE49-F238E27FC236}">
                <a16:creationId xmlns:a16="http://schemas.microsoft.com/office/drawing/2014/main" id="{3128B883-D8C6-41A8-9732-1C9F1A3F38D4}"/>
              </a:ext>
            </a:extLst>
          </p:cNvPr>
          <p:cNvSpPr>
            <a:spLocks noGrp="1"/>
          </p:cNvSpPr>
          <p:nvPr>
            <p:ph idx="1"/>
          </p:nvPr>
        </p:nvSpPr>
        <p:spPr>
          <a:xfrm>
            <a:off x="838200" y="1825625"/>
            <a:ext cx="5111187" cy="4351338"/>
          </a:xfrm>
        </p:spPr>
        <p:txBody>
          <a:bodyPr>
            <a:normAutofit fontScale="62500" lnSpcReduction="20000"/>
          </a:bodyPr>
          <a:lstStyle/>
          <a:p>
            <a:pPr marL="0" indent="0" algn="ctr">
              <a:buNone/>
            </a:pPr>
            <a:r>
              <a:rPr lang="en-US" sz="3200" b="1" dirty="0"/>
              <a:t>Android</a:t>
            </a:r>
            <a:r>
              <a:rPr lang="en-US" dirty="0"/>
              <a:t> </a:t>
            </a:r>
          </a:p>
          <a:p>
            <a:r>
              <a:rPr lang="en-US" dirty="0"/>
              <a:t>CPU shouldn't consume power if no applications or services require power. Android requires that applications and services request CPU resources with "wake locks" through the Android application framework and native Linux libraries. </a:t>
            </a:r>
          </a:p>
          <a:p>
            <a:r>
              <a:rPr lang="en-US" dirty="0"/>
              <a:t>If there are no active wake locks, Android will shut down the CPU. The Android Framework exposes power management to services and applications through the </a:t>
            </a:r>
            <a:r>
              <a:rPr lang="en-US" dirty="0" err="1"/>
              <a:t>PowerManager</a:t>
            </a:r>
            <a:r>
              <a:rPr lang="en-US" dirty="0"/>
              <a:t> class. User space native libraries should never call into Android Power Management directly. Bypassing the power management policy in the Android runtime will destabilize the system. </a:t>
            </a:r>
          </a:p>
          <a:p>
            <a:r>
              <a:rPr lang="en-US" dirty="0"/>
              <a:t>All calls into Power Management should go through the Android runtime </a:t>
            </a:r>
            <a:r>
              <a:rPr lang="en-US" dirty="0" err="1"/>
              <a:t>PowerManager</a:t>
            </a:r>
            <a:r>
              <a:rPr lang="en-US" dirty="0"/>
              <a:t> APIs. </a:t>
            </a:r>
          </a:p>
        </p:txBody>
      </p:sp>
      <p:sp>
        <p:nvSpPr>
          <p:cNvPr id="4" name="Date Placeholder 3">
            <a:extLst>
              <a:ext uri="{FF2B5EF4-FFF2-40B4-BE49-F238E27FC236}">
                <a16:creationId xmlns:a16="http://schemas.microsoft.com/office/drawing/2014/main" id="{0542796E-C8D7-4433-AC51-8F813A0078B8}"/>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C141FA92-4F18-457A-B6F7-1CF8445D3260}"/>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50FCBBDA-7181-4F3A-82C5-4B9AD74ECEFD}"/>
              </a:ext>
            </a:extLst>
          </p:cNvPr>
          <p:cNvSpPr>
            <a:spLocks noGrp="1"/>
          </p:cNvSpPr>
          <p:nvPr>
            <p:ph type="sldNum" sz="quarter" idx="12"/>
          </p:nvPr>
        </p:nvSpPr>
        <p:spPr/>
        <p:txBody>
          <a:bodyPr/>
          <a:lstStyle/>
          <a:p>
            <a:fld id="{DE8AFC43-2897-41A1-8E56-8325026E7933}" type="slidenum">
              <a:rPr lang="en-US" smtClean="0"/>
              <a:pPr/>
              <a:t>11</a:t>
            </a:fld>
            <a:endParaRPr lang="en-US" dirty="0"/>
          </a:p>
        </p:txBody>
      </p:sp>
      <p:sp>
        <p:nvSpPr>
          <p:cNvPr id="8" name="TextBox 7">
            <a:extLst>
              <a:ext uri="{FF2B5EF4-FFF2-40B4-BE49-F238E27FC236}">
                <a16:creationId xmlns:a16="http://schemas.microsoft.com/office/drawing/2014/main" id="{D7DB1765-EC99-4CE5-8AAD-C41C8EB2EA20}"/>
              </a:ext>
            </a:extLst>
          </p:cNvPr>
          <p:cNvSpPr txBox="1"/>
          <p:nvPr/>
        </p:nvSpPr>
        <p:spPr>
          <a:xfrm>
            <a:off x="5949387" y="1858915"/>
            <a:ext cx="5404413" cy="2616101"/>
          </a:xfrm>
          <a:prstGeom prst="rect">
            <a:avLst/>
          </a:prstGeom>
          <a:noFill/>
        </p:spPr>
        <p:txBody>
          <a:bodyPr wrap="square">
            <a:spAutoFit/>
          </a:bodyPr>
          <a:lstStyle/>
          <a:p>
            <a:pPr algn="ctr"/>
            <a:r>
              <a:rPr lang="en-US" sz="2000" b="1" dirty="0"/>
              <a:t>IOS</a:t>
            </a:r>
            <a:endParaRPr lang="en-US" b="1" dirty="0"/>
          </a:p>
          <a:p>
            <a:pPr marL="285750" indent="-285750">
              <a:buFont typeface="Arial" panose="020B0604020202020204" pitchFamily="34" charset="0"/>
              <a:buChar char="•"/>
            </a:pPr>
            <a:r>
              <a:rPr lang="en-US" dirty="0"/>
              <a:t>iPhone does not have the power management toolkit as Mac OS does. Instead, this function is embedded into the core layer, </a:t>
            </a:r>
          </a:p>
          <a:p>
            <a:pPr marL="285750" indent="-285750">
              <a:buFont typeface="Arial" panose="020B0604020202020204" pitchFamily="34" charset="0"/>
              <a:buChar char="•"/>
            </a:pPr>
            <a:r>
              <a:rPr lang="en-US" dirty="0"/>
              <a:t>which intelligently powers up planes of devices as the system goes into standby or to sleep. The most power hungry systems in iPhone from </a:t>
            </a:r>
          </a:p>
          <a:p>
            <a:pPr marL="285750" indent="-285750">
              <a:buFont typeface="Arial" panose="020B0604020202020204" pitchFamily="34" charset="0"/>
              <a:buChar char="•"/>
            </a:pPr>
            <a:r>
              <a:rPr lang="en-US" dirty="0"/>
              <a:t>When put an iPhone into sleep, it will disconnect from network, turn off the Wi-Fi and screen light</a:t>
            </a:r>
          </a:p>
        </p:txBody>
      </p:sp>
    </p:spTree>
    <p:extLst>
      <p:ext uri="{BB962C8B-B14F-4D97-AF65-F5344CB8AC3E}">
        <p14:creationId xmlns:p14="http://schemas.microsoft.com/office/powerpoint/2010/main" val="72946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B5AD-0713-43D5-ACA0-2935EF58298E}"/>
              </a:ext>
            </a:extLst>
          </p:cNvPr>
          <p:cNvSpPr>
            <a:spLocks noGrp="1"/>
          </p:cNvSpPr>
          <p:nvPr>
            <p:ph type="title"/>
          </p:nvPr>
        </p:nvSpPr>
        <p:spPr/>
        <p:txBody>
          <a:bodyPr>
            <a:normAutofit/>
          </a:bodyPr>
          <a:lstStyle/>
          <a:p>
            <a:r>
              <a:rPr lang="en-US" b="1" i="0" u="none" strike="noStrike" dirty="0">
                <a:solidFill>
                  <a:srgbClr val="2D2D2D"/>
                </a:solidFill>
                <a:effectLst/>
                <a:latin typeface="proxima-nova"/>
              </a:rPr>
              <a:t>Selecting A Perfect Mobile App Architecture: Android vs. iOS</a:t>
            </a:r>
            <a:endParaRPr lang="en-US" dirty="0"/>
          </a:p>
        </p:txBody>
      </p:sp>
      <p:sp>
        <p:nvSpPr>
          <p:cNvPr id="3" name="Content Placeholder 2">
            <a:extLst>
              <a:ext uri="{FF2B5EF4-FFF2-40B4-BE49-F238E27FC236}">
                <a16:creationId xmlns:a16="http://schemas.microsoft.com/office/drawing/2014/main" id="{EF17FC15-95E3-4123-A7BF-BF07A567C4F4}"/>
              </a:ext>
            </a:extLst>
          </p:cNvPr>
          <p:cNvSpPr>
            <a:spLocks noGrp="1"/>
          </p:cNvSpPr>
          <p:nvPr>
            <p:ph idx="1"/>
          </p:nvPr>
        </p:nvSpPr>
        <p:spPr/>
        <p:txBody>
          <a:bodyPr/>
          <a:lstStyle/>
          <a:p>
            <a:r>
              <a:rPr lang="en-US" b="0" i="0" dirty="0">
                <a:solidFill>
                  <a:srgbClr val="343434"/>
                </a:solidFill>
                <a:effectLst/>
                <a:latin typeface="proxima-nova"/>
              </a:rPr>
              <a:t>Both Android, as well as iOS operating systems, offer respective advantages and disadvantages, which forces developers to narrow down their focus towards the target market. As app become increasingly complex, the development teams are super charged to deliver faster results in the face of changing requirements and increasing competition. This calls for the requirement to have good mobile application architecture practices in projects. As the decision to adopt a particular architecture also depends upon organizational and functional requirements, follow our developers in case you wish to</a:t>
            </a:r>
            <a:r>
              <a:rPr lang="en-US" dirty="0">
                <a:solidFill>
                  <a:srgbClr val="343434"/>
                </a:solidFill>
                <a:latin typeface="proxima-nova"/>
              </a:rPr>
              <a:t> create a mobile application with </a:t>
            </a:r>
            <a:r>
              <a:rPr lang="en-US" b="0" i="0" dirty="0">
                <a:solidFill>
                  <a:srgbClr val="343434"/>
                </a:solidFill>
                <a:effectLst/>
                <a:latin typeface="proxima-nova"/>
              </a:rPr>
              <a:t>trending architecture approach!</a:t>
            </a:r>
            <a:endParaRPr lang="en-US" dirty="0"/>
          </a:p>
        </p:txBody>
      </p:sp>
      <p:sp>
        <p:nvSpPr>
          <p:cNvPr id="4" name="Date Placeholder 3">
            <a:extLst>
              <a:ext uri="{FF2B5EF4-FFF2-40B4-BE49-F238E27FC236}">
                <a16:creationId xmlns:a16="http://schemas.microsoft.com/office/drawing/2014/main" id="{6A28CA22-96C1-4FC1-A16A-439A6BE0AA91}"/>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3A243B78-5B52-477A-91A1-1A2967C92AC5}"/>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87FEE3A3-7D28-4760-898E-D3964489AEBF}"/>
              </a:ext>
            </a:extLst>
          </p:cNvPr>
          <p:cNvSpPr>
            <a:spLocks noGrp="1"/>
          </p:cNvSpPr>
          <p:nvPr>
            <p:ph type="sldNum" sz="quarter" idx="12"/>
          </p:nvPr>
        </p:nvSpPr>
        <p:spPr/>
        <p:txBody>
          <a:bodyPr/>
          <a:lstStyle/>
          <a:p>
            <a:fld id="{DE8AFC43-2897-41A1-8E56-8325026E7933}" type="slidenum">
              <a:rPr lang="en-US" smtClean="0"/>
              <a:pPr/>
              <a:t>12</a:t>
            </a:fld>
            <a:endParaRPr lang="en-US" dirty="0"/>
          </a:p>
        </p:txBody>
      </p:sp>
    </p:spTree>
    <p:extLst>
      <p:ext uri="{BB962C8B-B14F-4D97-AF65-F5344CB8AC3E}">
        <p14:creationId xmlns:p14="http://schemas.microsoft.com/office/powerpoint/2010/main" val="377336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495C-0CA3-4876-AB5A-8F2B15EE655F}"/>
              </a:ext>
            </a:extLst>
          </p:cNvPr>
          <p:cNvSpPr>
            <a:spLocks noGrp="1"/>
          </p:cNvSpPr>
          <p:nvPr>
            <p:ph type="title"/>
          </p:nvPr>
        </p:nvSpPr>
        <p:spPr/>
        <p:txBody>
          <a:bodyPr/>
          <a:lstStyle/>
          <a:p>
            <a:r>
              <a:rPr lang="en-US" dirty="0"/>
              <a:t>Group Discussion</a:t>
            </a:r>
          </a:p>
        </p:txBody>
      </p:sp>
      <p:sp>
        <p:nvSpPr>
          <p:cNvPr id="3" name="Content Placeholder 2">
            <a:extLst>
              <a:ext uri="{FF2B5EF4-FFF2-40B4-BE49-F238E27FC236}">
                <a16:creationId xmlns:a16="http://schemas.microsoft.com/office/drawing/2014/main" id="{FC56AD7B-25B5-4D05-9102-7FDDA12F6DEB}"/>
              </a:ext>
            </a:extLst>
          </p:cNvPr>
          <p:cNvSpPr>
            <a:spLocks noGrp="1"/>
          </p:cNvSpPr>
          <p:nvPr>
            <p:ph idx="1"/>
          </p:nvPr>
        </p:nvSpPr>
        <p:spPr>
          <a:xfrm>
            <a:off x="838200" y="1825625"/>
            <a:ext cx="10039350" cy="3670300"/>
          </a:xfrm>
        </p:spPr>
        <p:txBody>
          <a:bodyPr/>
          <a:lstStyle/>
          <a:p>
            <a:pPr marL="0" indent="0">
              <a:buNone/>
            </a:pPr>
            <a:r>
              <a:rPr lang="en-US" dirty="0"/>
              <a:t>Android or iOS Architecture is better and why? </a:t>
            </a:r>
            <a:br>
              <a:rPr lang="en-US" dirty="0"/>
            </a:br>
            <a:endParaRPr lang="en-US" dirty="0"/>
          </a:p>
        </p:txBody>
      </p:sp>
      <p:sp>
        <p:nvSpPr>
          <p:cNvPr id="4" name="Date Placeholder 3">
            <a:extLst>
              <a:ext uri="{FF2B5EF4-FFF2-40B4-BE49-F238E27FC236}">
                <a16:creationId xmlns:a16="http://schemas.microsoft.com/office/drawing/2014/main" id="{DFEF39EA-EBCE-4732-8FB4-964E1BE4431A}"/>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E987637A-7928-468E-9ECB-C1738BA6D136}"/>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B32416A9-C9B0-44BC-B4FB-4EF81A99C75F}"/>
              </a:ext>
            </a:extLst>
          </p:cNvPr>
          <p:cNvSpPr>
            <a:spLocks noGrp="1"/>
          </p:cNvSpPr>
          <p:nvPr>
            <p:ph type="sldNum" sz="quarter" idx="12"/>
          </p:nvPr>
        </p:nvSpPr>
        <p:spPr/>
        <p:txBody>
          <a:bodyPr/>
          <a:lstStyle/>
          <a:p>
            <a:fld id="{DE8AFC43-2897-41A1-8E56-8325026E7933}" type="slidenum">
              <a:rPr lang="en-US" smtClean="0"/>
              <a:pPr/>
              <a:t>13</a:t>
            </a:fld>
            <a:endParaRPr lang="en-US" dirty="0"/>
          </a:p>
        </p:txBody>
      </p:sp>
    </p:spTree>
    <p:extLst>
      <p:ext uri="{BB962C8B-B14F-4D97-AF65-F5344CB8AC3E}">
        <p14:creationId xmlns:p14="http://schemas.microsoft.com/office/powerpoint/2010/main" val="2203870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A375-3574-4A81-B052-7880EF5D004F}"/>
              </a:ext>
            </a:extLst>
          </p:cNvPr>
          <p:cNvSpPr>
            <a:spLocks noGrp="1"/>
          </p:cNvSpPr>
          <p:nvPr>
            <p:ph type="title"/>
          </p:nvPr>
        </p:nvSpPr>
        <p:spPr/>
        <p:txBody>
          <a:bodyPr/>
          <a:lstStyle/>
          <a:p>
            <a:r>
              <a:rPr lang="en-US" dirty="0"/>
              <a:t>Any Questions?</a:t>
            </a:r>
          </a:p>
        </p:txBody>
      </p:sp>
      <p:sp>
        <p:nvSpPr>
          <p:cNvPr id="4" name="Date Placeholder 3">
            <a:extLst>
              <a:ext uri="{FF2B5EF4-FFF2-40B4-BE49-F238E27FC236}">
                <a16:creationId xmlns:a16="http://schemas.microsoft.com/office/drawing/2014/main" id="{27E70BCB-E878-42AA-A479-4A8D601297D0}"/>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96BFE699-EF60-4C33-BFF3-19CF02B7634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59E088A-DB0E-408B-8881-868A1D5143CC}"/>
              </a:ext>
            </a:extLst>
          </p:cNvPr>
          <p:cNvSpPr>
            <a:spLocks noGrp="1"/>
          </p:cNvSpPr>
          <p:nvPr>
            <p:ph type="sldNum" sz="quarter" idx="12"/>
          </p:nvPr>
        </p:nvSpPr>
        <p:spPr/>
        <p:txBody>
          <a:bodyPr/>
          <a:lstStyle/>
          <a:p>
            <a:fld id="{DE8AFC43-2897-41A1-8E56-8325026E7933}" type="slidenum">
              <a:rPr lang="en-US" smtClean="0"/>
              <a:pPr/>
              <a:t>14</a:t>
            </a:fld>
            <a:endParaRPr lang="en-US" dirty="0"/>
          </a:p>
        </p:txBody>
      </p:sp>
      <p:pic>
        <p:nvPicPr>
          <p:cNvPr id="7170" name="Picture 2" descr="See the source image">
            <a:extLst>
              <a:ext uri="{FF2B5EF4-FFF2-40B4-BE49-F238E27FC236}">
                <a16:creationId xmlns:a16="http://schemas.microsoft.com/office/drawing/2014/main" id="{49417BD9-0B8B-419A-A08F-8F089D9E3A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2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3B63-054D-42F9-A391-7A5F4BD24A61}"/>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E1C28200-F0F2-4616-9BF7-0EF5CE3CCB30}"/>
              </a:ext>
            </a:extLst>
          </p:cNvPr>
          <p:cNvSpPr>
            <a:spLocks noGrp="1"/>
          </p:cNvSpPr>
          <p:nvPr>
            <p:ph idx="1"/>
          </p:nvPr>
        </p:nvSpPr>
        <p:spPr/>
        <p:txBody>
          <a:bodyPr>
            <a:normAutofit/>
          </a:bodyPr>
          <a:lstStyle/>
          <a:p>
            <a:pPr algn="l">
              <a:buFont typeface="Arial" panose="020B0604020202020204" pitchFamily="34" charset="0"/>
              <a:buChar char="•"/>
            </a:pPr>
            <a:r>
              <a:rPr lang="en-US" dirty="0">
                <a:solidFill>
                  <a:srgbClr val="343434"/>
                </a:solidFill>
                <a:latin typeface="proxima-nova"/>
              </a:rPr>
              <a:t>What is Mobile Application Architecture?</a:t>
            </a:r>
          </a:p>
          <a:p>
            <a:pPr algn="l">
              <a:buFont typeface="Arial" panose="020B0604020202020204" pitchFamily="34" charset="0"/>
              <a:buChar char="•"/>
            </a:pPr>
            <a:r>
              <a:rPr lang="en-US" b="0" i="0" u="none" strike="noStrike" dirty="0">
                <a:solidFill>
                  <a:srgbClr val="343434"/>
                </a:solidFill>
                <a:effectLst/>
                <a:latin typeface="proxima-nova"/>
              </a:rPr>
              <a:t>Need to Have a Mobile App Architecture</a:t>
            </a:r>
            <a:endParaRPr lang="en-US" b="0" i="0" dirty="0">
              <a:solidFill>
                <a:srgbClr val="333333"/>
              </a:solidFill>
              <a:effectLst/>
              <a:latin typeface="proxima-nova"/>
            </a:endParaRPr>
          </a:p>
          <a:p>
            <a:pPr algn="l">
              <a:buFont typeface="Arial" panose="020B0604020202020204" pitchFamily="34" charset="0"/>
              <a:buChar char="•"/>
            </a:pPr>
            <a:r>
              <a:rPr lang="en-US" b="0" i="0" u="none" strike="noStrike" dirty="0">
                <a:solidFill>
                  <a:srgbClr val="343434"/>
                </a:solidFill>
                <a:effectLst/>
                <a:latin typeface="proxima-nova"/>
              </a:rPr>
              <a:t>How does iOS differ from Android in its architecture?</a:t>
            </a:r>
            <a:endParaRPr lang="en-US" b="0" i="0" dirty="0">
              <a:solidFill>
                <a:srgbClr val="333333"/>
              </a:solidFill>
              <a:effectLst/>
              <a:latin typeface="proxima-nova"/>
            </a:endParaRPr>
          </a:p>
          <a:p>
            <a:pPr algn="l">
              <a:buFont typeface="Arial" panose="020B0604020202020204" pitchFamily="34" charset="0"/>
              <a:buChar char="•"/>
            </a:pPr>
            <a:r>
              <a:rPr lang="en-US" b="0" i="0" u="none" strike="noStrike" dirty="0">
                <a:solidFill>
                  <a:srgbClr val="343434"/>
                </a:solidFill>
                <a:effectLst/>
                <a:latin typeface="proxima-nova"/>
              </a:rPr>
              <a:t>Selecting A Perfect Mobile App Architecture: Android vs. iOS</a:t>
            </a:r>
            <a:endParaRPr lang="en-US" b="0" i="0" dirty="0">
              <a:solidFill>
                <a:srgbClr val="333333"/>
              </a:solidFill>
              <a:effectLst/>
              <a:latin typeface="proxima-nova"/>
            </a:endParaRPr>
          </a:p>
          <a:p>
            <a:endParaRPr lang="en-US" dirty="0"/>
          </a:p>
          <a:p>
            <a:endParaRPr lang="en-US" dirty="0"/>
          </a:p>
        </p:txBody>
      </p:sp>
      <p:sp>
        <p:nvSpPr>
          <p:cNvPr id="4" name="Date Placeholder 3">
            <a:extLst>
              <a:ext uri="{FF2B5EF4-FFF2-40B4-BE49-F238E27FC236}">
                <a16:creationId xmlns:a16="http://schemas.microsoft.com/office/drawing/2014/main" id="{95131DE0-41FA-4E07-AE8B-3A84752C2AB9}"/>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38A1274D-DBD4-43B5-9939-F8B2E684681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01C4321-2858-49C5-88BC-187B7017B58B}"/>
              </a:ext>
            </a:extLst>
          </p:cNvPr>
          <p:cNvSpPr>
            <a:spLocks noGrp="1"/>
          </p:cNvSpPr>
          <p:nvPr>
            <p:ph type="sldNum" sz="quarter" idx="12"/>
          </p:nvPr>
        </p:nvSpPr>
        <p:spPr/>
        <p:txBody>
          <a:bodyPr/>
          <a:lstStyle/>
          <a:p>
            <a:fld id="{DE8AFC43-2897-41A1-8E56-8325026E7933}" type="slidenum">
              <a:rPr lang="en-US" smtClean="0"/>
              <a:pPr/>
              <a:t>2</a:t>
            </a:fld>
            <a:endParaRPr lang="en-US" dirty="0"/>
          </a:p>
        </p:txBody>
      </p:sp>
    </p:spTree>
    <p:extLst>
      <p:ext uri="{BB962C8B-B14F-4D97-AF65-F5344CB8AC3E}">
        <p14:creationId xmlns:p14="http://schemas.microsoft.com/office/powerpoint/2010/main" val="385124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3454-96C1-437F-9E28-BF82D364ADF6}"/>
              </a:ext>
            </a:extLst>
          </p:cNvPr>
          <p:cNvSpPr>
            <a:spLocks noGrp="1"/>
          </p:cNvSpPr>
          <p:nvPr>
            <p:ph type="title"/>
          </p:nvPr>
        </p:nvSpPr>
        <p:spPr/>
        <p:txBody>
          <a:bodyPr/>
          <a:lstStyle/>
          <a:p>
            <a:r>
              <a:rPr lang="en-US" b="1" i="0" u="none" strike="noStrike" dirty="0">
                <a:solidFill>
                  <a:srgbClr val="2D2D2D"/>
                </a:solidFill>
                <a:effectLst/>
                <a:latin typeface="proxima-nova"/>
              </a:rPr>
              <a:t>What is Mobile Application Architecture?</a:t>
            </a:r>
            <a:endParaRPr lang="en-US" dirty="0"/>
          </a:p>
        </p:txBody>
      </p:sp>
      <p:sp>
        <p:nvSpPr>
          <p:cNvPr id="3" name="Content Placeholder 2">
            <a:extLst>
              <a:ext uri="{FF2B5EF4-FFF2-40B4-BE49-F238E27FC236}">
                <a16:creationId xmlns:a16="http://schemas.microsoft.com/office/drawing/2014/main" id="{0349F4BB-B8D8-47F8-85A9-89C0420D6B5B}"/>
              </a:ext>
            </a:extLst>
          </p:cNvPr>
          <p:cNvSpPr>
            <a:spLocks noGrp="1"/>
          </p:cNvSpPr>
          <p:nvPr>
            <p:ph idx="1"/>
          </p:nvPr>
        </p:nvSpPr>
        <p:spPr/>
        <p:txBody>
          <a:bodyPr>
            <a:normAutofit/>
          </a:bodyPr>
          <a:lstStyle/>
          <a:p>
            <a:pPr algn="l"/>
            <a:r>
              <a:rPr lang="en-US" b="0" i="0" dirty="0">
                <a:solidFill>
                  <a:srgbClr val="343434"/>
                </a:solidFill>
                <a:effectLst/>
                <a:latin typeface="proxima-nova"/>
              </a:rPr>
              <a:t>Mobile application architecture is a set of techniques and patterns that are required to develop completely functional mobile app with industry standards and vendor requirements.</a:t>
            </a:r>
          </a:p>
          <a:p>
            <a:pPr algn="l"/>
            <a:r>
              <a:rPr lang="en-US" b="0" i="0" dirty="0">
                <a:solidFill>
                  <a:srgbClr val="343434"/>
                </a:solidFill>
                <a:effectLst/>
                <a:latin typeface="proxima-nova"/>
              </a:rPr>
              <a:t>Mobile application architecture design generally consists of multiple layers, including:</a:t>
            </a:r>
          </a:p>
          <a:p>
            <a:pPr lvl="1"/>
            <a:r>
              <a:rPr lang="en-US" b="1" i="0" dirty="0">
                <a:solidFill>
                  <a:srgbClr val="333333"/>
                </a:solidFill>
                <a:effectLst/>
                <a:latin typeface="proxima-nova"/>
              </a:rPr>
              <a:t>Presentation Layer –</a:t>
            </a:r>
            <a:r>
              <a:rPr lang="en-US" b="0" i="0" dirty="0">
                <a:solidFill>
                  <a:srgbClr val="333333"/>
                </a:solidFill>
                <a:effectLst/>
                <a:latin typeface="proxima-nova"/>
              </a:rPr>
              <a:t> This layer has UI components as well as the components processing them.</a:t>
            </a:r>
          </a:p>
          <a:p>
            <a:pPr lvl="1"/>
            <a:r>
              <a:rPr lang="en-US" b="1" i="0" dirty="0">
                <a:solidFill>
                  <a:srgbClr val="333333"/>
                </a:solidFill>
                <a:effectLst/>
                <a:latin typeface="proxima-nova"/>
              </a:rPr>
              <a:t>Business Layer –</a:t>
            </a:r>
            <a:r>
              <a:rPr lang="en-US" b="0" i="0" dirty="0">
                <a:solidFill>
                  <a:srgbClr val="333333"/>
                </a:solidFill>
                <a:effectLst/>
                <a:latin typeface="proxima-nova"/>
              </a:rPr>
              <a:t> This layer composed of business entities, business workflow and components.</a:t>
            </a:r>
          </a:p>
          <a:p>
            <a:pPr lvl="1"/>
            <a:r>
              <a:rPr lang="en-US" b="1" i="0" dirty="0">
                <a:solidFill>
                  <a:srgbClr val="333333"/>
                </a:solidFill>
                <a:effectLst/>
                <a:latin typeface="proxima-nova"/>
              </a:rPr>
              <a:t>Data layer –</a:t>
            </a:r>
            <a:r>
              <a:rPr lang="en-US" b="0" i="0" dirty="0">
                <a:solidFill>
                  <a:srgbClr val="333333"/>
                </a:solidFill>
                <a:effectLst/>
                <a:latin typeface="proxima-nova"/>
              </a:rPr>
              <a:t> This layer contains data access components, data utilities, and service agents.</a:t>
            </a:r>
          </a:p>
          <a:p>
            <a:endParaRPr lang="en-US" dirty="0"/>
          </a:p>
        </p:txBody>
      </p:sp>
      <p:sp>
        <p:nvSpPr>
          <p:cNvPr id="4" name="Date Placeholder 3">
            <a:extLst>
              <a:ext uri="{FF2B5EF4-FFF2-40B4-BE49-F238E27FC236}">
                <a16:creationId xmlns:a16="http://schemas.microsoft.com/office/drawing/2014/main" id="{7396D44A-4DA5-4C01-8665-AF527D803956}"/>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BE2C461F-5F70-43B6-9542-9AB0D3F2FD9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5C8F386-8EC3-4BE0-8B2C-AB06D68EDC01}"/>
              </a:ext>
            </a:extLst>
          </p:cNvPr>
          <p:cNvSpPr>
            <a:spLocks noGrp="1"/>
          </p:cNvSpPr>
          <p:nvPr>
            <p:ph type="sldNum" sz="quarter" idx="12"/>
          </p:nvPr>
        </p:nvSpPr>
        <p:spPr/>
        <p:txBody>
          <a:bodyPr/>
          <a:lstStyle/>
          <a:p>
            <a:fld id="{DE8AFC43-2897-41A1-8E56-8325026E7933}" type="slidenum">
              <a:rPr lang="en-US" smtClean="0"/>
              <a:pPr/>
              <a:t>3</a:t>
            </a:fld>
            <a:endParaRPr lang="en-US" dirty="0"/>
          </a:p>
        </p:txBody>
      </p:sp>
    </p:spTree>
    <p:extLst>
      <p:ext uri="{BB962C8B-B14F-4D97-AF65-F5344CB8AC3E}">
        <p14:creationId xmlns:p14="http://schemas.microsoft.com/office/powerpoint/2010/main" val="29871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DADB-2ADE-411D-A6ED-8879F0AE9079}"/>
              </a:ext>
            </a:extLst>
          </p:cNvPr>
          <p:cNvSpPr>
            <a:spLocks noGrp="1"/>
          </p:cNvSpPr>
          <p:nvPr>
            <p:ph type="title"/>
          </p:nvPr>
        </p:nvSpPr>
        <p:spPr>
          <a:xfrm>
            <a:off x="838201" y="355794"/>
            <a:ext cx="3379236" cy="5401193"/>
          </a:xfrm>
        </p:spPr>
        <p:txBody>
          <a:bodyPr>
            <a:normAutofit/>
          </a:bodyPr>
          <a:lstStyle/>
          <a:p>
            <a:r>
              <a:rPr lang="en-US" b="1" i="0" u="none" strike="noStrike" dirty="0">
                <a:solidFill>
                  <a:srgbClr val="2D2D2D"/>
                </a:solidFill>
                <a:effectLst/>
                <a:latin typeface="proxima-nova"/>
              </a:rPr>
              <a:t>Mobile Application Architecture</a:t>
            </a:r>
            <a:endParaRPr lang="en-US" dirty="0"/>
          </a:p>
        </p:txBody>
      </p:sp>
      <p:pic>
        <p:nvPicPr>
          <p:cNvPr id="12" name="Content Placeholder 11">
            <a:extLst>
              <a:ext uri="{FF2B5EF4-FFF2-40B4-BE49-F238E27FC236}">
                <a16:creationId xmlns:a16="http://schemas.microsoft.com/office/drawing/2014/main" id="{8A146DC4-EAFD-4F32-9D58-1D8B98B84485}"/>
              </a:ext>
            </a:extLst>
          </p:cNvPr>
          <p:cNvPicPr>
            <a:picLocks noGrp="1" noChangeAspect="1"/>
          </p:cNvPicPr>
          <p:nvPr>
            <p:ph idx="1"/>
          </p:nvPr>
        </p:nvPicPr>
        <p:blipFill>
          <a:blip r:embed="rId2"/>
          <a:stretch>
            <a:fillRect/>
          </a:stretch>
        </p:blipFill>
        <p:spPr>
          <a:xfrm>
            <a:off x="3863066" y="147685"/>
            <a:ext cx="6822528" cy="5957804"/>
          </a:xfrm>
        </p:spPr>
      </p:pic>
      <p:sp>
        <p:nvSpPr>
          <p:cNvPr id="4" name="Date Placeholder 3">
            <a:extLst>
              <a:ext uri="{FF2B5EF4-FFF2-40B4-BE49-F238E27FC236}">
                <a16:creationId xmlns:a16="http://schemas.microsoft.com/office/drawing/2014/main" id="{96FDD9BC-8A3F-4E0F-928C-D8830727A942}"/>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9E87B126-6461-4397-8083-55076E64E759}"/>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246880A4-A72C-40E9-86EB-2970532A69E4}"/>
              </a:ext>
            </a:extLst>
          </p:cNvPr>
          <p:cNvSpPr>
            <a:spLocks noGrp="1"/>
          </p:cNvSpPr>
          <p:nvPr>
            <p:ph type="sldNum" sz="quarter" idx="12"/>
          </p:nvPr>
        </p:nvSpPr>
        <p:spPr/>
        <p:txBody>
          <a:bodyPr/>
          <a:lstStyle/>
          <a:p>
            <a:fld id="{DE8AFC43-2897-41A1-8E56-8325026E7933}" type="slidenum">
              <a:rPr lang="en-US" smtClean="0"/>
              <a:pPr/>
              <a:t>4</a:t>
            </a:fld>
            <a:endParaRPr lang="en-US" dirty="0"/>
          </a:p>
        </p:txBody>
      </p:sp>
    </p:spTree>
    <p:extLst>
      <p:ext uri="{BB962C8B-B14F-4D97-AF65-F5344CB8AC3E}">
        <p14:creationId xmlns:p14="http://schemas.microsoft.com/office/powerpoint/2010/main" val="304263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F09B-2754-4E8A-8EEF-0ABD22733FFC}"/>
              </a:ext>
            </a:extLst>
          </p:cNvPr>
          <p:cNvSpPr>
            <a:spLocks noGrp="1"/>
          </p:cNvSpPr>
          <p:nvPr>
            <p:ph type="title"/>
          </p:nvPr>
        </p:nvSpPr>
        <p:spPr/>
        <p:txBody>
          <a:bodyPr>
            <a:normAutofit/>
          </a:bodyPr>
          <a:lstStyle/>
          <a:p>
            <a:r>
              <a:rPr lang="en-US" b="1" i="0" u="none" strike="noStrike" dirty="0">
                <a:solidFill>
                  <a:srgbClr val="2D2D2D"/>
                </a:solidFill>
                <a:effectLst/>
                <a:latin typeface="proxima-nova"/>
              </a:rPr>
              <a:t>Need to Have a Mobile App Architecture</a:t>
            </a:r>
            <a:endParaRPr lang="en-US" dirty="0"/>
          </a:p>
        </p:txBody>
      </p:sp>
      <p:sp>
        <p:nvSpPr>
          <p:cNvPr id="3" name="Content Placeholder 2">
            <a:extLst>
              <a:ext uri="{FF2B5EF4-FFF2-40B4-BE49-F238E27FC236}">
                <a16:creationId xmlns:a16="http://schemas.microsoft.com/office/drawing/2014/main" id="{7E70C8E8-81B4-45F4-A0AE-51D54CB8B355}"/>
              </a:ext>
            </a:extLst>
          </p:cNvPr>
          <p:cNvSpPr>
            <a:spLocks noGrp="1"/>
          </p:cNvSpPr>
          <p:nvPr>
            <p:ph idx="1"/>
          </p:nvPr>
        </p:nvSpPr>
        <p:spPr/>
        <p:txBody>
          <a:bodyPr>
            <a:normAutofit lnSpcReduction="10000"/>
          </a:bodyPr>
          <a:lstStyle/>
          <a:p>
            <a:pPr algn="l"/>
            <a:r>
              <a:rPr lang="en-US" b="0" i="0" dirty="0">
                <a:solidFill>
                  <a:srgbClr val="343434"/>
                </a:solidFill>
                <a:effectLst/>
                <a:latin typeface="proxima-nova"/>
              </a:rPr>
              <a:t>Global app store consumer spend is estimated to reach $120 billion by the end of 2019, according to mobile data and analytics provider App Annie.</a:t>
            </a:r>
          </a:p>
          <a:p>
            <a:pPr lvl="1"/>
            <a:r>
              <a:rPr lang="en-US" b="0" i="0" dirty="0">
                <a:solidFill>
                  <a:srgbClr val="333333"/>
                </a:solidFill>
                <a:effectLst/>
                <a:latin typeface="proxima-nova"/>
              </a:rPr>
              <a:t>Mobile Gaming Goes Global</a:t>
            </a:r>
          </a:p>
          <a:p>
            <a:pPr lvl="1"/>
            <a:r>
              <a:rPr lang="en-US" b="0" i="0" dirty="0">
                <a:solidFill>
                  <a:srgbClr val="333333"/>
                </a:solidFill>
                <a:effectLst/>
                <a:latin typeface="proxima-nova"/>
              </a:rPr>
              <a:t>Mobile Is Non-Negotiable for Gen Z</a:t>
            </a:r>
          </a:p>
          <a:p>
            <a:pPr lvl="1"/>
            <a:r>
              <a:rPr lang="en-US" b="0" i="0" dirty="0">
                <a:solidFill>
                  <a:srgbClr val="333333"/>
                </a:solidFill>
                <a:effectLst/>
                <a:latin typeface="proxima-nova"/>
              </a:rPr>
              <a:t>Video Is King</a:t>
            </a:r>
          </a:p>
          <a:p>
            <a:pPr lvl="1"/>
            <a:r>
              <a:rPr lang="en-US" b="0" i="0" dirty="0">
                <a:solidFill>
                  <a:srgbClr val="333333"/>
                </a:solidFill>
                <a:effectLst/>
                <a:latin typeface="proxima-nova"/>
              </a:rPr>
              <a:t>Monetization Impact</a:t>
            </a:r>
          </a:p>
          <a:p>
            <a:r>
              <a:rPr lang="en-US" b="0" i="0" dirty="0">
                <a:solidFill>
                  <a:srgbClr val="343434"/>
                </a:solidFill>
                <a:effectLst/>
                <a:latin typeface="proxima-nova"/>
              </a:rPr>
              <a:t>Gaming apps account for almost 74% of the global consumer spending while non-gaming apps account for the rest. Android and iOS being the two most prevalent OS, account for very different ecosystems and app architecture. </a:t>
            </a:r>
            <a:endParaRPr lang="en-US" dirty="0"/>
          </a:p>
        </p:txBody>
      </p:sp>
      <p:sp>
        <p:nvSpPr>
          <p:cNvPr id="4" name="Date Placeholder 3">
            <a:extLst>
              <a:ext uri="{FF2B5EF4-FFF2-40B4-BE49-F238E27FC236}">
                <a16:creationId xmlns:a16="http://schemas.microsoft.com/office/drawing/2014/main" id="{B5241305-2D0E-40F4-82C9-B7E8CD541A25}"/>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1E1E0225-9561-4FFD-9D3C-E3F75B44DC08}"/>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8A906137-66FD-40EC-A203-19FB3536CE95}"/>
              </a:ext>
            </a:extLst>
          </p:cNvPr>
          <p:cNvSpPr>
            <a:spLocks noGrp="1"/>
          </p:cNvSpPr>
          <p:nvPr>
            <p:ph type="sldNum" sz="quarter" idx="12"/>
          </p:nvPr>
        </p:nvSpPr>
        <p:spPr/>
        <p:txBody>
          <a:bodyPr/>
          <a:lstStyle/>
          <a:p>
            <a:fld id="{DE8AFC43-2897-41A1-8E56-8325026E7933}" type="slidenum">
              <a:rPr lang="en-US" smtClean="0"/>
              <a:pPr/>
              <a:t>5</a:t>
            </a:fld>
            <a:endParaRPr lang="en-US" dirty="0"/>
          </a:p>
        </p:txBody>
      </p:sp>
    </p:spTree>
    <p:extLst>
      <p:ext uri="{BB962C8B-B14F-4D97-AF65-F5344CB8AC3E}">
        <p14:creationId xmlns:p14="http://schemas.microsoft.com/office/powerpoint/2010/main" val="516800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344C8-B877-4535-8F3D-A7A080FC6C37}"/>
              </a:ext>
            </a:extLst>
          </p:cNvPr>
          <p:cNvSpPr>
            <a:spLocks noGrp="1"/>
          </p:cNvSpPr>
          <p:nvPr>
            <p:ph idx="1"/>
          </p:nvPr>
        </p:nvSpPr>
        <p:spPr>
          <a:xfrm>
            <a:off x="838200" y="923731"/>
            <a:ext cx="10515600" cy="5253232"/>
          </a:xfrm>
        </p:spPr>
        <p:txBody>
          <a:bodyPr>
            <a:normAutofit/>
          </a:bodyPr>
          <a:lstStyle/>
          <a:p>
            <a:r>
              <a:rPr lang="en-US" b="0" i="0" dirty="0">
                <a:solidFill>
                  <a:srgbClr val="343434"/>
                </a:solidFill>
                <a:effectLst/>
                <a:latin typeface="proxima-nova"/>
              </a:rPr>
              <a:t>Android and iOS development are difficult in terms of demographics (age, profession, location of users), development process, market, audience, tools used, media engagement diversity (contrary to popular belief, iOS users engage with all types of contents and media more than Android users do).</a:t>
            </a:r>
          </a:p>
          <a:p>
            <a:r>
              <a:rPr lang="en-US" b="0" i="0" dirty="0">
                <a:solidFill>
                  <a:srgbClr val="343434"/>
                </a:solidFill>
                <a:effectLst/>
                <a:latin typeface="proxima-nova"/>
              </a:rPr>
              <a:t>An increasing number of people are involved in m-commerce (mobile shopping). Besides, implementation of most pr</a:t>
            </a:r>
            <a:r>
              <a:rPr lang="en-US" dirty="0">
                <a:solidFill>
                  <a:srgbClr val="343434"/>
                </a:solidFill>
                <a:latin typeface="proxima-nova"/>
              </a:rPr>
              <a:t>evalent monetization strategies like paid </a:t>
            </a:r>
            <a:r>
              <a:rPr lang="en-US" b="0" i="0" dirty="0">
                <a:solidFill>
                  <a:srgbClr val="343434"/>
                </a:solidFill>
                <a:effectLst/>
                <a:latin typeface="proxima-nova"/>
              </a:rPr>
              <a:t>apps, ads and IAP’s, iOS has a clear advantage over Android audience. Programming languages, development tools and cost of development are additional factors that give a certain advantage to a particular platform.</a:t>
            </a:r>
            <a:endParaRPr lang="en-US" dirty="0"/>
          </a:p>
        </p:txBody>
      </p:sp>
      <p:sp>
        <p:nvSpPr>
          <p:cNvPr id="4" name="Date Placeholder 3">
            <a:extLst>
              <a:ext uri="{FF2B5EF4-FFF2-40B4-BE49-F238E27FC236}">
                <a16:creationId xmlns:a16="http://schemas.microsoft.com/office/drawing/2014/main" id="{8133D133-D3B5-4326-86D4-8A0C03126376}"/>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6426D12D-D6E6-458A-A2D5-9AD294A79A4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978D944-3FA7-4A33-93CF-2CEB68954079}"/>
              </a:ext>
            </a:extLst>
          </p:cNvPr>
          <p:cNvSpPr>
            <a:spLocks noGrp="1"/>
          </p:cNvSpPr>
          <p:nvPr>
            <p:ph type="sldNum" sz="quarter" idx="12"/>
          </p:nvPr>
        </p:nvSpPr>
        <p:spPr/>
        <p:txBody>
          <a:bodyPr/>
          <a:lstStyle/>
          <a:p>
            <a:fld id="{DE8AFC43-2897-41A1-8E56-8325026E7933}" type="slidenum">
              <a:rPr lang="en-US" smtClean="0"/>
              <a:pPr/>
              <a:t>6</a:t>
            </a:fld>
            <a:endParaRPr lang="en-US" dirty="0"/>
          </a:p>
        </p:txBody>
      </p:sp>
    </p:spTree>
    <p:extLst>
      <p:ext uri="{BB962C8B-B14F-4D97-AF65-F5344CB8AC3E}">
        <p14:creationId xmlns:p14="http://schemas.microsoft.com/office/powerpoint/2010/main" val="338694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DCD-E454-4F21-9681-1F1F053AB226}"/>
              </a:ext>
            </a:extLst>
          </p:cNvPr>
          <p:cNvSpPr>
            <a:spLocks noGrp="1"/>
          </p:cNvSpPr>
          <p:nvPr>
            <p:ph type="title"/>
          </p:nvPr>
        </p:nvSpPr>
        <p:spPr/>
        <p:txBody>
          <a:bodyPr>
            <a:normAutofit/>
          </a:bodyPr>
          <a:lstStyle/>
          <a:p>
            <a:r>
              <a:rPr lang="en-US" b="1" i="0" u="none" strike="noStrike" dirty="0">
                <a:solidFill>
                  <a:srgbClr val="2D2D2D"/>
                </a:solidFill>
                <a:effectLst/>
                <a:latin typeface="proxima-nova"/>
              </a:rPr>
              <a:t>How does iOS differ from Android in its architecture</a:t>
            </a:r>
            <a:endParaRPr lang="en-US" dirty="0"/>
          </a:p>
        </p:txBody>
      </p:sp>
      <p:sp>
        <p:nvSpPr>
          <p:cNvPr id="3" name="Content Placeholder 2">
            <a:extLst>
              <a:ext uri="{FF2B5EF4-FFF2-40B4-BE49-F238E27FC236}">
                <a16:creationId xmlns:a16="http://schemas.microsoft.com/office/drawing/2014/main" id="{FC2A6BBA-613E-455E-BEB0-1839A0CABB6C}"/>
              </a:ext>
            </a:extLst>
          </p:cNvPr>
          <p:cNvSpPr>
            <a:spLocks noGrp="1"/>
          </p:cNvSpPr>
          <p:nvPr>
            <p:ph idx="1"/>
          </p:nvPr>
        </p:nvSpPr>
        <p:spPr/>
        <p:txBody>
          <a:bodyPr/>
          <a:lstStyle/>
          <a:p>
            <a:r>
              <a:rPr lang="en-US" b="0" i="0" dirty="0">
                <a:solidFill>
                  <a:srgbClr val="343434"/>
                </a:solidFill>
                <a:effectLst/>
                <a:latin typeface="proxima-nova"/>
              </a:rPr>
              <a:t>Both iOS </a:t>
            </a:r>
            <a:r>
              <a:rPr lang="en-US" dirty="0">
                <a:solidFill>
                  <a:srgbClr val="343434"/>
                </a:solidFill>
                <a:latin typeface="proxima-nova"/>
              </a:rPr>
              <a:t>and Android architecture are similar </a:t>
            </a:r>
            <a:r>
              <a:rPr lang="en-US" b="0" i="0" dirty="0">
                <a:solidFill>
                  <a:srgbClr val="343434"/>
                </a:solidFill>
                <a:effectLst/>
                <a:latin typeface="proxima-nova"/>
              </a:rPr>
              <a:t>in principle but differ in execution. Respective architecture clarifies how their apps function. Largely, Android architecture is perceived to be open as compared to iOS. Android adopts a Linux kernel, whereas iOS opts a BSD-derived kernel called Darwin. Both Android, as well as iOS, are Unix based, start with a kernel, controlling hardware at its core, along with timing, file system, drivers, interrupts and power management.</a:t>
            </a:r>
            <a:endParaRPr lang="en-US" dirty="0"/>
          </a:p>
        </p:txBody>
      </p:sp>
      <p:sp>
        <p:nvSpPr>
          <p:cNvPr id="4" name="Date Placeholder 3">
            <a:extLst>
              <a:ext uri="{FF2B5EF4-FFF2-40B4-BE49-F238E27FC236}">
                <a16:creationId xmlns:a16="http://schemas.microsoft.com/office/drawing/2014/main" id="{57D09F99-C36B-48C2-95B7-A015E5E2C29B}"/>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9D25307D-ED10-4CFA-8FD0-9F516C33AB86}"/>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0DF7FC20-C850-4BC4-BC9A-7BB6119FF51C}"/>
              </a:ext>
            </a:extLst>
          </p:cNvPr>
          <p:cNvSpPr>
            <a:spLocks noGrp="1"/>
          </p:cNvSpPr>
          <p:nvPr>
            <p:ph type="sldNum" sz="quarter" idx="12"/>
          </p:nvPr>
        </p:nvSpPr>
        <p:spPr/>
        <p:txBody>
          <a:bodyPr/>
          <a:lstStyle/>
          <a:p>
            <a:fld id="{DE8AFC43-2897-41A1-8E56-8325026E7933}" type="slidenum">
              <a:rPr lang="en-US" smtClean="0"/>
              <a:pPr/>
              <a:t>7</a:t>
            </a:fld>
            <a:endParaRPr lang="en-US" dirty="0"/>
          </a:p>
        </p:txBody>
      </p:sp>
    </p:spTree>
    <p:extLst>
      <p:ext uri="{BB962C8B-B14F-4D97-AF65-F5344CB8AC3E}">
        <p14:creationId xmlns:p14="http://schemas.microsoft.com/office/powerpoint/2010/main" val="403045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19C3A39-FA80-4907-8B6E-35976399CFF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6154" b="90000" l="8144" r="93772">
                        <a14:foregroundMark x1="28743" y1="63333" x2="28743" y2="63333"/>
                        <a14:foregroundMark x1="36287" y1="62564" x2="8383" y2="62949"/>
                        <a14:foregroundMark x1="16647" y1="69231" x2="31138" y2="70897"/>
                        <a14:foregroundMark x1="48503" y1="45385" x2="61916" y2="46667"/>
                        <a14:foregroundMark x1="65509" y1="33718" x2="65509" y2="33718"/>
                        <a14:foregroundMark x1="25868" y1="62564" x2="17006" y2="62564"/>
                        <a14:foregroundMark x1="19281" y1="62564" x2="24910" y2="61538"/>
                        <a14:foregroundMark x1="17365" y1="62949" x2="25509" y2="61282"/>
                        <a14:foregroundMark x1="25509" y1="61282" x2="25509" y2="61154"/>
                        <a14:foregroundMark x1="21916" y1="57179" x2="21916" y2="57179"/>
                        <a14:foregroundMark x1="45629" y1="9744" x2="61916" y2="8462"/>
                        <a14:foregroundMark x1="61677" y1="7308" x2="45629" y2="6538"/>
                        <a14:foregroundMark x1="93533" y1="64359" x2="93533" y2="63333"/>
                        <a14:foregroundMark x1="69820" y1="31154" x2="62036" y2="27821"/>
                        <a14:foregroundMark x1="62036" y1="27821" x2="45030" y2="27821"/>
                        <a14:foregroundMark x1="45030" y1="27821" x2="52216" y2="32564"/>
                        <a14:foregroundMark x1="52216" y1="32564" x2="59760" y2="30128"/>
                        <a14:foregroundMark x1="59760" y1="30128" x2="54132" y2="24359"/>
                        <a14:foregroundMark x1="54132" y1="24359" x2="36766" y2="29487"/>
                        <a14:foregroundMark x1="36766" y1="29487" x2="36048" y2="30769"/>
                        <a14:foregroundMark x1="26467" y1="86923" x2="28503" y2="85769"/>
                        <a14:foregroundMark x1="87904" y1="81538" x2="85030" y2="85000"/>
                        <a14:foregroundMark x1="87305" y1="82308" x2="84072" y2="80385"/>
                        <a14:foregroundMark x1="24551" y1="65769" x2="15689" y2="68462"/>
                        <a14:foregroundMark x1="15689" y1="68462" x2="17006" y2="59615"/>
                        <a14:foregroundMark x1="17006" y1="59615" x2="25389" y2="59615"/>
                        <a14:foregroundMark x1="25389" y1="59615" x2="33892" y2="61667"/>
                        <a14:foregroundMark x1="33892" y1="61667" x2="29820" y2="69615"/>
                        <a14:foregroundMark x1="29820" y1="69615" x2="20479" y2="70000"/>
                        <a14:foregroundMark x1="20479" y1="70000" x2="16647" y2="67179"/>
                        <a14:foregroundMark x1="93772" y1="72308" x2="93772" y2="72308"/>
                        <a14:foregroundMark x1="93772" y1="82692" x2="93772" y2="82692"/>
                      </a14:backgroundRemoval>
                    </a14:imgEffect>
                  </a14:imgLayer>
                </a14:imgProps>
              </a:ext>
            </a:extLst>
          </a:blip>
          <a:stretch>
            <a:fillRect/>
          </a:stretch>
        </p:blipFill>
        <p:spPr>
          <a:xfrm>
            <a:off x="5574401" y="68858"/>
            <a:ext cx="6143057" cy="5738425"/>
          </a:xfrm>
        </p:spPr>
      </p:pic>
      <p:sp>
        <p:nvSpPr>
          <p:cNvPr id="4" name="Date Placeholder 3">
            <a:extLst>
              <a:ext uri="{FF2B5EF4-FFF2-40B4-BE49-F238E27FC236}">
                <a16:creationId xmlns:a16="http://schemas.microsoft.com/office/drawing/2014/main" id="{FC2E5946-F84A-4B70-A6DF-8AC3E8B45352}"/>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03719D8A-548D-49B6-8ABB-A0D7C25851D7}"/>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6FAD6D9C-1517-408B-8F24-9278B4115893}"/>
              </a:ext>
            </a:extLst>
          </p:cNvPr>
          <p:cNvSpPr>
            <a:spLocks noGrp="1"/>
          </p:cNvSpPr>
          <p:nvPr>
            <p:ph type="sldNum" sz="quarter" idx="12"/>
          </p:nvPr>
        </p:nvSpPr>
        <p:spPr/>
        <p:txBody>
          <a:bodyPr/>
          <a:lstStyle/>
          <a:p>
            <a:fld id="{DE8AFC43-2897-41A1-8E56-8325026E7933}" type="slidenum">
              <a:rPr lang="en-US" smtClean="0"/>
              <a:pPr/>
              <a:t>8</a:t>
            </a:fld>
            <a:endParaRPr lang="en-US" dirty="0"/>
          </a:p>
        </p:txBody>
      </p:sp>
      <p:pic>
        <p:nvPicPr>
          <p:cNvPr id="11" name="Picture 10">
            <a:extLst>
              <a:ext uri="{FF2B5EF4-FFF2-40B4-BE49-F238E27FC236}">
                <a16:creationId xmlns:a16="http://schemas.microsoft.com/office/drawing/2014/main" id="{96EA0EBD-0E0F-48C9-B0E3-A2D9D415DAC2}"/>
              </a:ext>
            </a:extLst>
          </p:cNvPr>
          <p:cNvPicPr>
            <a:picLocks noChangeAspect="1"/>
          </p:cNvPicPr>
          <p:nvPr/>
        </p:nvPicPr>
        <p:blipFill>
          <a:blip r:embed="rId4"/>
          <a:stretch>
            <a:fillRect/>
          </a:stretch>
        </p:blipFill>
        <p:spPr>
          <a:xfrm>
            <a:off x="474542" y="1552961"/>
            <a:ext cx="5278056" cy="3752077"/>
          </a:xfrm>
          <a:prstGeom prst="rect">
            <a:avLst/>
          </a:prstGeom>
        </p:spPr>
      </p:pic>
      <p:sp>
        <p:nvSpPr>
          <p:cNvPr id="12" name="TextBox 11">
            <a:extLst>
              <a:ext uri="{FF2B5EF4-FFF2-40B4-BE49-F238E27FC236}">
                <a16:creationId xmlns:a16="http://schemas.microsoft.com/office/drawing/2014/main" id="{F15B7468-F80A-40D2-A873-F907117CB536}"/>
              </a:ext>
            </a:extLst>
          </p:cNvPr>
          <p:cNvSpPr txBox="1"/>
          <p:nvPr/>
        </p:nvSpPr>
        <p:spPr>
          <a:xfrm>
            <a:off x="7859211" y="5305038"/>
            <a:ext cx="2715454" cy="369332"/>
          </a:xfrm>
          <a:prstGeom prst="rect">
            <a:avLst/>
          </a:prstGeom>
          <a:noFill/>
        </p:spPr>
        <p:txBody>
          <a:bodyPr wrap="square" rtlCol="0">
            <a:spAutoFit/>
          </a:bodyPr>
          <a:lstStyle/>
          <a:p>
            <a:r>
              <a:rPr lang="en-US" dirty="0"/>
              <a:t>Android Architecture</a:t>
            </a:r>
          </a:p>
        </p:txBody>
      </p:sp>
    </p:spTree>
    <p:extLst>
      <p:ext uri="{BB962C8B-B14F-4D97-AF65-F5344CB8AC3E}">
        <p14:creationId xmlns:p14="http://schemas.microsoft.com/office/powerpoint/2010/main" val="24053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7BF7A-6122-4D45-8A00-CAA7FACDE334}"/>
              </a:ext>
            </a:extLst>
          </p:cNvPr>
          <p:cNvSpPr>
            <a:spLocks noGrp="1"/>
          </p:cNvSpPr>
          <p:nvPr>
            <p:ph idx="1"/>
          </p:nvPr>
        </p:nvSpPr>
        <p:spPr>
          <a:xfrm>
            <a:off x="838200" y="1643605"/>
            <a:ext cx="10515600" cy="4533358"/>
          </a:xfrm>
        </p:spPr>
        <p:txBody>
          <a:bodyPr/>
          <a:lstStyle/>
          <a:p>
            <a:r>
              <a:rPr lang="en-US" dirty="0">
                <a:solidFill>
                  <a:srgbClr val="343434"/>
                </a:solidFill>
                <a:latin typeface="proxima-nova"/>
              </a:rPr>
              <a:t>iOS architecture seems more customized as compared to Android architecture as it </a:t>
            </a:r>
            <a:r>
              <a:rPr lang="en-US" b="0" i="0" dirty="0">
                <a:solidFill>
                  <a:srgbClr val="343434"/>
                </a:solidFill>
                <a:effectLst/>
                <a:latin typeface="proxima-nova"/>
              </a:rPr>
              <a:t>is programmed for security. Apple creates all the libraries from scratch and makes use of personalized BSD based kernel. On the other hand, Android users a lot of open-source software. As widely perceived it might not be as useful for the mobile phones as for the laptops with every part in it built by the same manufacturer or particularly useful while building your computer, making use of the shelf parts and using a custom case to put it in.</a:t>
            </a:r>
            <a:endParaRPr lang="en-US" dirty="0"/>
          </a:p>
        </p:txBody>
      </p:sp>
      <p:sp>
        <p:nvSpPr>
          <p:cNvPr id="4" name="Date Placeholder 3">
            <a:extLst>
              <a:ext uri="{FF2B5EF4-FFF2-40B4-BE49-F238E27FC236}">
                <a16:creationId xmlns:a16="http://schemas.microsoft.com/office/drawing/2014/main" id="{9995BB6E-3075-4793-A38E-42FF28C6DB3B}"/>
              </a:ext>
            </a:extLst>
          </p:cNvPr>
          <p:cNvSpPr>
            <a:spLocks noGrp="1"/>
          </p:cNvSpPr>
          <p:nvPr>
            <p:ph type="dt" sz="half" idx="10"/>
          </p:nvPr>
        </p:nvSpPr>
        <p:spPr/>
        <p:txBody>
          <a:bodyPr/>
          <a:lstStyle/>
          <a:p>
            <a:r>
              <a:rPr lang="en-US"/>
              <a:t>17/2/2022</a:t>
            </a:r>
            <a:endParaRPr lang="en-US" dirty="0"/>
          </a:p>
        </p:txBody>
      </p:sp>
      <p:sp>
        <p:nvSpPr>
          <p:cNvPr id="5" name="Footer Placeholder 4">
            <a:extLst>
              <a:ext uri="{FF2B5EF4-FFF2-40B4-BE49-F238E27FC236}">
                <a16:creationId xmlns:a16="http://schemas.microsoft.com/office/drawing/2014/main" id="{4E6247A8-F791-4057-B56D-8AAEB65D6A31}"/>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CF5D9DC7-C6A8-433B-946D-29AB484B2C38}"/>
              </a:ext>
            </a:extLst>
          </p:cNvPr>
          <p:cNvSpPr>
            <a:spLocks noGrp="1"/>
          </p:cNvSpPr>
          <p:nvPr>
            <p:ph type="sldNum" sz="quarter" idx="12"/>
          </p:nvPr>
        </p:nvSpPr>
        <p:spPr/>
        <p:txBody>
          <a:bodyPr/>
          <a:lstStyle/>
          <a:p>
            <a:fld id="{DE8AFC43-2897-41A1-8E56-8325026E7933}" type="slidenum">
              <a:rPr lang="en-US" smtClean="0"/>
              <a:pPr/>
              <a:t>9</a:t>
            </a:fld>
            <a:endParaRPr lang="en-US" dirty="0"/>
          </a:p>
        </p:txBody>
      </p:sp>
    </p:spTree>
    <p:extLst>
      <p:ext uri="{BB962C8B-B14F-4D97-AF65-F5344CB8AC3E}">
        <p14:creationId xmlns:p14="http://schemas.microsoft.com/office/powerpoint/2010/main" val="289948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1126</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proxima-nova</vt:lpstr>
      <vt:lpstr>Office Theme</vt:lpstr>
      <vt:lpstr>Lecture 3 – Android and iOS Architecture</vt:lpstr>
      <vt:lpstr>Outlines</vt:lpstr>
      <vt:lpstr>What is Mobile Application Architecture?</vt:lpstr>
      <vt:lpstr>Mobile Application Architecture</vt:lpstr>
      <vt:lpstr>Need to Have a Mobile App Architecture</vt:lpstr>
      <vt:lpstr>PowerPoint Presentation</vt:lpstr>
      <vt:lpstr>How does iOS differ from Android in its architecture</vt:lpstr>
      <vt:lpstr>PowerPoint Presentation</vt:lpstr>
      <vt:lpstr>PowerPoint Presentation</vt:lpstr>
      <vt:lpstr>Memory Management</vt:lpstr>
      <vt:lpstr>Power Management</vt:lpstr>
      <vt:lpstr>Selecting A Perfect Mobile App Architecture: Android vs. iOS</vt:lpstr>
      <vt:lpstr>Group Discussion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Yousif Garabet</dc:creator>
  <cp:lastModifiedBy>Yousif Garabet</cp:lastModifiedBy>
  <cp:revision>80</cp:revision>
  <dcterms:created xsi:type="dcterms:W3CDTF">2020-11-04T07:46:55Z</dcterms:created>
  <dcterms:modified xsi:type="dcterms:W3CDTF">2022-04-01T07:35:55Z</dcterms:modified>
</cp:coreProperties>
</file>