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88" r:id="rId4"/>
    <p:sldId id="298" r:id="rId5"/>
    <p:sldId id="299" r:id="rId6"/>
    <p:sldId id="300" r:id="rId7"/>
    <p:sldId id="306" r:id="rId8"/>
    <p:sldId id="301" r:id="rId9"/>
    <p:sldId id="307" r:id="rId10"/>
    <p:sldId id="302" r:id="rId11"/>
    <p:sldId id="308" r:id="rId12"/>
    <p:sldId id="303" r:id="rId13"/>
    <p:sldId id="304" r:id="rId14"/>
    <p:sldId id="309" r:id="rId15"/>
    <p:sldId id="310" r:id="rId16"/>
    <p:sldId id="305" r:id="rId17"/>
    <p:sldId id="311"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C6899-D5A8-45B3-BC50-5428F59BB011}" type="datetimeFigureOut">
              <a:rPr lang="en-US" smtClean="0"/>
              <a:t>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2B329-C48F-4CB4-B0FD-FBCBC8F6BD16}" type="slidenum">
              <a:rPr lang="en-US" smtClean="0"/>
              <a:t>‹#›</a:t>
            </a:fld>
            <a:endParaRPr lang="en-US"/>
          </a:p>
        </p:txBody>
      </p:sp>
    </p:spTree>
    <p:extLst>
      <p:ext uri="{BB962C8B-B14F-4D97-AF65-F5344CB8AC3E}">
        <p14:creationId xmlns:p14="http://schemas.microsoft.com/office/powerpoint/2010/main" val="10080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CD6C-3C7D-490A-BB07-A3488757DA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6056BA-8B8A-4C62-AAF5-D44D42E33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33ED6-912D-4223-94A0-8B83DDAFCC32}"/>
              </a:ext>
            </a:extLst>
          </p:cNvPr>
          <p:cNvSpPr>
            <a:spLocks noGrp="1"/>
          </p:cNvSpPr>
          <p:nvPr>
            <p:ph type="dt" sz="half" idx="10"/>
          </p:nvPr>
        </p:nvSpPr>
        <p:spPr/>
        <p:txBody>
          <a:bodyPr/>
          <a:lstStyle/>
          <a:p>
            <a:r>
              <a:rPr lang="en-US"/>
              <a:t>04/8/2021</a:t>
            </a:r>
          </a:p>
        </p:txBody>
      </p:sp>
      <p:sp>
        <p:nvSpPr>
          <p:cNvPr id="5" name="Footer Placeholder 4">
            <a:extLst>
              <a:ext uri="{FF2B5EF4-FFF2-40B4-BE49-F238E27FC236}">
                <a16:creationId xmlns:a16="http://schemas.microsoft.com/office/drawing/2014/main" id="{1F6C11B5-7ADA-4D90-83AA-48D05FA5F6A4}"/>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F5D73EEC-0C0B-4FC4-AFD1-D76162B80737}"/>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65988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391C-5484-410E-B88A-53AE6F28C5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AB1F4C-5807-46A7-88DB-A8D9A995F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7B3C3-AFD2-4D71-B51D-9FDCDBAD8514}"/>
              </a:ext>
            </a:extLst>
          </p:cNvPr>
          <p:cNvSpPr>
            <a:spLocks noGrp="1"/>
          </p:cNvSpPr>
          <p:nvPr>
            <p:ph type="dt" sz="half" idx="10"/>
          </p:nvPr>
        </p:nvSpPr>
        <p:spPr/>
        <p:txBody>
          <a:bodyPr/>
          <a:lstStyle/>
          <a:p>
            <a:r>
              <a:rPr lang="en-US"/>
              <a:t>04/8/2021</a:t>
            </a:r>
          </a:p>
        </p:txBody>
      </p:sp>
      <p:sp>
        <p:nvSpPr>
          <p:cNvPr id="5" name="Footer Placeholder 4">
            <a:extLst>
              <a:ext uri="{FF2B5EF4-FFF2-40B4-BE49-F238E27FC236}">
                <a16:creationId xmlns:a16="http://schemas.microsoft.com/office/drawing/2014/main" id="{4E4AC264-741F-4DD5-B90F-99BDAF86D8D3}"/>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DD0781A2-9003-4181-8D7D-A65E63116E62}"/>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01726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AE494-BF66-4E18-BAD9-0312270A5D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07C802-1C85-4B6B-9DA0-2EC3B60876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4454E-E9FB-4766-AED5-A4823754AB00}"/>
              </a:ext>
            </a:extLst>
          </p:cNvPr>
          <p:cNvSpPr>
            <a:spLocks noGrp="1"/>
          </p:cNvSpPr>
          <p:nvPr>
            <p:ph type="dt" sz="half" idx="10"/>
          </p:nvPr>
        </p:nvSpPr>
        <p:spPr/>
        <p:txBody>
          <a:bodyPr/>
          <a:lstStyle/>
          <a:p>
            <a:r>
              <a:rPr lang="en-US"/>
              <a:t>04/8/2021</a:t>
            </a:r>
          </a:p>
        </p:txBody>
      </p:sp>
      <p:sp>
        <p:nvSpPr>
          <p:cNvPr id="5" name="Footer Placeholder 4">
            <a:extLst>
              <a:ext uri="{FF2B5EF4-FFF2-40B4-BE49-F238E27FC236}">
                <a16:creationId xmlns:a16="http://schemas.microsoft.com/office/drawing/2014/main" id="{16BC5A8C-232F-4995-BD98-BB70EDD3C38B}"/>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7CE9E88B-E1A3-4F43-9A56-BFF47DBC1E08}"/>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58654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CE55-63CB-4ADE-B939-95CACE8CC4B1}"/>
              </a:ext>
            </a:extLst>
          </p:cNvPr>
          <p:cNvSpPr>
            <a:spLocks noGrp="1"/>
          </p:cNvSpPr>
          <p:nvPr>
            <p:ph type="title"/>
          </p:nvPr>
        </p:nvSpPr>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300DB1F1-61D9-4B77-925D-E8AD9026AAD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3E7A04-9476-463F-BE0E-37E37AEB2511}"/>
              </a:ext>
            </a:extLst>
          </p:cNvPr>
          <p:cNvSpPr>
            <a:spLocks noGrp="1"/>
          </p:cNvSpPr>
          <p:nvPr>
            <p:ph type="dt" sz="half" idx="10"/>
          </p:nvPr>
        </p:nvSpPr>
        <p:spPr>
          <a:xfrm>
            <a:off x="4580907" y="6345190"/>
            <a:ext cx="1640478" cy="365125"/>
          </a:xfrm>
        </p:spPr>
        <p:txBody>
          <a:bodyPr/>
          <a:lstStyle/>
          <a:p>
            <a:r>
              <a:rPr lang="en-US"/>
              <a:t>04/8/2021</a:t>
            </a:r>
            <a:endParaRPr lang="en-US" dirty="0"/>
          </a:p>
        </p:txBody>
      </p:sp>
      <p:sp>
        <p:nvSpPr>
          <p:cNvPr id="5" name="Footer Placeholder 4">
            <a:extLst>
              <a:ext uri="{FF2B5EF4-FFF2-40B4-BE49-F238E27FC236}">
                <a16:creationId xmlns:a16="http://schemas.microsoft.com/office/drawing/2014/main" id="{467498EB-6D32-46D7-9C5C-E4FC87C91685}"/>
              </a:ext>
            </a:extLst>
          </p:cNvPr>
          <p:cNvSpPr>
            <a:spLocks noGrp="1"/>
          </p:cNvSpPr>
          <p:nvPr>
            <p:ph type="ftr" sz="quarter" idx="11"/>
          </p:nvPr>
        </p:nvSpPr>
        <p:spPr>
          <a:xfrm>
            <a:off x="838200" y="6345191"/>
            <a:ext cx="1830977" cy="365125"/>
          </a:xfrm>
        </p:spPr>
        <p:txBody>
          <a:bodyPr/>
          <a:lstStyle/>
          <a:p>
            <a:r>
              <a:rPr lang="en-US" dirty="0"/>
              <a:t>Mr. Yousif</a:t>
            </a:r>
          </a:p>
        </p:txBody>
      </p:sp>
      <p:sp>
        <p:nvSpPr>
          <p:cNvPr id="6" name="Slide Number Placeholder 5">
            <a:extLst>
              <a:ext uri="{FF2B5EF4-FFF2-40B4-BE49-F238E27FC236}">
                <a16:creationId xmlns:a16="http://schemas.microsoft.com/office/drawing/2014/main" id="{DB17EAB8-9489-4A98-859D-722027B2554D}"/>
              </a:ext>
            </a:extLst>
          </p:cNvPr>
          <p:cNvSpPr>
            <a:spLocks noGrp="1"/>
          </p:cNvSpPr>
          <p:nvPr>
            <p:ph type="sldNum" sz="quarter" idx="12"/>
          </p:nvPr>
        </p:nvSpPr>
        <p:spPr>
          <a:xfrm>
            <a:off x="7274330" y="6345190"/>
            <a:ext cx="2743200" cy="365125"/>
          </a:xfrm>
        </p:spPr>
        <p:txBody>
          <a:bodyPr/>
          <a:lstStyle/>
          <a:p>
            <a:fld id="{DE8AFC43-2897-41A1-8E56-8325026E7933}" type="slidenum">
              <a:rPr lang="en-US" smtClean="0"/>
              <a:pPr/>
              <a:t>‹#›</a:t>
            </a:fld>
            <a:endParaRPr lang="en-US" dirty="0"/>
          </a:p>
        </p:txBody>
      </p:sp>
      <p:pic>
        <p:nvPicPr>
          <p:cNvPr id="8" name="Picture 7">
            <a:extLst>
              <a:ext uri="{FF2B5EF4-FFF2-40B4-BE49-F238E27FC236}">
                <a16:creationId xmlns:a16="http://schemas.microsoft.com/office/drawing/2014/main" id="{8CE875F8-87C0-4717-923C-E2DCD23417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26538" y="5580153"/>
            <a:ext cx="1282035" cy="1193619"/>
          </a:xfrm>
          <a:prstGeom prst="rect">
            <a:avLst/>
          </a:prstGeom>
        </p:spPr>
      </p:pic>
    </p:spTree>
    <p:extLst>
      <p:ext uri="{BB962C8B-B14F-4D97-AF65-F5344CB8AC3E}">
        <p14:creationId xmlns:p14="http://schemas.microsoft.com/office/powerpoint/2010/main" val="269874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0694-5B08-4F12-9547-D99135861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E45D1-746D-4C40-900E-7DEF2BD61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DE16F-4691-4DB9-8B77-94EEAF5FA645}"/>
              </a:ext>
            </a:extLst>
          </p:cNvPr>
          <p:cNvSpPr>
            <a:spLocks noGrp="1"/>
          </p:cNvSpPr>
          <p:nvPr>
            <p:ph type="dt" sz="half" idx="10"/>
          </p:nvPr>
        </p:nvSpPr>
        <p:spPr/>
        <p:txBody>
          <a:bodyPr/>
          <a:lstStyle/>
          <a:p>
            <a:r>
              <a:rPr lang="en-US"/>
              <a:t>04/8/2021</a:t>
            </a:r>
          </a:p>
        </p:txBody>
      </p:sp>
      <p:sp>
        <p:nvSpPr>
          <p:cNvPr id="5" name="Footer Placeholder 4">
            <a:extLst>
              <a:ext uri="{FF2B5EF4-FFF2-40B4-BE49-F238E27FC236}">
                <a16:creationId xmlns:a16="http://schemas.microsoft.com/office/drawing/2014/main" id="{D34CB83B-DFD1-4ADB-8652-308AE3EA0BAF}"/>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BDAFB510-2EC7-427C-83DA-87063D0B889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7542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E6FF-5C57-486B-87AC-D36A4AC37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A5509-7D14-41EC-8276-86EBDF2447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39CC35-545E-4C93-B09D-AB088073E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CC4CC8-0D73-4506-9087-FA5950E0CBE2}"/>
              </a:ext>
            </a:extLst>
          </p:cNvPr>
          <p:cNvSpPr>
            <a:spLocks noGrp="1"/>
          </p:cNvSpPr>
          <p:nvPr>
            <p:ph type="dt" sz="half" idx="10"/>
          </p:nvPr>
        </p:nvSpPr>
        <p:spPr/>
        <p:txBody>
          <a:bodyPr/>
          <a:lstStyle/>
          <a:p>
            <a:r>
              <a:rPr lang="en-US"/>
              <a:t>04/8/2021</a:t>
            </a:r>
          </a:p>
        </p:txBody>
      </p:sp>
      <p:sp>
        <p:nvSpPr>
          <p:cNvPr id="6" name="Footer Placeholder 5">
            <a:extLst>
              <a:ext uri="{FF2B5EF4-FFF2-40B4-BE49-F238E27FC236}">
                <a16:creationId xmlns:a16="http://schemas.microsoft.com/office/drawing/2014/main" id="{594F6586-C7D0-4A9D-B7D5-1C7435D4D216}"/>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14F954-3DA4-448A-88F9-34888BDEF0D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3909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5D48-EB86-4061-ABEB-5AAF23970F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75A2C-A9F4-484D-8458-E78A076E3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5F849-8E99-4D36-9344-3D3C7AAF8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46BA3D-AEA0-4619-914D-687B73CAD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BF83E-A76D-4C19-BE2D-38051FC21E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B2C7D9-7657-4CDE-9588-C113DA378BAD}"/>
              </a:ext>
            </a:extLst>
          </p:cNvPr>
          <p:cNvSpPr>
            <a:spLocks noGrp="1"/>
          </p:cNvSpPr>
          <p:nvPr>
            <p:ph type="dt" sz="half" idx="10"/>
          </p:nvPr>
        </p:nvSpPr>
        <p:spPr/>
        <p:txBody>
          <a:bodyPr/>
          <a:lstStyle/>
          <a:p>
            <a:r>
              <a:rPr lang="en-US"/>
              <a:t>04/8/2021</a:t>
            </a:r>
          </a:p>
        </p:txBody>
      </p:sp>
      <p:sp>
        <p:nvSpPr>
          <p:cNvPr id="8" name="Footer Placeholder 7">
            <a:extLst>
              <a:ext uri="{FF2B5EF4-FFF2-40B4-BE49-F238E27FC236}">
                <a16:creationId xmlns:a16="http://schemas.microsoft.com/office/drawing/2014/main" id="{847E0B31-98E8-4ED0-8369-911BF44DA4C2}"/>
              </a:ext>
            </a:extLst>
          </p:cNvPr>
          <p:cNvSpPr>
            <a:spLocks noGrp="1"/>
          </p:cNvSpPr>
          <p:nvPr>
            <p:ph type="ftr" sz="quarter" idx="11"/>
          </p:nvPr>
        </p:nvSpPr>
        <p:spPr/>
        <p:txBody>
          <a:bodyPr/>
          <a:lstStyle/>
          <a:p>
            <a:r>
              <a:rPr lang="en-US"/>
              <a:t>Mr. Yousif</a:t>
            </a:r>
          </a:p>
        </p:txBody>
      </p:sp>
      <p:sp>
        <p:nvSpPr>
          <p:cNvPr id="9" name="Slide Number Placeholder 8">
            <a:extLst>
              <a:ext uri="{FF2B5EF4-FFF2-40B4-BE49-F238E27FC236}">
                <a16:creationId xmlns:a16="http://schemas.microsoft.com/office/drawing/2014/main" id="{04FF8B79-A4EC-4A06-8436-AFBF81F9027B}"/>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86539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12CD-7C9E-44B8-B03C-DF7EB393D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D5640-7012-4F1E-AA0E-E16AD46570B3}"/>
              </a:ext>
            </a:extLst>
          </p:cNvPr>
          <p:cNvSpPr>
            <a:spLocks noGrp="1"/>
          </p:cNvSpPr>
          <p:nvPr>
            <p:ph type="dt" sz="half" idx="10"/>
          </p:nvPr>
        </p:nvSpPr>
        <p:spPr/>
        <p:txBody>
          <a:bodyPr/>
          <a:lstStyle/>
          <a:p>
            <a:r>
              <a:rPr lang="en-US"/>
              <a:t>04/8/2021</a:t>
            </a:r>
          </a:p>
        </p:txBody>
      </p:sp>
      <p:sp>
        <p:nvSpPr>
          <p:cNvPr id="4" name="Footer Placeholder 3">
            <a:extLst>
              <a:ext uri="{FF2B5EF4-FFF2-40B4-BE49-F238E27FC236}">
                <a16:creationId xmlns:a16="http://schemas.microsoft.com/office/drawing/2014/main" id="{82F02C79-F093-44BD-96D1-EAE97ABD7CBC}"/>
              </a:ext>
            </a:extLst>
          </p:cNvPr>
          <p:cNvSpPr>
            <a:spLocks noGrp="1"/>
          </p:cNvSpPr>
          <p:nvPr>
            <p:ph type="ftr" sz="quarter" idx="11"/>
          </p:nvPr>
        </p:nvSpPr>
        <p:spPr/>
        <p:txBody>
          <a:bodyPr/>
          <a:lstStyle/>
          <a:p>
            <a:r>
              <a:rPr lang="en-US"/>
              <a:t>Mr. Yousif</a:t>
            </a:r>
          </a:p>
        </p:txBody>
      </p:sp>
      <p:sp>
        <p:nvSpPr>
          <p:cNvPr id="5" name="Slide Number Placeholder 4">
            <a:extLst>
              <a:ext uri="{FF2B5EF4-FFF2-40B4-BE49-F238E27FC236}">
                <a16:creationId xmlns:a16="http://schemas.microsoft.com/office/drawing/2014/main" id="{AAA96F15-59F6-453A-90B0-35023348083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73867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AA065-DEC8-4702-9547-5A0439E1E5DE}"/>
              </a:ext>
            </a:extLst>
          </p:cNvPr>
          <p:cNvSpPr>
            <a:spLocks noGrp="1"/>
          </p:cNvSpPr>
          <p:nvPr>
            <p:ph type="dt" sz="half" idx="10"/>
          </p:nvPr>
        </p:nvSpPr>
        <p:spPr/>
        <p:txBody>
          <a:bodyPr/>
          <a:lstStyle/>
          <a:p>
            <a:r>
              <a:rPr lang="en-US"/>
              <a:t>04/8/2021</a:t>
            </a:r>
          </a:p>
        </p:txBody>
      </p:sp>
      <p:sp>
        <p:nvSpPr>
          <p:cNvPr id="3" name="Footer Placeholder 2">
            <a:extLst>
              <a:ext uri="{FF2B5EF4-FFF2-40B4-BE49-F238E27FC236}">
                <a16:creationId xmlns:a16="http://schemas.microsoft.com/office/drawing/2014/main" id="{58DA77E6-CBE9-4CDB-BCD8-75AE5091D530}"/>
              </a:ext>
            </a:extLst>
          </p:cNvPr>
          <p:cNvSpPr>
            <a:spLocks noGrp="1"/>
          </p:cNvSpPr>
          <p:nvPr>
            <p:ph type="ftr" sz="quarter" idx="11"/>
          </p:nvPr>
        </p:nvSpPr>
        <p:spPr/>
        <p:txBody>
          <a:bodyPr/>
          <a:lstStyle/>
          <a:p>
            <a:r>
              <a:rPr lang="en-US"/>
              <a:t>Mr. Yousif</a:t>
            </a:r>
          </a:p>
        </p:txBody>
      </p:sp>
      <p:sp>
        <p:nvSpPr>
          <p:cNvPr id="4" name="Slide Number Placeholder 3">
            <a:extLst>
              <a:ext uri="{FF2B5EF4-FFF2-40B4-BE49-F238E27FC236}">
                <a16:creationId xmlns:a16="http://schemas.microsoft.com/office/drawing/2014/main" id="{9CB012DD-3FAB-49A5-9787-D8D04DF76806}"/>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3825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2B26-1316-4E5D-9308-5C069FEDA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8CE5C2-02E5-4C87-9D26-5BD906EEF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DD1027-6DCE-4089-BE2C-403DB3FB9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C208A-9FEE-46E2-87B4-B9F5797AFB47}"/>
              </a:ext>
            </a:extLst>
          </p:cNvPr>
          <p:cNvSpPr>
            <a:spLocks noGrp="1"/>
          </p:cNvSpPr>
          <p:nvPr>
            <p:ph type="dt" sz="half" idx="10"/>
          </p:nvPr>
        </p:nvSpPr>
        <p:spPr/>
        <p:txBody>
          <a:bodyPr/>
          <a:lstStyle/>
          <a:p>
            <a:r>
              <a:rPr lang="en-US"/>
              <a:t>04/8/2021</a:t>
            </a:r>
          </a:p>
        </p:txBody>
      </p:sp>
      <p:sp>
        <p:nvSpPr>
          <p:cNvPr id="6" name="Footer Placeholder 5">
            <a:extLst>
              <a:ext uri="{FF2B5EF4-FFF2-40B4-BE49-F238E27FC236}">
                <a16:creationId xmlns:a16="http://schemas.microsoft.com/office/drawing/2014/main" id="{0024F2C9-9393-45FA-8AFD-DF92EC89A04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DC4E64-B2CF-4D9C-89C6-4524868110C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4733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0D7-1E9C-493D-AD4F-53862D2DD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09FFC-B032-4D3F-ABFE-6FC0C86F6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DA61BA-4155-40C1-90EC-F9334C0F3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380D1-99FC-41F5-BBD3-8B4A495D7D32}"/>
              </a:ext>
            </a:extLst>
          </p:cNvPr>
          <p:cNvSpPr>
            <a:spLocks noGrp="1"/>
          </p:cNvSpPr>
          <p:nvPr>
            <p:ph type="dt" sz="half" idx="10"/>
          </p:nvPr>
        </p:nvSpPr>
        <p:spPr/>
        <p:txBody>
          <a:bodyPr/>
          <a:lstStyle/>
          <a:p>
            <a:r>
              <a:rPr lang="en-US"/>
              <a:t>04/8/2021</a:t>
            </a:r>
          </a:p>
        </p:txBody>
      </p:sp>
      <p:sp>
        <p:nvSpPr>
          <p:cNvPr id="6" name="Footer Placeholder 5">
            <a:extLst>
              <a:ext uri="{FF2B5EF4-FFF2-40B4-BE49-F238E27FC236}">
                <a16:creationId xmlns:a16="http://schemas.microsoft.com/office/drawing/2014/main" id="{704E6F0A-8D32-40D4-BC02-3CEA7BEF7C5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D1A8979C-CD68-4A69-A00E-B5B6F758A230}"/>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28945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1BB09-C107-4731-B165-768B03102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1974BD-C286-4289-9002-C23940E66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037F4-9196-4C1B-89DF-70BCBA245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04/8/2021</a:t>
            </a:r>
          </a:p>
        </p:txBody>
      </p:sp>
      <p:sp>
        <p:nvSpPr>
          <p:cNvPr id="5" name="Footer Placeholder 4">
            <a:extLst>
              <a:ext uri="{FF2B5EF4-FFF2-40B4-BE49-F238E27FC236}">
                <a16:creationId xmlns:a16="http://schemas.microsoft.com/office/drawing/2014/main" id="{E4EF614B-9C6F-49FF-871D-81C1F9EB3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Yousif</a:t>
            </a:r>
          </a:p>
        </p:txBody>
      </p:sp>
      <p:sp>
        <p:nvSpPr>
          <p:cNvPr id="6" name="Slide Number Placeholder 5">
            <a:extLst>
              <a:ext uri="{FF2B5EF4-FFF2-40B4-BE49-F238E27FC236}">
                <a16:creationId xmlns:a16="http://schemas.microsoft.com/office/drawing/2014/main" id="{36679AAF-1D71-4BD3-B9E1-6107AFC47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6274B-DAFA-4D54-A13D-41FFB48DD455}" type="slidenum">
              <a:rPr lang="en-US" smtClean="0"/>
              <a:t>‹#›</a:t>
            </a:fld>
            <a:endParaRPr lang="en-US"/>
          </a:p>
        </p:txBody>
      </p:sp>
    </p:spTree>
    <p:extLst>
      <p:ext uri="{BB962C8B-B14F-4D97-AF65-F5344CB8AC3E}">
        <p14:creationId xmlns:p14="http://schemas.microsoft.com/office/powerpoint/2010/main" val="79152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A32A-9100-4A12-8F17-51E36BDCB74C}"/>
              </a:ext>
            </a:extLst>
          </p:cNvPr>
          <p:cNvSpPr>
            <a:spLocks noGrp="1"/>
          </p:cNvSpPr>
          <p:nvPr>
            <p:ph type="ctrTitle"/>
          </p:nvPr>
        </p:nvSpPr>
        <p:spPr/>
        <p:txBody>
          <a:bodyPr/>
          <a:lstStyle/>
          <a:p>
            <a:r>
              <a:rPr lang="en-US" dirty="0"/>
              <a:t>Lecture 4 – </a:t>
            </a:r>
            <a:r>
              <a:rPr lang="en-US"/>
              <a:t>Xamarin Forms</a:t>
            </a:r>
            <a:endParaRPr lang="en-US" dirty="0"/>
          </a:p>
        </p:txBody>
      </p:sp>
      <p:sp>
        <p:nvSpPr>
          <p:cNvPr id="3" name="Subtitle 2">
            <a:extLst>
              <a:ext uri="{FF2B5EF4-FFF2-40B4-BE49-F238E27FC236}">
                <a16:creationId xmlns:a16="http://schemas.microsoft.com/office/drawing/2014/main" id="{EC197F03-D912-44B6-BBF2-7A52CC2922B6}"/>
              </a:ext>
            </a:extLst>
          </p:cNvPr>
          <p:cNvSpPr>
            <a:spLocks noGrp="1"/>
          </p:cNvSpPr>
          <p:nvPr>
            <p:ph type="subTitle" idx="1"/>
          </p:nvPr>
        </p:nvSpPr>
        <p:spPr>
          <a:xfrm>
            <a:off x="1524000" y="3768293"/>
            <a:ext cx="9144000" cy="1655762"/>
          </a:xfrm>
        </p:spPr>
        <p:txBody>
          <a:bodyPr>
            <a:normAutofit lnSpcReduction="10000"/>
          </a:bodyPr>
          <a:lstStyle/>
          <a:p>
            <a:r>
              <a:rPr lang="en-US" dirty="0"/>
              <a:t>Mr. Yousif Garabet Arshak </a:t>
            </a:r>
          </a:p>
          <a:p>
            <a:r>
              <a:rPr lang="en-US" dirty="0"/>
              <a:t>Computer Science Department </a:t>
            </a:r>
          </a:p>
          <a:p>
            <a:r>
              <a:rPr lang="en-US" dirty="0"/>
              <a:t>University of Zakho</a:t>
            </a:r>
          </a:p>
          <a:p>
            <a:r>
              <a:rPr lang="en-US" dirty="0" err="1"/>
              <a:t>yousif.arshak@uoz.edu.krd</a:t>
            </a:r>
            <a:r>
              <a:rPr lang="en-US" dirty="0"/>
              <a:t> </a:t>
            </a:r>
          </a:p>
        </p:txBody>
      </p:sp>
      <p:sp>
        <p:nvSpPr>
          <p:cNvPr id="4" name="Date Placeholder 3">
            <a:extLst>
              <a:ext uri="{FF2B5EF4-FFF2-40B4-BE49-F238E27FC236}">
                <a16:creationId xmlns:a16="http://schemas.microsoft.com/office/drawing/2014/main" id="{C38E686B-C12A-47A1-A6BF-995037F9343D}"/>
              </a:ext>
            </a:extLst>
          </p:cNvPr>
          <p:cNvSpPr>
            <a:spLocks noGrp="1"/>
          </p:cNvSpPr>
          <p:nvPr>
            <p:ph type="dt" sz="half" idx="10"/>
          </p:nvPr>
        </p:nvSpPr>
        <p:spPr/>
        <p:txBody>
          <a:bodyPr/>
          <a:lstStyle/>
          <a:p>
            <a:r>
              <a:rPr lang="en-US" dirty="0"/>
              <a:t>04/8/2021</a:t>
            </a:r>
          </a:p>
        </p:txBody>
      </p:sp>
      <p:sp>
        <p:nvSpPr>
          <p:cNvPr id="5" name="Footer Placeholder 4">
            <a:extLst>
              <a:ext uri="{FF2B5EF4-FFF2-40B4-BE49-F238E27FC236}">
                <a16:creationId xmlns:a16="http://schemas.microsoft.com/office/drawing/2014/main" id="{D7B01CBE-A939-498D-943A-32FE463F2316}"/>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629D6923-43E7-4262-9638-FADDEA08C45D}"/>
              </a:ext>
            </a:extLst>
          </p:cNvPr>
          <p:cNvSpPr>
            <a:spLocks noGrp="1"/>
          </p:cNvSpPr>
          <p:nvPr>
            <p:ph type="sldNum" sz="quarter" idx="12"/>
          </p:nvPr>
        </p:nvSpPr>
        <p:spPr/>
        <p:txBody>
          <a:bodyPr/>
          <a:lstStyle/>
          <a:p>
            <a:fld id="{D0A6274B-DAFA-4D54-A13D-41FFB48DD455}" type="slidenum">
              <a:rPr lang="en-US" smtClean="0"/>
              <a:t>1</a:t>
            </a:fld>
            <a:endParaRPr lang="en-US"/>
          </a:p>
        </p:txBody>
      </p:sp>
    </p:spTree>
    <p:extLst>
      <p:ext uri="{BB962C8B-B14F-4D97-AF65-F5344CB8AC3E}">
        <p14:creationId xmlns:p14="http://schemas.microsoft.com/office/powerpoint/2010/main" val="161667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58FD-4451-47A5-A2DB-FA7B9F3EC066}"/>
              </a:ext>
            </a:extLst>
          </p:cNvPr>
          <p:cNvSpPr>
            <a:spLocks noGrp="1"/>
          </p:cNvSpPr>
          <p:nvPr>
            <p:ph type="title"/>
          </p:nvPr>
        </p:nvSpPr>
        <p:spPr/>
        <p:txBody>
          <a:bodyPr/>
          <a:lstStyle/>
          <a:p>
            <a:r>
              <a:rPr lang="en-US" dirty="0"/>
              <a:t>Creating a page in C#</a:t>
            </a:r>
          </a:p>
        </p:txBody>
      </p:sp>
      <p:sp>
        <p:nvSpPr>
          <p:cNvPr id="3" name="Content Placeholder 2">
            <a:extLst>
              <a:ext uri="{FF2B5EF4-FFF2-40B4-BE49-F238E27FC236}">
                <a16:creationId xmlns:a16="http://schemas.microsoft.com/office/drawing/2014/main" id="{8F11D341-23AC-4AB0-B0CF-3521464FEA75}"/>
              </a:ext>
            </a:extLst>
          </p:cNvPr>
          <p:cNvSpPr>
            <a:spLocks noGrp="1"/>
          </p:cNvSpPr>
          <p:nvPr>
            <p:ph idx="1"/>
          </p:nvPr>
        </p:nvSpPr>
        <p:spPr/>
        <p:txBody>
          <a:bodyPr/>
          <a:lstStyle/>
          <a:p>
            <a:r>
              <a:rPr lang="en-US" dirty="0"/>
              <a:t>For clarity, the following code shows you how the previous example would look in C#:</a:t>
            </a:r>
          </a:p>
          <a:p>
            <a:pPr marL="457200" lvl="1" indent="0">
              <a:buNone/>
            </a:pPr>
            <a:r>
              <a:rPr lang="en-US" i="1" dirty="0"/>
              <a:t>public class </a:t>
            </a:r>
            <a:r>
              <a:rPr lang="en-US" i="1" dirty="0" err="1"/>
              <a:t>MainPage</a:t>
            </a:r>
            <a:r>
              <a:rPr lang="en-US" i="1" dirty="0"/>
              <a:t> : </a:t>
            </a:r>
            <a:r>
              <a:rPr lang="en-US" i="1" dirty="0" err="1"/>
              <a:t>ContentPage</a:t>
            </a:r>
            <a:r>
              <a:rPr lang="en-US" i="1" dirty="0"/>
              <a:t> { }</a:t>
            </a:r>
          </a:p>
          <a:p>
            <a:pPr marL="0" indent="0">
              <a:buNone/>
            </a:pPr>
            <a:r>
              <a:rPr lang="en-US" sz="3200" dirty="0"/>
              <a:t>page is a class that inherits from </a:t>
            </a:r>
            <a:r>
              <a:rPr lang="en-US" sz="3200" dirty="0" err="1"/>
              <a:t>Xamarin.Forms.ContentPage</a:t>
            </a:r>
            <a:r>
              <a:rPr lang="en-US" sz="3200" dirty="0"/>
              <a:t>. This class is automatically generated for us if we create an XAML page, but if we just use code, we will need to define it ourself.</a:t>
            </a:r>
          </a:p>
          <a:p>
            <a:pPr marL="0" indent="0">
              <a:buNone/>
            </a:pPr>
            <a:r>
              <a:rPr lang="en-US" sz="2000" dirty="0"/>
              <a:t>Let's create the same control hierarchy as the XAML page we defined earlier using the following code:</a:t>
            </a:r>
            <a:endParaRPr lang="en-US" sz="3200" dirty="0"/>
          </a:p>
        </p:txBody>
      </p:sp>
      <p:sp>
        <p:nvSpPr>
          <p:cNvPr id="4" name="Date Placeholder 3">
            <a:extLst>
              <a:ext uri="{FF2B5EF4-FFF2-40B4-BE49-F238E27FC236}">
                <a16:creationId xmlns:a16="http://schemas.microsoft.com/office/drawing/2014/main" id="{5EDE5BDD-5566-45E5-9061-888E7D1E88D4}"/>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00D2AE82-CA24-4BE1-A59D-B0D6B1CA3E71}"/>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85594040-01EF-40FF-9D57-BADA4B26E56D}"/>
              </a:ext>
            </a:extLst>
          </p:cNvPr>
          <p:cNvSpPr>
            <a:spLocks noGrp="1"/>
          </p:cNvSpPr>
          <p:nvPr>
            <p:ph type="sldNum" sz="quarter" idx="12"/>
          </p:nvPr>
        </p:nvSpPr>
        <p:spPr/>
        <p:txBody>
          <a:bodyPr/>
          <a:lstStyle/>
          <a:p>
            <a:fld id="{DE8AFC43-2897-41A1-8E56-8325026E7933}" type="slidenum">
              <a:rPr lang="en-US" smtClean="0"/>
              <a:pPr/>
              <a:t>10</a:t>
            </a:fld>
            <a:endParaRPr lang="en-US" dirty="0"/>
          </a:p>
        </p:txBody>
      </p:sp>
    </p:spTree>
    <p:extLst>
      <p:ext uri="{BB962C8B-B14F-4D97-AF65-F5344CB8AC3E}">
        <p14:creationId xmlns:p14="http://schemas.microsoft.com/office/powerpoint/2010/main" val="164628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96A95-5681-4CCB-ADB2-E865F4BAF5EB}"/>
              </a:ext>
            </a:extLst>
          </p:cNvPr>
          <p:cNvSpPr>
            <a:spLocks noGrp="1"/>
          </p:cNvSpPr>
          <p:nvPr>
            <p:ph idx="1"/>
          </p:nvPr>
        </p:nvSpPr>
        <p:spPr>
          <a:xfrm>
            <a:off x="838200" y="147684"/>
            <a:ext cx="10515600" cy="6029279"/>
          </a:xfrm>
        </p:spPr>
        <p:txBody>
          <a:bodyPr>
            <a:normAutofit/>
          </a:bodyPr>
          <a:lstStyle/>
          <a:p>
            <a:pPr marL="0" indent="0">
              <a:buNone/>
            </a:pPr>
            <a:r>
              <a:rPr lang="en-US" sz="1900" i="1" dirty="0"/>
              <a:t>var page = new </a:t>
            </a:r>
            <a:r>
              <a:rPr lang="en-US" sz="1900" i="1" dirty="0" err="1"/>
              <a:t>MainPage</a:t>
            </a:r>
            <a:r>
              <a:rPr lang="en-US" sz="1900" i="1" dirty="0"/>
              <a:t>();</a:t>
            </a:r>
          </a:p>
          <a:p>
            <a:pPr marL="0" indent="0">
              <a:buNone/>
            </a:pPr>
            <a:r>
              <a:rPr lang="en-US" sz="1900" i="1" dirty="0"/>
              <a:t>var </a:t>
            </a:r>
            <a:r>
              <a:rPr lang="en-US" sz="1900" i="1" dirty="0" err="1"/>
              <a:t>stacklayout</a:t>
            </a:r>
            <a:r>
              <a:rPr lang="en-US" sz="1900" i="1" dirty="0"/>
              <a:t> = new </a:t>
            </a:r>
            <a:r>
              <a:rPr lang="en-US" sz="1900" i="1" dirty="0" err="1"/>
              <a:t>StackLayout</a:t>
            </a:r>
            <a:r>
              <a:rPr lang="en-US" sz="1900" i="1" dirty="0"/>
              <a:t>();</a:t>
            </a:r>
          </a:p>
          <a:p>
            <a:pPr marL="0" indent="0">
              <a:buNone/>
            </a:pPr>
            <a:r>
              <a:rPr lang="en-US" sz="1900" i="1" dirty="0" err="1"/>
              <a:t>stacklayout.Children.Add</a:t>
            </a:r>
            <a:r>
              <a:rPr lang="en-US" sz="1900" i="1" dirty="0"/>
              <a:t>(</a:t>
            </a:r>
          </a:p>
          <a:p>
            <a:pPr marL="0" indent="0">
              <a:buNone/>
            </a:pPr>
            <a:r>
              <a:rPr lang="en-US" sz="1900" i="1" dirty="0"/>
              <a:t> new Label()</a:t>
            </a:r>
          </a:p>
          <a:p>
            <a:pPr marL="0" indent="0">
              <a:buNone/>
            </a:pPr>
            <a:r>
              <a:rPr lang="en-US" sz="1900" i="1" dirty="0"/>
              <a:t> {</a:t>
            </a:r>
          </a:p>
          <a:p>
            <a:pPr marL="0" indent="0">
              <a:buNone/>
            </a:pPr>
            <a:r>
              <a:rPr lang="en-US" sz="1900" i="1" dirty="0"/>
              <a:t> Text = "Welcome to </a:t>
            </a:r>
            <a:r>
              <a:rPr lang="en-US" sz="1900" i="1" dirty="0" err="1"/>
              <a:t>Xamarin.Forms</a:t>
            </a:r>
            <a:r>
              <a:rPr lang="en-US" sz="1900" i="1" dirty="0"/>
              <a:t>"</a:t>
            </a:r>
          </a:p>
          <a:p>
            <a:pPr marL="0" indent="0">
              <a:buNone/>
            </a:pPr>
            <a:r>
              <a:rPr lang="en-US" sz="1900" i="1" dirty="0"/>
              <a:t> });</a:t>
            </a:r>
          </a:p>
          <a:p>
            <a:pPr marL="0" indent="0">
              <a:buNone/>
            </a:pPr>
            <a:r>
              <a:rPr lang="en-US" sz="1800" i="1" dirty="0" err="1"/>
              <a:t>page.Content</a:t>
            </a:r>
            <a:r>
              <a:rPr lang="en-US" sz="1800" i="1" dirty="0"/>
              <a:t> = </a:t>
            </a:r>
            <a:r>
              <a:rPr lang="en-US" sz="1800" i="1" dirty="0" err="1"/>
              <a:t>stacklayout</a:t>
            </a:r>
            <a:r>
              <a:rPr lang="en-US" sz="1800" i="1" dirty="0"/>
              <a:t>;</a:t>
            </a:r>
          </a:p>
          <a:p>
            <a:pPr marL="0" indent="0">
              <a:buNone/>
            </a:pPr>
            <a:r>
              <a:rPr lang="en-US" sz="2400" dirty="0"/>
              <a:t>The first statement creates a page object. We could, in theory, create a new </a:t>
            </a:r>
            <a:r>
              <a:rPr lang="en-US" sz="2400" dirty="0" err="1"/>
              <a:t>ContentPage</a:t>
            </a:r>
            <a:r>
              <a:rPr lang="en-US" sz="2400" dirty="0"/>
              <a:t> page directly, but this would prohibit us from writing any code behind it. For this reason, it's good practice to subclass each page that we plan to create. </a:t>
            </a:r>
          </a:p>
          <a:p>
            <a:pPr marL="0" indent="0">
              <a:buNone/>
            </a:pPr>
            <a:r>
              <a:rPr lang="en-US" sz="2400" dirty="0"/>
              <a:t>The block following this first statement creates the </a:t>
            </a:r>
            <a:r>
              <a:rPr lang="en-US" sz="2400" dirty="0" err="1"/>
              <a:t>StackLayout</a:t>
            </a:r>
            <a:r>
              <a:rPr lang="en-US" sz="2400" dirty="0"/>
              <a:t> control, which contains the Label control that is added to the Children collection. </a:t>
            </a:r>
          </a:p>
          <a:p>
            <a:pPr marL="0" indent="0">
              <a:buNone/>
            </a:pPr>
            <a:r>
              <a:rPr lang="en-US" sz="2400" dirty="0"/>
              <a:t>Finally, we need to assign </a:t>
            </a:r>
            <a:r>
              <a:rPr lang="en-US" sz="2400" dirty="0" err="1"/>
              <a:t>StackLayout</a:t>
            </a:r>
            <a:r>
              <a:rPr lang="en-US" sz="2400" dirty="0"/>
              <a:t> to the Content property of the page.</a:t>
            </a:r>
          </a:p>
        </p:txBody>
      </p:sp>
      <p:sp>
        <p:nvSpPr>
          <p:cNvPr id="4" name="Date Placeholder 3">
            <a:extLst>
              <a:ext uri="{FF2B5EF4-FFF2-40B4-BE49-F238E27FC236}">
                <a16:creationId xmlns:a16="http://schemas.microsoft.com/office/drawing/2014/main" id="{D0A578AD-15E4-4637-AE55-F1C61C2E3D88}"/>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BA835107-157A-49F1-8DE4-7CA03E84D6C5}"/>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50D0E481-82FB-48EB-9EAA-67977B722093}"/>
              </a:ext>
            </a:extLst>
          </p:cNvPr>
          <p:cNvSpPr>
            <a:spLocks noGrp="1"/>
          </p:cNvSpPr>
          <p:nvPr>
            <p:ph type="sldNum" sz="quarter" idx="12"/>
          </p:nvPr>
        </p:nvSpPr>
        <p:spPr/>
        <p:txBody>
          <a:bodyPr/>
          <a:lstStyle/>
          <a:p>
            <a:fld id="{DE8AFC43-2897-41A1-8E56-8325026E7933}" type="slidenum">
              <a:rPr lang="en-US" smtClean="0"/>
              <a:pPr/>
              <a:t>11</a:t>
            </a:fld>
            <a:endParaRPr lang="en-US" dirty="0"/>
          </a:p>
        </p:txBody>
      </p:sp>
    </p:spTree>
    <p:extLst>
      <p:ext uri="{BB962C8B-B14F-4D97-AF65-F5344CB8AC3E}">
        <p14:creationId xmlns:p14="http://schemas.microsoft.com/office/powerpoint/2010/main" val="142632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B026-467D-41A3-9B7F-08171EAA75A7}"/>
              </a:ext>
            </a:extLst>
          </p:cNvPr>
          <p:cNvSpPr>
            <a:spLocks noGrp="1"/>
          </p:cNvSpPr>
          <p:nvPr>
            <p:ph type="title"/>
          </p:nvPr>
        </p:nvSpPr>
        <p:spPr>
          <a:xfrm>
            <a:off x="838200" y="355795"/>
            <a:ext cx="10515600" cy="1325563"/>
          </a:xfrm>
        </p:spPr>
        <p:txBody>
          <a:bodyPr/>
          <a:lstStyle/>
          <a:p>
            <a:r>
              <a:rPr lang="en-US" dirty="0"/>
              <a:t>XAML or C#?</a:t>
            </a:r>
          </a:p>
        </p:txBody>
      </p:sp>
      <p:sp>
        <p:nvSpPr>
          <p:cNvPr id="3" name="Content Placeholder 2">
            <a:extLst>
              <a:ext uri="{FF2B5EF4-FFF2-40B4-BE49-F238E27FC236}">
                <a16:creationId xmlns:a16="http://schemas.microsoft.com/office/drawing/2014/main" id="{A0FA1FD5-7122-4BD3-AB75-B39312DE0BE6}"/>
              </a:ext>
            </a:extLst>
          </p:cNvPr>
          <p:cNvSpPr>
            <a:spLocks noGrp="1"/>
          </p:cNvSpPr>
          <p:nvPr>
            <p:ph idx="1"/>
          </p:nvPr>
        </p:nvSpPr>
        <p:spPr/>
        <p:txBody>
          <a:bodyPr/>
          <a:lstStyle/>
          <a:p>
            <a:r>
              <a:rPr lang="en-US" dirty="0"/>
              <a:t>Generally, using XAML provides a much better overview, since the page is a hierarchical structure of objects and XAML is a very nice way of defining that structure. In code, the structure is flipped around as we need to define the innermost object first, making it harder to read the structure of our page. This was demonstrated in the Creating a page in XAML section of this chapter. Having said that, it is generally a matter of preference as to how we decide to define the GUI. This book will use XAML rather than C# in the projects to come.</a:t>
            </a:r>
          </a:p>
        </p:txBody>
      </p:sp>
      <p:sp>
        <p:nvSpPr>
          <p:cNvPr id="4" name="Date Placeholder 3">
            <a:extLst>
              <a:ext uri="{FF2B5EF4-FFF2-40B4-BE49-F238E27FC236}">
                <a16:creationId xmlns:a16="http://schemas.microsoft.com/office/drawing/2014/main" id="{C11CAE00-074A-467C-A464-77706897DCF6}"/>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6EAD15DF-A37A-4D72-A729-F03D283DBA04}"/>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8C25C204-CCB1-4809-B3C5-F700D7FDA20D}"/>
              </a:ext>
            </a:extLst>
          </p:cNvPr>
          <p:cNvSpPr>
            <a:spLocks noGrp="1"/>
          </p:cNvSpPr>
          <p:nvPr>
            <p:ph type="sldNum" sz="quarter" idx="12"/>
          </p:nvPr>
        </p:nvSpPr>
        <p:spPr/>
        <p:txBody>
          <a:bodyPr/>
          <a:lstStyle/>
          <a:p>
            <a:fld id="{DE8AFC43-2897-41A1-8E56-8325026E7933}" type="slidenum">
              <a:rPr lang="en-US" smtClean="0"/>
              <a:pPr/>
              <a:t>12</a:t>
            </a:fld>
            <a:endParaRPr lang="en-US" dirty="0"/>
          </a:p>
        </p:txBody>
      </p:sp>
    </p:spTree>
    <p:extLst>
      <p:ext uri="{BB962C8B-B14F-4D97-AF65-F5344CB8AC3E}">
        <p14:creationId xmlns:p14="http://schemas.microsoft.com/office/powerpoint/2010/main" val="83730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0F25-4EF6-4E94-939F-F0399324A32B}"/>
              </a:ext>
            </a:extLst>
          </p:cNvPr>
          <p:cNvSpPr>
            <a:spLocks noGrp="1"/>
          </p:cNvSpPr>
          <p:nvPr>
            <p:ph type="title"/>
          </p:nvPr>
        </p:nvSpPr>
        <p:spPr/>
        <p:txBody>
          <a:bodyPr/>
          <a:lstStyle/>
          <a:p>
            <a:r>
              <a:rPr lang="fr-FR" dirty="0" err="1"/>
              <a:t>Xamarin.Forms</a:t>
            </a:r>
            <a:r>
              <a:rPr lang="fr-FR" dirty="0"/>
              <a:t> versus </a:t>
            </a:r>
            <a:r>
              <a:rPr lang="fr-FR" dirty="0" err="1"/>
              <a:t>traditional</a:t>
            </a:r>
            <a:r>
              <a:rPr lang="fr-FR" dirty="0"/>
              <a:t> Xamarin</a:t>
            </a:r>
            <a:endParaRPr lang="en-US" dirty="0"/>
          </a:p>
        </p:txBody>
      </p:sp>
      <p:sp>
        <p:nvSpPr>
          <p:cNvPr id="3" name="Content Placeholder 2">
            <a:extLst>
              <a:ext uri="{FF2B5EF4-FFF2-40B4-BE49-F238E27FC236}">
                <a16:creationId xmlns:a16="http://schemas.microsoft.com/office/drawing/2014/main" id="{9852BE6D-BD85-4D8A-B5E3-4DE7368AA8F4}"/>
              </a:ext>
            </a:extLst>
          </p:cNvPr>
          <p:cNvSpPr>
            <a:spLocks noGrp="1"/>
          </p:cNvSpPr>
          <p:nvPr>
            <p:ph idx="1"/>
          </p:nvPr>
        </p:nvSpPr>
        <p:spPr/>
        <p:txBody>
          <a:bodyPr/>
          <a:lstStyle/>
          <a:p>
            <a:r>
              <a:rPr lang="en-US" dirty="0"/>
              <a:t>While this book is about </a:t>
            </a:r>
            <a:r>
              <a:rPr lang="en-US" dirty="0" err="1"/>
              <a:t>Xamarin.Forms</a:t>
            </a:r>
            <a:r>
              <a:rPr lang="en-US" dirty="0"/>
              <a:t>, we will also highlight the differences between using traditional Xamarin and </a:t>
            </a:r>
            <a:r>
              <a:rPr lang="en-US" dirty="0" err="1"/>
              <a:t>Xamarin.Forms</a:t>
            </a:r>
            <a:r>
              <a:rPr lang="en-US" dirty="0"/>
              <a:t>. Traditional Xamarin is used when developing apps that use iOS and an Android Software Development Kit (SDK) without any means of abstraction. For example, we can create an iOS app that defines its UI in a storyboard or in the code directly. This code would not be reusable for other platforms, such as Android. Apps built using this approach can still share non-platform-specific code by simply referencing a .NET standard library. This relationship is shown in the following diagram:</a:t>
            </a:r>
          </a:p>
        </p:txBody>
      </p:sp>
      <p:sp>
        <p:nvSpPr>
          <p:cNvPr id="4" name="Date Placeholder 3">
            <a:extLst>
              <a:ext uri="{FF2B5EF4-FFF2-40B4-BE49-F238E27FC236}">
                <a16:creationId xmlns:a16="http://schemas.microsoft.com/office/drawing/2014/main" id="{28C953E9-46AB-4C39-AB70-0F7445761C55}"/>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0039379C-317A-47CF-BB58-8B4F57F4A4DB}"/>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ED5F1F5-E1C7-4FB7-9FD4-32D1D54EC850}"/>
              </a:ext>
            </a:extLst>
          </p:cNvPr>
          <p:cNvSpPr>
            <a:spLocks noGrp="1"/>
          </p:cNvSpPr>
          <p:nvPr>
            <p:ph type="sldNum" sz="quarter" idx="12"/>
          </p:nvPr>
        </p:nvSpPr>
        <p:spPr/>
        <p:txBody>
          <a:bodyPr/>
          <a:lstStyle/>
          <a:p>
            <a:fld id="{DE8AFC43-2897-41A1-8E56-8325026E7933}" type="slidenum">
              <a:rPr lang="en-US" smtClean="0"/>
              <a:pPr/>
              <a:t>13</a:t>
            </a:fld>
            <a:endParaRPr lang="en-US" dirty="0"/>
          </a:p>
        </p:txBody>
      </p:sp>
    </p:spTree>
    <p:extLst>
      <p:ext uri="{BB962C8B-B14F-4D97-AF65-F5344CB8AC3E}">
        <p14:creationId xmlns:p14="http://schemas.microsoft.com/office/powerpoint/2010/main" val="124156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D719856-9825-4E48-A0D7-3213267DFE94}"/>
              </a:ext>
            </a:extLst>
          </p:cNvPr>
          <p:cNvPicPr>
            <a:picLocks noGrp="1" noChangeAspect="1"/>
          </p:cNvPicPr>
          <p:nvPr>
            <p:ph idx="1"/>
          </p:nvPr>
        </p:nvPicPr>
        <p:blipFill>
          <a:blip r:embed="rId2"/>
          <a:stretch>
            <a:fillRect/>
          </a:stretch>
        </p:blipFill>
        <p:spPr>
          <a:xfrm>
            <a:off x="1096665" y="335903"/>
            <a:ext cx="8620538" cy="2734268"/>
          </a:xfrm>
        </p:spPr>
      </p:pic>
      <p:sp>
        <p:nvSpPr>
          <p:cNvPr id="4" name="Date Placeholder 3">
            <a:extLst>
              <a:ext uri="{FF2B5EF4-FFF2-40B4-BE49-F238E27FC236}">
                <a16:creationId xmlns:a16="http://schemas.microsoft.com/office/drawing/2014/main" id="{D2E1D7D0-2F5B-4A38-A9B8-371B30AE8372}"/>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4F1B5227-101F-4093-B091-030BCFD5E9E9}"/>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B3CF077-CD3E-493D-887E-75950B531501}"/>
              </a:ext>
            </a:extLst>
          </p:cNvPr>
          <p:cNvSpPr>
            <a:spLocks noGrp="1"/>
          </p:cNvSpPr>
          <p:nvPr>
            <p:ph type="sldNum" sz="quarter" idx="12"/>
          </p:nvPr>
        </p:nvSpPr>
        <p:spPr/>
        <p:txBody>
          <a:bodyPr/>
          <a:lstStyle/>
          <a:p>
            <a:fld id="{DE8AFC43-2897-41A1-8E56-8325026E7933}" type="slidenum">
              <a:rPr lang="en-US" smtClean="0"/>
              <a:pPr/>
              <a:t>14</a:t>
            </a:fld>
            <a:endParaRPr lang="en-US" dirty="0"/>
          </a:p>
        </p:txBody>
      </p:sp>
      <p:sp>
        <p:nvSpPr>
          <p:cNvPr id="10" name="TextBox 9">
            <a:extLst>
              <a:ext uri="{FF2B5EF4-FFF2-40B4-BE49-F238E27FC236}">
                <a16:creationId xmlns:a16="http://schemas.microsoft.com/office/drawing/2014/main" id="{A3EB1BDF-99AD-4673-89DA-EC2477D9D31B}"/>
              </a:ext>
            </a:extLst>
          </p:cNvPr>
          <p:cNvSpPr txBox="1"/>
          <p:nvPr/>
        </p:nvSpPr>
        <p:spPr>
          <a:xfrm>
            <a:off x="1096665" y="3151916"/>
            <a:ext cx="8737800" cy="3046988"/>
          </a:xfrm>
          <a:prstGeom prst="rect">
            <a:avLst/>
          </a:prstGeom>
          <a:noFill/>
        </p:spPr>
        <p:txBody>
          <a:bodyPr wrap="square">
            <a:spAutoFit/>
          </a:bodyPr>
          <a:lstStyle/>
          <a:p>
            <a:r>
              <a:rPr lang="en-US" sz="2400" dirty="0" err="1"/>
              <a:t>Xamarin.Forms</a:t>
            </a:r>
            <a:r>
              <a:rPr lang="en-US" sz="2400" dirty="0"/>
              <a:t>, on the other hand, is an abstraction of the GUI, which allows us to define UIs in a platform-agnostic way. It still builds on top of </a:t>
            </a:r>
            <a:r>
              <a:rPr lang="en-US" sz="2400" dirty="0" err="1"/>
              <a:t>Xamarin.iOS</a:t>
            </a:r>
            <a:r>
              <a:rPr lang="en-US" sz="2400" dirty="0"/>
              <a:t>, </a:t>
            </a:r>
            <a:r>
              <a:rPr lang="en-US" sz="2400" dirty="0" err="1"/>
              <a:t>Xamarin.Android</a:t>
            </a:r>
            <a:r>
              <a:rPr lang="en-US" sz="2400" dirty="0"/>
              <a:t>, and all the other supported platforms. The </a:t>
            </a:r>
            <a:r>
              <a:rPr lang="en-US" sz="2400" dirty="0" err="1"/>
              <a:t>Xamarin.Forms</a:t>
            </a:r>
            <a:r>
              <a:rPr lang="en-US" sz="2400" dirty="0"/>
              <a:t> app can be created as a .NET standard library or as a shared code project, where the source files are linked as copies and built within the same project as the platform we are currently building for. This relationship is shown in the following diagram:</a:t>
            </a:r>
          </a:p>
        </p:txBody>
      </p:sp>
    </p:spTree>
    <p:extLst>
      <p:ext uri="{BB962C8B-B14F-4D97-AF65-F5344CB8AC3E}">
        <p14:creationId xmlns:p14="http://schemas.microsoft.com/office/powerpoint/2010/main" val="3072750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2F2EDD5-F74E-4125-8282-955CC0E3E52F}"/>
              </a:ext>
            </a:extLst>
          </p:cNvPr>
          <p:cNvPicPr>
            <a:picLocks noGrp="1" noChangeAspect="1"/>
          </p:cNvPicPr>
          <p:nvPr>
            <p:ph idx="1"/>
          </p:nvPr>
        </p:nvPicPr>
        <p:blipFill>
          <a:blip r:embed="rId2"/>
          <a:stretch>
            <a:fillRect/>
          </a:stretch>
        </p:blipFill>
        <p:spPr>
          <a:xfrm>
            <a:off x="2368421" y="713791"/>
            <a:ext cx="7099687" cy="2715208"/>
          </a:xfrm>
        </p:spPr>
      </p:pic>
      <p:sp>
        <p:nvSpPr>
          <p:cNvPr id="4" name="Date Placeholder 3">
            <a:extLst>
              <a:ext uri="{FF2B5EF4-FFF2-40B4-BE49-F238E27FC236}">
                <a16:creationId xmlns:a16="http://schemas.microsoft.com/office/drawing/2014/main" id="{6E656FDB-9B89-4D38-AB86-68E2AC8456DE}"/>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A85E2F71-9199-407C-ACEB-47CE430DCA42}"/>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CAB82DA1-154C-4C52-87ED-CAB8280292B5}"/>
              </a:ext>
            </a:extLst>
          </p:cNvPr>
          <p:cNvSpPr>
            <a:spLocks noGrp="1"/>
          </p:cNvSpPr>
          <p:nvPr>
            <p:ph type="sldNum" sz="quarter" idx="12"/>
          </p:nvPr>
        </p:nvSpPr>
        <p:spPr/>
        <p:txBody>
          <a:bodyPr/>
          <a:lstStyle/>
          <a:p>
            <a:fld id="{DE8AFC43-2897-41A1-8E56-8325026E7933}" type="slidenum">
              <a:rPr lang="en-US" smtClean="0"/>
              <a:pPr/>
              <a:t>15</a:t>
            </a:fld>
            <a:endParaRPr lang="en-US" dirty="0"/>
          </a:p>
        </p:txBody>
      </p:sp>
      <p:sp>
        <p:nvSpPr>
          <p:cNvPr id="12" name="TextBox 11">
            <a:extLst>
              <a:ext uri="{FF2B5EF4-FFF2-40B4-BE49-F238E27FC236}">
                <a16:creationId xmlns:a16="http://schemas.microsoft.com/office/drawing/2014/main" id="{E855DCE5-DA99-4A49-92DE-5B78C30A6138}"/>
              </a:ext>
            </a:extLst>
          </p:cNvPr>
          <p:cNvSpPr txBox="1"/>
          <p:nvPr/>
        </p:nvSpPr>
        <p:spPr>
          <a:xfrm>
            <a:off x="1158114" y="3732933"/>
            <a:ext cx="9693387" cy="2308324"/>
          </a:xfrm>
          <a:prstGeom prst="rect">
            <a:avLst/>
          </a:prstGeom>
          <a:noFill/>
        </p:spPr>
        <p:txBody>
          <a:bodyPr wrap="square">
            <a:spAutoFit/>
          </a:bodyPr>
          <a:lstStyle/>
          <a:p>
            <a:r>
              <a:rPr lang="en-US" sz="2400" dirty="0"/>
              <a:t>Having said that, </a:t>
            </a:r>
            <a:r>
              <a:rPr lang="en-US" sz="2400" dirty="0" err="1"/>
              <a:t>Xamarin.Forms</a:t>
            </a:r>
            <a:r>
              <a:rPr lang="en-US" sz="2400" dirty="0"/>
              <a:t> cannot exist without traditional Xamarin since it's bootstrapped through an app for each platform. This gives us the ability to extend </a:t>
            </a:r>
            <a:r>
              <a:rPr lang="en-US" sz="2400" dirty="0" err="1"/>
              <a:t>Xamarin.Forms</a:t>
            </a:r>
            <a:r>
              <a:rPr lang="en-US" sz="2400" dirty="0"/>
              <a:t> on each platform using custom renderers and platform-specific code that can be exposed to our shared code base through interfaces. We'll look at these concepts in more detail later on in this chapter.</a:t>
            </a:r>
          </a:p>
        </p:txBody>
      </p:sp>
    </p:spTree>
    <p:extLst>
      <p:ext uri="{BB962C8B-B14F-4D97-AF65-F5344CB8AC3E}">
        <p14:creationId xmlns:p14="http://schemas.microsoft.com/office/powerpoint/2010/main" val="3734264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BA73-44C8-4B8A-8850-D2DBC0944277}"/>
              </a:ext>
            </a:extLst>
          </p:cNvPr>
          <p:cNvSpPr>
            <a:spLocks noGrp="1"/>
          </p:cNvSpPr>
          <p:nvPr>
            <p:ph type="title"/>
          </p:nvPr>
        </p:nvSpPr>
        <p:spPr/>
        <p:txBody>
          <a:bodyPr/>
          <a:lstStyle/>
          <a:p>
            <a:r>
              <a:rPr lang="en-US" dirty="0"/>
              <a:t>When to use </a:t>
            </a:r>
            <a:r>
              <a:rPr lang="en-US" dirty="0" err="1"/>
              <a:t>Xamarin.Forms</a:t>
            </a:r>
            <a:endParaRPr lang="en-US" dirty="0"/>
          </a:p>
        </p:txBody>
      </p:sp>
      <p:sp>
        <p:nvSpPr>
          <p:cNvPr id="3" name="Content Placeholder 2">
            <a:extLst>
              <a:ext uri="{FF2B5EF4-FFF2-40B4-BE49-F238E27FC236}">
                <a16:creationId xmlns:a16="http://schemas.microsoft.com/office/drawing/2014/main" id="{9FC59502-98C7-4C1E-A6B2-49E20B7C8ACF}"/>
              </a:ext>
            </a:extLst>
          </p:cNvPr>
          <p:cNvSpPr>
            <a:spLocks noGrp="1"/>
          </p:cNvSpPr>
          <p:nvPr>
            <p:ph idx="1"/>
          </p:nvPr>
        </p:nvSpPr>
        <p:spPr/>
        <p:txBody>
          <a:bodyPr/>
          <a:lstStyle/>
          <a:p>
            <a:r>
              <a:rPr lang="en-US" dirty="0"/>
              <a:t>We can use </a:t>
            </a:r>
            <a:r>
              <a:rPr lang="en-US" dirty="0" err="1"/>
              <a:t>Xamarin.Forms</a:t>
            </a:r>
            <a:r>
              <a:rPr lang="en-US" dirty="0"/>
              <a:t> in most cases and for most types of apps. If we need to use controls that not are available in </a:t>
            </a:r>
            <a:r>
              <a:rPr lang="en-US" dirty="0" err="1"/>
              <a:t>Xamarin.Forms</a:t>
            </a:r>
            <a:r>
              <a:rPr lang="en-US" dirty="0"/>
              <a:t>, we can always use the platform-specific APIs. There are, however, cases where </a:t>
            </a:r>
            <a:r>
              <a:rPr lang="en-US" dirty="0" err="1"/>
              <a:t>Xamarin.Forms</a:t>
            </a:r>
            <a:r>
              <a:rPr lang="en-US" dirty="0"/>
              <a:t> is not useful. The most common situation where we might want to avoid using </a:t>
            </a:r>
            <a:r>
              <a:rPr lang="en-US" dirty="0" err="1"/>
              <a:t>Xamarin.Forms</a:t>
            </a:r>
            <a:r>
              <a:rPr lang="en-US" dirty="0"/>
              <a:t> is if we build an app that should look very different across our different target platforms.</a:t>
            </a:r>
          </a:p>
        </p:txBody>
      </p:sp>
      <p:sp>
        <p:nvSpPr>
          <p:cNvPr id="4" name="Date Placeholder 3">
            <a:extLst>
              <a:ext uri="{FF2B5EF4-FFF2-40B4-BE49-F238E27FC236}">
                <a16:creationId xmlns:a16="http://schemas.microsoft.com/office/drawing/2014/main" id="{F58EBBFB-7935-49EF-96F8-D0F6A485708B}"/>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E56752DF-2D70-43BF-959D-A287E23FA72D}"/>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5D06C7AB-1E06-49A1-AEB4-AA8BD17DD49D}"/>
              </a:ext>
            </a:extLst>
          </p:cNvPr>
          <p:cNvSpPr>
            <a:spLocks noGrp="1"/>
          </p:cNvSpPr>
          <p:nvPr>
            <p:ph type="sldNum" sz="quarter" idx="12"/>
          </p:nvPr>
        </p:nvSpPr>
        <p:spPr/>
        <p:txBody>
          <a:bodyPr/>
          <a:lstStyle/>
          <a:p>
            <a:fld id="{DE8AFC43-2897-41A1-8E56-8325026E7933}" type="slidenum">
              <a:rPr lang="en-US" smtClean="0"/>
              <a:pPr/>
              <a:t>16</a:t>
            </a:fld>
            <a:endParaRPr lang="en-US" dirty="0"/>
          </a:p>
        </p:txBody>
      </p:sp>
    </p:spTree>
    <p:extLst>
      <p:ext uri="{BB962C8B-B14F-4D97-AF65-F5344CB8AC3E}">
        <p14:creationId xmlns:p14="http://schemas.microsoft.com/office/powerpoint/2010/main" val="314548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E3D9-5A51-437E-A3E9-7FD4E4C7C035}"/>
              </a:ext>
            </a:extLst>
          </p:cNvPr>
          <p:cNvSpPr>
            <a:spLocks noGrp="1"/>
          </p:cNvSpPr>
          <p:nvPr>
            <p:ph type="title"/>
          </p:nvPr>
        </p:nvSpPr>
        <p:spPr/>
        <p:txBody>
          <a:bodyPr/>
          <a:lstStyle/>
          <a:p>
            <a:r>
              <a:rPr lang="en-US" dirty="0"/>
              <a:t>Discussion topics</a:t>
            </a:r>
          </a:p>
        </p:txBody>
      </p:sp>
      <p:sp>
        <p:nvSpPr>
          <p:cNvPr id="3" name="Content Placeholder 2">
            <a:extLst>
              <a:ext uri="{FF2B5EF4-FFF2-40B4-BE49-F238E27FC236}">
                <a16:creationId xmlns:a16="http://schemas.microsoft.com/office/drawing/2014/main" id="{B2F2A548-D8C5-4DDF-A569-B0B3F7DE04B0}"/>
              </a:ext>
            </a:extLst>
          </p:cNvPr>
          <p:cNvSpPr>
            <a:spLocks noGrp="1"/>
          </p:cNvSpPr>
          <p:nvPr>
            <p:ph idx="1"/>
          </p:nvPr>
        </p:nvSpPr>
        <p:spPr/>
        <p:txBody>
          <a:bodyPr/>
          <a:lstStyle/>
          <a:p>
            <a:r>
              <a:rPr lang="en-US" dirty="0"/>
              <a:t>What is </a:t>
            </a:r>
            <a:r>
              <a:rPr lang="en-US" dirty="0" err="1"/>
              <a:t>Xamarin</a:t>
            </a:r>
            <a:r>
              <a:rPr lang="en-US" err="1"/>
              <a:t>.</a:t>
            </a:r>
            <a:r>
              <a:rPr lang="en-US"/>
              <a:t>Forms</a:t>
            </a:r>
            <a:endParaRPr lang="ar-IQ" dirty="0"/>
          </a:p>
          <a:p>
            <a:r>
              <a:rPr lang="fr-FR" dirty="0" err="1"/>
              <a:t>Xamarin.Forms</a:t>
            </a:r>
            <a:r>
              <a:rPr lang="fr-FR" dirty="0"/>
              <a:t> versus </a:t>
            </a:r>
            <a:r>
              <a:rPr lang="fr-FR" dirty="0" err="1"/>
              <a:t>traditional</a:t>
            </a:r>
            <a:r>
              <a:rPr lang="fr-FR" dirty="0"/>
              <a:t> Xamarin</a:t>
            </a:r>
          </a:p>
          <a:p>
            <a:r>
              <a:rPr lang="en-US" dirty="0"/>
              <a:t>XAML or C#</a:t>
            </a:r>
            <a:endParaRPr lang="ar-IQ" dirty="0"/>
          </a:p>
          <a:p>
            <a:r>
              <a:rPr lang="en-US" dirty="0"/>
              <a:t>When to use </a:t>
            </a:r>
            <a:r>
              <a:rPr lang="en-US" dirty="0" err="1"/>
              <a:t>Xamarin.Forms</a:t>
            </a:r>
            <a:endParaRPr lang="en-US" dirty="0"/>
          </a:p>
        </p:txBody>
      </p:sp>
      <p:sp>
        <p:nvSpPr>
          <p:cNvPr id="4" name="Date Placeholder 3">
            <a:extLst>
              <a:ext uri="{FF2B5EF4-FFF2-40B4-BE49-F238E27FC236}">
                <a16:creationId xmlns:a16="http://schemas.microsoft.com/office/drawing/2014/main" id="{E9E16CFD-8A27-4FEA-A3E8-0E425CD7C650}"/>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DA01BC30-A816-416E-AEBE-E6A94F47B56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06E475E1-E14C-4A6E-85CD-B74754B6BA25}"/>
              </a:ext>
            </a:extLst>
          </p:cNvPr>
          <p:cNvSpPr>
            <a:spLocks noGrp="1"/>
          </p:cNvSpPr>
          <p:nvPr>
            <p:ph type="sldNum" sz="quarter" idx="12"/>
          </p:nvPr>
        </p:nvSpPr>
        <p:spPr/>
        <p:txBody>
          <a:bodyPr/>
          <a:lstStyle/>
          <a:p>
            <a:fld id="{DE8AFC43-2897-41A1-8E56-8325026E7933}" type="slidenum">
              <a:rPr lang="en-US" smtClean="0"/>
              <a:pPr/>
              <a:t>17</a:t>
            </a:fld>
            <a:endParaRPr lang="en-US" dirty="0"/>
          </a:p>
        </p:txBody>
      </p:sp>
    </p:spTree>
    <p:extLst>
      <p:ext uri="{BB962C8B-B14F-4D97-AF65-F5344CB8AC3E}">
        <p14:creationId xmlns:p14="http://schemas.microsoft.com/office/powerpoint/2010/main" val="888868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A375-3574-4A81-B052-7880EF5D004F}"/>
              </a:ext>
            </a:extLst>
          </p:cNvPr>
          <p:cNvSpPr>
            <a:spLocks noGrp="1"/>
          </p:cNvSpPr>
          <p:nvPr>
            <p:ph type="title"/>
          </p:nvPr>
        </p:nvSpPr>
        <p:spPr/>
        <p:txBody>
          <a:bodyPr/>
          <a:lstStyle/>
          <a:p>
            <a:r>
              <a:rPr lang="en-US" dirty="0"/>
              <a:t>Any Questions?</a:t>
            </a:r>
          </a:p>
        </p:txBody>
      </p:sp>
      <p:sp>
        <p:nvSpPr>
          <p:cNvPr id="4" name="Date Placeholder 3">
            <a:extLst>
              <a:ext uri="{FF2B5EF4-FFF2-40B4-BE49-F238E27FC236}">
                <a16:creationId xmlns:a16="http://schemas.microsoft.com/office/drawing/2014/main" id="{27E70BCB-E878-42AA-A479-4A8D601297D0}"/>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96BFE699-EF60-4C33-BFF3-19CF02B7634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59E088A-DB0E-408B-8881-868A1D5143CC}"/>
              </a:ext>
            </a:extLst>
          </p:cNvPr>
          <p:cNvSpPr>
            <a:spLocks noGrp="1"/>
          </p:cNvSpPr>
          <p:nvPr>
            <p:ph type="sldNum" sz="quarter" idx="12"/>
          </p:nvPr>
        </p:nvSpPr>
        <p:spPr/>
        <p:txBody>
          <a:bodyPr/>
          <a:lstStyle/>
          <a:p>
            <a:fld id="{DE8AFC43-2897-41A1-8E56-8325026E7933}" type="slidenum">
              <a:rPr lang="en-US" smtClean="0"/>
              <a:pPr/>
              <a:t>18</a:t>
            </a:fld>
            <a:endParaRPr lang="en-US" dirty="0"/>
          </a:p>
        </p:txBody>
      </p:sp>
      <p:pic>
        <p:nvPicPr>
          <p:cNvPr id="7170" name="Picture 2" descr="See the source image">
            <a:extLst>
              <a:ext uri="{FF2B5EF4-FFF2-40B4-BE49-F238E27FC236}">
                <a16:creationId xmlns:a16="http://schemas.microsoft.com/office/drawing/2014/main" id="{49417BD9-0B8B-419A-A08F-8F089D9E3A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12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3B63-054D-42F9-A391-7A5F4BD24A61}"/>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E1C28200-F0F2-4616-9BF7-0EF5CE3CCB30}"/>
              </a:ext>
            </a:extLst>
          </p:cNvPr>
          <p:cNvSpPr>
            <a:spLocks noGrp="1"/>
          </p:cNvSpPr>
          <p:nvPr>
            <p:ph idx="1"/>
          </p:nvPr>
        </p:nvSpPr>
        <p:spPr/>
        <p:txBody>
          <a:bodyPr>
            <a:normAutofit lnSpcReduction="10000"/>
          </a:bodyPr>
          <a:lstStyle/>
          <a:p>
            <a:pPr algn="l">
              <a:buFont typeface="Arial" panose="020B0604020202020204" pitchFamily="34" charset="0"/>
              <a:buChar char="•"/>
            </a:pPr>
            <a:r>
              <a:rPr lang="en-US" dirty="0">
                <a:solidFill>
                  <a:srgbClr val="343434"/>
                </a:solidFill>
                <a:latin typeface="proxima-nova"/>
              </a:rPr>
              <a:t>What is Xamarin Forms</a:t>
            </a:r>
          </a:p>
          <a:p>
            <a:pPr algn="l">
              <a:buFont typeface="Arial" panose="020B0604020202020204" pitchFamily="34" charset="0"/>
              <a:buChar char="•"/>
            </a:pPr>
            <a:r>
              <a:rPr lang="en-US" dirty="0"/>
              <a:t>The architecture of </a:t>
            </a:r>
            <a:r>
              <a:rPr lang="en-US" dirty="0" err="1"/>
              <a:t>Xamarin.Forms</a:t>
            </a:r>
            <a:endParaRPr lang="en-US" b="0" i="0" dirty="0">
              <a:solidFill>
                <a:srgbClr val="333333"/>
              </a:solidFill>
              <a:effectLst/>
              <a:latin typeface="proxima-nova"/>
            </a:endParaRPr>
          </a:p>
          <a:p>
            <a:r>
              <a:rPr lang="en-US" dirty="0"/>
              <a:t>Defining a UI using XAML</a:t>
            </a:r>
          </a:p>
          <a:p>
            <a:r>
              <a:rPr lang="en-US" dirty="0"/>
              <a:t>Defining a Label control</a:t>
            </a:r>
          </a:p>
          <a:p>
            <a:r>
              <a:rPr lang="en-US" dirty="0"/>
              <a:t>Creating a page in XAML</a:t>
            </a:r>
          </a:p>
          <a:p>
            <a:r>
              <a:rPr lang="en-US" dirty="0"/>
              <a:t>Creating a page in C#</a:t>
            </a:r>
          </a:p>
          <a:p>
            <a:r>
              <a:rPr lang="en-US" dirty="0"/>
              <a:t>XAML or C#?</a:t>
            </a:r>
          </a:p>
          <a:p>
            <a:r>
              <a:rPr lang="fr-FR" dirty="0" err="1"/>
              <a:t>Xamarin.Forms</a:t>
            </a:r>
            <a:r>
              <a:rPr lang="fr-FR" dirty="0"/>
              <a:t> versus </a:t>
            </a:r>
            <a:r>
              <a:rPr lang="fr-FR" dirty="0" err="1"/>
              <a:t>traditional</a:t>
            </a:r>
            <a:r>
              <a:rPr lang="fr-FR" dirty="0"/>
              <a:t> Xamarin</a:t>
            </a:r>
            <a:endParaRPr lang="en-US" dirty="0"/>
          </a:p>
          <a:p>
            <a:r>
              <a:rPr lang="en-US" dirty="0"/>
              <a:t>When to use </a:t>
            </a:r>
            <a:r>
              <a:rPr lang="en-US" dirty="0" err="1"/>
              <a:t>Xamarin.Forms</a:t>
            </a:r>
            <a:endParaRPr lang="en-US" dirty="0"/>
          </a:p>
          <a:p>
            <a:endParaRPr lang="en-US" dirty="0"/>
          </a:p>
        </p:txBody>
      </p:sp>
      <p:sp>
        <p:nvSpPr>
          <p:cNvPr id="4" name="Date Placeholder 3">
            <a:extLst>
              <a:ext uri="{FF2B5EF4-FFF2-40B4-BE49-F238E27FC236}">
                <a16:creationId xmlns:a16="http://schemas.microsoft.com/office/drawing/2014/main" id="{95131DE0-41FA-4E07-AE8B-3A84752C2AB9}"/>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38A1274D-DBD4-43B5-9939-F8B2E6846813}"/>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01C4321-2858-49C5-88BC-187B7017B58B}"/>
              </a:ext>
            </a:extLst>
          </p:cNvPr>
          <p:cNvSpPr>
            <a:spLocks noGrp="1"/>
          </p:cNvSpPr>
          <p:nvPr>
            <p:ph type="sldNum" sz="quarter" idx="12"/>
          </p:nvPr>
        </p:nvSpPr>
        <p:spPr/>
        <p:txBody>
          <a:bodyPr/>
          <a:lstStyle/>
          <a:p>
            <a:fld id="{DE8AFC43-2897-41A1-8E56-8325026E7933}" type="slidenum">
              <a:rPr lang="en-US" smtClean="0"/>
              <a:pPr/>
              <a:t>2</a:t>
            </a:fld>
            <a:endParaRPr lang="en-US" dirty="0"/>
          </a:p>
        </p:txBody>
      </p:sp>
    </p:spTree>
    <p:extLst>
      <p:ext uri="{BB962C8B-B14F-4D97-AF65-F5344CB8AC3E}">
        <p14:creationId xmlns:p14="http://schemas.microsoft.com/office/powerpoint/2010/main" val="385124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3454-96C1-437F-9E28-BF82D364ADF6}"/>
              </a:ext>
            </a:extLst>
          </p:cNvPr>
          <p:cNvSpPr>
            <a:spLocks noGrp="1"/>
          </p:cNvSpPr>
          <p:nvPr>
            <p:ph type="title"/>
          </p:nvPr>
        </p:nvSpPr>
        <p:spPr/>
        <p:txBody>
          <a:bodyPr/>
          <a:lstStyle/>
          <a:p>
            <a:r>
              <a:rPr lang="en-US" b="1" i="0" u="none" strike="noStrike" dirty="0">
                <a:solidFill>
                  <a:srgbClr val="2D2D2D"/>
                </a:solidFill>
                <a:effectLst/>
                <a:latin typeface="proxima-nova"/>
              </a:rPr>
              <a:t>What </a:t>
            </a:r>
            <a:r>
              <a:rPr lang="en-US" dirty="0">
                <a:solidFill>
                  <a:srgbClr val="2D2D2D"/>
                </a:solidFill>
                <a:latin typeface="proxima-nova"/>
              </a:rPr>
              <a:t>is </a:t>
            </a:r>
            <a:r>
              <a:rPr lang="en-US" dirty="0" err="1">
                <a:solidFill>
                  <a:srgbClr val="2D2D2D"/>
                </a:solidFill>
                <a:latin typeface="proxima-nova"/>
              </a:rPr>
              <a:t>Xamarin.Forms</a:t>
            </a:r>
            <a:r>
              <a:rPr lang="en-US" dirty="0">
                <a:solidFill>
                  <a:srgbClr val="2D2D2D"/>
                </a:solidFill>
                <a:latin typeface="proxima-nova"/>
              </a:rPr>
              <a:t>?</a:t>
            </a:r>
          </a:p>
        </p:txBody>
      </p:sp>
      <p:sp>
        <p:nvSpPr>
          <p:cNvPr id="3" name="Content Placeholder 2">
            <a:extLst>
              <a:ext uri="{FF2B5EF4-FFF2-40B4-BE49-F238E27FC236}">
                <a16:creationId xmlns:a16="http://schemas.microsoft.com/office/drawing/2014/main" id="{0349F4BB-B8D8-47F8-85A9-89C0420D6B5B}"/>
              </a:ext>
            </a:extLst>
          </p:cNvPr>
          <p:cNvSpPr>
            <a:spLocks noGrp="1"/>
          </p:cNvSpPr>
          <p:nvPr>
            <p:ph idx="1"/>
          </p:nvPr>
        </p:nvSpPr>
        <p:spPr/>
        <p:txBody>
          <a:bodyPr>
            <a:normAutofit/>
          </a:bodyPr>
          <a:lstStyle/>
          <a:p>
            <a:pPr algn="l"/>
            <a:r>
              <a:rPr lang="en-US" sz="2000" dirty="0" err="1"/>
              <a:t>Xamarin.Forms</a:t>
            </a:r>
            <a:r>
              <a:rPr lang="en-US" sz="2000" dirty="0"/>
              <a:t> is a UI framework that is built on top of Xamarin (for iOS and Android) and the Universal Windows Platform (UWP). </a:t>
            </a:r>
            <a:r>
              <a:rPr lang="en-US" sz="2000" dirty="0" err="1"/>
              <a:t>Xamarin.Forms</a:t>
            </a:r>
            <a:r>
              <a:rPr lang="en-US" sz="2000" dirty="0"/>
              <a:t> allows developers to create a UI for iOS, Android, and UWP with one shared code base, as illustrated in the following diagram. If we build an app with </a:t>
            </a:r>
            <a:r>
              <a:rPr lang="en-US" sz="2000" dirty="0" err="1"/>
              <a:t>Xamarin.Forms</a:t>
            </a:r>
            <a:r>
              <a:rPr lang="en-US" sz="2000" dirty="0"/>
              <a:t>, we can use XAML, C#, or a combination of both to create the UI:</a:t>
            </a:r>
          </a:p>
          <a:p>
            <a:pPr algn="l"/>
            <a:endParaRPr lang="en-US" sz="2000" dirty="0"/>
          </a:p>
        </p:txBody>
      </p:sp>
      <p:sp>
        <p:nvSpPr>
          <p:cNvPr id="4" name="Date Placeholder 3">
            <a:extLst>
              <a:ext uri="{FF2B5EF4-FFF2-40B4-BE49-F238E27FC236}">
                <a16:creationId xmlns:a16="http://schemas.microsoft.com/office/drawing/2014/main" id="{7396D44A-4DA5-4C01-8665-AF527D803956}"/>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BE2C461F-5F70-43B6-9542-9AB0D3F2FD9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5C8F386-8EC3-4BE0-8B2C-AB06D68EDC01}"/>
              </a:ext>
            </a:extLst>
          </p:cNvPr>
          <p:cNvSpPr>
            <a:spLocks noGrp="1"/>
          </p:cNvSpPr>
          <p:nvPr>
            <p:ph type="sldNum" sz="quarter" idx="12"/>
          </p:nvPr>
        </p:nvSpPr>
        <p:spPr/>
        <p:txBody>
          <a:bodyPr/>
          <a:lstStyle/>
          <a:p>
            <a:fld id="{DE8AFC43-2897-41A1-8E56-8325026E7933}" type="slidenum">
              <a:rPr lang="en-US" smtClean="0"/>
              <a:pPr/>
              <a:t>3</a:t>
            </a:fld>
            <a:endParaRPr lang="en-US" dirty="0"/>
          </a:p>
        </p:txBody>
      </p:sp>
      <p:pic>
        <p:nvPicPr>
          <p:cNvPr id="8" name="Picture 7">
            <a:extLst>
              <a:ext uri="{FF2B5EF4-FFF2-40B4-BE49-F238E27FC236}">
                <a16:creationId xmlns:a16="http://schemas.microsoft.com/office/drawing/2014/main" id="{16451300-83DF-4947-A34B-5AD257F2145D}"/>
              </a:ext>
            </a:extLst>
          </p:cNvPr>
          <p:cNvPicPr>
            <a:picLocks noChangeAspect="1"/>
          </p:cNvPicPr>
          <p:nvPr/>
        </p:nvPicPr>
        <p:blipFill>
          <a:blip r:embed="rId2"/>
          <a:stretch>
            <a:fillRect/>
          </a:stretch>
        </p:blipFill>
        <p:spPr>
          <a:xfrm>
            <a:off x="1841003" y="3100064"/>
            <a:ext cx="8366687" cy="2778222"/>
          </a:xfrm>
          <a:prstGeom prst="rect">
            <a:avLst/>
          </a:prstGeom>
        </p:spPr>
      </p:pic>
    </p:spTree>
    <p:extLst>
      <p:ext uri="{BB962C8B-B14F-4D97-AF65-F5344CB8AC3E}">
        <p14:creationId xmlns:p14="http://schemas.microsoft.com/office/powerpoint/2010/main" val="29871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3454-96C1-437F-9E28-BF82D364ADF6}"/>
              </a:ext>
            </a:extLst>
          </p:cNvPr>
          <p:cNvSpPr>
            <a:spLocks noGrp="1"/>
          </p:cNvSpPr>
          <p:nvPr>
            <p:ph type="title"/>
          </p:nvPr>
        </p:nvSpPr>
        <p:spPr/>
        <p:txBody>
          <a:bodyPr/>
          <a:lstStyle/>
          <a:p>
            <a:r>
              <a:rPr lang="en-US" dirty="0"/>
              <a:t>The architecture of </a:t>
            </a:r>
            <a:r>
              <a:rPr lang="en-US" dirty="0" err="1"/>
              <a:t>Xamarin.Forms</a:t>
            </a:r>
            <a:endParaRPr lang="en-US" dirty="0"/>
          </a:p>
        </p:txBody>
      </p:sp>
      <p:sp>
        <p:nvSpPr>
          <p:cNvPr id="3" name="Content Placeholder 2">
            <a:extLst>
              <a:ext uri="{FF2B5EF4-FFF2-40B4-BE49-F238E27FC236}">
                <a16:creationId xmlns:a16="http://schemas.microsoft.com/office/drawing/2014/main" id="{0349F4BB-B8D8-47F8-85A9-89C0420D6B5B}"/>
              </a:ext>
            </a:extLst>
          </p:cNvPr>
          <p:cNvSpPr>
            <a:spLocks noGrp="1"/>
          </p:cNvSpPr>
          <p:nvPr>
            <p:ph idx="1"/>
          </p:nvPr>
        </p:nvSpPr>
        <p:spPr/>
        <p:txBody>
          <a:bodyPr>
            <a:normAutofit/>
          </a:bodyPr>
          <a:lstStyle/>
          <a:p>
            <a:pPr algn="l"/>
            <a:r>
              <a:rPr lang="en-US" sz="1800" dirty="0" err="1"/>
              <a:t>Xamarin.Forms</a:t>
            </a:r>
            <a:r>
              <a:rPr lang="en-US" sz="1800" dirty="0"/>
              <a:t> is more or less just an abstract layer on top of each platform. </a:t>
            </a:r>
            <a:r>
              <a:rPr lang="en-US" sz="1800" dirty="0" err="1"/>
              <a:t>Xamarin.Forms</a:t>
            </a:r>
            <a:r>
              <a:rPr lang="en-US" sz="1800" dirty="0"/>
              <a:t> has a shared layer that is used by all platforms, as well as a platform-specific layer. The platform-specific layer contains renderers. A renderer is a class that maps a </a:t>
            </a:r>
            <a:r>
              <a:rPr lang="en-US" sz="1800" dirty="0" err="1"/>
              <a:t>Xamarin.Forms</a:t>
            </a:r>
            <a:r>
              <a:rPr lang="en-US" sz="1800" dirty="0"/>
              <a:t> control to a platform-specific native control. Each </a:t>
            </a:r>
            <a:r>
              <a:rPr lang="en-US" sz="1800" dirty="0" err="1"/>
              <a:t>Xamarin.Forms</a:t>
            </a:r>
            <a:r>
              <a:rPr lang="en-US" sz="1800" dirty="0"/>
              <a:t> control has a platform-specific renderer.</a:t>
            </a:r>
          </a:p>
          <a:p>
            <a:pPr algn="l"/>
            <a:r>
              <a:rPr lang="en-US" sz="1800" dirty="0"/>
              <a:t>The following diagram illustrates how entry control in </a:t>
            </a:r>
            <a:r>
              <a:rPr lang="en-US" sz="1800" dirty="0" err="1"/>
              <a:t>Xamarin.Forms</a:t>
            </a:r>
            <a:r>
              <a:rPr lang="en-US" sz="1800" dirty="0"/>
              <a:t> is rendered to a </a:t>
            </a:r>
            <a:r>
              <a:rPr lang="en-US" sz="1800" dirty="0" err="1"/>
              <a:t>UITextField</a:t>
            </a:r>
            <a:r>
              <a:rPr lang="en-US" sz="1800" dirty="0"/>
              <a:t> control from the </a:t>
            </a:r>
            <a:r>
              <a:rPr lang="en-US" sz="1800" dirty="0" err="1"/>
              <a:t>UIKit</a:t>
            </a:r>
            <a:r>
              <a:rPr lang="en-US" sz="1800" dirty="0"/>
              <a:t> namespace when the shared </a:t>
            </a:r>
            <a:r>
              <a:rPr lang="en-US" sz="1800" dirty="0" err="1"/>
              <a:t>Xamarin.Forms</a:t>
            </a:r>
            <a:r>
              <a:rPr lang="en-US" sz="1800" dirty="0"/>
              <a:t> code is used in an iOS app. The same code in Android renders an </a:t>
            </a:r>
            <a:r>
              <a:rPr lang="en-US" sz="1800" dirty="0" err="1"/>
              <a:t>EditText</a:t>
            </a:r>
            <a:r>
              <a:rPr lang="en-US" sz="1800" dirty="0"/>
              <a:t> control from the </a:t>
            </a:r>
            <a:r>
              <a:rPr lang="en-US" sz="1800" dirty="0" err="1"/>
              <a:t>Android.Widget</a:t>
            </a:r>
            <a:r>
              <a:rPr lang="en-US" sz="1800" dirty="0"/>
              <a:t> namespace:</a:t>
            </a:r>
          </a:p>
          <a:p>
            <a:pPr algn="l"/>
            <a:endParaRPr lang="en-US" sz="1800" dirty="0"/>
          </a:p>
        </p:txBody>
      </p:sp>
      <p:sp>
        <p:nvSpPr>
          <p:cNvPr id="4" name="Date Placeholder 3">
            <a:extLst>
              <a:ext uri="{FF2B5EF4-FFF2-40B4-BE49-F238E27FC236}">
                <a16:creationId xmlns:a16="http://schemas.microsoft.com/office/drawing/2014/main" id="{7396D44A-4DA5-4C01-8665-AF527D803956}"/>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BE2C461F-5F70-43B6-9542-9AB0D3F2FD9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5C8F386-8EC3-4BE0-8B2C-AB06D68EDC01}"/>
              </a:ext>
            </a:extLst>
          </p:cNvPr>
          <p:cNvSpPr>
            <a:spLocks noGrp="1"/>
          </p:cNvSpPr>
          <p:nvPr>
            <p:ph type="sldNum" sz="quarter" idx="12"/>
          </p:nvPr>
        </p:nvSpPr>
        <p:spPr/>
        <p:txBody>
          <a:bodyPr/>
          <a:lstStyle/>
          <a:p>
            <a:fld id="{DE8AFC43-2897-41A1-8E56-8325026E7933}" type="slidenum">
              <a:rPr lang="en-US" smtClean="0"/>
              <a:pPr/>
              <a:t>4</a:t>
            </a:fld>
            <a:endParaRPr lang="en-US" dirty="0"/>
          </a:p>
        </p:txBody>
      </p:sp>
      <p:pic>
        <p:nvPicPr>
          <p:cNvPr id="9" name="Picture 8">
            <a:extLst>
              <a:ext uri="{FF2B5EF4-FFF2-40B4-BE49-F238E27FC236}">
                <a16:creationId xmlns:a16="http://schemas.microsoft.com/office/drawing/2014/main" id="{046FC226-507A-4D84-A333-78F7FB17AA65}"/>
              </a:ext>
            </a:extLst>
          </p:cNvPr>
          <p:cNvPicPr>
            <a:picLocks noChangeAspect="1"/>
          </p:cNvPicPr>
          <p:nvPr/>
        </p:nvPicPr>
        <p:blipFill>
          <a:blip r:embed="rId2"/>
          <a:stretch>
            <a:fillRect/>
          </a:stretch>
        </p:blipFill>
        <p:spPr>
          <a:xfrm>
            <a:off x="2264150" y="3768370"/>
            <a:ext cx="6697010" cy="2543530"/>
          </a:xfrm>
          <a:prstGeom prst="rect">
            <a:avLst/>
          </a:prstGeom>
        </p:spPr>
      </p:pic>
    </p:spTree>
    <p:extLst>
      <p:ext uri="{BB962C8B-B14F-4D97-AF65-F5344CB8AC3E}">
        <p14:creationId xmlns:p14="http://schemas.microsoft.com/office/powerpoint/2010/main" val="299741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14AD-800C-4355-949C-BCBBF288E49D}"/>
              </a:ext>
            </a:extLst>
          </p:cNvPr>
          <p:cNvSpPr>
            <a:spLocks noGrp="1"/>
          </p:cNvSpPr>
          <p:nvPr>
            <p:ph type="title"/>
          </p:nvPr>
        </p:nvSpPr>
        <p:spPr/>
        <p:txBody>
          <a:bodyPr/>
          <a:lstStyle/>
          <a:p>
            <a:r>
              <a:rPr lang="en-US" dirty="0"/>
              <a:t>Defining a UI using XAML</a:t>
            </a:r>
          </a:p>
        </p:txBody>
      </p:sp>
      <p:sp>
        <p:nvSpPr>
          <p:cNvPr id="3" name="Content Placeholder 2">
            <a:extLst>
              <a:ext uri="{FF2B5EF4-FFF2-40B4-BE49-F238E27FC236}">
                <a16:creationId xmlns:a16="http://schemas.microsoft.com/office/drawing/2014/main" id="{72C7B411-B65F-4D57-8A9B-638AB770F60D}"/>
              </a:ext>
            </a:extLst>
          </p:cNvPr>
          <p:cNvSpPr>
            <a:spLocks noGrp="1"/>
          </p:cNvSpPr>
          <p:nvPr>
            <p:ph idx="1"/>
          </p:nvPr>
        </p:nvSpPr>
        <p:spPr/>
        <p:txBody>
          <a:bodyPr/>
          <a:lstStyle/>
          <a:p>
            <a:r>
              <a:rPr lang="en-US" dirty="0"/>
              <a:t>The most common way to declare our UI in </a:t>
            </a:r>
            <a:r>
              <a:rPr lang="en-US" dirty="0" err="1"/>
              <a:t>Xamarin.Forms</a:t>
            </a:r>
            <a:r>
              <a:rPr lang="en-US" dirty="0"/>
              <a:t> is by defining it in a XAML document. It is also possible to create the GUI in C#, since XAML is really only a markup language for instantiating objects. We could, in theory, use XAML to create any type of object, as long as it has a </a:t>
            </a:r>
            <a:r>
              <a:rPr lang="en-US" dirty="0" err="1"/>
              <a:t>parameterless</a:t>
            </a:r>
            <a:r>
              <a:rPr lang="en-US" dirty="0"/>
              <a:t> constructor. A XAML document is an Extensible Markup Language (XML) document with a specific schema.</a:t>
            </a:r>
          </a:p>
        </p:txBody>
      </p:sp>
      <p:sp>
        <p:nvSpPr>
          <p:cNvPr id="4" name="Date Placeholder 3">
            <a:extLst>
              <a:ext uri="{FF2B5EF4-FFF2-40B4-BE49-F238E27FC236}">
                <a16:creationId xmlns:a16="http://schemas.microsoft.com/office/drawing/2014/main" id="{77E35E3E-0EDF-4991-A599-C6E6F245C44A}"/>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685939E9-24F3-4BA5-B5DB-1497402FB91F}"/>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6572184E-F8C0-42D6-A030-B7B5C29A2C7F}"/>
              </a:ext>
            </a:extLst>
          </p:cNvPr>
          <p:cNvSpPr>
            <a:spLocks noGrp="1"/>
          </p:cNvSpPr>
          <p:nvPr>
            <p:ph type="sldNum" sz="quarter" idx="12"/>
          </p:nvPr>
        </p:nvSpPr>
        <p:spPr/>
        <p:txBody>
          <a:bodyPr/>
          <a:lstStyle/>
          <a:p>
            <a:fld id="{DE8AFC43-2897-41A1-8E56-8325026E7933}" type="slidenum">
              <a:rPr lang="en-US" smtClean="0"/>
              <a:pPr/>
              <a:t>5</a:t>
            </a:fld>
            <a:endParaRPr lang="en-US" dirty="0"/>
          </a:p>
        </p:txBody>
      </p:sp>
    </p:spTree>
    <p:extLst>
      <p:ext uri="{BB962C8B-B14F-4D97-AF65-F5344CB8AC3E}">
        <p14:creationId xmlns:p14="http://schemas.microsoft.com/office/powerpoint/2010/main" val="336491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53FE-F26E-4830-A0C2-E3CD5D1C294C}"/>
              </a:ext>
            </a:extLst>
          </p:cNvPr>
          <p:cNvSpPr>
            <a:spLocks noGrp="1"/>
          </p:cNvSpPr>
          <p:nvPr>
            <p:ph type="title"/>
          </p:nvPr>
        </p:nvSpPr>
        <p:spPr/>
        <p:txBody>
          <a:bodyPr/>
          <a:lstStyle/>
          <a:p>
            <a:r>
              <a:rPr lang="en-US" dirty="0"/>
              <a:t>Defining a Label control</a:t>
            </a:r>
          </a:p>
        </p:txBody>
      </p:sp>
      <p:sp>
        <p:nvSpPr>
          <p:cNvPr id="3" name="Content Placeholder 2">
            <a:extLst>
              <a:ext uri="{FF2B5EF4-FFF2-40B4-BE49-F238E27FC236}">
                <a16:creationId xmlns:a16="http://schemas.microsoft.com/office/drawing/2014/main" id="{CC56A133-8050-4C8D-B57B-605D012BCE72}"/>
              </a:ext>
            </a:extLst>
          </p:cNvPr>
          <p:cNvSpPr>
            <a:spLocks noGrp="1"/>
          </p:cNvSpPr>
          <p:nvPr>
            <p:ph idx="1"/>
          </p:nvPr>
        </p:nvSpPr>
        <p:spPr/>
        <p:txBody>
          <a:bodyPr>
            <a:normAutofit fontScale="77500" lnSpcReduction="20000"/>
          </a:bodyPr>
          <a:lstStyle/>
          <a:p>
            <a:r>
              <a:rPr lang="en-US" dirty="0"/>
              <a:t>As a simple example, let's look at the following snippet of a XAML document:</a:t>
            </a:r>
          </a:p>
          <a:p>
            <a:pPr marL="0" indent="0">
              <a:buNone/>
            </a:pPr>
            <a:r>
              <a:rPr lang="en-US" i="1" dirty="0"/>
              <a:t>	&lt;Label Text="Hello World!" /&gt;</a:t>
            </a:r>
          </a:p>
          <a:p>
            <a:r>
              <a:rPr lang="en-US" dirty="0"/>
              <a:t>When the XAML parser encounters this snippet, it creates an instance of a Label object and</a:t>
            </a:r>
          </a:p>
          <a:p>
            <a:r>
              <a:rPr lang="en-US" dirty="0"/>
              <a:t>then sets the properties of the object that correspond to the attributes in the XAML. This</a:t>
            </a:r>
          </a:p>
          <a:p>
            <a:r>
              <a:rPr lang="en-US" dirty="0"/>
              <a:t>means that if we set a Text property in XAML, it sets the Text property on the instance of</a:t>
            </a:r>
          </a:p>
          <a:p>
            <a:r>
              <a:rPr lang="en-US" dirty="0"/>
              <a:t>the Label object that is created. The XAML in the preceding example has the same effect as</a:t>
            </a:r>
          </a:p>
          <a:p>
            <a:r>
              <a:rPr lang="en-US" dirty="0"/>
              <a:t>the following:</a:t>
            </a:r>
          </a:p>
          <a:p>
            <a:pPr marL="457200" lvl="1" indent="0">
              <a:buNone/>
            </a:pPr>
            <a:r>
              <a:rPr lang="en-US" i="1" dirty="0"/>
              <a:t>var obj = new Label()</a:t>
            </a:r>
          </a:p>
          <a:p>
            <a:pPr marL="457200" lvl="1" indent="0">
              <a:buNone/>
            </a:pPr>
            <a:r>
              <a:rPr lang="en-US" i="1" dirty="0"/>
              <a:t>{</a:t>
            </a:r>
          </a:p>
          <a:p>
            <a:pPr marL="457200" lvl="1" indent="0">
              <a:buNone/>
            </a:pPr>
            <a:r>
              <a:rPr lang="en-US" i="1" dirty="0"/>
              <a:t> Text = "Hello World!"</a:t>
            </a:r>
          </a:p>
          <a:p>
            <a:pPr marL="457200" lvl="1" indent="0">
              <a:buNone/>
            </a:pPr>
            <a:r>
              <a:rPr lang="en-US" i="1" dirty="0"/>
              <a:t>};</a:t>
            </a:r>
          </a:p>
        </p:txBody>
      </p:sp>
      <p:sp>
        <p:nvSpPr>
          <p:cNvPr id="4" name="Date Placeholder 3">
            <a:extLst>
              <a:ext uri="{FF2B5EF4-FFF2-40B4-BE49-F238E27FC236}">
                <a16:creationId xmlns:a16="http://schemas.microsoft.com/office/drawing/2014/main" id="{339B8BFD-DD18-47E7-BEA5-F81C630601CA}"/>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B6BED3DD-781E-4678-82A5-2F6A59F1B96B}"/>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A744089B-3849-4136-8DED-A44C66FE12B0}"/>
              </a:ext>
            </a:extLst>
          </p:cNvPr>
          <p:cNvSpPr>
            <a:spLocks noGrp="1"/>
          </p:cNvSpPr>
          <p:nvPr>
            <p:ph type="sldNum" sz="quarter" idx="12"/>
          </p:nvPr>
        </p:nvSpPr>
        <p:spPr/>
        <p:txBody>
          <a:bodyPr/>
          <a:lstStyle/>
          <a:p>
            <a:fld id="{DE8AFC43-2897-41A1-8E56-8325026E7933}" type="slidenum">
              <a:rPr lang="en-US" smtClean="0"/>
              <a:pPr/>
              <a:t>6</a:t>
            </a:fld>
            <a:endParaRPr lang="en-US" dirty="0"/>
          </a:p>
        </p:txBody>
      </p:sp>
    </p:spTree>
    <p:extLst>
      <p:ext uri="{BB962C8B-B14F-4D97-AF65-F5344CB8AC3E}">
        <p14:creationId xmlns:p14="http://schemas.microsoft.com/office/powerpoint/2010/main" val="231078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5DDDE-04CF-4F10-9286-18B480A98CBE}"/>
              </a:ext>
            </a:extLst>
          </p:cNvPr>
          <p:cNvSpPr>
            <a:spLocks noGrp="1"/>
          </p:cNvSpPr>
          <p:nvPr>
            <p:ph idx="1"/>
          </p:nvPr>
        </p:nvSpPr>
        <p:spPr>
          <a:xfrm>
            <a:off x="838200" y="923731"/>
            <a:ext cx="10515600" cy="5253232"/>
          </a:xfrm>
        </p:spPr>
        <p:txBody>
          <a:bodyPr>
            <a:normAutofit fontScale="85000" lnSpcReduction="20000"/>
          </a:bodyPr>
          <a:lstStyle/>
          <a:p>
            <a:pPr marL="0" indent="0">
              <a:buNone/>
            </a:pPr>
            <a:r>
              <a:rPr lang="en-US" dirty="0"/>
              <a:t>XAML exists to make it easier to view the object hierarchy that we need to create in order to</a:t>
            </a:r>
          </a:p>
          <a:p>
            <a:pPr marL="0" indent="0">
              <a:buNone/>
            </a:pPr>
            <a:r>
              <a:rPr lang="en-US" dirty="0"/>
              <a:t>make a GUI. An object model for a GUI is also hierarchical by design, so XAML supports</a:t>
            </a:r>
          </a:p>
          <a:p>
            <a:pPr marL="0" indent="0">
              <a:buNone/>
            </a:pPr>
            <a:r>
              <a:rPr lang="en-US" dirty="0"/>
              <a:t>adding child objects. We can simply add them as child nodes, as follows: </a:t>
            </a:r>
          </a:p>
          <a:p>
            <a:pPr marL="457200" lvl="1" indent="0">
              <a:buNone/>
            </a:pPr>
            <a:r>
              <a:rPr lang="en-US" i="1" dirty="0"/>
              <a:t>&lt;</a:t>
            </a:r>
            <a:r>
              <a:rPr lang="en-US" i="1" dirty="0" err="1"/>
              <a:t>StackLayout</a:t>
            </a:r>
            <a:r>
              <a:rPr lang="en-US" i="1" dirty="0"/>
              <a:t>&gt;</a:t>
            </a:r>
          </a:p>
          <a:p>
            <a:pPr marL="457200" lvl="1" indent="0">
              <a:buNone/>
            </a:pPr>
            <a:r>
              <a:rPr lang="en-US" i="1" dirty="0"/>
              <a:t> &lt;Label Text="Hello World" /&gt;</a:t>
            </a:r>
          </a:p>
          <a:p>
            <a:pPr marL="457200" lvl="1" indent="0">
              <a:buNone/>
            </a:pPr>
            <a:r>
              <a:rPr lang="en-US" i="1" dirty="0"/>
              <a:t> &lt;Entry Text="Ducks are us" /&gt;</a:t>
            </a:r>
          </a:p>
          <a:p>
            <a:pPr marL="457200" lvl="1" indent="0">
              <a:buNone/>
            </a:pPr>
            <a:r>
              <a:rPr lang="en-US" i="1" dirty="0"/>
              <a:t>&lt;/</a:t>
            </a:r>
            <a:r>
              <a:rPr lang="en-US" i="1" dirty="0" err="1"/>
              <a:t>StackLayout</a:t>
            </a:r>
            <a:r>
              <a:rPr lang="en-US" i="1" dirty="0"/>
              <a:t>&gt;</a:t>
            </a:r>
          </a:p>
          <a:p>
            <a:pPr marL="0" indent="0">
              <a:buNone/>
            </a:pPr>
            <a:r>
              <a:rPr lang="en-US" dirty="0" err="1"/>
              <a:t>StackLayout</a:t>
            </a:r>
            <a:r>
              <a:rPr lang="en-US" dirty="0"/>
              <a:t> is a container control that organizes the children vertically or horizontally</a:t>
            </a:r>
          </a:p>
          <a:p>
            <a:pPr marL="0" indent="0">
              <a:buNone/>
            </a:pPr>
            <a:r>
              <a:rPr lang="en-US" dirty="0"/>
              <a:t>within a container. Vertical organization is the default value and is used unless we specify</a:t>
            </a:r>
          </a:p>
          <a:p>
            <a:pPr marL="0" indent="0">
              <a:buNone/>
            </a:pPr>
            <a:r>
              <a:rPr lang="en-US" dirty="0"/>
              <a:t>otherwise. There are also a number of other containers, such as Grid and </a:t>
            </a:r>
            <a:r>
              <a:rPr lang="en-US" dirty="0" err="1"/>
              <a:t>FlexLayout</a:t>
            </a:r>
            <a:r>
              <a:rPr lang="en-US" dirty="0"/>
              <a:t>.</a:t>
            </a:r>
          </a:p>
          <a:p>
            <a:pPr marL="0" indent="0">
              <a:buNone/>
            </a:pPr>
            <a:r>
              <a:rPr lang="en-US" dirty="0"/>
              <a:t>These will be used in many of the projects in the following chapters.</a:t>
            </a:r>
          </a:p>
        </p:txBody>
      </p:sp>
      <p:sp>
        <p:nvSpPr>
          <p:cNvPr id="4" name="Date Placeholder 3">
            <a:extLst>
              <a:ext uri="{FF2B5EF4-FFF2-40B4-BE49-F238E27FC236}">
                <a16:creationId xmlns:a16="http://schemas.microsoft.com/office/drawing/2014/main" id="{24BC9D64-C9C2-4C37-9E85-97DDF639151C}"/>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1DBA51C7-B835-4311-BB61-49FCA5DEA390}"/>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4ECB650-F159-48B4-8CFF-23DD5F301C44}"/>
              </a:ext>
            </a:extLst>
          </p:cNvPr>
          <p:cNvSpPr>
            <a:spLocks noGrp="1"/>
          </p:cNvSpPr>
          <p:nvPr>
            <p:ph type="sldNum" sz="quarter" idx="12"/>
          </p:nvPr>
        </p:nvSpPr>
        <p:spPr/>
        <p:txBody>
          <a:bodyPr/>
          <a:lstStyle/>
          <a:p>
            <a:fld id="{DE8AFC43-2897-41A1-8E56-8325026E7933}" type="slidenum">
              <a:rPr lang="en-US" smtClean="0"/>
              <a:pPr/>
              <a:t>7</a:t>
            </a:fld>
            <a:endParaRPr lang="en-US" dirty="0"/>
          </a:p>
        </p:txBody>
      </p:sp>
    </p:spTree>
    <p:extLst>
      <p:ext uri="{BB962C8B-B14F-4D97-AF65-F5344CB8AC3E}">
        <p14:creationId xmlns:p14="http://schemas.microsoft.com/office/powerpoint/2010/main" val="10132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F8E7-3DF1-416B-AD95-62713A36F320}"/>
              </a:ext>
            </a:extLst>
          </p:cNvPr>
          <p:cNvSpPr>
            <a:spLocks noGrp="1"/>
          </p:cNvSpPr>
          <p:nvPr>
            <p:ph type="title"/>
          </p:nvPr>
        </p:nvSpPr>
        <p:spPr/>
        <p:txBody>
          <a:bodyPr/>
          <a:lstStyle/>
          <a:p>
            <a:r>
              <a:rPr lang="en-US" dirty="0"/>
              <a:t>Creating a page in XAML</a:t>
            </a:r>
          </a:p>
        </p:txBody>
      </p:sp>
      <p:sp>
        <p:nvSpPr>
          <p:cNvPr id="3" name="Content Placeholder 2">
            <a:extLst>
              <a:ext uri="{FF2B5EF4-FFF2-40B4-BE49-F238E27FC236}">
                <a16:creationId xmlns:a16="http://schemas.microsoft.com/office/drawing/2014/main" id="{35AC8C23-7BFD-4552-9D9C-C50BA360FB4A}"/>
              </a:ext>
            </a:extLst>
          </p:cNvPr>
          <p:cNvSpPr>
            <a:spLocks noGrp="1"/>
          </p:cNvSpPr>
          <p:nvPr>
            <p:ph idx="1"/>
          </p:nvPr>
        </p:nvSpPr>
        <p:spPr/>
        <p:txBody>
          <a:bodyPr>
            <a:normAutofit fontScale="77500" lnSpcReduction="20000"/>
          </a:bodyPr>
          <a:lstStyle/>
          <a:p>
            <a:r>
              <a:rPr lang="en-US" dirty="0"/>
              <a:t>A single control is no use unless it has a container that hosts it. Let's see what an entire page</a:t>
            </a:r>
          </a:p>
          <a:p>
            <a:r>
              <a:rPr lang="en-US" dirty="0"/>
              <a:t>would look like. A fully valid </a:t>
            </a:r>
            <a:r>
              <a:rPr lang="en-US" dirty="0" err="1"/>
              <a:t>ContentPage</a:t>
            </a:r>
            <a:r>
              <a:rPr lang="en-US" dirty="0"/>
              <a:t> object defined in XAML is an XML document.</a:t>
            </a:r>
          </a:p>
          <a:p>
            <a:r>
              <a:rPr lang="en-US" dirty="0"/>
              <a:t>This means that we must start with an XML declaration. After that, we must have one—and</a:t>
            </a:r>
          </a:p>
          <a:p>
            <a:r>
              <a:rPr lang="en-US" dirty="0"/>
              <a:t>only one—root node, as shown:</a:t>
            </a:r>
          </a:p>
          <a:p>
            <a:pPr marL="457200" lvl="1" indent="0">
              <a:buNone/>
            </a:pPr>
            <a:r>
              <a:rPr lang="en-US" i="1" dirty="0"/>
              <a:t>&lt;?xml version="1.0" encoding="UTF-8"?&gt;</a:t>
            </a:r>
          </a:p>
          <a:p>
            <a:pPr marL="457200" lvl="1" indent="0">
              <a:buNone/>
            </a:pPr>
            <a:r>
              <a:rPr lang="en-US" i="1" dirty="0"/>
              <a:t>&lt;</a:t>
            </a:r>
            <a:r>
              <a:rPr lang="en-US" i="1" dirty="0" err="1"/>
              <a:t>ContentPage</a:t>
            </a:r>
            <a:endParaRPr lang="en-US" i="1" dirty="0"/>
          </a:p>
          <a:p>
            <a:pPr marL="914400" lvl="2" indent="0">
              <a:buNone/>
            </a:pPr>
            <a:r>
              <a:rPr lang="en-US" i="1" dirty="0"/>
              <a:t> </a:t>
            </a:r>
            <a:r>
              <a:rPr lang="en-US" i="1" dirty="0" err="1"/>
              <a:t>xmlns</a:t>
            </a:r>
            <a:r>
              <a:rPr lang="en-US" i="1" dirty="0"/>
              <a:t>="http://xamarin.com/schemas/2014/forms"</a:t>
            </a:r>
          </a:p>
          <a:p>
            <a:pPr marL="914400" lvl="2" indent="0">
              <a:buNone/>
            </a:pPr>
            <a:r>
              <a:rPr lang="en-US" i="1" dirty="0"/>
              <a:t> </a:t>
            </a:r>
            <a:r>
              <a:rPr lang="en-US" i="1" dirty="0" err="1"/>
              <a:t>xmlns:x</a:t>
            </a:r>
            <a:r>
              <a:rPr lang="en-US" i="1" dirty="0"/>
              <a:t>="http://schemas.microsoft.com/</a:t>
            </a:r>
            <a:r>
              <a:rPr lang="en-US" i="1" dirty="0" err="1"/>
              <a:t>winfx</a:t>
            </a:r>
            <a:r>
              <a:rPr lang="en-US" i="1" dirty="0"/>
              <a:t>/2009/</a:t>
            </a:r>
            <a:r>
              <a:rPr lang="en-US" i="1" dirty="0" err="1"/>
              <a:t>xaml</a:t>
            </a:r>
            <a:r>
              <a:rPr lang="en-US" i="1" dirty="0"/>
              <a:t>"</a:t>
            </a:r>
          </a:p>
          <a:p>
            <a:pPr marL="914400" lvl="2" indent="0">
              <a:buNone/>
            </a:pPr>
            <a:r>
              <a:rPr lang="en-US" i="1" dirty="0"/>
              <a:t> x:Class="MyApp.MainPage"&gt;</a:t>
            </a:r>
          </a:p>
          <a:p>
            <a:pPr marL="914400" lvl="2" indent="0">
              <a:buNone/>
            </a:pPr>
            <a:r>
              <a:rPr lang="en-US" i="1" dirty="0"/>
              <a:t> &lt;</a:t>
            </a:r>
            <a:r>
              <a:rPr lang="en-US" i="1" dirty="0" err="1"/>
              <a:t>StackLayout</a:t>
            </a:r>
            <a:r>
              <a:rPr lang="en-US" i="1" dirty="0"/>
              <a:t>&gt;</a:t>
            </a:r>
          </a:p>
          <a:p>
            <a:pPr marL="1371600" lvl="3" indent="0">
              <a:buNone/>
            </a:pPr>
            <a:r>
              <a:rPr lang="en-US" i="1" dirty="0"/>
              <a:t> &lt;Label Text="Hello world!" /&gt;</a:t>
            </a:r>
          </a:p>
          <a:p>
            <a:pPr marL="914400" lvl="2" indent="0">
              <a:buNone/>
            </a:pPr>
            <a:r>
              <a:rPr lang="en-US" i="1" dirty="0"/>
              <a:t> &lt;/</a:t>
            </a:r>
            <a:r>
              <a:rPr lang="en-US" i="1" dirty="0" err="1"/>
              <a:t>StackLayout</a:t>
            </a:r>
            <a:r>
              <a:rPr lang="en-US" i="1" dirty="0"/>
              <a:t>&gt;</a:t>
            </a:r>
          </a:p>
          <a:p>
            <a:pPr marL="457200" lvl="1" indent="0">
              <a:buNone/>
            </a:pPr>
            <a:r>
              <a:rPr lang="en-US" i="1" dirty="0"/>
              <a:t>&lt;/</a:t>
            </a:r>
            <a:r>
              <a:rPr lang="en-US" i="1" dirty="0" err="1"/>
              <a:t>ContentPage</a:t>
            </a:r>
            <a:r>
              <a:rPr lang="en-US" i="1" dirty="0"/>
              <a:t>&gt;</a:t>
            </a:r>
          </a:p>
        </p:txBody>
      </p:sp>
      <p:sp>
        <p:nvSpPr>
          <p:cNvPr id="4" name="Date Placeholder 3">
            <a:extLst>
              <a:ext uri="{FF2B5EF4-FFF2-40B4-BE49-F238E27FC236}">
                <a16:creationId xmlns:a16="http://schemas.microsoft.com/office/drawing/2014/main" id="{13300A3B-1A5C-4572-BF71-E05720A1F7B5}"/>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690E0E3B-BC95-4441-840D-F1C5BDA8D31A}"/>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6BF09ED-1033-4490-B781-047922A8AAC2}"/>
              </a:ext>
            </a:extLst>
          </p:cNvPr>
          <p:cNvSpPr>
            <a:spLocks noGrp="1"/>
          </p:cNvSpPr>
          <p:nvPr>
            <p:ph type="sldNum" sz="quarter" idx="12"/>
          </p:nvPr>
        </p:nvSpPr>
        <p:spPr/>
        <p:txBody>
          <a:bodyPr/>
          <a:lstStyle/>
          <a:p>
            <a:fld id="{DE8AFC43-2897-41A1-8E56-8325026E7933}" type="slidenum">
              <a:rPr lang="en-US" smtClean="0"/>
              <a:pPr/>
              <a:t>8</a:t>
            </a:fld>
            <a:endParaRPr lang="en-US" dirty="0"/>
          </a:p>
        </p:txBody>
      </p:sp>
    </p:spTree>
    <p:extLst>
      <p:ext uri="{BB962C8B-B14F-4D97-AF65-F5344CB8AC3E}">
        <p14:creationId xmlns:p14="http://schemas.microsoft.com/office/powerpoint/2010/main" val="142116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AB4F5C-B79C-4000-BE0C-D403EE74AAC8}"/>
              </a:ext>
            </a:extLst>
          </p:cNvPr>
          <p:cNvSpPr>
            <a:spLocks noGrp="1"/>
          </p:cNvSpPr>
          <p:nvPr>
            <p:ph idx="1"/>
          </p:nvPr>
        </p:nvSpPr>
        <p:spPr>
          <a:xfrm>
            <a:off x="838200" y="559837"/>
            <a:ext cx="10515600" cy="5617126"/>
          </a:xfrm>
        </p:spPr>
        <p:txBody>
          <a:bodyPr>
            <a:normAutofit fontScale="92500"/>
          </a:bodyPr>
          <a:lstStyle/>
          <a:p>
            <a:r>
              <a:rPr lang="en-US" dirty="0"/>
              <a:t>In the preceding example, we defined a </a:t>
            </a:r>
            <a:r>
              <a:rPr lang="en-US" dirty="0" err="1"/>
              <a:t>ContentPage</a:t>
            </a:r>
            <a:r>
              <a:rPr lang="en-US" dirty="0"/>
              <a:t> object that translates into a single view on each platform. In order to make it a valid XAML, we need to specify a default namespace (</a:t>
            </a:r>
            <a:r>
              <a:rPr lang="en-US" dirty="0" err="1"/>
              <a:t>xmlns</a:t>
            </a:r>
            <a:r>
              <a:rPr lang="en-US" dirty="0"/>
              <a:t>="http://xamarin.com/schemas/2014/forms") and then add the x namespace (</a:t>
            </a:r>
            <a:r>
              <a:rPr lang="en-US" dirty="0" err="1"/>
              <a:t>xmlns:x</a:t>
            </a:r>
            <a:r>
              <a:rPr lang="en-US" dirty="0"/>
              <a:t>="http://schemas.microsoft.com/</a:t>
            </a:r>
            <a:r>
              <a:rPr lang="en-US" dirty="0" err="1"/>
              <a:t>winfx</a:t>
            </a:r>
            <a:r>
              <a:rPr lang="en-US" dirty="0"/>
              <a:t>/2009/</a:t>
            </a:r>
            <a:r>
              <a:rPr lang="en-US" dirty="0" err="1"/>
              <a:t>xaml</a:t>
            </a:r>
            <a:r>
              <a:rPr lang="en-US" dirty="0"/>
              <a:t>").</a:t>
            </a:r>
          </a:p>
          <a:p>
            <a:r>
              <a:rPr lang="en-US" dirty="0"/>
              <a:t>The default namespace lets us create objects without prefixing them, such as the </a:t>
            </a:r>
            <a:r>
              <a:rPr lang="en-US" dirty="0" err="1"/>
              <a:t>StackLayout</a:t>
            </a:r>
            <a:r>
              <a:rPr lang="en-US" dirty="0"/>
              <a:t> object. The x namespace lets us access properties such as x:Class, which tells the XAML parser which class to instantiate to control the page when the </a:t>
            </a:r>
            <a:r>
              <a:rPr lang="en-US" dirty="0" err="1"/>
              <a:t>ContentPage</a:t>
            </a:r>
            <a:r>
              <a:rPr lang="en-US" dirty="0"/>
              <a:t> object is created. </a:t>
            </a:r>
          </a:p>
          <a:p>
            <a:r>
              <a:rPr lang="en-US" dirty="0"/>
              <a:t>A </a:t>
            </a:r>
            <a:r>
              <a:rPr lang="en-US" dirty="0" err="1"/>
              <a:t>ContentPage</a:t>
            </a:r>
            <a:r>
              <a:rPr lang="en-US" dirty="0"/>
              <a:t> object can have only one child. In this case, it's a </a:t>
            </a:r>
            <a:r>
              <a:rPr lang="en-US" dirty="0" err="1"/>
              <a:t>StackLayout</a:t>
            </a:r>
            <a:r>
              <a:rPr lang="en-US" dirty="0"/>
              <a:t> control. Unless we specify otherwise, the default layout orientation is vertical. A </a:t>
            </a:r>
            <a:r>
              <a:rPr lang="en-US" dirty="0" err="1"/>
              <a:t>StackLayout</a:t>
            </a:r>
            <a:r>
              <a:rPr lang="en-US" dirty="0"/>
              <a:t> object can, therefore, have multiple children. Later on, we will touch on more advanced layout controls, such as the Grid and </a:t>
            </a:r>
            <a:r>
              <a:rPr lang="en-US" dirty="0" err="1"/>
              <a:t>FlexLayout</a:t>
            </a:r>
            <a:r>
              <a:rPr lang="en-US" dirty="0"/>
              <a:t> controls.</a:t>
            </a:r>
          </a:p>
        </p:txBody>
      </p:sp>
      <p:sp>
        <p:nvSpPr>
          <p:cNvPr id="4" name="Date Placeholder 3">
            <a:extLst>
              <a:ext uri="{FF2B5EF4-FFF2-40B4-BE49-F238E27FC236}">
                <a16:creationId xmlns:a16="http://schemas.microsoft.com/office/drawing/2014/main" id="{52E543BD-7E49-4F5C-9C0C-DE5EA5437405}"/>
              </a:ext>
            </a:extLst>
          </p:cNvPr>
          <p:cNvSpPr>
            <a:spLocks noGrp="1"/>
          </p:cNvSpPr>
          <p:nvPr>
            <p:ph type="dt" sz="half" idx="10"/>
          </p:nvPr>
        </p:nvSpPr>
        <p:spPr/>
        <p:txBody>
          <a:bodyPr/>
          <a:lstStyle/>
          <a:p>
            <a:r>
              <a:rPr lang="en-US"/>
              <a:t>04/8/2021</a:t>
            </a:r>
            <a:endParaRPr lang="en-US" dirty="0"/>
          </a:p>
        </p:txBody>
      </p:sp>
      <p:sp>
        <p:nvSpPr>
          <p:cNvPr id="5" name="Footer Placeholder 4">
            <a:extLst>
              <a:ext uri="{FF2B5EF4-FFF2-40B4-BE49-F238E27FC236}">
                <a16:creationId xmlns:a16="http://schemas.microsoft.com/office/drawing/2014/main" id="{E976B19F-2D5C-45D9-8F93-D79D536B76E1}"/>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84197843-8972-4C27-8494-A67AE920367D}"/>
              </a:ext>
            </a:extLst>
          </p:cNvPr>
          <p:cNvSpPr>
            <a:spLocks noGrp="1"/>
          </p:cNvSpPr>
          <p:nvPr>
            <p:ph type="sldNum" sz="quarter" idx="12"/>
          </p:nvPr>
        </p:nvSpPr>
        <p:spPr/>
        <p:txBody>
          <a:bodyPr/>
          <a:lstStyle/>
          <a:p>
            <a:fld id="{DE8AFC43-2897-41A1-8E56-8325026E7933}" type="slidenum">
              <a:rPr lang="en-US" smtClean="0"/>
              <a:pPr/>
              <a:t>9</a:t>
            </a:fld>
            <a:endParaRPr lang="en-US" dirty="0"/>
          </a:p>
        </p:txBody>
      </p:sp>
    </p:spTree>
    <p:extLst>
      <p:ext uri="{BB962C8B-B14F-4D97-AF65-F5344CB8AC3E}">
        <p14:creationId xmlns:p14="http://schemas.microsoft.com/office/powerpoint/2010/main" val="211860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1801</Words>
  <Application>Microsoft Office PowerPoint</Application>
  <PresentationFormat>Widescreen</PresentationFormat>
  <Paragraphs>146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proxima-nova</vt:lpstr>
      <vt:lpstr>Office Theme</vt:lpstr>
      <vt:lpstr>Lecture 4 – Xamarin Forms</vt:lpstr>
      <vt:lpstr>Outlines</vt:lpstr>
      <vt:lpstr>What is Xamarin.Forms?</vt:lpstr>
      <vt:lpstr>The architecture of Xamarin.Forms</vt:lpstr>
      <vt:lpstr>Defining a UI using XAML</vt:lpstr>
      <vt:lpstr>Defining a Label control</vt:lpstr>
      <vt:lpstr>PowerPoint Presentation</vt:lpstr>
      <vt:lpstr>Creating a page in XAML</vt:lpstr>
      <vt:lpstr>PowerPoint Presentation</vt:lpstr>
      <vt:lpstr>Creating a page in C#</vt:lpstr>
      <vt:lpstr>PowerPoint Presentation</vt:lpstr>
      <vt:lpstr>XAML or C#?</vt:lpstr>
      <vt:lpstr>Xamarin.Forms versus traditional Xamarin</vt:lpstr>
      <vt:lpstr>PowerPoint Presentation</vt:lpstr>
      <vt:lpstr>PowerPoint Presentation</vt:lpstr>
      <vt:lpstr>When to use Xamarin.Forms</vt:lpstr>
      <vt:lpstr>Discussion topics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Yousif Garabet</dc:creator>
  <cp:lastModifiedBy>Yousif Garabet</cp:lastModifiedBy>
  <cp:revision>92</cp:revision>
  <dcterms:created xsi:type="dcterms:W3CDTF">2020-11-04T07:46:55Z</dcterms:created>
  <dcterms:modified xsi:type="dcterms:W3CDTF">2022-02-20T06:06:26Z</dcterms:modified>
</cp:coreProperties>
</file>