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1" r:id="rId3"/>
    <p:sldId id="288" r:id="rId4"/>
    <p:sldId id="298" r:id="rId5"/>
    <p:sldId id="299" r:id="rId6"/>
    <p:sldId id="300" r:id="rId7"/>
    <p:sldId id="301" r:id="rId8"/>
    <p:sldId id="302" r:id="rId9"/>
    <p:sldId id="305" r:id="rId10"/>
    <p:sldId id="306" r:id="rId11"/>
    <p:sldId id="307" r:id="rId12"/>
    <p:sldId id="308" r:id="rId13"/>
    <p:sldId id="30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C6899-D5A8-45B3-BC50-5428F59BB011}" type="datetimeFigureOut">
              <a:rPr lang="en-US" smtClean="0"/>
              <a:t>2/26/2022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2B329-C48F-4CB4-B0FD-FBCBC8F6BD16}" type="slidenum">
              <a:rPr lang="en-US" smtClean="0"/>
              <a:t>‹#›</a:t>
            </a:fld>
            <a:endParaRPr lang="en-US"/>
          </a:p>
        </p:txBody>
      </p:sp>
    </p:spTree>
    <p:extLst>
      <p:ext uri="{BB962C8B-B14F-4D97-AF65-F5344CB8AC3E}">
        <p14:creationId xmlns:p14="http://schemas.microsoft.com/office/powerpoint/2010/main" val="100809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CD6C-3C7D-490A-BB07-A3488757DA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6056BA-8B8A-4C62-AAF5-D44D42E33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333ED6-912D-4223-94A0-8B83DDAFCC32}"/>
              </a:ext>
            </a:extLst>
          </p:cNvPr>
          <p:cNvSpPr>
            <a:spLocks noGrp="1"/>
          </p:cNvSpPr>
          <p:nvPr>
            <p:ph type="dt" sz="half" idx="10"/>
          </p:nvPr>
        </p:nvSpPr>
        <p:spPr/>
        <p:txBody>
          <a:bodyPr/>
          <a:lstStyle/>
          <a:p>
            <a:r>
              <a:rPr lang="en-US"/>
              <a:t>02/27/2022</a:t>
            </a:r>
          </a:p>
        </p:txBody>
      </p:sp>
      <p:sp>
        <p:nvSpPr>
          <p:cNvPr id="5" name="Footer Placeholder 4">
            <a:extLst>
              <a:ext uri="{FF2B5EF4-FFF2-40B4-BE49-F238E27FC236}">
                <a16:creationId xmlns:a16="http://schemas.microsoft.com/office/drawing/2014/main" id="{1F6C11B5-7ADA-4D90-83AA-48D05FA5F6A4}"/>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F5D73EEC-0C0B-4FC4-AFD1-D76162B80737}"/>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65988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391C-5484-410E-B88A-53AE6F28C5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AB1F4C-5807-46A7-88DB-A8D9A995F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7B3C3-AFD2-4D71-B51D-9FDCDBAD8514}"/>
              </a:ext>
            </a:extLst>
          </p:cNvPr>
          <p:cNvSpPr>
            <a:spLocks noGrp="1"/>
          </p:cNvSpPr>
          <p:nvPr>
            <p:ph type="dt" sz="half" idx="10"/>
          </p:nvPr>
        </p:nvSpPr>
        <p:spPr/>
        <p:txBody>
          <a:bodyPr/>
          <a:lstStyle/>
          <a:p>
            <a:r>
              <a:rPr lang="en-US"/>
              <a:t>02/27/2022</a:t>
            </a:r>
          </a:p>
        </p:txBody>
      </p:sp>
      <p:sp>
        <p:nvSpPr>
          <p:cNvPr id="5" name="Footer Placeholder 4">
            <a:extLst>
              <a:ext uri="{FF2B5EF4-FFF2-40B4-BE49-F238E27FC236}">
                <a16:creationId xmlns:a16="http://schemas.microsoft.com/office/drawing/2014/main" id="{4E4AC264-741F-4DD5-B90F-99BDAF86D8D3}"/>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DD0781A2-9003-4181-8D7D-A65E63116E62}"/>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201726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AE494-BF66-4E18-BAD9-0312270A5D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07C802-1C85-4B6B-9DA0-2EC3B60876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4454E-E9FB-4766-AED5-A4823754AB00}"/>
              </a:ext>
            </a:extLst>
          </p:cNvPr>
          <p:cNvSpPr>
            <a:spLocks noGrp="1"/>
          </p:cNvSpPr>
          <p:nvPr>
            <p:ph type="dt" sz="half" idx="10"/>
          </p:nvPr>
        </p:nvSpPr>
        <p:spPr/>
        <p:txBody>
          <a:bodyPr/>
          <a:lstStyle/>
          <a:p>
            <a:r>
              <a:rPr lang="en-US"/>
              <a:t>02/27/2022</a:t>
            </a:r>
          </a:p>
        </p:txBody>
      </p:sp>
      <p:sp>
        <p:nvSpPr>
          <p:cNvPr id="5" name="Footer Placeholder 4">
            <a:extLst>
              <a:ext uri="{FF2B5EF4-FFF2-40B4-BE49-F238E27FC236}">
                <a16:creationId xmlns:a16="http://schemas.microsoft.com/office/drawing/2014/main" id="{16BC5A8C-232F-4995-BD98-BB70EDD3C38B}"/>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7CE9E88B-E1A3-4F43-9A56-BFF47DBC1E08}"/>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58654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CE55-63CB-4ADE-B939-95CACE8CC4B1}"/>
              </a:ext>
            </a:extLst>
          </p:cNvPr>
          <p:cNvSpPr>
            <a:spLocks noGrp="1"/>
          </p:cNvSpPr>
          <p:nvPr>
            <p:ph type="title"/>
          </p:nvPr>
        </p:nvSpPr>
        <p:spPr/>
        <p:txBody>
          <a:bodyPr/>
          <a:lstStyle>
            <a:lvl1pP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300DB1F1-61D9-4B77-925D-E8AD9026AAD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3E7A04-9476-463F-BE0E-37E37AEB2511}"/>
              </a:ext>
            </a:extLst>
          </p:cNvPr>
          <p:cNvSpPr>
            <a:spLocks noGrp="1"/>
          </p:cNvSpPr>
          <p:nvPr>
            <p:ph type="dt" sz="half" idx="10"/>
          </p:nvPr>
        </p:nvSpPr>
        <p:spPr>
          <a:xfrm>
            <a:off x="4580907" y="6345190"/>
            <a:ext cx="1640478" cy="365125"/>
          </a:xfrm>
        </p:spPr>
        <p:txBody>
          <a:bodyPr/>
          <a:lstStyle/>
          <a:p>
            <a:r>
              <a:rPr lang="en-US"/>
              <a:t>02/27/2022</a:t>
            </a:r>
            <a:endParaRPr lang="en-US" dirty="0"/>
          </a:p>
        </p:txBody>
      </p:sp>
      <p:sp>
        <p:nvSpPr>
          <p:cNvPr id="5" name="Footer Placeholder 4">
            <a:extLst>
              <a:ext uri="{FF2B5EF4-FFF2-40B4-BE49-F238E27FC236}">
                <a16:creationId xmlns:a16="http://schemas.microsoft.com/office/drawing/2014/main" id="{467498EB-6D32-46D7-9C5C-E4FC87C91685}"/>
              </a:ext>
            </a:extLst>
          </p:cNvPr>
          <p:cNvSpPr>
            <a:spLocks noGrp="1"/>
          </p:cNvSpPr>
          <p:nvPr>
            <p:ph type="ftr" sz="quarter" idx="11"/>
          </p:nvPr>
        </p:nvSpPr>
        <p:spPr>
          <a:xfrm>
            <a:off x="838200" y="6345191"/>
            <a:ext cx="1830977" cy="365125"/>
          </a:xfrm>
        </p:spPr>
        <p:txBody>
          <a:bodyPr/>
          <a:lstStyle/>
          <a:p>
            <a:r>
              <a:rPr lang="en-US" dirty="0"/>
              <a:t>Mr. Yousif</a:t>
            </a:r>
          </a:p>
        </p:txBody>
      </p:sp>
      <p:sp>
        <p:nvSpPr>
          <p:cNvPr id="6" name="Slide Number Placeholder 5">
            <a:extLst>
              <a:ext uri="{FF2B5EF4-FFF2-40B4-BE49-F238E27FC236}">
                <a16:creationId xmlns:a16="http://schemas.microsoft.com/office/drawing/2014/main" id="{DB17EAB8-9489-4A98-859D-722027B2554D}"/>
              </a:ext>
            </a:extLst>
          </p:cNvPr>
          <p:cNvSpPr>
            <a:spLocks noGrp="1"/>
          </p:cNvSpPr>
          <p:nvPr>
            <p:ph type="sldNum" sz="quarter" idx="12"/>
          </p:nvPr>
        </p:nvSpPr>
        <p:spPr>
          <a:xfrm>
            <a:off x="7274330" y="6345190"/>
            <a:ext cx="2743200" cy="365125"/>
          </a:xfrm>
        </p:spPr>
        <p:txBody>
          <a:bodyPr/>
          <a:lstStyle/>
          <a:p>
            <a:fld id="{DE8AFC43-2897-41A1-8E56-8325026E7933}" type="slidenum">
              <a:rPr lang="en-US" smtClean="0"/>
              <a:pPr/>
              <a:t>‹#›</a:t>
            </a:fld>
            <a:endParaRPr lang="en-US" dirty="0"/>
          </a:p>
        </p:txBody>
      </p:sp>
      <p:pic>
        <p:nvPicPr>
          <p:cNvPr id="8" name="Picture 7">
            <a:extLst>
              <a:ext uri="{FF2B5EF4-FFF2-40B4-BE49-F238E27FC236}">
                <a16:creationId xmlns:a16="http://schemas.microsoft.com/office/drawing/2014/main" id="{8CE875F8-87C0-4717-923C-E2DCD23417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26538" y="5580153"/>
            <a:ext cx="1282035" cy="1193619"/>
          </a:xfrm>
          <a:prstGeom prst="rect">
            <a:avLst/>
          </a:prstGeom>
        </p:spPr>
      </p:pic>
    </p:spTree>
    <p:extLst>
      <p:ext uri="{BB962C8B-B14F-4D97-AF65-F5344CB8AC3E}">
        <p14:creationId xmlns:p14="http://schemas.microsoft.com/office/powerpoint/2010/main" val="269874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0694-5B08-4F12-9547-D991358615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6E45D1-746D-4C40-900E-7DEF2BD61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DE16F-4691-4DB9-8B77-94EEAF5FA645}"/>
              </a:ext>
            </a:extLst>
          </p:cNvPr>
          <p:cNvSpPr>
            <a:spLocks noGrp="1"/>
          </p:cNvSpPr>
          <p:nvPr>
            <p:ph type="dt" sz="half" idx="10"/>
          </p:nvPr>
        </p:nvSpPr>
        <p:spPr/>
        <p:txBody>
          <a:bodyPr/>
          <a:lstStyle/>
          <a:p>
            <a:r>
              <a:rPr lang="en-US"/>
              <a:t>02/27/2022</a:t>
            </a:r>
          </a:p>
        </p:txBody>
      </p:sp>
      <p:sp>
        <p:nvSpPr>
          <p:cNvPr id="5" name="Footer Placeholder 4">
            <a:extLst>
              <a:ext uri="{FF2B5EF4-FFF2-40B4-BE49-F238E27FC236}">
                <a16:creationId xmlns:a16="http://schemas.microsoft.com/office/drawing/2014/main" id="{D34CB83B-DFD1-4ADB-8652-308AE3EA0BAF}"/>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BDAFB510-2EC7-427C-83DA-87063D0B8893}"/>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07542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4E6FF-5C57-486B-87AC-D36A4AC37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A5509-7D14-41EC-8276-86EBDF2447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39CC35-545E-4C93-B09D-AB088073E1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CC4CC8-0D73-4506-9087-FA5950E0CBE2}"/>
              </a:ext>
            </a:extLst>
          </p:cNvPr>
          <p:cNvSpPr>
            <a:spLocks noGrp="1"/>
          </p:cNvSpPr>
          <p:nvPr>
            <p:ph type="dt" sz="half" idx="10"/>
          </p:nvPr>
        </p:nvSpPr>
        <p:spPr/>
        <p:txBody>
          <a:bodyPr/>
          <a:lstStyle/>
          <a:p>
            <a:r>
              <a:rPr lang="en-US"/>
              <a:t>02/27/2022</a:t>
            </a:r>
          </a:p>
        </p:txBody>
      </p:sp>
      <p:sp>
        <p:nvSpPr>
          <p:cNvPr id="6" name="Footer Placeholder 5">
            <a:extLst>
              <a:ext uri="{FF2B5EF4-FFF2-40B4-BE49-F238E27FC236}">
                <a16:creationId xmlns:a16="http://schemas.microsoft.com/office/drawing/2014/main" id="{594F6586-C7D0-4A9D-B7D5-1C7435D4D216}"/>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1114F954-3DA4-448A-88F9-34888BDEF0D5}"/>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03909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5D48-EB86-4061-ABEB-5AAF23970F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E75A2C-A9F4-484D-8458-E78A076E3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5F849-8E99-4D36-9344-3D3C7AAF87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46BA3D-AEA0-4619-914D-687B73CAD9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8BF83E-A76D-4C19-BE2D-38051FC21E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B2C7D9-7657-4CDE-9588-C113DA378BAD}"/>
              </a:ext>
            </a:extLst>
          </p:cNvPr>
          <p:cNvSpPr>
            <a:spLocks noGrp="1"/>
          </p:cNvSpPr>
          <p:nvPr>
            <p:ph type="dt" sz="half" idx="10"/>
          </p:nvPr>
        </p:nvSpPr>
        <p:spPr/>
        <p:txBody>
          <a:bodyPr/>
          <a:lstStyle/>
          <a:p>
            <a:r>
              <a:rPr lang="en-US"/>
              <a:t>02/27/2022</a:t>
            </a:r>
          </a:p>
        </p:txBody>
      </p:sp>
      <p:sp>
        <p:nvSpPr>
          <p:cNvPr id="8" name="Footer Placeholder 7">
            <a:extLst>
              <a:ext uri="{FF2B5EF4-FFF2-40B4-BE49-F238E27FC236}">
                <a16:creationId xmlns:a16="http://schemas.microsoft.com/office/drawing/2014/main" id="{847E0B31-98E8-4ED0-8369-911BF44DA4C2}"/>
              </a:ext>
            </a:extLst>
          </p:cNvPr>
          <p:cNvSpPr>
            <a:spLocks noGrp="1"/>
          </p:cNvSpPr>
          <p:nvPr>
            <p:ph type="ftr" sz="quarter" idx="11"/>
          </p:nvPr>
        </p:nvSpPr>
        <p:spPr/>
        <p:txBody>
          <a:bodyPr/>
          <a:lstStyle/>
          <a:p>
            <a:r>
              <a:rPr lang="en-US"/>
              <a:t>Mr. Yousif</a:t>
            </a:r>
          </a:p>
        </p:txBody>
      </p:sp>
      <p:sp>
        <p:nvSpPr>
          <p:cNvPr id="9" name="Slide Number Placeholder 8">
            <a:extLst>
              <a:ext uri="{FF2B5EF4-FFF2-40B4-BE49-F238E27FC236}">
                <a16:creationId xmlns:a16="http://schemas.microsoft.com/office/drawing/2014/main" id="{04FF8B79-A4EC-4A06-8436-AFBF81F9027B}"/>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86539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12CD-7C9E-44B8-B03C-DF7EB393D2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1D5640-7012-4F1E-AA0E-E16AD46570B3}"/>
              </a:ext>
            </a:extLst>
          </p:cNvPr>
          <p:cNvSpPr>
            <a:spLocks noGrp="1"/>
          </p:cNvSpPr>
          <p:nvPr>
            <p:ph type="dt" sz="half" idx="10"/>
          </p:nvPr>
        </p:nvSpPr>
        <p:spPr/>
        <p:txBody>
          <a:bodyPr/>
          <a:lstStyle/>
          <a:p>
            <a:r>
              <a:rPr lang="en-US"/>
              <a:t>02/27/2022</a:t>
            </a:r>
          </a:p>
        </p:txBody>
      </p:sp>
      <p:sp>
        <p:nvSpPr>
          <p:cNvPr id="4" name="Footer Placeholder 3">
            <a:extLst>
              <a:ext uri="{FF2B5EF4-FFF2-40B4-BE49-F238E27FC236}">
                <a16:creationId xmlns:a16="http://schemas.microsoft.com/office/drawing/2014/main" id="{82F02C79-F093-44BD-96D1-EAE97ABD7CBC}"/>
              </a:ext>
            </a:extLst>
          </p:cNvPr>
          <p:cNvSpPr>
            <a:spLocks noGrp="1"/>
          </p:cNvSpPr>
          <p:nvPr>
            <p:ph type="ftr" sz="quarter" idx="11"/>
          </p:nvPr>
        </p:nvSpPr>
        <p:spPr/>
        <p:txBody>
          <a:bodyPr/>
          <a:lstStyle/>
          <a:p>
            <a:r>
              <a:rPr lang="en-US"/>
              <a:t>Mr. Yousif</a:t>
            </a:r>
          </a:p>
        </p:txBody>
      </p:sp>
      <p:sp>
        <p:nvSpPr>
          <p:cNvPr id="5" name="Slide Number Placeholder 4">
            <a:extLst>
              <a:ext uri="{FF2B5EF4-FFF2-40B4-BE49-F238E27FC236}">
                <a16:creationId xmlns:a16="http://schemas.microsoft.com/office/drawing/2014/main" id="{AAA96F15-59F6-453A-90B0-350233480833}"/>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738679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AA065-DEC8-4702-9547-5A0439E1E5DE}"/>
              </a:ext>
            </a:extLst>
          </p:cNvPr>
          <p:cNvSpPr>
            <a:spLocks noGrp="1"/>
          </p:cNvSpPr>
          <p:nvPr>
            <p:ph type="dt" sz="half" idx="10"/>
          </p:nvPr>
        </p:nvSpPr>
        <p:spPr/>
        <p:txBody>
          <a:bodyPr/>
          <a:lstStyle/>
          <a:p>
            <a:r>
              <a:rPr lang="en-US"/>
              <a:t>02/27/2022</a:t>
            </a:r>
          </a:p>
        </p:txBody>
      </p:sp>
      <p:sp>
        <p:nvSpPr>
          <p:cNvPr id="3" name="Footer Placeholder 2">
            <a:extLst>
              <a:ext uri="{FF2B5EF4-FFF2-40B4-BE49-F238E27FC236}">
                <a16:creationId xmlns:a16="http://schemas.microsoft.com/office/drawing/2014/main" id="{58DA77E6-CBE9-4CDB-BCD8-75AE5091D530}"/>
              </a:ext>
            </a:extLst>
          </p:cNvPr>
          <p:cNvSpPr>
            <a:spLocks noGrp="1"/>
          </p:cNvSpPr>
          <p:nvPr>
            <p:ph type="ftr" sz="quarter" idx="11"/>
          </p:nvPr>
        </p:nvSpPr>
        <p:spPr/>
        <p:txBody>
          <a:bodyPr/>
          <a:lstStyle/>
          <a:p>
            <a:r>
              <a:rPr lang="en-US"/>
              <a:t>Mr. Yousif</a:t>
            </a:r>
          </a:p>
        </p:txBody>
      </p:sp>
      <p:sp>
        <p:nvSpPr>
          <p:cNvPr id="4" name="Slide Number Placeholder 3">
            <a:extLst>
              <a:ext uri="{FF2B5EF4-FFF2-40B4-BE49-F238E27FC236}">
                <a16:creationId xmlns:a16="http://schemas.microsoft.com/office/drawing/2014/main" id="{9CB012DD-3FAB-49A5-9787-D8D04DF76806}"/>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438252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2B26-1316-4E5D-9308-5C069FEDA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8CE5C2-02E5-4C87-9D26-5BD906EEF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DD1027-6DCE-4089-BE2C-403DB3FB9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C208A-9FEE-46E2-87B4-B9F5797AFB47}"/>
              </a:ext>
            </a:extLst>
          </p:cNvPr>
          <p:cNvSpPr>
            <a:spLocks noGrp="1"/>
          </p:cNvSpPr>
          <p:nvPr>
            <p:ph type="dt" sz="half" idx="10"/>
          </p:nvPr>
        </p:nvSpPr>
        <p:spPr/>
        <p:txBody>
          <a:bodyPr/>
          <a:lstStyle/>
          <a:p>
            <a:r>
              <a:rPr lang="en-US"/>
              <a:t>02/27/2022</a:t>
            </a:r>
          </a:p>
        </p:txBody>
      </p:sp>
      <p:sp>
        <p:nvSpPr>
          <p:cNvPr id="6" name="Footer Placeholder 5">
            <a:extLst>
              <a:ext uri="{FF2B5EF4-FFF2-40B4-BE49-F238E27FC236}">
                <a16:creationId xmlns:a16="http://schemas.microsoft.com/office/drawing/2014/main" id="{0024F2C9-9393-45FA-8AFD-DF92EC89A048}"/>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11DC4E64-B2CF-4D9C-89C6-4524868110C5}"/>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44733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C0D7-1E9C-493D-AD4F-53862D2DD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B09FFC-B032-4D3F-ABFE-6FC0C86F6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DA61BA-4155-40C1-90EC-F9334C0F3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3380D1-99FC-41F5-BBD3-8B4A495D7D32}"/>
              </a:ext>
            </a:extLst>
          </p:cNvPr>
          <p:cNvSpPr>
            <a:spLocks noGrp="1"/>
          </p:cNvSpPr>
          <p:nvPr>
            <p:ph type="dt" sz="half" idx="10"/>
          </p:nvPr>
        </p:nvSpPr>
        <p:spPr/>
        <p:txBody>
          <a:bodyPr/>
          <a:lstStyle/>
          <a:p>
            <a:r>
              <a:rPr lang="en-US"/>
              <a:t>02/27/2022</a:t>
            </a:r>
          </a:p>
        </p:txBody>
      </p:sp>
      <p:sp>
        <p:nvSpPr>
          <p:cNvPr id="6" name="Footer Placeholder 5">
            <a:extLst>
              <a:ext uri="{FF2B5EF4-FFF2-40B4-BE49-F238E27FC236}">
                <a16:creationId xmlns:a16="http://schemas.microsoft.com/office/drawing/2014/main" id="{704E6F0A-8D32-40D4-BC02-3CEA7BEF7C58}"/>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D1A8979C-CD68-4A69-A00E-B5B6F758A230}"/>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2289450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51BB09-C107-4731-B165-768B03102E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1974BD-C286-4289-9002-C23940E66E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037F4-9196-4C1B-89DF-70BCBA245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02/27/2022</a:t>
            </a:r>
          </a:p>
        </p:txBody>
      </p:sp>
      <p:sp>
        <p:nvSpPr>
          <p:cNvPr id="5" name="Footer Placeholder 4">
            <a:extLst>
              <a:ext uri="{FF2B5EF4-FFF2-40B4-BE49-F238E27FC236}">
                <a16:creationId xmlns:a16="http://schemas.microsoft.com/office/drawing/2014/main" id="{E4EF614B-9C6F-49FF-871D-81C1F9EB39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Mr. Yousif</a:t>
            </a:r>
          </a:p>
        </p:txBody>
      </p:sp>
      <p:sp>
        <p:nvSpPr>
          <p:cNvPr id="6" name="Slide Number Placeholder 5">
            <a:extLst>
              <a:ext uri="{FF2B5EF4-FFF2-40B4-BE49-F238E27FC236}">
                <a16:creationId xmlns:a16="http://schemas.microsoft.com/office/drawing/2014/main" id="{36679AAF-1D71-4BD3-B9E1-6107AFC47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6274B-DAFA-4D54-A13D-41FFB48DD455}" type="slidenum">
              <a:rPr lang="en-US" smtClean="0"/>
              <a:t>‹#›</a:t>
            </a:fld>
            <a:endParaRPr lang="en-US"/>
          </a:p>
        </p:txBody>
      </p:sp>
    </p:spTree>
    <p:extLst>
      <p:ext uri="{BB962C8B-B14F-4D97-AF65-F5344CB8AC3E}">
        <p14:creationId xmlns:p14="http://schemas.microsoft.com/office/powerpoint/2010/main" val="791523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A32A-9100-4A12-8F17-51E36BDCB74C}"/>
              </a:ext>
            </a:extLst>
          </p:cNvPr>
          <p:cNvSpPr>
            <a:spLocks noGrp="1"/>
          </p:cNvSpPr>
          <p:nvPr>
            <p:ph type="ctrTitle"/>
          </p:nvPr>
        </p:nvSpPr>
        <p:spPr/>
        <p:txBody>
          <a:bodyPr/>
          <a:lstStyle/>
          <a:p>
            <a:r>
              <a:rPr lang="en-US"/>
              <a:t>Lecture 5 </a:t>
            </a:r>
            <a:r>
              <a:rPr lang="en-US" dirty="0"/>
              <a:t>– C#, XAML Language</a:t>
            </a:r>
          </a:p>
        </p:txBody>
      </p:sp>
      <p:sp>
        <p:nvSpPr>
          <p:cNvPr id="3" name="Subtitle 2">
            <a:extLst>
              <a:ext uri="{FF2B5EF4-FFF2-40B4-BE49-F238E27FC236}">
                <a16:creationId xmlns:a16="http://schemas.microsoft.com/office/drawing/2014/main" id="{EC197F03-D912-44B6-BBF2-7A52CC2922B6}"/>
              </a:ext>
            </a:extLst>
          </p:cNvPr>
          <p:cNvSpPr>
            <a:spLocks noGrp="1"/>
          </p:cNvSpPr>
          <p:nvPr>
            <p:ph type="subTitle" idx="1"/>
          </p:nvPr>
        </p:nvSpPr>
        <p:spPr>
          <a:xfrm>
            <a:off x="1524000" y="3768293"/>
            <a:ext cx="9144000" cy="1655762"/>
          </a:xfrm>
        </p:spPr>
        <p:txBody>
          <a:bodyPr>
            <a:normAutofit lnSpcReduction="10000"/>
          </a:bodyPr>
          <a:lstStyle/>
          <a:p>
            <a:r>
              <a:rPr lang="en-US" dirty="0"/>
              <a:t>Mr. Yousif Garabet Arshak </a:t>
            </a:r>
          </a:p>
          <a:p>
            <a:r>
              <a:rPr lang="en-US" dirty="0"/>
              <a:t>Computer Science Department </a:t>
            </a:r>
          </a:p>
          <a:p>
            <a:r>
              <a:rPr lang="en-US" dirty="0"/>
              <a:t>University of Zakho</a:t>
            </a:r>
          </a:p>
          <a:p>
            <a:r>
              <a:rPr lang="en-US" dirty="0" err="1"/>
              <a:t>yousif.arshak@uoz.edu.krd</a:t>
            </a:r>
            <a:r>
              <a:rPr lang="en-US" dirty="0"/>
              <a:t> </a:t>
            </a:r>
          </a:p>
        </p:txBody>
      </p:sp>
      <p:sp>
        <p:nvSpPr>
          <p:cNvPr id="4" name="Date Placeholder 3">
            <a:extLst>
              <a:ext uri="{FF2B5EF4-FFF2-40B4-BE49-F238E27FC236}">
                <a16:creationId xmlns:a16="http://schemas.microsoft.com/office/drawing/2014/main" id="{C38E686B-C12A-47A1-A6BF-995037F9343D}"/>
              </a:ext>
            </a:extLst>
          </p:cNvPr>
          <p:cNvSpPr>
            <a:spLocks noGrp="1"/>
          </p:cNvSpPr>
          <p:nvPr>
            <p:ph type="dt" sz="half" idx="10"/>
          </p:nvPr>
        </p:nvSpPr>
        <p:spPr/>
        <p:txBody>
          <a:bodyPr/>
          <a:lstStyle/>
          <a:p>
            <a:r>
              <a:rPr lang="en-US" dirty="0"/>
              <a:t>02/27/2022</a:t>
            </a:r>
          </a:p>
        </p:txBody>
      </p:sp>
      <p:sp>
        <p:nvSpPr>
          <p:cNvPr id="5" name="Footer Placeholder 4">
            <a:extLst>
              <a:ext uri="{FF2B5EF4-FFF2-40B4-BE49-F238E27FC236}">
                <a16:creationId xmlns:a16="http://schemas.microsoft.com/office/drawing/2014/main" id="{D7B01CBE-A939-498D-943A-32FE463F2316}"/>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629D6923-43E7-4262-9638-FADDEA08C45D}"/>
              </a:ext>
            </a:extLst>
          </p:cNvPr>
          <p:cNvSpPr>
            <a:spLocks noGrp="1"/>
          </p:cNvSpPr>
          <p:nvPr>
            <p:ph type="sldNum" sz="quarter" idx="12"/>
          </p:nvPr>
        </p:nvSpPr>
        <p:spPr/>
        <p:txBody>
          <a:bodyPr/>
          <a:lstStyle/>
          <a:p>
            <a:fld id="{D0A6274B-DAFA-4D54-A13D-41FFB48DD455}" type="slidenum">
              <a:rPr lang="en-US" smtClean="0"/>
              <a:t>1</a:t>
            </a:fld>
            <a:endParaRPr lang="en-US"/>
          </a:p>
        </p:txBody>
      </p:sp>
    </p:spTree>
    <p:extLst>
      <p:ext uri="{BB962C8B-B14F-4D97-AF65-F5344CB8AC3E}">
        <p14:creationId xmlns:p14="http://schemas.microsoft.com/office/powerpoint/2010/main" val="161667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3454-96C1-437F-9E28-BF82D364ADF6}"/>
              </a:ext>
            </a:extLst>
          </p:cNvPr>
          <p:cNvSpPr>
            <a:spLocks noGrp="1"/>
          </p:cNvSpPr>
          <p:nvPr>
            <p:ph type="title"/>
          </p:nvPr>
        </p:nvSpPr>
        <p:spPr/>
        <p:txBody>
          <a:bodyPr/>
          <a:lstStyle/>
          <a:p>
            <a:r>
              <a:rPr lang="en-US" dirty="0"/>
              <a:t>XAML - History</a:t>
            </a:r>
          </a:p>
        </p:txBody>
      </p:sp>
      <p:sp>
        <p:nvSpPr>
          <p:cNvPr id="3" name="Content Placeholder 2">
            <a:extLst>
              <a:ext uri="{FF2B5EF4-FFF2-40B4-BE49-F238E27FC236}">
                <a16:creationId xmlns:a16="http://schemas.microsoft.com/office/drawing/2014/main" id="{0349F4BB-B8D8-47F8-85A9-89C0420D6B5B}"/>
              </a:ext>
            </a:extLst>
          </p:cNvPr>
          <p:cNvSpPr>
            <a:spLocks noGrp="1"/>
          </p:cNvSpPr>
          <p:nvPr>
            <p:ph idx="1"/>
          </p:nvPr>
        </p:nvSpPr>
        <p:spPr/>
        <p:txBody>
          <a:bodyPr>
            <a:normAutofit/>
          </a:bodyPr>
          <a:lstStyle/>
          <a:p>
            <a:r>
              <a:rPr lang="en-US" altLang="en-US" sz="2400" dirty="0">
                <a:solidFill>
                  <a:schemeClr val="tx2"/>
                </a:solidFill>
              </a:rPr>
              <a:t>Was created in 2003 and </a:t>
            </a:r>
            <a:r>
              <a:rPr lang="en-US" sz="2400" dirty="0">
                <a:solidFill>
                  <a:schemeClr val="tx2"/>
                </a:solidFill>
              </a:rPr>
              <a:t>developed by Microsoft that is used for initializing structured values and objects.</a:t>
            </a:r>
            <a:endParaRPr lang="en-US" altLang="en-US" sz="2400" dirty="0">
              <a:solidFill>
                <a:schemeClr val="tx2"/>
              </a:solidFill>
            </a:endParaRPr>
          </a:p>
          <a:p>
            <a:endParaRPr lang="en-US" altLang="en-US" sz="2400" dirty="0">
              <a:solidFill>
                <a:schemeClr val="tx2"/>
              </a:solidFill>
            </a:endParaRPr>
          </a:p>
          <a:p>
            <a:r>
              <a:rPr lang="en-US" altLang="en-US" sz="2400" dirty="0">
                <a:solidFill>
                  <a:schemeClr val="tx2"/>
                </a:solidFill>
              </a:rPr>
              <a:t>Has gone through several versions currently at version </a:t>
            </a:r>
            <a:r>
              <a:rPr lang="en-US" sz="2400" dirty="0">
                <a:solidFill>
                  <a:schemeClr val="tx2"/>
                </a:solidFill>
              </a:rPr>
              <a:t>v2009</a:t>
            </a:r>
            <a:r>
              <a:rPr lang="en-US" altLang="en-US" sz="2400" dirty="0">
                <a:solidFill>
                  <a:schemeClr val="tx2"/>
                </a:solidFill>
              </a:rPr>
              <a:t>(released 2010)</a:t>
            </a:r>
          </a:p>
          <a:p>
            <a:pPr marL="0" indent="0">
              <a:buNone/>
            </a:pPr>
            <a:endParaRPr lang="en-US" altLang="en-US" sz="2400" dirty="0">
              <a:solidFill>
                <a:schemeClr val="tx2"/>
              </a:solidFill>
            </a:endParaRPr>
          </a:p>
        </p:txBody>
      </p:sp>
      <p:sp>
        <p:nvSpPr>
          <p:cNvPr id="4" name="Date Placeholder 3">
            <a:extLst>
              <a:ext uri="{FF2B5EF4-FFF2-40B4-BE49-F238E27FC236}">
                <a16:creationId xmlns:a16="http://schemas.microsoft.com/office/drawing/2014/main" id="{7396D44A-4DA5-4C01-8665-AF527D803956}"/>
              </a:ext>
            </a:extLst>
          </p:cNvPr>
          <p:cNvSpPr>
            <a:spLocks noGrp="1"/>
          </p:cNvSpPr>
          <p:nvPr>
            <p:ph type="dt" sz="half" idx="10"/>
          </p:nvPr>
        </p:nvSpPr>
        <p:spPr/>
        <p:txBody>
          <a:bodyPr/>
          <a:lstStyle/>
          <a:p>
            <a:r>
              <a:rPr lang="en-US"/>
              <a:t>02/27/2022</a:t>
            </a:r>
            <a:endParaRPr lang="en-US" dirty="0"/>
          </a:p>
        </p:txBody>
      </p:sp>
      <p:sp>
        <p:nvSpPr>
          <p:cNvPr id="5" name="Footer Placeholder 4">
            <a:extLst>
              <a:ext uri="{FF2B5EF4-FFF2-40B4-BE49-F238E27FC236}">
                <a16:creationId xmlns:a16="http://schemas.microsoft.com/office/drawing/2014/main" id="{BE2C461F-5F70-43B6-9542-9AB0D3F2FD9E}"/>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F5C8F386-8EC3-4BE0-8B2C-AB06D68EDC01}"/>
              </a:ext>
            </a:extLst>
          </p:cNvPr>
          <p:cNvSpPr>
            <a:spLocks noGrp="1"/>
          </p:cNvSpPr>
          <p:nvPr>
            <p:ph type="sldNum" sz="quarter" idx="12"/>
          </p:nvPr>
        </p:nvSpPr>
        <p:spPr/>
        <p:txBody>
          <a:bodyPr/>
          <a:lstStyle/>
          <a:p>
            <a:fld id="{DE8AFC43-2897-41A1-8E56-8325026E7933}" type="slidenum">
              <a:rPr lang="en-US" smtClean="0"/>
              <a:pPr/>
              <a:t>10</a:t>
            </a:fld>
            <a:endParaRPr lang="en-US" dirty="0"/>
          </a:p>
        </p:txBody>
      </p:sp>
    </p:spTree>
    <p:extLst>
      <p:ext uri="{BB962C8B-B14F-4D97-AF65-F5344CB8AC3E}">
        <p14:creationId xmlns:p14="http://schemas.microsoft.com/office/powerpoint/2010/main" val="2570994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14AD-800C-4355-949C-BCBBF288E49D}"/>
              </a:ext>
            </a:extLst>
          </p:cNvPr>
          <p:cNvSpPr>
            <a:spLocks noGrp="1"/>
          </p:cNvSpPr>
          <p:nvPr>
            <p:ph type="title"/>
          </p:nvPr>
        </p:nvSpPr>
        <p:spPr/>
        <p:txBody>
          <a:bodyPr/>
          <a:lstStyle/>
          <a:p>
            <a:r>
              <a:rPr lang="en-US" dirty="0"/>
              <a:t>XAML - Features</a:t>
            </a:r>
          </a:p>
        </p:txBody>
      </p:sp>
      <p:sp>
        <p:nvSpPr>
          <p:cNvPr id="3" name="Content Placeholder 2">
            <a:extLst>
              <a:ext uri="{FF2B5EF4-FFF2-40B4-BE49-F238E27FC236}">
                <a16:creationId xmlns:a16="http://schemas.microsoft.com/office/drawing/2014/main" id="{72C7B411-B65F-4D57-8A9B-638AB770F60D}"/>
              </a:ext>
            </a:extLst>
          </p:cNvPr>
          <p:cNvSpPr>
            <a:spLocks noGrp="1"/>
          </p:cNvSpPr>
          <p:nvPr>
            <p:ph idx="1"/>
          </p:nvPr>
        </p:nvSpPr>
        <p:spPr/>
        <p:txBody>
          <a:bodyPr>
            <a:normAutofit/>
          </a:bodyPr>
          <a:lstStyle/>
          <a:p>
            <a:r>
              <a:rPr lang="en-US" sz="3000" i="0" dirty="0">
                <a:solidFill>
                  <a:srgbClr val="171717"/>
                </a:solidFill>
                <a:effectLst/>
                <a:latin typeface="+mj-lt"/>
              </a:rPr>
              <a:t>XAML enables a workflow where separate parties can work on the UI and the logic of an app, using potentially different tools.</a:t>
            </a:r>
          </a:p>
          <a:p>
            <a:endParaRPr lang="en-US" altLang="en-US" sz="3000" dirty="0">
              <a:solidFill>
                <a:schemeClr val="tx2"/>
              </a:solidFill>
              <a:latin typeface="+mj-lt"/>
            </a:endParaRPr>
          </a:p>
          <a:p>
            <a:r>
              <a:rPr lang="en-US" sz="3000" i="0" dirty="0">
                <a:solidFill>
                  <a:srgbClr val="171717"/>
                </a:solidFill>
                <a:effectLst/>
                <a:latin typeface="+mj-lt"/>
              </a:rPr>
              <a:t>XAML 2009 Support in WPF and Visual Studio</a:t>
            </a:r>
          </a:p>
          <a:p>
            <a:endParaRPr lang="en-US" sz="3000" i="0" dirty="0">
              <a:solidFill>
                <a:srgbClr val="171717"/>
              </a:solidFill>
              <a:effectLst/>
              <a:latin typeface="+mj-lt"/>
            </a:endParaRPr>
          </a:p>
          <a:p>
            <a:r>
              <a:rPr kumimoji="0" lang="en-US" altLang="en-US" sz="3000" i="0" u="none" strike="noStrike" cap="none" normalizeH="0" baseline="0" dirty="0">
                <a:ln>
                  <a:noFill/>
                </a:ln>
                <a:solidFill>
                  <a:srgbClr val="171717"/>
                </a:solidFill>
                <a:effectLst/>
                <a:latin typeface="+mj-lt"/>
                <a:cs typeface="Segoe UI" panose="020B0502040204020203" pitchFamily="34" charset="0"/>
              </a:rPr>
              <a:t>When represented as text, XAML files are XML files that generally have the </a:t>
            </a:r>
            <a:r>
              <a:rPr kumimoji="0" lang="en-US" altLang="en-US" sz="3000" i="0" u="none" strike="noStrike" cap="none" normalizeH="0" baseline="0" dirty="0">
                <a:ln>
                  <a:noFill/>
                </a:ln>
                <a:solidFill>
                  <a:srgbClr val="171717"/>
                </a:solidFill>
                <a:effectLst/>
                <a:latin typeface="+mj-lt"/>
              </a:rPr>
              <a:t>.</a:t>
            </a:r>
            <a:r>
              <a:rPr kumimoji="0" lang="en-US" altLang="en-US" sz="3000" i="0" u="none" strike="noStrike" cap="none" normalizeH="0" baseline="0" dirty="0" err="1">
                <a:ln>
                  <a:noFill/>
                </a:ln>
                <a:solidFill>
                  <a:srgbClr val="171717"/>
                </a:solidFill>
                <a:effectLst/>
                <a:latin typeface="+mj-lt"/>
              </a:rPr>
              <a:t>xaml</a:t>
            </a:r>
            <a:r>
              <a:rPr kumimoji="0" lang="en-US" altLang="en-US" sz="3000" i="0" u="none" strike="noStrike" cap="none" normalizeH="0" baseline="0" dirty="0">
                <a:ln>
                  <a:noFill/>
                </a:ln>
                <a:solidFill>
                  <a:srgbClr val="171717"/>
                </a:solidFill>
                <a:effectLst/>
                <a:latin typeface="+mj-lt"/>
                <a:cs typeface="Segoe UI" panose="020B0502040204020203" pitchFamily="34" charset="0"/>
              </a:rPr>
              <a:t> extension. The files can be encoded by any XML encoding, but encoding as UTF-8 is typical.</a:t>
            </a:r>
            <a:r>
              <a:rPr kumimoji="0" lang="en-US" altLang="en-US" sz="3000" i="0" u="none" strike="noStrike" cap="none" normalizeH="0" baseline="0" dirty="0">
                <a:ln>
                  <a:noFill/>
                </a:ln>
                <a:solidFill>
                  <a:schemeClr val="tx1"/>
                </a:solidFill>
                <a:effectLst/>
                <a:latin typeface="+mj-lt"/>
              </a:rPr>
              <a:t> </a:t>
            </a:r>
          </a:p>
          <a:p>
            <a:endParaRPr lang="en-US" altLang="en-US" sz="3000" dirty="0">
              <a:solidFill>
                <a:schemeClr val="tx2"/>
              </a:solidFill>
            </a:endParaRPr>
          </a:p>
        </p:txBody>
      </p:sp>
      <p:sp>
        <p:nvSpPr>
          <p:cNvPr id="4" name="Date Placeholder 3">
            <a:extLst>
              <a:ext uri="{FF2B5EF4-FFF2-40B4-BE49-F238E27FC236}">
                <a16:creationId xmlns:a16="http://schemas.microsoft.com/office/drawing/2014/main" id="{77E35E3E-0EDF-4991-A599-C6E6F245C44A}"/>
              </a:ext>
            </a:extLst>
          </p:cNvPr>
          <p:cNvSpPr>
            <a:spLocks noGrp="1"/>
          </p:cNvSpPr>
          <p:nvPr>
            <p:ph type="dt" sz="half" idx="10"/>
          </p:nvPr>
        </p:nvSpPr>
        <p:spPr/>
        <p:txBody>
          <a:bodyPr/>
          <a:lstStyle/>
          <a:p>
            <a:r>
              <a:rPr lang="en-US"/>
              <a:t>02/27/2022</a:t>
            </a:r>
            <a:endParaRPr lang="en-US" dirty="0"/>
          </a:p>
        </p:txBody>
      </p:sp>
      <p:sp>
        <p:nvSpPr>
          <p:cNvPr id="5" name="Footer Placeholder 4">
            <a:extLst>
              <a:ext uri="{FF2B5EF4-FFF2-40B4-BE49-F238E27FC236}">
                <a16:creationId xmlns:a16="http://schemas.microsoft.com/office/drawing/2014/main" id="{685939E9-24F3-4BA5-B5DB-1497402FB91F}"/>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6572184E-F8C0-42D6-A030-B7B5C29A2C7F}"/>
              </a:ext>
            </a:extLst>
          </p:cNvPr>
          <p:cNvSpPr>
            <a:spLocks noGrp="1"/>
          </p:cNvSpPr>
          <p:nvPr>
            <p:ph type="sldNum" sz="quarter" idx="12"/>
          </p:nvPr>
        </p:nvSpPr>
        <p:spPr/>
        <p:txBody>
          <a:bodyPr/>
          <a:lstStyle/>
          <a:p>
            <a:fld id="{DE8AFC43-2897-41A1-8E56-8325026E7933}" type="slidenum">
              <a:rPr lang="en-US" smtClean="0"/>
              <a:pPr/>
              <a:t>11</a:t>
            </a:fld>
            <a:endParaRPr lang="en-US" dirty="0"/>
          </a:p>
        </p:txBody>
      </p:sp>
      <p:sp>
        <p:nvSpPr>
          <p:cNvPr id="7" name="Rectangle 1">
            <a:extLst>
              <a:ext uri="{FF2B5EF4-FFF2-40B4-BE49-F238E27FC236}">
                <a16:creationId xmlns:a16="http://schemas.microsoft.com/office/drawing/2014/main" id="{6E9B2594-F7E5-4313-8E79-99FEF2BF04A4}"/>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56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53FE-F26E-4830-A0C2-E3CD5D1C294C}"/>
              </a:ext>
            </a:extLst>
          </p:cNvPr>
          <p:cNvSpPr>
            <a:spLocks noGrp="1"/>
          </p:cNvSpPr>
          <p:nvPr>
            <p:ph type="title"/>
          </p:nvPr>
        </p:nvSpPr>
        <p:spPr/>
        <p:txBody>
          <a:bodyPr/>
          <a:lstStyle/>
          <a:p>
            <a:r>
              <a:rPr lang="en-US" dirty="0"/>
              <a:t>XAML - Advantages</a:t>
            </a:r>
          </a:p>
        </p:txBody>
      </p:sp>
      <p:sp>
        <p:nvSpPr>
          <p:cNvPr id="3" name="Content Placeholder 2">
            <a:extLst>
              <a:ext uri="{FF2B5EF4-FFF2-40B4-BE49-F238E27FC236}">
                <a16:creationId xmlns:a16="http://schemas.microsoft.com/office/drawing/2014/main" id="{CC56A133-8050-4C8D-B57B-605D012BCE72}"/>
              </a:ext>
            </a:extLst>
          </p:cNvPr>
          <p:cNvSpPr>
            <a:spLocks noGrp="1"/>
          </p:cNvSpPr>
          <p:nvPr>
            <p:ph idx="1"/>
          </p:nvPr>
        </p:nvSpPr>
        <p:spPr>
          <a:xfrm>
            <a:off x="838200" y="1548882"/>
            <a:ext cx="10515600" cy="4628081"/>
          </a:xfrm>
        </p:spPr>
        <p:txBody>
          <a:bodyPr>
            <a:normAutofit/>
          </a:bodyPr>
          <a:lstStyle/>
          <a:p>
            <a:r>
              <a:rPr lang="en-US" sz="3000" b="0" i="0" dirty="0">
                <a:solidFill>
                  <a:srgbClr val="111111"/>
                </a:solidFill>
                <a:effectLst/>
                <a:latin typeface="+mj-lt"/>
              </a:rPr>
              <a:t>Easy designing of a UI (User Interface).</a:t>
            </a:r>
          </a:p>
          <a:p>
            <a:r>
              <a:rPr lang="en-US" sz="3000" b="0" i="0" dirty="0">
                <a:solidFill>
                  <a:srgbClr val="111111"/>
                </a:solidFill>
                <a:effectLst/>
                <a:latin typeface="+mj-lt"/>
              </a:rPr>
              <a:t>Shorter code then the previous designing techniques.</a:t>
            </a:r>
          </a:p>
          <a:p>
            <a:r>
              <a:rPr lang="en-US" sz="3000" b="0" i="0" dirty="0">
                <a:solidFill>
                  <a:srgbClr val="000000"/>
                </a:solidFill>
                <a:effectLst/>
                <a:latin typeface="+mj-lt"/>
              </a:rPr>
              <a:t>The UIs are easier to transfer and present in other environments. </a:t>
            </a:r>
            <a:r>
              <a:rPr lang="en-US" sz="3000" b="0" i="0" dirty="0" err="1">
                <a:solidFill>
                  <a:srgbClr val="000000"/>
                </a:solidFill>
                <a:effectLst/>
                <a:latin typeface="+mj-lt"/>
              </a:rPr>
              <a:t>E.g</a:t>
            </a:r>
            <a:r>
              <a:rPr lang="en-US" sz="3000" b="0" i="0" dirty="0">
                <a:solidFill>
                  <a:srgbClr val="000000"/>
                </a:solidFill>
                <a:effectLst/>
                <a:latin typeface="+mj-lt"/>
              </a:rPr>
              <a:t>: A UI can be presented. on the web or a Windows Client with ease.</a:t>
            </a:r>
          </a:p>
          <a:p>
            <a:r>
              <a:rPr lang="en-US" sz="3000" b="0" i="0" dirty="0">
                <a:solidFill>
                  <a:srgbClr val="000000"/>
                </a:solidFill>
                <a:effectLst/>
                <a:latin typeface="+mj-lt"/>
              </a:rPr>
              <a:t>Designing a dynamic UI is absolutely easier with XAML.</a:t>
            </a:r>
            <a:endParaRPr lang="en-US" sz="3000" dirty="0">
              <a:latin typeface="+mj-lt"/>
            </a:endParaRPr>
          </a:p>
          <a:p>
            <a:r>
              <a:rPr lang="en-US" sz="3000" b="0" i="0" dirty="0">
                <a:solidFill>
                  <a:srgbClr val="000000"/>
                </a:solidFill>
                <a:effectLst/>
                <a:latin typeface="+mj-lt"/>
              </a:rPr>
              <a:t>XAML allows creating visible UI elements and separate the UI definition from the programming logic.</a:t>
            </a:r>
            <a:endParaRPr lang="en-US" sz="3000" b="0" i="0" dirty="0">
              <a:solidFill>
                <a:srgbClr val="111111"/>
              </a:solidFill>
              <a:effectLst/>
              <a:latin typeface="+mj-lt"/>
            </a:endParaRPr>
          </a:p>
        </p:txBody>
      </p:sp>
      <p:sp>
        <p:nvSpPr>
          <p:cNvPr id="4" name="Date Placeholder 3">
            <a:extLst>
              <a:ext uri="{FF2B5EF4-FFF2-40B4-BE49-F238E27FC236}">
                <a16:creationId xmlns:a16="http://schemas.microsoft.com/office/drawing/2014/main" id="{339B8BFD-DD18-47E7-BEA5-F81C630601CA}"/>
              </a:ext>
            </a:extLst>
          </p:cNvPr>
          <p:cNvSpPr>
            <a:spLocks noGrp="1"/>
          </p:cNvSpPr>
          <p:nvPr>
            <p:ph type="dt" sz="half" idx="10"/>
          </p:nvPr>
        </p:nvSpPr>
        <p:spPr/>
        <p:txBody>
          <a:bodyPr/>
          <a:lstStyle/>
          <a:p>
            <a:r>
              <a:rPr lang="en-US"/>
              <a:t>02/27/2022</a:t>
            </a:r>
            <a:endParaRPr lang="en-US" dirty="0"/>
          </a:p>
        </p:txBody>
      </p:sp>
      <p:sp>
        <p:nvSpPr>
          <p:cNvPr id="5" name="Footer Placeholder 4">
            <a:extLst>
              <a:ext uri="{FF2B5EF4-FFF2-40B4-BE49-F238E27FC236}">
                <a16:creationId xmlns:a16="http://schemas.microsoft.com/office/drawing/2014/main" id="{B6BED3DD-781E-4678-82A5-2F6A59F1B96B}"/>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A744089B-3849-4136-8DED-A44C66FE12B0}"/>
              </a:ext>
            </a:extLst>
          </p:cNvPr>
          <p:cNvSpPr>
            <a:spLocks noGrp="1"/>
          </p:cNvSpPr>
          <p:nvPr>
            <p:ph type="sldNum" sz="quarter" idx="12"/>
          </p:nvPr>
        </p:nvSpPr>
        <p:spPr/>
        <p:txBody>
          <a:bodyPr/>
          <a:lstStyle/>
          <a:p>
            <a:fld id="{DE8AFC43-2897-41A1-8E56-8325026E7933}" type="slidenum">
              <a:rPr lang="en-US" smtClean="0"/>
              <a:pPr/>
              <a:t>12</a:t>
            </a:fld>
            <a:endParaRPr lang="en-US" dirty="0"/>
          </a:p>
        </p:txBody>
      </p:sp>
    </p:spTree>
    <p:extLst>
      <p:ext uri="{BB962C8B-B14F-4D97-AF65-F5344CB8AC3E}">
        <p14:creationId xmlns:p14="http://schemas.microsoft.com/office/powerpoint/2010/main" val="62970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F8E7-3DF1-416B-AD95-62713A36F320}"/>
              </a:ext>
            </a:extLst>
          </p:cNvPr>
          <p:cNvSpPr>
            <a:spLocks noGrp="1"/>
          </p:cNvSpPr>
          <p:nvPr>
            <p:ph type="title"/>
          </p:nvPr>
        </p:nvSpPr>
        <p:spPr/>
        <p:txBody>
          <a:bodyPr/>
          <a:lstStyle/>
          <a:p>
            <a:r>
              <a:rPr lang="en-US" dirty="0"/>
              <a:t>XAML - Disadvantages</a:t>
            </a:r>
          </a:p>
        </p:txBody>
      </p:sp>
      <p:sp>
        <p:nvSpPr>
          <p:cNvPr id="3" name="Content Placeholder 2">
            <a:extLst>
              <a:ext uri="{FF2B5EF4-FFF2-40B4-BE49-F238E27FC236}">
                <a16:creationId xmlns:a16="http://schemas.microsoft.com/office/drawing/2014/main" id="{35AC8C23-7BFD-4552-9D9C-C50BA360FB4A}"/>
              </a:ext>
            </a:extLst>
          </p:cNvPr>
          <p:cNvSpPr>
            <a:spLocks noGrp="1"/>
          </p:cNvSpPr>
          <p:nvPr>
            <p:ph idx="1"/>
          </p:nvPr>
        </p:nvSpPr>
        <p:spPr/>
        <p:txBody>
          <a:bodyPr>
            <a:normAutofit/>
          </a:bodyPr>
          <a:lstStyle/>
          <a:p>
            <a:pPr algn="l" fontAlgn="base">
              <a:lnSpc>
                <a:spcPct val="200000"/>
              </a:lnSpc>
              <a:buFont typeface="+mj-lt"/>
              <a:buAutoNum type="arabicPeriod"/>
            </a:pPr>
            <a:r>
              <a:rPr lang="en-US" sz="3000" dirty="0">
                <a:solidFill>
                  <a:srgbClr val="000000"/>
                </a:solidFill>
                <a:latin typeface="inherit"/>
              </a:rPr>
              <a:t>XAML cannot contain code.</a:t>
            </a:r>
          </a:p>
          <a:p>
            <a:pPr algn="l" fontAlgn="base">
              <a:lnSpc>
                <a:spcPct val="200000"/>
              </a:lnSpc>
              <a:buFont typeface="+mj-lt"/>
              <a:buAutoNum type="arabicPeriod"/>
            </a:pPr>
            <a:r>
              <a:rPr lang="en-US" sz="3000" dirty="0">
                <a:solidFill>
                  <a:srgbClr val="000000"/>
                </a:solidFill>
                <a:latin typeface="inherit"/>
              </a:rPr>
              <a:t>XAML cannot contain loops for repetitive processing.</a:t>
            </a:r>
          </a:p>
          <a:p>
            <a:pPr algn="l" fontAlgn="base">
              <a:lnSpc>
                <a:spcPct val="200000"/>
              </a:lnSpc>
              <a:buFont typeface="+mj-lt"/>
              <a:buAutoNum type="arabicPeriod"/>
            </a:pPr>
            <a:r>
              <a:rPr lang="en-US" sz="3000" dirty="0">
                <a:solidFill>
                  <a:srgbClr val="000000"/>
                </a:solidFill>
                <a:latin typeface="inherit"/>
              </a:rPr>
              <a:t>XAML cannot contain conditional processing </a:t>
            </a:r>
          </a:p>
        </p:txBody>
      </p:sp>
      <p:sp>
        <p:nvSpPr>
          <p:cNvPr id="4" name="Date Placeholder 3">
            <a:extLst>
              <a:ext uri="{FF2B5EF4-FFF2-40B4-BE49-F238E27FC236}">
                <a16:creationId xmlns:a16="http://schemas.microsoft.com/office/drawing/2014/main" id="{13300A3B-1A5C-4572-BF71-E05720A1F7B5}"/>
              </a:ext>
            </a:extLst>
          </p:cNvPr>
          <p:cNvSpPr>
            <a:spLocks noGrp="1"/>
          </p:cNvSpPr>
          <p:nvPr>
            <p:ph type="dt" sz="half" idx="10"/>
          </p:nvPr>
        </p:nvSpPr>
        <p:spPr/>
        <p:txBody>
          <a:bodyPr/>
          <a:lstStyle/>
          <a:p>
            <a:r>
              <a:rPr lang="en-US"/>
              <a:t>02/27/2022</a:t>
            </a:r>
            <a:endParaRPr lang="en-US" dirty="0"/>
          </a:p>
        </p:txBody>
      </p:sp>
      <p:sp>
        <p:nvSpPr>
          <p:cNvPr id="5" name="Footer Placeholder 4">
            <a:extLst>
              <a:ext uri="{FF2B5EF4-FFF2-40B4-BE49-F238E27FC236}">
                <a16:creationId xmlns:a16="http://schemas.microsoft.com/office/drawing/2014/main" id="{690E0E3B-BC95-4441-840D-F1C5BDA8D31A}"/>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96BF09ED-1033-4490-B781-047922A8AAC2}"/>
              </a:ext>
            </a:extLst>
          </p:cNvPr>
          <p:cNvSpPr>
            <a:spLocks noGrp="1"/>
          </p:cNvSpPr>
          <p:nvPr>
            <p:ph type="sldNum" sz="quarter" idx="12"/>
          </p:nvPr>
        </p:nvSpPr>
        <p:spPr/>
        <p:txBody>
          <a:bodyPr/>
          <a:lstStyle/>
          <a:p>
            <a:fld id="{DE8AFC43-2897-41A1-8E56-8325026E7933}" type="slidenum">
              <a:rPr lang="en-US" smtClean="0"/>
              <a:pPr/>
              <a:t>13</a:t>
            </a:fld>
            <a:endParaRPr lang="en-US" dirty="0"/>
          </a:p>
        </p:txBody>
      </p:sp>
    </p:spTree>
    <p:extLst>
      <p:ext uri="{BB962C8B-B14F-4D97-AF65-F5344CB8AC3E}">
        <p14:creationId xmlns:p14="http://schemas.microsoft.com/office/powerpoint/2010/main" val="4044746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A375-3574-4A81-B052-7880EF5D004F}"/>
              </a:ext>
            </a:extLst>
          </p:cNvPr>
          <p:cNvSpPr>
            <a:spLocks noGrp="1"/>
          </p:cNvSpPr>
          <p:nvPr>
            <p:ph type="title"/>
          </p:nvPr>
        </p:nvSpPr>
        <p:spPr/>
        <p:txBody>
          <a:bodyPr/>
          <a:lstStyle/>
          <a:p>
            <a:r>
              <a:rPr lang="en-US" dirty="0"/>
              <a:t>Any Questions?</a:t>
            </a:r>
          </a:p>
        </p:txBody>
      </p:sp>
      <p:sp>
        <p:nvSpPr>
          <p:cNvPr id="4" name="Date Placeholder 3">
            <a:extLst>
              <a:ext uri="{FF2B5EF4-FFF2-40B4-BE49-F238E27FC236}">
                <a16:creationId xmlns:a16="http://schemas.microsoft.com/office/drawing/2014/main" id="{27E70BCB-E878-42AA-A479-4A8D601297D0}"/>
              </a:ext>
            </a:extLst>
          </p:cNvPr>
          <p:cNvSpPr>
            <a:spLocks noGrp="1"/>
          </p:cNvSpPr>
          <p:nvPr>
            <p:ph type="dt" sz="half" idx="10"/>
          </p:nvPr>
        </p:nvSpPr>
        <p:spPr/>
        <p:txBody>
          <a:bodyPr/>
          <a:lstStyle/>
          <a:p>
            <a:r>
              <a:rPr lang="en-US"/>
              <a:t>02/27/2022</a:t>
            </a:r>
            <a:endParaRPr lang="en-US" dirty="0"/>
          </a:p>
        </p:txBody>
      </p:sp>
      <p:sp>
        <p:nvSpPr>
          <p:cNvPr id="5" name="Footer Placeholder 4">
            <a:extLst>
              <a:ext uri="{FF2B5EF4-FFF2-40B4-BE49-F238E27FC236}">
                <a16:creationId xmlns:a16="http://schemas.microsoft.com/office/drawing/2014/main" id="{96BFE699-EF60-4C33-BFF3-19CF02B7634C}"/>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959E088A-DB0E-408B-8881-868A1D5143CC}"/>
              </a:ext>
            </a:extLst>
          </p:cNvPr>
          <p:cNvSpPr>
            <a:spLocks noGrp="1"/>
          </p:cNvSpPr>
          <p:nvPr>
            <p:ph type="sldNum" sz="quarter" idx="12"/>
          </p:nvPr>
        </p:nvSpPr>
        <p:spPr/>
        <p:txBody>
          <a:bodyPr/>
          <a:lstStyle/>
          <a:p>
            <a:fld id="{DE8AFC43-2897-41A1-8E56-8325026E7933}" type="slidenum">
              <a:rPr lang="en-US" smtClean="0"/>
              <a:pPr/>
              <a:t>14</a:t>
            </a:fld>
            <a:endParaRPr lang="en-US" dirty="0"/>
          </a:p>
        </p:txBody>
      </p:sp>
      <p:pic>
        <p:nvPicPr>
          <p:cNvPr id="7170" name="Picture 2" descr="See the source image">
            <a:extLst>
              <a:ext uri="{FF2B5EF4-FFF2-40B4-BE49-F238E27FC236}">
                <a16:creationId xmlns:a16="http://schemas.microsoft.com/office/drawing/2014/main" id="{49417BD9-0B8B-419A-A08F-8F089D9E3A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4662" y="1825625"/>
            <a:ext cx="87026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12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3B63-054D-42F9-A391-7A5F4BD24A61}"/>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E1C28200-F0F2-4616-9BF7-0EF5CE3CCB30}"/>
              </a:ext>
            </a:extLst>
          </p:cNvPr>
          <p:cNvSpPr>
            <a:spLocks noGrp="1"/>
          </p:cNvSpPr>
          <p:nvPr>
            <p:ph idx="1"/>
          </p:nvPr>
        </p:nvSpPr>
        <p:spPr/>
        <p:txBody>
          <a:bodyPr>
            <a:normAutofit lnSpcReduction="10000"/>
          </a:bodyPr>
          <a:lstStyle/>
          <a:p>
            <a:pPr algn="l">
              <a:buFont typeface="Arial" panose="020B0604020202020204" pitchFamily="34" charset="0"/>
              <a:buChar char="•"/>
            </a:pPr>
            <a:r>
              <a:rPr lang="en-US" dirty="0">
                <a:solidFill>
                  <a:srgbClr val="343434"/>
                </a:solidFill>
                <a:latin typeface="proxima-nova"/>
              </a:rPr>
              <a:t>What is C#?</a:t>
            </a:r>
          </a:p>
          <a:p>
            <a:pPr lvl="1"/>
            <a:r>
              <a:rPr lang="en-US" dirty="0">
                <a:solidFill>
                  <a:srgbClr val="343434"/>
                </a:solidFill>
                <a:latin typeface="proxima-nova"/>
              </a:rPr>
              <a:t>History</a:t>
            </a:r>
          </a:p>
          <a:p>
            <a:pPr lvl="1"/>
            <a:r>
              <a:rPr lang="en-US" dirty="0">
                <a:solidFill>
                  <a:srgbClr val="343434"/>
                </a:solidFill>
                <a:latin typeface="proxima-nova"/>
              </a:rPr>
              <a:t>Features</a:t>
            </a:r>
          </a:p>
          <a:p>
            <a:pPr lvl="1"/>
            <a:r>
              <a:rPr lang="en-US" altLang="en-US" dirty="0"/>
              <a:t>Advantages</a:t>
            </a:r>
            <a:endParaRPr lang="en-US" altLang="en-US" dirty="0">
              <a:solidFill>
                <a:srgbClr val="343434"/>
              </a:solidFill>
              <a:latin typeface="proxima-nova"/>
            </a:endParaRPr>
          </a:p>
          <a:p>
            <a:pPr lvl="1"/>
            <a:r>
              <a:rPr lang="en-US" altLang="en-US" dirty="0"/>
              <a:t>Disadvantages</a:t>
            </a:r>
            <a:endParaRPr lang="en-US" altLang="en-US" dirty="0">
              <a:solidFill>
                <a:srgbClr val="343434"/>
              </a:solidFill>
              <a:latin typeface="proxima-nova"/>
            </a:endParaRPr>
          </a:p>
          <a:p>
            <a:pPr lvl="1"/>
            <a:r>
              <a:rPr lang="en-US" dirty="0">
                <a:solidFill>
                  <a:srgbClr val="343434"/>
                </a:solidFill>
                <a:latin typeface="proxima-nova"/>
              </a:rPr>
              <a:t>Applications</a:t>
            </a:r>
          </a:p>
          <a:p>
            <a:pPr algn="l">
              <a:buFont typeface="Arial" panose="020B0604020202020204" pitchFamily="34" charset="0"/>
              <a:buChar char="•"/>
            </a:pPr>
            <a:r>
              <a:rPr lang="en-US" dirty="0">
                <a:solidFill>
                  <a:srgbClr val="343434"/>
                </a:solidFill>
                <a:latin typeface="proxima-nova"/>
              </a:rPr>
              <a:t>What is XAML?</a:t>
            </a:r>
          </a:p>
          <a:p>
            <a:pPr lvl="1"/>
            <a:r>
              <a:rPr lang="en-US" dirty="0">
                <a:solidFill>
                  <a:srgbClr val="343434"/>
                </a:solidFill>
                <a:latin typeface="proxima-nova"/>
              </a:rPr>
              <a:t>History</a:t>
            </a:r>
          </a:p>
          <a:p>
            <a:pPr lvl="1"/>
            <a:r>
              <a:rPr lang="en-US" dirty="0">
                <a:solidFill>
                  <a:srgbClr val="343434"/>
                </a:solidFill>
                <a:latin typeface="proxima-nova"/>
              </a:rPr>
              <a:t>Features</a:t>
            </a:r>
          </a:p>
          <a:p>
            <a:pPr lvl="1"/>
            <a:r>
              <a:rPr lang="en-US" altLang="en-US" dirty="0"/>
              <a:t>Advantages</a:t>
            </a:r>
            <a:endParaRPr lang="en-US" altLang="en-US" dirty="0">
              <a:solidFill>
                <a:srgbClr val="343434"/>
              </a:solidFill>
              <a:latin typeface="proxima-nova"/>
            </a:endParaRPr>
          </a:p>
          <a:p>
            <a:pPr lvl="1"/>
            <a:r>
              <a:rPr lang="en-US" altLang="en-US" dirty="0"/>
              <a:t>Disadvantages</a:t>
            </a:r>
            <a:endParaRPr lang="en-US" altLang="en-US" dirty="0">
              <a:solidFill>
                <a:srgbClr val="343434"/>
              </a:solidFill>
              <a:latin typeface="proxima-nova"/>
            </a:endParaRPr>
          </a:p>
          <a:p>
            <a:pPr marL="0" indent="0" algn="l">
              <a:buNone/>
            </a:pPr>
            <a:endParaRPr lang="en-US" dirty="0">
              <a:solidFill>
                <a:srgbClr val="343434"/>
              </a:solidFill>
              <a:latin typeface="proxima-nova"/>
            </a:endParaRPr>
          </a:p>
          <a:p>
            <a:pPr algn="l">
              <a:buFont typeface="Arial" panose="020B0604020202020204" pitchFamily="34" charset="0"/>
              <a:buChar char="•"/>
            </a:pPr>
            <a:endParaRPr lang="en-US" dirty="0">
              <a:solidFill>
                <a:srgbClr val="343434"/>
              </a:solidFill>
              <a:latin typeface="proxima-nova"/>
            </a:endParaRPr>
          </a:p>
        </p:txBody>
      </p:sp>
      <p:sp>
        <p:nvSpPr>
          <p:cNvPr id="4" name="Date Placeholder 3">
            <a:extLst>
              <a:ext uri="{FF2B5EF4-FFF2-40B4-BE49-F238E27FC236}">
                <a16:creationId xmlns:a16="http://schemas.microsoft.com/office/drawing/2014/main" id="{95131DE0-41FA-4E07-AE8B-3A84752C2AB9}"/>
              </a:ext>
            </a:extLst>
          </p:cNvPr>
          <p:cNvSpPr>
            <a:spLocks noGrp="1"/>
          </p:cNvSpPr>
          <p:nvPr>
            <p:ph type="dt" sz="half" idx="10"/>
          </p:nvPr>
        </p:nvSpPr>
        <p:spPr/>
        <p:txBody>
          <a:bodyPr/>
          <a:lstStyle/>
          <a:p>
            <a:r>
              <a:rPr lang="en-US"/>
              <a:t>02/27/2022</a:t>
            </a:r>
            <a:endParaRPr lang="en-US" dirty="0"/>
          </a:p>
        </p:txBody>
      </p:sp>
      <p:sp>
        <p:nvSpPr>
          <p:cNvPr id="5" name="Footer Placeholder 4">
            <a:extLst>
              <a:ext uri="{FF2B5EF4-FFF2-40B4-BE49-F238E27FC236}">
                <a16:creationId xmlns:a16="http://schemas.microsoft.com/office/drawing/2014/main" id="{38A1274D-DBD4-43B5-9939-F8B2E6846813}"/>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E01C4321-2858-49C5-88BC-187B7017B58B}"/>
              </a:ext>
            </a:extLst>
          </p:cNvPr>
          <p:cNvSpPr>
            <a:spLocks noGrp="1"/>
          </p:cNvSpPr>
          <p:nvPr>
            <p:ph type="sldNum" sz="quarter" idx="12"/>
          </p:nvPr>
        </p:nvSpPr>
        <p:spPr/>
        <p:txBody>
          <a:bodyPr/>
          <a:lstStyle/>
          <a:p>
            <a:fld id="{DE8AFC43-2897-41A1-8E56-8325026E7933}" type="slidenum">
              <a:rPr lang="en-US" smtClean="0"/>
              <a:pPr/>
              <a:t>2</a:t>
            </a:fld>
            <a:endParaRPr lang="en-US" dirty="0"/>
          </a:p>
        </p:txBody>
      </p:sp>
    </p:spTree>
    <p:extLst>
      <p:ext uri="{BB962C8B-B14F-4D97-AF65-F5344CB8AC3E}">
        <p14:creationId xmlns:p14="http://schemas.microsoft.com/office/powerpoint/2010/main" val="385124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3454-96C1-437F-9E28-BF82D364ADF6}"/>
              </a:ext>
            </a:extLst>
          </p:cNvPr>
          <p:cNvSpPr>
            <a:spLocks noGrp="1"/>
          </p:cNvSpPr>
          <p:nvPr>
            <p:ph type="title"/>
          </p:nvPr>
        </p:nvSpPr>
        <p:spPr/>
        <p:txBody>
          <a:bodyPr/>
          <a:lstStyle/>
          <a:p>
            <a:r>
              <a:rPr lang="en-US" b="1" i="0" u="none" strike="noStrike" dirty="0">
                <a:solidFill>
                  <a:srgbClr val="2D2D2D"/>
                </a:solidFill>
                <a:effectLst/>
                <a:latin typeface="proxima-nova"/>
              </a:rPr>
              <a:t>What </a:t>
            </a:r>
            <a:r>
              <a:rPr lang="en-US" dirty="0">
                <a:solidFill>
                  <a:srgbClr val="2D2D2D"/>
                </a:solidFill>
                <a:latin typeface="proxima-nova"/>
              </a:rPr>
              <a:t>is C#?</a:t>
            </a:r>
          </a:p>
        </p:txBody>
      </p:sp>
      <p:sp>
        <p:nvSpPr>
          <p:cNvPr id="3" name="Content Placeholder 2">
            <a:extLst>
              <a:ext uri="{FF2B5EF4-FFF2-40B4-BE49-F238E27FC236}">
                <a16:creationId xmlns:a16="http://schemas.microsoft.com/office/drawing/2014/main" id="{0349F4BB-B8D8-47F8-85A9-89C0420D6B5B}"/>
              </a:ext>
            </a:extLst>
          </p:cNvPr>
          <p:cNvSpPr>
            <a:spLocks noGrp="1"/>
          </p:cNvSpPr>
          <p:nvPr>
            <p:ph idx="1"/>
          </p:nvPr>
        </p:nvSpPr>
        <p:spPr/>
        <p:txBody>
          <a:bodyPr>
            <a:normAutofit/>
          </a:bodyPr>
          <a:lstStyle/>
          <a:p>
            <a:r>
              <a:rPr lang="en-US" altLang="en-US" sz="2400" dirty="0">
                <a:solidFill>
                  <a:schemeClr val="tx2"/>
                </a:solidFill>
              </a:rPr>
              <a:t>C# is type-safe object-oriented language  </a:t>
            </a:r>
          </a:p>
          <a:p>
            <a:r>
              <a:rPr lang="en-US" altLang="en-US" sz="2400" dirty="0">
                <a:solidFill>
                  <a:schemeClr val="tx2"/>
                </a:solidFill>
              </a:rPr>
              <a:t>Enables developers to build a variety of secure and robust applications</a:t>
            </a:r>
          </a:p>
          <a:p>
            <a:r>
              <a:rPr lang="en-US" altLang="en-US" sz="2400" dirty="0">
                <a:solidFill>
                  <a:schemeClr val="tx2"/>
                </a:solidFill>
              </a:rPr>
              <a:t>It was developed by Microsoft within the .NET Framework </a:t>
            </a:r>
          </a:p>
          <a:p>
            <a:r>
              <a:rPr lang="en-US" altLang="en-US" sz="2800" dirty="0">
                <a:solidFill>
                  <a:schemeClr val="tx2"/>
                </a:solidFill>
              </a:rPr>
              <a:t>You can use C# to create traditional Windows client applications, XML Web services, distributed components, client-server applications, database applications, Mobile Applications, </a:t>
            </a:r>
            <a:r>
              <a:rPr lang="en-US" altLang="en-US" sz="2800" dirty="0" err="1">
                <a:solidFill>
                  <a:schemeClr val="tx2"/>
                </a:solidFill>
              </a:rPr>
              <a:t>etc</a:t>
            </a:r>
            <a:r>
              <a:rPr lang="en-US" altLang="en-US" sz="2800" dirty="0">
                <a:solidFill>
                  <a:schemeClr val="tx2"/>
                </a:solidFill>
              </a:rPr>
              <a:t>…</a:t>
            </a:r>
          </a:p>
        </p:txBody>
      </p:sp>
      <p:sp>
        <p:nvSpPr>
          <p:cNvPr id="4" name="Date Placeholder 3">
            <a:extLst>
              <a:ext uri="{FF2B5EF4-FFF2-40B4-BE49-F238E27FC236}">
                <a16:creationId xmlns:a16="http://schemas.microsoft.com/office/drawing/2014/main" id="{7396D44A-4DA5-4C01-8665-AF527D803956}"/>
              </a:ext>
            </a:extLst>
          </p:cNvPr>
          <p:cNvSpPr>
            <a:spLocks noGrp="1"/>
          </p:cNvSpPr>
          <p:nvPr>
            <p:ph type="dt" sz="half" idx="10"/>
          </p:nvPr>
        </p:nvSpPr>
        <p:spPr/>
        <p:txBody>
          <a:bodyPr/>
          <a:lstStyle/>
          <a:p>
            <a:r>
              <a:rPr lang="en-US"/>
              <a:t>02/27/2022</a:t>
            </a:r>
            <a:endParaRPr lang="en-US" dirty="0"/>
          </a:p>
        </p:txBody>
      </p:sp>
      <p:sp>
        <p:nvSpPr>
          <p:cNvPr id="5" name="Footer Placeholder 4">
            <a:extLst>
              <a:ext uri="{FF2B5EF4-FFF2-40B4-BE49-F238E27FC236}">
                <a16:creationId xmlns:a16="http://schemas.microsoft.com/office/drawing/2014/main" id="{BE2C461F-5F70-43B6-9542-9AB0D3F2FD9E}"/>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F5C8F386-8EC3-4BE0-8B2C-AB06D68EDC01}"/>
              </a:ext>
            </a:extLst>
          </p:cNvPr>
          <p:cNvSpPr>
            <a:spLocks noGrp="1"/>
          </p:cNvSpPr>
          <p:nvPr>
            <p:ph type="sldNum" sz="quarter" idx="12"/>
          </p:nvPr>
        </p:nvSpPr>
        <p:spPr/>
        <p:txBody>
          <a:bodyPr/>
          <a:lstStyle/>
          <a:p>
            <a:fld id="{DE8AFC43-2897-41A1-8E56-8325026E7933}" type="slidenum">
              <a:rPr lang="en-US" smtClean="0"/>
              <a:pPr/>
              <a:t>3</a:t>
            </a:fld>
            <a:endParaRPr lang="en-US" dirty="0"/>
          </a:p>
        </p:txBody>
      </p:sp>
    </p:spTree>
    <p:extLst>
      <p:ext uri="{BB962C8B-B14F-4D97-AF65-F5344CB8AC3E}">
        <p14:creationId xmlns:p14="http://schemas.microsoft.com/office/powerpoint/2010/main" val="29871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3454-96C1-437F-9E28-BF82D364ADF6}"/>
              </a:ext>
            </a:extLst>
          </p:cNvPr>
          <p:cNvSpPr>
            <a:spLocks noGrp="1"/>
          </p:cNvSpPr>
          <p:nvPr>
            <p:ph type="title"/>
          </p:nvPr>
        </p:nvSpPr>
        <p:spPr/>
        <p:txBody>
          <a:bodyPr/>
          <a:lstStyle/>
          <a:p>
            <a:r>
              <a:rPr lang="en-US" dirty="0"/>
              <a:t>C# - History</a:t>
            </a:r>
          </a:p>
        </p:txBody>
      </p:sp>
      <p:sp>
        <p:nvSpPr>
          <p:cNvPr id="3" name="Content Placeholder 2">
            <a:extLst>
              <a:ext uri="{FF2B5EF4-FFF2-40B4-BE49-F238E27FC236}">
                <a16:creationId xmlns:a16="http://schemas.microsoft.com/office/drawing/2014/main" id="{0349F4BB-B8D8-47F8-85A9-89C0420D6B5B}"/>
              </a:ext>
            </a:extLst>
          </p:cNvPr>
          <p:cNvSpPr>
            <a:spLocks noGrp="1"/>
          </p:cNvSpPr>
          <p:nvPr>
            <p:ph idx="1"/>
          </p:nvPr>
        </p:nvSpPr>
        <p:spPr/>
        <p:txBody>
          <a:bodyPr>
            <a:normAutofit/>
          </a:bodyPr>
          <a:lstStyle/>
          <a:p>
            <a:r>
              <a:rPr lang="en-US" altLang="en-US" sz="2400" dirty="0">
                <a:solidFill>
                  <a:schemeClr val="tx2"/>
                </a:solidFill>
              </a:rPr>
              <a:t>Was created in 1999 by principal designer and lead architect of  Microsoft Anders Hejlsberg.</a:t>
            </a:r>
          </a:p>
          <a:p>
            <a:endParaRPr lang="en-US" altLang="en-US" sz="2400" dirty="0">
              <a:solidFill>
                <a:schemeClr val="tx2"/>
              </a:solidFill>
            </a:endParaRPr>
          </a:p>
          <a:p>
            <a:r>
              <a:rPr lang="en-US" altLang="en-US" sz="2400" dirty="0">
                <a:solidFill>
                  <a:schemeClr val="tx2"/>
                </a:solidFill>
              </a:rPr>
              <a:t>Has gone through several versions currently at version 9.0(released 2020)</a:t>
            </a:r>
          </a:p>
          <a:p>
            <a:pPr marL="0" indent="0">
              <a:buNone/>
            </a:pPr>
            <a:endParaRPr lang="en-US" altLang="en-US" sz="2400" dirty="0">
              <a:solidFill>
                <a:schemeClr val="tx2"/>
              </a:solidFill>
            </a:endParaRPr>
          </a:p>
        </p:txBody>
      </p:sp>
      <p:sp>
        <p:nvSpPr>
          <p:cNvPr id="4" name="Date Placeholder 3">
            <a:extLst>
              <a:ext uri="{FF2B5EF4-FFF2-40B4-BE49-F238E27FC236}">
                <a16:creationId xmlns:a16="http://schemas.microsoft.com/office/drawing/2014/main" id="{7396D44A-4DA5-4C01-8665-AF527D803956}"/>
              </a:ext>
            </a:extLst>
          </p:cNvPr>
          <p:cNvSpPr>
            <a:spLocks noGrp="1"/>
          </p:cNvSpPr>
          <p:nvPr>
            <p:ph type="dt" sz="half" idx="10"/>
          </p:nvPr>
        </p:nvSpPr>
        <p:spPr/>
        <p:txBody>
          <a:bodyPr/>
          <a:lstStyle/>
          <a:p>
            <a:r>
              <a:rPr lang="en-US"/>
              <a:t>02/27/2022</a:t>
            </a:r>
            <a:endParaRPr lang="en-US" dirty="0"/>
          </a:p>
        </p:txBody>
      </p:sp>
      <p:sp>
        <p:nvSpPr>
          <p:cNvPr id="5" name="Footer Placeholder 4">
            <a:extLst>
              <a:ext uri="{FF2B5EF4-FFF2-40B4-BE49-F238E27FC236}">
                <a16:creationId xmlns:a16="http://schemas.microsoft.com/office/drawing/2014/main" id="{BE2C461F-5F70-43B6-9542-9AB0D3F2FD9E}"/>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F5C8F386-8EC3-4BE0-8B2C-AB06D68EDC01}"/>
              </a:ext>
            </a:extLst>
          </p:cNvPr>
          <p:cNvSpPr>
            <a:spLocks noGrp="1"/>
          </p:cNvSpPr>
          <p:nvPr>
            <p:ph type="sldNum" sz="quarter" idx="12"/>
          </p:nvPr>
        </p:nvSpPr>
        <p:spPr/>
        <p:txBody>
          <a:bodyPr/>
          <a:lstStyle/>
          <a:p>
            <a:fld id="{DE8AFC43-2897-41A1-8E56-8325026E7933}" type="slidenum">
              <a:rPr lang="en-US" smtClean="0"/>
              <a:pPr/>
              <a:t>4</a:t>
            </a:fld>
            <a:endParaRPr lang="en-US" dirty="0"/>
          </a:p>
        </p:txBody>
      </p:sp>
    </p:spTree>
    <p:extLst>
      <p:ext uri="{BB962C8B-B14F-4D97-AF65-F5344CB8AC3E}">
        <p14:creationId xmlns:p14="http://schemas.microsoft.com/office/powerpoint/2010/main" val="2997415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14AD-800C-4355-949C-BCBBF288E49D}"/>
              </a:ext>
            </a:extLst>
          </p:cNvPr>
          <p:cNvSpPr>
            <a:spLocks noGrp="1"/>
          </p:cNvSpPr>
          <p:nvPr>
            <p:ph type="title"/>
          </p:nvPr>
        </p:nvSpPr>
        <p:spPr/>
        <p:txBody>
          <a:bodyPr/>
          <a:lstStyle/>
          <a:p>
            <a:r>
              <a:rPr lang="en-US" dirty="0"/>
              <a:t>C# - Features</a:t>
            </a:r>
          </a:p>
        </p:txBody>
      </p:sp>
      <p:sp>
        <p:nvSpPr>
          <p:cNvPr id="3" name="Content Placeholder 2">
            <a:extLst>
              <a:ext uri="{FF2B5EF4-FFF2-40B4-BE49-F238E27FC236}">
                <a16:creationId xmlns:a16="http://schemas.microsoft.com/office/drawing/2014/main" id="{72C7B411-B65F-4D57-8A9B-638AB770F60D}"/>
              </a:ext>
            </a:extLst>
          </p:cNvPr>
          <p:cNvSpPr>
            <a:spLocks noGrp="1"/>
          </p:cNvSpPr>
          <p:nvPr>
            <p:ph idx="1"/>
          </p:nvPr>
        </p:nvSpPr>
        <p:spPr/>
        <p:txBody>
          <a:bodyPr>
            <a:normAutofit/>
          </a:bodyPr>
          <a:lstStyle/>
          <a:p>
            <a:r>
              <a:rPr lang="en-US" altLang="en-US" sz="3000" dirty="0">
                <a:solidFill>
                  <a:schemeClr val="tx2"/>
                </a:solidFill>
              </a:rPr>
              <a:t>Very similar in syntax to C, C++, and Java.</a:t>
            </a:r>
          </a:p>
          <a:p>
            <a:endParaRPr lang="en-US" altLang="en-US" sz="3000" dirty="0">
              <a:solidFill>
                <a:schemeClr val="tx2"/>
              </a:solidFill>
            </a:endParaRPr>
          </a:p>
          <a:p>
            <a:pPr algn="l"/>
            <a:r>
              <a:rPr lang="en-US" sz="3000" dirty="0">
                <a:solidFill>
                  <a:schemeClr val="tx2"/>
                </a:solidFill>
              </a:rPr>
              <a:t>Build Top-Down with Hot Reload</a:t>
            </a:r>
          </a:p>
          <a:p>
            <a:endParaRPr lang="en-US" altLang="en-US" sz="3000" dirty="0">
              <a:solidFill>
                <a:schemeClr val="tx2"/>
              </a:solidFill>
            </a:endParaRPr>
          </a:p>
          <a:p>
            <a:r>
              <a:rPr lang="en-US" altLang="en-US" sz="3000" dirty="0">
                <a:solidFill>
                  <a:schemeClr val="tx2"/>
                </a:solidFill>
              </a:rPr>
              <a:t>Key features: nullable value type, enumerations, delegates, lambda expressions, and  direct memory access</a:t>
            </a:r>
          </a:p>
        </p:txBody>
      </p:sp>
      <p:sp>
        <p:nvSpPr>
          <p:cNvPr id="4" name="Date Placeholder 3">
            <a:extLst>
              <a:ext uri="{FF2B5EF4-FFF2-40B4-BE49-F238E27FC236}">
                <a16:creationId xmlns:a16="http://schemas.microsoft.com/office/drawing/2014/main" id="{77E35E3E-0EDF-4991-A599-C6E6F245C44A}"/>
              </a:ext>
            </a:extLst>
          </p:cNvPr>
          <p:cNvSpPr>
            <a:spLocks noGrp="1"/>
          </p:cNvSpPr>
          <p:nvPr>
            <p:ph type="dt" sz="half" idx="10"/>
          </p:nvPr>
        </p:nvSpPr>
        <p:spPr/>
        <p:txBody>
          <a:bodyPr/>
          <a:lstStyle/>
          <a:p>
            <a:r>
              <a:rPr lang="en-US"/>
              <a:t>02/27/2022</a:t>
            </a:r>
            <a:endParaRPr lang="en-US" dirty="0"/>
          </a:p>
        </p:txBody>
      </p:sp>
      <p:sp>
        <p:nvSpPr>
          <p:cNvPr id="5" name="Footer Placeholder 4">
            <a:extLst>
              <a:ext uri="{FF2B5EF4-FFF2-40B4-BE49-F238E27FC236}">
                <a16:creationId xmlns:a16="http://schemas.microsoft.com/office/drawing/2014/main" id="{685939E9-24F3-4BA5-B5DB-1497402FB91F}"/>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6572184E-F8C0-42D6-A030-B7B5C29A2C7F}"/>
              </a:ext>
            </a:extLst>
          </p:cNvPr>
          <p:cNvSpPr>
            <a:spLocks noGrp="1"/>
          </p:cNvSpPr>
          <p:nvPr>
            <p:ph type="sldNum" sz="quarter" idx="12"/>
          </p:nvPr>
        </p:nvSpPr>
        <p:spPr/>
        <p:txBody>
          <a:bodyPr/>
          <a:lstStyle/>
          <a:p>
            <a:fld id="{DE8AFC43-2897-41A1-8E56-8325026E7933}" type="slidenum">
              <a:rPr lang="en-US" smtClean="0"/>
              <a:pPr/>
              <a:t>5</a:t>
            </a:fld>
            <a:endParaRPr lang="en-US" dirty="0"/>
          </a:p>
        </p:txBody>
      </p:sp>
    </p:spTree>
    <p:extLst>
      <p:ext uri="{BB962C8B-B14F-4D97-AF65-F5344CB8AC3E}">
        <p14:creationId xmlns:p14="http://schemas.microsoft.com/office/powerpoint/2010/main" val="3364916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53FE-F26E-4830-A0C2-E3CD5D1C294C}"/>
              </a:ext>
            </a:extLst>
          </p:cNvPr>
          <p:cNvSpPr>
            <a:spLocks noGrp="1"/>
          </p:cNvSpPr>
          <p:nvPr>
            <p:ph type="title"/>
          </p:nvPr>
        </p:nvSpPr>
        <p:spPr/>
        <p:txBody>
          <a:bodyPr/>
          <a:lstStyle/>
          <a:p>
            <a:r>
              <a:rPr lang="en-US" dirty="0"/>
              <a:t>C# - Advantages</a:t>
            </a:r>
          </a:p>
        </p:txBody>
      </p:sp>
      <p:sp>
        <p:nvSpPr>
          <p:cNvPr id="3" name="Content Placeholder 2">
            <a:extLst>
              <a:ext uri="{FF2B5EF4-FFF2-40B4-BE49-F238E27FC236}">
                <a16:creationId xmlns:a16="http://schemas.microsoft.com/office/drawing/2014/main" id="{CC56A133-8050-4C8D-B57B-605D012BCE72}"/>
              </a:ext>
            </a:extLst>
          </p:cNvPr>
          <p:cNvSpPr>
            <a:spLocks noGrp="1"/>
          </p:cNvSpPr>
          <p:nvPr>
            <p:ph idx="1"/>
          </p:nvPr>
        </p:nvSpPr>
        <p:spPr>
          <a:xfrm>
            <a:off x="838200" y="1548882"/>
            <a:ext cx="10515600" cy="4628081"/>
          </a:xfrm>
        </p:spPr>
        <p:txBody>
          <a:bodyPr>
            <a:normAutofit fontScale="92500" lnSpcReduction="10000"/>
          </a:bodyPr>
          <a:lstStyle/>
          <a:p>
            <a:r>
              <a:rPr lang="en-US" altLang="en-US" sz="3000" dirty="0">
                <a:solidFill>
                  <a:schemeClr val="tx2"/>
                </a:solidFill>
              </a:rPr>
              <a:t>Interoperability</a:t>
            </a:r>
          </a:p>
          <a:p>
            <a:pPr lvl="1"/>
            <a:r>
              <a:rPr lang="en-US" altLang="en-US" sz="3000" dirty="0">
                <a:solidFill>
                  <a:schemeClr val="tx2"/>
                </a:solidFill>
              </a:rPr>
              <a:t>“Interop” process enables C# programs to do almost anything that a native C++ application can do.</a:t>
            </a:r>
          </a:p>
          <a:p>
            <a:r>
              <a:rPr lang="en-US" altLang="en-US" sz="3000" dirty="0">
                <a:solidFill>
                  <a:schemeClr val="tx2"/>
                </a:solidFill>
              </a:rPr>
              <a:t> Ease of Use</a:t>
            </a:r>
          </a:p>
          <a:p>
            <a:pPr lvl="1"/>
            <a:r>
              <a:rPr lang="en-US" altLang="en-US" sz="3000" dirty="0">
                <a:solidFill>
                  <a:schemeClr val="tx2"/>
                </a:solidFill>
              </a:rPr>
              <a:t>Syntax allows for users familiar with C, C++, or Java to easily start coding in C# very effortlessly. </a:t>
            </a:r>
          </a:p>
          <a:p>
            <a:r>
              <a:rPr lang="en-US" altLang="en-US" dirty="0">
                <a:solidFill>
                  <a:schemeClr val="tx2"/>
                </a:solidFill>
              </a:rPr>
              <a:t>Reliability</a:t>
            </a:r>
          </a:p>
          <a:p>
            <a:pPr lvl="1"/>
            <a:r>
              <a:rPr lang="en-US" altLang="en-US" sz="3000" dirty="0">
                <a:solidFill>
                  <a:schemeClr val="tx2"/>
                </a:solidFill>
              </a:rPr>
              <a:t>Progression of versions gives the user the feeling of reliable mature standard.</a:t>
            </a:r>
          </a:p>
          <a:p>
            <a:r>
              <a:rPr lang="en-US" altLang="en-US" dirty="0">
                <a:solidFill>
                  <a:schemeClr val="tx2"/>
                </a:solidFill>
              </a:rPr>
              <a:t>Support of Community</a:t>
            </a:r>
          </a:p>
          <a:p>
            <a:pPr lvl="1"/>
            <a:r>
              <a:rPr lang="en-US" altLang="en-US" dirty="0">
                <a:solidFill>
                  <a:schemeClr val="tx2"/>
                </a:solidFill>
              </a:rPr>
              <a:t>It approval from the ISO and ECMA as well as development support from Microsoft give the standard elite standing.</a:t>
            </a:r>
          </a:p>
          <a:p>
            <a:pPr lvl="1">
              <a:buFont typeface="Wingdings" panose="05000000000000000000" pitchFamily="2" charset="2"/>
              <a:buNone/>
            </a:pPr>
            <a:endParaRPr lang="en-US" altLang="en-US" sz="3000" dirty="0">
              <a:solidFill>
                <a:schemeClr val="tx2"/>
              </a:solidFill>
            </a:endParaRPr>
          </a:p>
        </p:txBody>
      </p:sp>
      <p:sp>
        <p:nvSpPr>
          <p:cNvPr id="4" name="Date Placeholder 3">
            <a:extLst>
              <a:ext uri="{FF2B5EF4-FFF2-40B4-BE49-F238E27FC236}">
                <a16:creationId xmlns:a16="http://schemas.microsoft.com/office/drawing/2014/main" id="{339B8BFD-DD18-47E7-BEA5-F81C630601CA}"/>
              </a:ext>
            </a:extLst>
          </p:cNvPr>
          <p:cNvSpPr>
            <a:spLocks noGrp="1"/>
          </p:cNvSpPr>
          <p:nvPr>
            <p:ph type="dt" sz="half" idx="10"/>
          </p:nvPr>
        </p:nvSpPr>
        <p:spPr/>
        <p:txBody>
          <a:bodyPr/>
          <a:lstStyle/>
          <a:p>
            <a:r>
              <a:rPr lang="en-US"/>
              <a:t>02/27/2022</a:t>
            </a:r>
            <a:endParaRPr lang="en-US" dirty="0"/>
          </a:p>
        </p:txBody>
      </p:sp>
      <p:sp>
        <p:nvSpPr>
          <p:cNvPr id="5" name="Footer Placeholder 4">
            <a:extLst>
              <a:ext uri="{FF2B5EF4-FFF2-40B4-BE49-F238E27FC236}">
                <a16:creationId xmlns:a16="http://schemas.microsoft.com/office/drawing/2014/main" id="{B6BED3DD-781E-4678-82A5-2F6A59F1B96B}"/>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A744089B-3849-4136-8DED-A44C66FE12B0}"/>
              </a:ext>
            </a:extLst>
          </p:cNvPr>
          <p:cNvSpPr>
            <a:spLocks noGrp="1"/>
          </p:cNvSpPr>
          <p:nvPr>
            <p:ph type="sldNum" sz="quarter" idx="12"/>
          </p:nvPr>
        </p:nvSpPr>
        <p:spPr/>
        <p:txBody>
          <a:bodyPr/>
          <a:lstStyle/>
          <a:p>
            <a:fld id="{DE8AFC43-2897-41A1-8E56-8325026E7933}" type="slidenum">
              <a:rPr lang="en-US" smtClean="0"/>
              <a:pPr/>
              <a:t>6</a:t>
            </a:fld>
            <a:endParaRPr lang="en-US" dirty="0"/>
          </a:p>
        </p:txBody>
      </p:sp>
    </p:spTree>
    <p:extLst>
      <p:ext uri="{BB962C8B-B14F-4D97-AF65-F5344CB8AC3E}">
        <p14:creationId xmlns:p14="http://schemas.microsoft.com/office/powerpoint/2010/main" val="231078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F8E7-3DF1-416B-AD95-62713A36F320}"/>
              </a:ext>
            </a:extLst>
          </p:cNvPr>
          <p:cNvSpPr>
            <a:spLocks noGrp="1"/>
          </p:cNvSpPr>
          <p:nvPr>
            <p:ph type="title"/>
          </p:nvPr>
        </p:nvSpPr>
        <p:spPr/>
        <p:txBody>
          <a:bodyPr/>
          <a:lstStyle/>
          <a:p>
            <a:r>
              <a:rPr lang="en-US" dirty="0"/>
              <a:t>C# - Disadvantages</a:t>
            </a:r>
          </a:p>
        </p:txBody>
      </p:sp>
      <p:sp>
        <p:nvSpPr>
          <p:cNvPr id="3" name="Content Placeholder 2">
            <a:extLst>
              <a:ext uri="{FF2B5EF4-FFF2-40B4-BE49-F238E27FC236}">
                <a16:creationId xmlns:a16="http://schemas.microsoft.com/office/drawing/2014/main" id="{35AC8C23-7BFD-4552-9D9C-C50BA360FB4A}"/>
              </a:ext>
            </a:extLst>
          </p:cNvPr>
          <p:cNvSpPr>
            <a:spLocks noGrp="1"/>
          </p:cNvSpPr>
          <p:nvPr>
            <p:ph idx="1"/>
          </p:nvPr>
        </p:nvSpPr>
        <p:spPr/>
        <p:txBody>
          <a:bodyPr>
            <a:normAutofit/>
          </a:bodyPr>
          <a:lstStyle/>
          <a:p>
            <a:pPr algn="l" fontAlgn="base">
              <a:buFont typeface="+mj-lt"/>
              <a:buAutoNum type="arabicPeriod"/>
            </a:pPr>
            <a:r>
              <a:rPr lang="en-US" sz="3000" b="0" i="0" dirty="0">
                <a:solidFill>
                  <a:srgbClr val="000000"/>
                </a:solidFill>
                <a:effectLst/>
                <a:latin typeface="inherit"/>
              </a:rPr>
              <a:t>C# is slower to run.  This is somewhat taken care of when using WPF, although currently the launching of WPF application is still a bit slow.  However, after the program is launched, the animation effects are all very smooth.</a:t>
            </a:r>
          </a:p>
          <a:p>
            <a:pPr algn="l" fontAlgn="base">
              <a:buFont typeface="+mj-lt"/>
              <a:buAutoNum type="arabicPeriod"/>
            </a:pPr>
            <a:endParaRPr lang="en-US" sz="3000" b="0" i="0" dirty="0">
              <a:solidFill>
                <a:srgbClr val="000000"/>
              </a:solidFill>
              <a:effectLst/>
              <a:latin typeface="inherit"/>
            </a:endParaRPr>
          </a:p>
          <a:p>
            <a:pPr algn="l" fontAlgn="base">
              <a:buFont typeface="+mj-lt"/>
              <a:buAutoNum type="arabicPeriod"/>
            </a:pPr>
            <a:r>
              <a:rPr lang="en-US" sz="3000" b="0" i="0" dirty="0">
                <a:solidFill>
                  <a:srgbClr val="000000"/>
                </a:solidFill>
                <a:effectLst/>
                <a:latin typeface="inherit"/>
              </a:rPr>
              <a:t>C# is less flexible than C++.  C# depends greatly on .NET framework, anything that is not found in the .NET framework will be difficult to implement.</a:t>
            </a:r>
          </a:p>
        </p:txBody>
      </p:sp>
      <p:sp>
        <p:nvSpPr>
          <p:cNvPr id="4" name="Date Placeholder 3">
            <a:extLst>
              <a:ext uri="{FF2B5EF4-FFF2-40B4-BE49-F238E27FC236}">
                <a16:creationId xmlns:a16="http://schemas.microsoft.com/office/drawing/2014/main" id="{13300A3B-1A5C-4572-BF71-E05720A1F7B5}"/>
              </a:ext>
            </a:extLst>
          </p:cNvPr>
          <p:cNvSpPr>
            <a:spLocks noGrp="1"/>
          </p:cNvSpPr>
          <p:nvPr>
            <p:ph type="dt" sz="half" idx="10"/>
          </p:nvPr>
        </p:nvSpPr>
        <p:spPr/>
        <p:txBody>
          <a:bodyPr/>
          <a:lstStyle/>
          <a:p>
            <a:r>
              <a:rPr lang="en-US"/>
              <a:t>02/27/2022</a:t>
            </a:r>
            <a:endParaRPr lang="en-US" dirty="0"/>
          </a:p>
        </p:txBody>
      </p:sp>
      <p:sp>
        <p:nvSpPr>
          <p:cNvPr id="5" name="Footer Placeholder 4">
            <a:extLst>
              <a:ext uri="{FF2B5EF4-FFF2-40B4-BE49-F238E27FC236}">
                <a16:creationId xmlns:a16="http://schemas.microsoft.com/office/drawing/2014/main" id="{690E0E3B-BC95-4441-840D-F1C5BDA8D31A}"/>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96BF09ED-1033-4490-B781-047922A8AAC2}"/>
              </a:ext>
            </a:extLst>
          </p:cNvPr>
          <p:cNvSpPr>
            <a:spLocks noGrp="1"/>
          </p:cNvSpPr>
          <p:nvPr>
            <p:ph type="sldNum" sz="quarter" idx="12"/>
          </p:nvPr>
        </p:nvSpPr>
        <p:spPr/>
        <p:txBody>
          <a:bodyPr/>
          <a:lstStyle/>
          <a:p>
            <a:fld id="{DE8AFC43-2897-41A1-8E56-8325026E7933}" type="slidenum">
              <a:rPr lang="en-US" smtClean="0"/>
              <a:pPr/>
              <a:t>7</a:t>
            </a:fld>
            <a:endParaRPr lang="en-US" dirty="0"/>
          </a:p>
        </p:txBody>
      </p:sp>
    </p:spTree>
    <p:extLst>
      <p:ext uri="{BB962C8B-B14F-4D97-AF65-F5344CB8AC3E}">
        <p14:creationId xmlns:p14="http://schemas.microsoft.com/office/powerpoint/2010/main" val="142116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858FD-4451-47A5-A2DB-FA7B9F3EC066}"/>
              </a:ext>
            </a:extLst>
          </p:cNvPr>
          <p:cNvSpPr>
            <a:spLocks noGrp="1"/>
          </p:cNvSpPr>
          <p:nvPr>
            <p:ph type="title"/>
          </p:nvPr>
        </p:nvSpPr>
        <p:spPr/>
        <p:txBody>
          <a:bodyPr/>
          <a:lstStyle/>
          <a:p>
            <a:r>
              <a:rPr lang="en-US" dirty="0"/>
              <a:t>C# - Applications</a:t>
            </a:r>
          </a:p>
        </p:txBody>
      </p:sp>
      <p:sp>
        <p:nvSpPr>
          <p:cNvPr id="3" name="Content Placeholder 2">
            <a:extLst>
              <a:ext uri="{FF2B5EF4-FFF2-40B4-BE49-F238E27FC236}">
                <a16:creationId xmlns:a16="http://schemas.microsoft.com/office/drawing/2014/main" id="{8F11D341-23AC-4AB0-B0CF-3521464FEA75}"/>
              </a:ext>
            </a:extLst>
          </p:cNvPr>
          <p:cNvSpPr>
            <a:spLocks noGrp="1"/>
          </p:cNvSpPr>
          <p:nvPr>
            <p:ph idx="1"/>
          </p:nvPr>
        </p:nvSpPr>
        <p:spPr/>
        <p:txBody>
          <a:bodyPr>
            <a:normAutofit fontScale="47500" lnSpcReduction="20000"/>
          </a:bodyPr>
          <a:lstStyle/>
          <a:p>
            <a:pPr algn="l">
              <a:buFont typeface="+mj-lt"/>
              <a:buAutoNum type="arabicPeriod"/>
            </a:pPr>
            <a:r>
              <a:rPr lang="en-US" b="0" i="0" dirty="0">
                <a:solidFill>
                  <a:srgbClr val="212121"/>
                </a:solidFill>
                <a:effectLst/>
                <a:latin typeface="open sans"/>
              </a:rPr>
              <a:t>Cloud native apps and services </a:t>
            </a:r>
          </a:p>
          <a:p>
            <a:pPr algn="l">
              <a:buFont typeface="+mj-lt"/>
              <a:buAutoNum type="arabicPeriod"/>
            </a:pPr>
            <a:r>
              <a:rPr lang="en-US" b="0" i="0" dirty="0">
                <a:solidFill>
                  <a:srgbClr val="212121"/>
                </a:solidFill>
                <a:effectLst/>
                <a:latin typeface="open sans"/>
              </a:rPr>
              <a:t>Windows client applications</a:t>
            </a:r>
          </a:p>
          <a:p>
            <a:pPr algn="l">
              <a:buFont typeface="+mj-lt"/>
              <a:buAutoNum type="arabicPeriod"/>
            </a:pPr>
            <a:r>
              <a:rPr lang="en-US" b="0" i="0" dirty="0">
                <a:solidFill>
                  <a:srgbClr val="212121"/>
                </a:solidFill>
                <a:effectLst/>
                <a:latin typeface="open sans"/>
              </a:rPr>
              <a:t>Windows libraries and components</a:t>
            </a:r>
          </a:p>
          <a:p>
            <a:pPr algn="l">
              <a:buFont typeface="+mj-lt"/>
              <a:buAutoNum type="arabicPeriod"/>
            </a:pPr>
            <a:r>
              <a:rPr lang="en-US" b="0" i="0" dirty="0">
                <a:solidFill>
                  <a:srgbClr val="212121"/>
                </a:solidFill>
                <a:effectLst/>
                <a:latin typeface="open sans"/>
              </a:rPr>
              <a:t>Windows services</a:t>
            </a:r>
          </a:p>
          <a:p>
            <a:pPr algn="l">
              <a:buFont typeface="+mj-lt"/>
              <a:buAutoNum type="arabicPeriod"/>
            </a:pPr>
            <a:r>
              <a:rPr lang="en-US" b="0" i="0" dirty="0">
                <a:solidFill>
                  <a:srgbClr val="212121"/>
                </a:solidFill>
                <a:effectLst/>
                <a:latin typeface="open sans"/>
              </a:rPr>
              <a:t>Web applications</a:t>
            </a:r>
          </a:p>
          <a:p>
            <a:pPr algn="l">
              <a:buFont typeface="+mj-lt"/>
              <a:buAutoNum type="arabicPeriod"/>
            </a:pPr>
            <a:r>
              <a:rPr lang="en-US" b="0" i="0" dirty="0">
                <a:solidFill>
                  <a:srgbClr val="212121"/>
                </a:solidFill>
                <a:effectLst/>
                <a:latin typeface="open sans"/>
              </a:rPr>
              <a:t>Web services and Web API</a:t>
            </a:r>
          </a:p>
          <a:p>
            <a:pPr algn="l">
              <a:buFont typeface="+mj-lt"/>
              <a:buAutoNum type="arabicPeriod"/>
            </a:pPr>
            <a:r>
              <a:rPr lang="en-US" b="0" i="0" dirty="0">
                <a:solidFill>
                  <a:srgbClr val="212121"/>
                </a:solidFill>
                <a:effectLst/>
                <a:latin typeface="open sans"/>
              </a:rPr>
              <a:t>Native iOS and Android mobile apps</a:t>
            </a:r>
          </a:p>
          <a:p>
            <a:pPr algn="l">
              <a:buFont typeface="+mj-lt"/>
              <a:buAutoNum type="arabicPeriod"/>
            </a:pPr>
            <a:r>
              <a:rPr lang="en-US" b="0" i="0" dirty="0">
                <a:solidFill>
                  <a:srgbClr val="212121"/>
                </a:solidFill>
                <a:effectLst/>
                <a:latin typeface="open sans"/>
              </a:rPr>
              <a:t>Backend services</a:t>
            </a:r>
          </a:p>
          <a:p>
            <a:pPr algn="l">
              <a:buFont typeface="+mj-lt"/>
              <a:buAutoNum type="arabicPeriod"/>
            </a:pPr>
            <a:r>
              <a:rPr lang="en-US" b="0" i="0" dirty="0">
                <a:solidFill>
                  <a:srgbClr val="212121"/>
                </a:solidFill>
                <a:effectLst/>
                <a:latin typeface="open sans"/>
              </a:rPr>
              <a:t>Azure cloud applications and services</a:t>
            </a:r>
          </a:p>
          <a:p>
            <a:pPr algn="l">
              <a:buFont typeface="+mj-lt"/>
              <a:buAutoNum type="arabicPeriod"/>
            </a:pPr>
            <a:r>
              <a:rPr lang="en-US" b="0" i="0" dirty="0">
                <a:solidFill>
                  <a:srgbClr val="212121"/>
                </a:solidFill>
                <a:effectLst/>
                <a:latin typeface="open sans"/>
              </a:rPr>
              <a:t>Backend database using ML/Data tools</a:t>
            </a:r>
          </a:p>
          <a:p>
            <a:pPr algn="l">
              <a:buFont typeface="+mj-lt"/>
              <a:buAutoNum type="arabicPeriod"/>
            </a:pPr>
            <a:r>
              <a:rPr lang="en-US" b="0" i="0" dirty="0">
                <a:solidFill>
                  <a:srgbClr val="212121"/>
                </a:solidFill>
                <a:effectLst/>
                <a:latin typeface="open sans"/>
              </a:rPr>
              <a:t>Interoperability software such as Office, SharePoint, SQL Server and so on.</a:t>
            </a:r>
          </a:p>
          <a:p>
            <a:pPr algn="l">
              <a:buFont typeface="+mj-lt"/>
              <a:buAutoNum type="arabicPeriod"/>
            </a:pPr>
            <a:r>
              <a:rPr lang="en-US" b="0" i="0" dirty="0">
                <a:solidFill>
                  <a:srgbClr val="212121"/>
                </a:solidFill>
                <a:effectLst/>
                <a:latin typeface="open sans"/>
              </a:rPr>
              <a:t>Artificial Intelligence and Machine learning</a:t>
            </a:r>
          </a:p>
          <a:p>
            <a:pPr algn="l">
              <a:buFont typeface="+mj-lt"/>
              <a:buAutoNum type="arabicPeriod"/>
            </a:pPr>
            <a:r>
              <a:rPr lang="en-US" b="0" i="0" dirty="0">
                <a:solidFill>
                  <a:srgbClr val="212121"/>
                </a:solidFill>
                <a:effectLst/>
                <a:latin typeface="open sans"/>
              </a:rPr>
              <a:t>Blockchains and distributed ledger technology including cryptocurrency</a:t>
            </a:r>
          </a:p>
          <a:p>
            <a:pPr algn="l">
              <a:buFont typeface="+mj-lt"/>
              <a:buAutoNum type="arabicPeriod"/>
            </a:pPr>
            <a:r>
              <a:rPr lang="en-US" b="0" i="0" dirty="0">
                <a:solidFill>
                  <a:srgbClr val="212121"/>
                </a:solidFill>
                <a:effectLst/>
                <a:latin typeface="open sans"/>
              </a:rPr>
              <a:t>Internet of Things (IoT) devices</a:t>
            </a:r>
          </a:p>
          <a:p>
            <a:pPr algn="l">
              <a:buFont typeface="+mj-lt"/>
              <a:buAutoNum type="arabicPeriod"/>
            </a:pPr>
            <a:r>
              <a:rPr lang="en-US" b="0" i="0" dirty="0">
                <a:solidFill>
                  <a:srgbClr val="212121"/>
                </a:solidFill>
                <a:effectLst/>
                <a:latin typeface="open sans"/>
              </a:rPr>
              <a:t>Gaming consoles and gaming systems</a:t>
            </a:r>
          </a:p>
          <a:p>
            <a:pPr algn="l">
              <a:buFont typeface="+mj-lt"/>
              <a:buAutoNum type="arabicPeriod"/>
            </a:pPr>
            <a:r>
              <a:rPr lang="en-US" b="0" i="0" dirty="0">
                <a:solidFill>
                  <a:srgbClr val="212121"/>
                </a:solidFill>
                <a:effectLst/>
                <a:latin typeface="open sans"/>
              </a:rPr>
              <a:t>Video games</a:t>
            </a:r>
          </a:p>
        </p:txBody>
      </p:sp>
      <p:sp>
        <p:nvSpPr>
          <p:cNvPr id="4" name="Date Placeholder 3">
            <a:extLst>
              <a:ext uri="{FF2B5EF4-FFF2-40B4-BE49-F238E27FC236}">
                <a16:creationId xmlns:a16="http://schemas.microsoft.com/office/drawing/2014/main" id="{5EDE5BDD-5566-45E5-9061-888E7D1E88D4}"/>
              </a:ext>
            </a:extLst>
          </p:cNvPr>
          <p:cNvSpPr>
            <a:spLocks noGrp="1"/>
          </p:cNvSpPr>
          <p:nvPr>
            <p:ph type="dt" sz="half" idx="10"/>
          </p:nvPr>
        </p:nvSpPr>
        <p:spPr/>
        <p:txBody>
          <a:bodyPr/>
          <a:lstStyle/>
          <a:p>
            <a:r>
              <a:rPr lang="en-US"/>
              <a:t>02/27/2022</a:t>
            </a:r>
            <a:endParaRPr lang="en-US" dirty="0"/>
          </a:p>
        </p:txBody>
      </p:sp>
      <p:sp>
        <p:nvSpPr>
          <p:cNvPr id="5" name="Footer Placeholder 4">
            <a:extLst>
              <a:ext uri="{FF2B5EF4-FFF2-40B4-BE49-F238E27FC236}">
                <a16:creationId xmlns:a16="http://schemas.microsoft.com/office/drawing/2014/main" id="{00D2AE82-CA24-4BE1-A59D-B0D6B1CA3E71}"/>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85594040-01EF-40FF-9D57-BADA4B26E56D}"/>
              </a:ext>
            </a:extLst>
          </p:cNvPr>
          <p:cNvSpPr>
            <a:spLocks noGrp="1"/>
          </p:cNvSpPr>
          <p:nvPr>
            <p:ph type="sldNum" sz="quarter" idx="12"/>
          </p:nvPr>
        </p:nvSpPr>
        <p:spPr/>
        <p:txBody>
          <a:bodyPr/>
          <a:lstStyle/>
          <a:p>
            <a:fld id="{DE8AFC43-2897-41A1-8E56-8325026E7933}" type="slidenum">
              <a:rPr lang="en-US" smtClean="0"/>
              <a:pPr/>
              <a:t>8</a:t>
            </a:fld>
            <a:endParaRPr lang="en-US" dirty="0"/>
          </a:p>
        </p:txBody>
      </p:sp>
    </p:spTree>
    <p:extLst>
      <p:ext uri="{BB962C8B-B14F-4D97-AF65-F5344CB8AC3E}">
        <p14:creationId xmlns:p14="http://schemas.microsoft.com/office/powerpoint/2010/main" val="1646280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BA73-44C8-4B8A-8850-D2DBC0944277}"/>
              </a:ext>
            </a:extLst>
          </p:cNvPr>
          <p:cNvSpPr>
            <a:spLocks noGrp="1"/>
          </p:cNvSpPr>
          <p:nvPr>
            <p:ph type="title"/>
          </p:nvPr>
        </p:nvSpPr>
        <p:spPr/>
        <p:txBody>
          <a:bodyPr/>
          <a:lstStyle/>
          <a:p>
            <a:r>
              <a:rPr lang="en-US" dirty="0"/>
              <a:t>What is XAML</a:t>
            </a:r>
          </a:p>
        </p:txBody>
      </p:sp>
      <p:sp>
        <p:nvSpPr>
          <p:cNvPr id="3" name="Content Placeholder 2">
            <a:extLst>
              <a:ext uri="{FF2B5EF4-FFF2-40B4-BE49-F238E27FC236}">
                <a16:creationId xmlns:a16="http://schemas.microsoft.com/office/drawing/2014/main" id="{9FC59502-98C7-4C1E-A6B2-49E20B7C8ACF}"/>
              </a:ext>
            </a:extLst>
          </p:cNvPr>
          <p:cNvSpPr>
            <a:spLocks noGrp="1"/>
          </p:cNvSpPr>
          <p:nvPr>
            <p:ph idx="1"/>
          </p:nvPr>
        </p:nvSpPr>
        <p:spPr/>
        <p:txBody>
          <a:bodyPr/>
          <a:lstStyle/>
          <a:p>
            <a:r>
              <a:rPr lang="en-US" b="0" i="0" dirty="0">
                <a:solidFill>
                  <a:srgbClr val="212529"/>
                </a:solidFill>
                <a:effectLst/>
                <a:latin typeface="-apple-system"/>
              </a:rPr>
              <a:t>XAML, which stands for </a:t>
            </a:r>
            <a:r>
              <a:rPr lang="en-US" b="0" i="0" dirty="0" err="1">
                <a:solidFill>
                  <a:srgbClr val="212529"/>
                </a:solidFill>
                <a:effectLst/>
                <a:latin typeface="-apple-system"/>
              </a:rPr>
              <a:t>eXtensible</a:t>
            </a:r>
            <a:r>
              <a:rPr lang="en-US" b="0" i="0" dirty="0">
                <a:solidFill>
                  <a:srgbClr val="212529"/>
                </a:solidFill>
                <a:effectLst/>
                <a:latin typeface="-apple-system"/>
              </a:rPr>
              <a:t> Application Markup Language, is Microsoft's variant of XML for describing a GUI. In previous GUI frameworks, like WinForms, a GUI was created in the same language that you would use for interacting with the GUI, e.g. C# or VB.NET and usually maintained by the designer (e.g. Visual Studio), but with XAML, Microsoft is going another way. Much like with HTML, you are able to easily write and edit your GUI.</a:t>
            </a:r>
            <a:endParaRPr lang="en-US" dirty="0"/>
          </a:p>
        </p:txBody>
      </p:sp>
      <p:sp>
        <p:nvSpPr>
          <p:cNvPr id="4" name="Date Placeholder 3">
            <a:extLst>
              <a:ext uri="{FF2B5EF4-FFF2-40B4-BE49-F238E27FC236}">
                <a16:creationId xmlns:a16="http://schemas.microsoft.com/office/drawing/2014/main" id="{F58EBBFB-7935-49EF-96F8-D0F6A485708B}"/>
              </a:ext>
            </a:extLst>
          </p:cNvPr>
          <p:cNvSpPr>
            <a:spLocks noGrp="1"/>
          </p:cNvSpPr>
          <p:nvPr>
            <p:ph type="dt" sz="half" idx="10"/>
          </p:nvPr>
        </p:nvSpPr>
        <p:spPr/>
        <p:txBody>
          <a:bodyPr/>
          <a:lstStyle/>
          <a:p>
            <a:r>
              <a:rPr lang="en-US"/>
              <a:t>02/27/2022</a:t>
            </a:r>
            <a:endParaRPr lang="en-US" dirty="0"/>
          </a:p>
        </p:txBody>
      </p:sp>
      <p:sp>
        <p:nvSpPr>
          <p:cNvPr id="5" name="Footer Placeholder 4">
            <a:extLst>
              <a:ext uri="{FF2B5EF4-FFF2-40B4-BE49-F238E27FC236}">
                <a16:creationId xmlns:a16="http://schemas.microsoft.com/office/drawing/2014/main" id="{E56752DF-2D70-43BF-959D-A287E23FA72D}"/>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5D06C7AB-1E06-49A1-AEB4-AA8BD17DD49D}"/>
              </a:ext>
            </a:extLst>
          </p:cNvPr>
          <p:cNvSpPr>
            <a:spLocks noGrp="1"/>
          </p:cNvSpPr>
          <p:nvPr>
            <p:ph type="sldNum" sz="quarter" idx="12"/>
          </p:nvPr>
        </p:nvSpPr>
        <p:spPr/>
        <p:txBody>
          <a:bodyPr/>
          <a:lstStyle/>
          <a:p>
            <a:fld id="{DE8AFC43-2897-41A1-8E56-8325026E7933}" type="slidenum">
              <a:rPr lang="en-US" smtClean="0"/>
              <a:pPr/>
              <a:t>9</a:t>
            </a:fld>
            <a:endParaRPr lang="en-US" dirty="0"/>
          </a:p>
        </p:txBody>
      </p:sp>
    </p:spTree>
    <p:extLst>
      <p:ext uri="{BB962C8B-B14F-4D97-AF65-F5344CB8AC3E}">
        <p14:creationId xmlns:p14="http://schemas.microsoft.com/office/powerpoint/2010/main" val="3145488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1091</TotalTime>
  <Words>809</Words>
  <Application>Microsoft Office PowerPoint</Application>
  <PresentationFormat>Widescreen</PresentationFormat>
  <Paragraphs>127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Calibri</vt:lpstr>
      <vt:lpstr>Calibri Light</vt:lpstr>
      <vt:lpstr>inherit</vt:lpstr>
      <vt:lpstr>open sans</vt:lpstr>
      <vt:lpstr>proxima-nova</vt:lpstr>
      <vt:lpstr>Wingdings</vt:lpstr>
      <vt:lpstr>Office Theme</vt:lpstr>
      <vt:lpstr>Lecture 5 – C#, XAML Language</vt:lpstr>
      <vt:lpstr>Outlines</vt:lpstr>
      <vt:lpstr>What is C#?</vt:lpstr>
      <vt:lpstr>C# - History</vt:lpstr>
      <vt:lpstr>C# - Features</vt:lpstr>
      <vt:lpstr>C# - Advantages</vt:lpstr>
      <vt:lpstr>C# - Disadvantages</vt:lpstr>
      <vt:lpstr>C# - Applications</vt:lpstr>
      <vt:lpstr>What is XAML</vt:lpstr>
      <vt:lpstr>XAML - History</vt:lpstr>
      <vt:lpstr>XAML - Features</vt:lpstr>
      <vt:lpstr>XAML - Advantages</vt:lpstr>
      <vt:lpstr>XAML - Disadvantages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Yousif Garabet</dc:creator>
  <cp:lastModifiedBy>Yousif Garabet</cp:lastModifiedBy>
  <cp:revision>107</cp:revision>
  <dcterms:created xsi:type="dcterms:W3CDTF">2020-11-04T07:46:55Z</dcterms:created>
  <dcterms:modified xsi:type="dcterms:W3CDTF">2022-02-25T21:36:14Z</dcterms:modified>
</cp:coreProperties>
</file>