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1" r:id="rId3"/>
    <p:sldId id="288" r:id="rId4"/>
    <p:sldId id="289" r:id="rId5"/>
    <p:sldId id="290" r:id="rId6"/>
    <p:sldId id="291" r:id="rId7"/>
    <p:sldId id="292" r:id="rId8"/>
    <p:sldId id="293"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8" autoAdjust="0"/>
    <p:restoredTop sz="95852" autoAdjust="0"/>
  </p:normalViewPr>
  <p:slideViewPr>
    <p:cSldViewPr snapToGrid="0">
      <p:cViewPr varScale="1">
        <p:scale>
          <a:sx n="85" d="100"/>
          <a:sy n="85" d="100"/>
        </p:scale>
        <p:origin x="8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C6899-D5A8-45B3-BC50-5428F59BB011}" type="datetimeFigureOut">
              <a:rPr lang="en-US" smtClean="0"/>
              <a:t>3/4/2022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2B329-C48F-4CB4-B0FD-FBCBC8F6BD16}" type="slidenum">
              <a:rPr lang="en-US" smtClean="0"/>
              <a:t>‹#›</a:t>
            </a:fld>
            <a:endParaRPr lang="en-US"/>
          </a:p>
        </p:txBody>
      </p:sp>
    </p:spTree>
    <p:extLst>
      <p:ext uri="{BB962C8B-B14F-4D97-AF65-F5344CB8AC3E}">
        <p14:creationId xmlns:p14="http://schemas.microsoft.com/office/powerpoint/2010/main" val="100809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CD6C-3C7D-490A-BB07-A3488757DA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6056BA-8B8A-4C62-AAF5-D44D42E33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333ED6-912D-4223-94A0-8B83DDAFCC32}"/>
              </a:ext>
            </a:extLst>
          </p:cNvPr>
          <p:cNvSpPr>
            <a:spLocks noGrp="1"/>
          </p:cNvSpPr>
          <p:nvPr>
            <p:ph type="dt" sz="half" idx="10"/>
          </p:nvPr>
        </p:nvSpPr>
        <p:spPr/>
        <p:txBody>
          <a:bodyPr/>
          <a:lstStyle/>
          <a:p>
            <a:r>
              <a:rPr lang="en-US"/>
              <a:t>03/6/2022</a:t>
            </a:r>
          </a:p>
        </p:txBody>
      </p:sp>
      <p:sp>
        <p:nvSpPr>
          <p:cNvPr id="5" name="Footer Placeholder 4">
            <a:extLst>
              <a:ext uri="{FF2B5EF4-FFF2-40B4-BE49-F238E27FC236}">
                <a16:creationId xmlns:a16="http://schemas.microsoft.com/office/drawing/2014/main" id="{1F6C11B5-7ADA-4D90-83AA-48D05FA5F6A4}"/>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F5D73EEC-0C0B-4FC4-AFD1-D76162B80737}"/>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659887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391C-5484-410E-B88A-53AE6F28C5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AB1F4C-5807-46A7-88DB-A8D9A995F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7B3C3-AFD2-4D71-B51D-9FDCDBAD8514}"/>
              </a:ext>
            </a:extLst>
          </p:cNvPr>
          <p:cNvSpPr>
            <a:spLocks noGrp="1"/>
          </p:cNvSpPr>
          <p:nvPr>
            <p:ph type="dt" sz="half" idx="10"/>
          </p:nvPr>
        </p:nvSpPr>
        <p:spPr/>
        <p:txBody>
          <a:bodyPr/>
          <a:lstStyle/>
          <a:p>
            <a:r>
              <a:rPr lang="en-US"/>
              <a:t>03/6/2022</a:t>
            </a:r>
          </a:p>
        </p:txBody>
      </p:sp>
      <p:sp>
        <p:nvSpPr>
          <p:cNvPr id="5" name="Footer Placeholder 4">
            <a:extLst>
              <a:ext uri="{FF2B5EF4-FFF2-40B4-BE49-F238E27FC236}">
                <a16:creationId xmlns:a16="http://schemas.microsoft.com/office/drawing/2014/main" id="{4E4AC264-741F-4DD5-B90F-99BDAF86D8D3}"/>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DD0781A2-9003-4181-8D7D-A65E63116E62}"/>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201726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AE494-BF66-4E18-BAD9-0312270A5D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07C802-1C85-4B6B-9DA0-2EC3B60876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4454E-E9FB-4766-AED5-A4823754AB00}"/>
              </a:ext>
            </a:extLst>
          </p:cNvPr>
          <p:cNvSpPr>
            <a:spLocks noGrp="1"/>
          </p:cNvSpPr>
          <p:nvPr>
            <p:ph type="dt" sz="half" idx="10"/>
          </p:nvPr>
        </p:nvSpPr>
        <p:spPr/>
        <p:txBody>
          <a:bodyPr/>
          <a:lstStyle/>
          <a:p>
            <a:r>
              <a:rPr lang="en-US"/>
              <a:t>03/6/2022</a:t>
            </a:r>
          </a:p>
        </p:txBody>
      </p:sp>
      <p:sp>
        <p:nvSpPr>
          <p:cNvPr id="5" name="Footer Placeholder 4">
            <a:extLst>
              <a:ext uri="{FF2B5EF4-FFF2-40B4-BE49-F238E27FC236}">
                <a16:creationId xmlns:a16="http://schemas.microsoft.com/office/drawing/2014/main" id="{16BC5A8C-232F-4995-BD98-BB70EDD3C38B}"/>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7CE9E88B-E1A3-4F43-9A56-BFF47DBC1E08}"/>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58654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CE55-63CB-4ADE-B939-95CACE8CC4B1}"/>
              </a:ext>
            </a:extLst>
          </p:cNvPr>
          <p:cNvSpPr>
            <a:spLocks noGrp="1"/>
          </p:cNvSpPr>
          <p:nvPr>
            <p:ph type="title"/>
          </p:nvPr>
        </p:nvSpPr>
        <p:spPr/>
        <p:txBody>
          <a:bodyPr/>
          <a:lstStyle>
            <a:lvl1pP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300DB1F1-61D9-4B77-925D-E8AD9026AAD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3E7A04-9476-463F-BE0E-37E37AEB2511}"/>
              </a:ext>
            </a:extLst>
          </p:cNvPr>
          <p:cNvSpPr>
            <a:spLocks noGrp="1"/>
          </p:cNvSpPr>
          <p:nvPr>
            <p:ph type="dt" sz="half" idx="10"/>
          </p:nvPr>
        </p:nvSpPr>
        <p:spPr>
          <a:xfrm>
            <a:off x="4580907" y="6345190"/>
            <a:ext cx="1640478" cy="365125"/>
          </a:xfrm>
        </p:spPr>
        <p:txBody>
          <a:bodyPr/>
          <a:lstStyle/>
          <a:p>
            <a:r>
              <a:rPr lang="en-US"/>
              <a:t>03/6/2022</a:t>
            </a:r>
            <a:endParaRPr lang="en-US" dirty="0"/>
          </a:p>
        </p:txBody>
      </p:sp>
      <p:sp>
        <p:nvSpPr>
          <p:cNvPr id="5" name="Footer Placeholder 4">
            <a:extLst>
              <a:ext uri="{FF2B5EF4-FFF2-40B4-BE49-F238E27FC236}">
                <a16:creationId xmlns:a16="http://schemas.microsoft.com/office/drawing/2014/main" id="{467498EB-6D32-46D7-9C5C-E4FC87C91685}"/>
              </a:ext>
            </a:extLst>
          </p:cNvPr>
          <p:cNvSpPr>
            <a:spLocks noGrp="1"/>
          </p:cNvSpPr>
          <p:nvPr>
            <p:ph type="ftr" sz="quarter" idx="11"/>
          </p:nvPr>
        </p:nvSpPr>
        <p:spPr>
          <a:xfrm>
            <a:off x="838200" y="6345191"/>
            <a:ext cx="1830977" cy="365125"/>
          </a:xfrm>
        </p:spPr>
        <p:txBody>
          <a:bodyPr/>
          <a:lstStyle/>
          <a:p>
            <a:r>
              <a:rPr lang="en-US" dirty="0"/>
              <a:t>Mr. Yousif</a:t>
            </a:r>
          </a:p>
        </p:txBody>
      </p:sp>
      <p:sp>
        <p:nvSpPr>
          <p:cNvPr id="6" name="Slide Number Placeholder 5">
            <a:extLst>
              <a:ext uri="{FF2B5EF4-FFF2-40B4-BE49-F238E27FC236}">
                <a16:creationId xmlns:a16="http://schemas.microsoft.com/office/drawing/2014/main" id="{DB17EAB8-9489-4A98-859D-722027B2554D}"/>
              </a:ext>
            </a:extLst>
          </p:cNvPr>
          <p:cNvSpPr>
            <a:spLocks noGrp="1"/>
          </p:cNvSpPr>
          <p:nvPr>
            <p:ph type="sldNum" sz="quarter" idx="12"/>
          </p:nvPr>
        </p:nvSpPr>
        <p:spPr>
          <a:xfrm>
            <a:off x="7274330" y="6345190"/>
            <a:ext cx="2743200" cy="365125"/>
          </a:xfrm>
        </p:spPr>
        <p:txBody>
          <a:bodyPr/>
          <a:lstStyle/>
          <a:p>
            <a:fld id="{DE8AFC43-2897-41A1-8E56-8325026E7933}" type="slidenum">
              <a:rPr lang="en-US" smtClean="0"/>
              <a:pPr/>
              <a:t>‹#›</a:t>
            </a:fld>
            <a:endParaRPr lang="en-US" dirty="0"/>
          </a:p>
        </p:txBody>
      </p:sp>
      <p:pic>
        <p:nvPicPr>
          <p:cNvPr id="8" name="Picture 7">
            <a:extLst>
              <a:ext uri="{FF2B5EF4-FFF2-40B4-BE49-F238E27FC236}">
                <a16:creationId xmlns:a16="http://schemas.microsoft.com/office/drawing/2014/main" id="{8CE875F8-87C0-4717-923C-E2DCD23417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26538" y="5580153"/>
            <a:ext cx="1282035" cy="1193619"/>
          </a:xfrm>
          <a:prstGeom prst="rect">
            <a:avLst/>
          </a:prstGeom>
        </p:spPr>
      </p:pic>
    </p:spTree>
    <p:extLst>
      <p:ext uri="{BB962C8B-B14F-4D97-AF65-F5344CB8AC3E}">
        <p14:creationId xmlns:p14="http://schemas.microsoft.com/office/powerpoint/2010/main" val="269874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0694-5B08-4F12-9547-D991358615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6E45D1-746D-4C40-900E-7DEF2BD61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DE16F-4691-4DB9-8B77-94EEAF5FA645}"/>
              </a:ext>
            </a:extLst>
          </p:cNvPr>
          <p:cNvSpPr>
            <a:spLocks noGrp="1"/>
          </p:cNvSpPr>
          <p:nvPr>
            <p:ph type="dt" sz="half" idx="10"/>
          </p:nvPr>
        </p:nvSpPr>
        <p:spPr/>
        <p:txBody>
          <a:bodyPr/>
          <a:lstStyle/>
          <a:p>
            <a:r>
              <a:rPr lang="en-US"/>
              <a:t>03/6/2022</a:t>
            </a:r>
          </a:p>
        </p:txBody>
      </p:sp>
      <p:sp>
        <p:nvSpPr>
          <p:cNvPr id="5" name="Footer Placeholder 4">
            <a:extLst>
              <a:ext uri="{FF2B5EF4-FFF2-40B4-BE49-F238E27FC236}">
                <a16:creationId xmlns:a16="http://schemas.microsoft.com/office/drawing/2014/main" id="{D34CB83B-DFD1-4ADB-8652-308AE3EA0BAF}"/>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BDAFB510-2EC7-427C-83DA-87063D0B8893}"/>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07542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4E6FF-5C57-486B-87AC-D36A4AC37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A5509-7D14-41EC-8276-86EBDF2447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39CC35-545E-4C93-B09D-AB088073E1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CC4CC8-0D73-4506-9087-FA5950E0CBE2}"/>
              </a:ext>
            </a:extLst>
          </p:cNvPr>
          <p:cNvSpPr>
            <a:spLocks noGrp="1"/>
          </p:cNvSpPr>
          <p:nvPr>
            <p:ph type="dt" sz="half" idx="10"/>
          </p:nvPr>
        </p:nvSpPr>
        <p:spPr/>
        <p:txBody>
          <a:bodyPr/>
          <a:lstStyle/>
          <a:p>
            <a:r>
              <a:rPr lang="en-US"/>
              <a:t>03/6/2022</a:t>
            </a:r>
          </a:p>
        </p:txBody>
      </p:sp>
      <p:sp>
        <p:nvSpPr>
          <p:cNvPr id="6" name="Footer Placeholder 5">
            <a:extLst>
              <a:ext uri="{FF2B5EF4-FFF2-40B4-BE49-F238E27FC236}">
                <a16:creationId xmlns:a16="http://schemas.microsoft.com/office/drawing/2014/main" id="{594F6586-C7D0-4A9D-B7D5-1C7435D4D216}"/>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1114F954-3DA4-448A-88F9-34888BDEF0D5}"/>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03909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5D48-EB86-4061-ABEB-5AAF23970F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E75A2C-A9F4-484D-8458-E78A076E3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5F849-8E99-4D36-9344-3D3C7AAF87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46BA3D-AEA0-4619-914D-687B73CAD9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8BF83E-A76D-4C19-BE2D-38051FC21E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B2C7D9-7657-4CDE-9588-C113DA378BAD}"/>
              </a:ext>
            </a:extLst>
          </p:cNvPr>
          <p:cNvSpPr>
            <a:spLocks noGrp="1"/>
          </p:cNvSpPr>
          <p:nvPr>
            <p:ph type="dt" sz="half" idx="10"/>
          </p:nvPr>
        </p:nvSpPr>
        <p:spPr/>
        <p:txBody>
          <a:bodyPr/>
          <a:lstStyle/>
          <a:p>
            <a:r>
              <a:rPr lang="en-US"/>
              <a:t>03/6/2022</a:t>
            </a:r>
          </a:p>
        </p:txBody>
      </p:sp>
      <p:sp>
        <p:nvSpPr>
          <p:cNvPr id="8" name="Footer Placeholder 7">
            <a:extLst>
              <a:ext uri="{FF2B5EF4-FFF2-40B4-BE49-F238E27FC236}">
                <a16:creationId xmlns:a16="http://schemas.microsoft.com/office/drawing/2014/main" id="{847E0B31-98E8-4ED0-8369-911BF44DA4C2}"/>
              </a:ext>
            </a:extLst>
          </p:cNvPr>
          <p:cNvSpPr>
            <a:spLocks noGrp="1"/>
          </p:cNvSpPr>
          <p:nvPr>
            <p:ph type="ftr" sz="quarter" idx="11"/>
          </p:nvPr>
        </p:nvSpPr>
        <p:spPr/>
        <p:txBody>
          <a:bodyPr/>
          <a:lstStyle/>
          <a:p>
            <a:r>
              <a:rPr lang="en-US"/>
              <a:t>Mr. Yousif</a:t>
            </a:r>
          </a:p>
        </p:txBody>
      </p:sp>
      <p:sp>
        <p:nvSpPr>
          <p:cNvPr id="9" name="Slide Number Placeholder 8">
            <a:extLst>
              <a:ext uri="{FF2B5EF4-FFF2-40B4-BE49-F238E27FC236}">
                <a16:creationId xmlns:a16="http://schemas.microsoft.com/office/drawing/2014/main" id="{04FF8B79-A4EC-4A06-8436-AFBF81F9027B}"/>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86539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12CD-7C9E-44B8-B03C-DF7EB393D2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1D5640-7012-4F1E-AA0E-E16AD46570B3}"/>
              </a:ext>
            </a:extLst>
          </p:cNvPr>
          <p:cNvSpPr>
            <a:spLocks noGrp="1"/>
          </p:cNvSpPr>
          <p:nvPr>
            <p:ph type="dt" sz="half" idx="10"/>
          </p:nvPr>
        </p:nvSpPr>
        <p:spPr/>
        <p:txBody>
          <a:bodyPr/>
          <a:lstStyle/>
          <a:p>
            <a:r>
              <a:rPr lang="en-US"/>
              <a:t>03/6/2022</a:t>
            </a:r>
          </a:p>
        </p:txBody>
      </p:sp>
      <p:sp>
        <p:nvSpPr>
          <p:cNvPr id="4" name="Footer Placeholder 3">
            <a:extLst>
              <a:ext uri="{FF2B5EF4-FFF2-40B4-BE49-F238E27FC236}">
                <a16:creationId xmlns:a16="http://schemas.microsoft.com/office/drawing/2014/main" id="{82F02C79-F093-44BD-96D1-EAE97ABD7CBC}"/>
              </a:ext>
            </a:extLst>
          </p:cNvPr>
          <p:cNvSpPr>
            <a:spLocks noGrp="1"/>
          </p:cNvSpPr>
          <p:nvPr>
            <p:ph type="ftr" sz="quarter" idx="11"/>
          </p:nvPr>
        </p:nvSpPr>
        <p:spPr/>
        <p:txBody>
          <a:bodyPr/>
          <a:lstStyle/>
          <a:p>
            <a:r>
              <a:rPr lang="en-US"/>
              <a:t>Mr. Yousif</a:t>
            </a:r>
          </a:p>
        </p:txBody>
      </p:sp>
      <p:sp>
        <p:nvSpPr>
          <p:cNvPr id="5" name="Slide Number Placeholder 4">
            <a:extLst>
              <a:ext uri="{FF2B5EF4-FFF2-40B4-BE49-F238E27FC236}">
                <a16:creationId xmlns:a16="http://schemas.microsoft.com/office/drawing/2014/main" id="{AAA96F15-59F6-453A-90B0-350233480833}"/>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738679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AA065-DEC8-4702-9547-5A0439E1E5DE}"/>
              </a:ext>
            </a:extLst>
          </p:cNvPr>
          <p:cNvSpPr>
            <a:spLocks noGrp="1"/>
          </p:cNvSpPr>
          <p:nvPr>
            <p:ph type="dt" sz="half" idx="10"/>
          </p:nvPr>
        </p:nvSpPr>
        <p:spPr/>
        <p:txBody>
          <a:bodyPr/>
          <a:lstStyle/>
          <a:p>
            <a:r>
              <a:rPr lang="en-US"/>
              <a:t>03/6/2022</a:t>
            </a:r>
          </a:p>
        </p:txBody>
      </p:sp>
      <p:sp>
        <p:nvSpPr>
          <p:cNvPr id="3" name="Footer Placeholder 2">
            <a:extLst>
              <a:ext uri="{FF2B5EF4-FFF2-40B4-BE49-F238E27FC236}">
                <a16:creationId xmlns:a16="http://schemas.microsoft.com/office/drawing/2014/main" id="{58DA77E6-CBE9-4CDB-BCD8-75AE5091D530}"/>
              </a:ext>
            </a:extLst>
          </p:cNvPr>
          <p:cNvSpPr>
            <a:spLocks noGrp="1"/>
          </p:cNvSpPr>
          <p:nvPr>
            <p:ph type="ftr" sz="quarter" idx="11"/>
          </p:nvPr>
        </p:nvSpPr>
        <p:spPr/>
        <p:txBody>
          <a:bodyPr/>
          <a:lstStyle/>
          <a:p>
            <a:r>
              <a:rPr lang="en-US"/>
              <a:t>Mr. Yousif</a:t>
            </a:r>
          </a:p>
        </p:txBody>
      </p:sp>
      <p:sp>
        <p:nvSpPr>
          <p:cNvPr id="4" name="Slide Number Placeholder 3">
            <a:extLst>
              <a:ext uri="{FF2B5EF4-FFF2-40B4-BE49-F238E27FC236}">
                <a16:creationId xmlns:a16="http://schemas.microsoft.com/office/drawing/2014/main" id="{9CB012DD-3FAB-49A5-9787-D8D04DF76806}"/>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438252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2B26-1316-4E5D-9308-5C069FEDA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8CE5C2-02E5-4C87-9D26-5BD906EEF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DD1027-6DCE-4089-BE2C-403DB3FB9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C208A-9FEE-46E2-87B4-B9F5797AFB47}"/>
              </a:ext>
            </a:extLst>
          </p:cNvPr>
          <p:cNvSpPr>
            <a:spLocks noGrp="1"/>
          </p:cNvSpPr>
          <p:nvPr>
            <p:ph type="dt" sz="half" idx="10"/>
          </p:nvPr>
        </p:nvSpPr>
        <p:spPr/>
        <p:txBody>
          <a:bodyPr/>
          <a:lstStyle/>
          <a:p>
            <a:r>
              <a:rPr lang="en-US"/>
              <a:t>03/6/2022</a:t>
            </a:r>
          </a:p>
        </p:txBody>
      </p:sp>
      <p:sp>
        <p:nvSpPr>
          <p:cNvPr id="6" name="Footer Placeholder 5">
            <a:extLst>
              <a:ext uri="{FF2B5EF4-FFF2-40B4-BE49-F238E27FC236}">
                <a16:creationId xmlns:a16="http://schemas.microsoft.com/office/drawing/2014/main" id="{0024F2C9-9393-45FA-8AFD-DF92EC89A048}"/>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11DC4E64-B2CF-4D9C-89C6-4524868110C5}"/>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44733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C0D7-1E9C-493D-AD4F-53862D2DD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B09FFC-B032-4D3F-ABFE-6FC0C86F6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DA61BA-4155-40C1-90EC-F9334C0F3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3380D1-99FC-41F5-BBD3-8B4A495D7D32}"/>
              </a:ext>
            </a:extLst>
          </p:cNvPr>
          <p:cNvSpPr>
            <a:spLocks noGrp="1"/>
          </p:cNvSpPr>
          <p:nvPr>
            <p:ph type="dt" sz="half" idx="10"/>
          </p:nvPr>
        </p:nvSpPr>
        <p:spPr/>
        <p:txBody>
          <a:bodyPr/>
          <a:lstStyle/>
          <a:p>
            <a:r>
              <a:rPr lang="en-US"/>
              <a:t>03/6/2022</a:t>
            </a:r>
          </a:p>
        </p:txBody>
      </p:sp>
      <p:sp>
        <p:nvSpPr>
          <p:cNvPr id="6" name="Footer Placeholder 5">
            <a:extLst>
              <a:ext uri="{FF2B5EF4-FFF2-40B4-BE49-F238E27FC236}">
                <a16:creationId xmlns:a16="http://schemas.microsoft.com/office/drawing/2014/main" id="{704E6F0A-8D32-40D4-BC02-3CEA7BEF7C58}"/>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D1A8979C-CD68-4A69-A00E-B5B6F758A230}"/>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2289450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51BB09-C107-4731-B165-768B03102E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1974BD-C286-4289-9002-C23940E66E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037F4-9196-4C1B-89DF-70BCBA245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03/6/2022</a:t>
            </a:r>
          </a:p>
        </p:txBody>
      </p:sp>
      <p:sp>
        <p:nvSpPr>
          <p:cNvPr id="5" name="Footer Placeholder 4">
            <a:extLst>
              <a:ext uri="{FF2B5EF4-FFF2-40B4-BE49-F238E27FC236}">
                <a16:creationId xmlns:a16="http://schemas.microsoft.com/office/drawing/2014/main" id="{E4EF614B-9C6F-49FF-871D-81C1F9EB39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Mr. Yousif</a:t>
            </a:r>
          </a:p>
        </p:txBody>
      </p:sp>
      <p:sp>
        <p:nvSpPr>
          <p:cNvPr id="6" name="Slide Number Placeholder 5">
            <a:extLst>
              <a:ext uri="{FF2B5EF4-FFF2-40B4-BE49-F238E27FC236}">
                <a16:creationId xmlns:a16="http://schemas.microsoft.com/office/drawing/2014/main" id="{36679AAF-1D71-4BD3-B9E1-6107AFC47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6274B-DAFA-4D54-A13D-41FFB48DD455}" type="slidenum">
              <a:rPr lang="en-US" smtClean="0"/>
              <a:t>‹#›</a:t>
            </a:fld>
            <a:endParaRPr lang="en-US"/>
          </a:p>
        </p:txBody>
      </p:sp>
    </p:spTree>
    <p:extLst>
      <p:ext uri="{BB962C8B-B14F-4D97-AF65-F5344CB8AC3E}">
        <p14:creationId xmlns:p14="http://schemas.microsoft.com/office/powerpoint/2010/main" val="791523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nuget.org/packages/sqlite-net-pc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A32A-9100-4A12-8F17-51E36BDCB74C}"/>
              </a:ext>
            </a:extLst>
          </p:cNvPr>
          <p:cNvSpPr>
            <a:spLocks noGrp="1"/>
          </p:cNvSpPr>
          <p:nvPr>
            <p:ph type="ctrTitle"/>
          </p:nvPr>
        </p:nvSpPr>
        <p:spPr/>
        <p:txBody>
          <a:bodyPr/>
          <a:lstStyle/>
          <a:p>
            <a:r>
              <a:rPr lang="en-US" dirty="0"/>
              <a:t>Lecture 6 – Data Access</a:t>
            </a:r>
          </a:p>
        </p:txBody>
      </p:sp>
      <p:sp>
        <p:nvSpPr>
          <p:cNvPr id="3" name="Subtitle 2">
            <a:extLst>
              <a:ext uri="{FF2B5EF4-FFF2-40B4-BE49-F238E27FC236}">
                <a16:creationId xmlns:a16="http://schemas.microsoft.com/office/drawing/2014/main" id="{EC197F03-D912-44B6-BBF2-7A52CC2922B6}"/>
              </a:ext>
            </a:extLst>
          </p:cNvPr>
          <p:cNvSpPr>
            <a:spLocks noGrp="1"/>
          </p:cNvSpPr>
          <p:nvPr>
            <p:ph type="subTitle" idx="1"/>
          </p:nvPr>
        </p:nvSpPr>
        <p:spPr>
          <a:xfrm>
            <a:off x="1524000" y="3768293"/>
            <a:ext cx="9144000" cy="1655762"/>
          </a:xfrm>
        </p:spPr>
        <p:txBody>
          <a:bodyPr>
            <a:normAutofit lnSpcReduction="10000"/>
          </a:bodyPr>
          <a:lstStyle/>
          <a:p>
            <a:r>
              <a:rPr lang="en-US" dirty="0"/>
              <a:t>Mr. Yousif Garabet Arshak </a:t>
            </a:r>
          </a:p>
          <a:p>
            <a:r>
              <a:rPr lang="en-US" dirty="0"/>
              <a:t>Computer Science Department </a:t>
            </a:r>
          </a:p>
          <a:p>
            <a:r>
              <a:rPr lang="en-US" dirty="0"/>
              <a:t>University of Zakho</a:t>
            </a:r>
          </a:p>
          <a:p>
            <a:r>
              <a:rPr lang="en-US" dirty="0" err="1"/>
              <a:t>yousif.arshak@uoz.edu.krd</a:t>
            </a:r>
            <a:r>
              <a:rPr lang="en-US" dirty="0"/>
              <a:t> </a:t>
            </a:r>
          </a:p>
        </p:txBody>
      </p:sp>
      <p:sp>
        <p:nvSpPr>
          <p:cNvPr id="4" name="Date Placeholder 3">
            <a:extLst>
              <a:ext uri="{FF2B5EF4-FFF2-40B4-BE49-F238E27FC236}">
                <a16:creationId xmlns:a16="http://schemas.microsoft.com/office/drawing/2014/main" id="{C38E686B-C12A-47A1-A6BF-995037F9343D}"/>
              </a:ext>
            </a:extLst>
          </p:cNvPr>
          <p:cNvSpPr>
            <a:spLocks noGrp="1"/>
          </p:cNvSpPr>
          <p:nvPr>
            <p:ph type="dt" sz="half" idx="10"/>
          </p:nvPr>
        </p:nvSpPr>
        <p:spPr/>
        <p:txBody>
          <a:bodyPr/>
          <a:lstStyle/>
          <a:p>
            <a:r>
              <a:rPr lang="en-US"/>
              <a:t>03/6/2022</a:t>
            </a:r>
            <a:endParaRPr lang="en-US" dirty="0"/>
          </a:p>
        </p:txBody>
      </p:sp>
      <p:sp>
        <p:nvSpPr>
          <p:cNvPr id="5" name="Footer Placeholder 4">
            <a:extLst>
              <a:ext uri="{FF2B5EF4-FFF2-40B4-BE49-F238E27FC236}">
                <a16:creationId xmlns:a16="http://schemas.microsoft.com/office/drawing/2014/main" id="{D7B01CBE-A939-498D-943A-32FE463F2316}"/>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629D6923-43E7-4262-9638-FADDEA08C45D}"/>
              </a:ext>
            </a:extLst>
          </p:cNvPr>
          <p:cNvSpPr>
            <a:spLocks noGrp="1"/>
          </p:cNvSpPr>
          <p:nvPr>
            <p:ph type="sldNum" sz="quarter" idx="12"/>
          </p:nvPr>
        </p:nvSpPr>
        <p:spPr/>
        <p:txBody>
          <a:bodyPr/>
          <a:lstStyle/>
          <a:p>
            <a:fld id="{D0A6274B-DAFA-4D54-A13D-41FFB48DD455}" type="slidenum">
              <a:rPr lang="en-US" smtClean="0"/>
              <a:t>1</a:t>
            </a:fld>
            <a:endParaRPr lang="en-US"/>
          </a:p>
        </p:txBody>
      </p:sp>
    </p:spTree>
    <p:extLst>
      <p:ext uri="{BB962C8B-B14F-4D97-AF65-F5344CB8AC3E}">
        <p14:creationId xmlns:p14="http://schemas.microsoft.com/office/powerpoint/2010/main" val="1616678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3B63-054D-42F9-A391-7A5F4BD24A61}"/>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E1C28200-F0F2-4616-9BF7-0EF5CE3CCB30}"/>
              </a:ext>
            </a:extLst>
          </p:cNvPr>
          <p:cNvSpPr>
            <a:spLocks noGrp="1"/>
          </p:cNvSpPr>
          <p:nvPr>
            <p:ph idx="1"/>
          </p:nvPr>
        </p:nvSpPr>
        <p:spPr/>
        <p:txBody>
          <a:bodyPr>
            <a:normAutofit/>
          </a:bodyPr>
          <a:lstStyle/>
          <a:p>
            <a:pPr algn="l"/>
            <a:r>
              <a:rPr lang="en-US" b="1" u="sng" dirty="0">
                <a:solidFill>
                  <a:srgbClr val="171717"/>
                </a:solidFill>
                <a:latin typeface="Segoe UI" panose="020B0502040204020203" pitchFamily="34" charset="0"/>
              </a:rPr>
              <a:t>Introduction</a:t>
            </a:r>
          </a:p>
          <a:p>
            <a:pPr algn="l"/>
            <a:r>
              <a:rPr lang="en-US" b="1" u="sng" dirty="0">
                <a:solidFill>
                  <a:srgbClr val="171717"/>
                </a:solidFill>
                <a:latin typeface="Segoe UI" panose="020B0502040204020203" pitchFamily="34" charset="0"/>
              </a:rPr>
              <a:t>Application Property</a:t>
            </a:r>
          </a:p>
          <a:p>
            <a:r>
              <a:rPr lang="en-US" b="1" u="sng" dirty="0">
                <a:solidFill>
                  <a:srgbClr val="171717"/>
                </a:solidFill>
                <a:latin typeface="Segoe UI" panose="020B0502040204020203" pitchFamily="34" charset="0"/>
              </a:rPr>
              <a:t>Files</a:t>
            </a:r>
          </a:p>
          <a:p>
            <a:r>
              <a:rPr lang="en-US" b="1" u="sng" dirty="0">
                <a:solidFill>
                  <a:srgbClr val="171717"/>
                </a:solidFill>
                <a:latin typeface="Segoe UI" panose="020B0502040204020203" pitchFamily="34" charset="0"/>
              </a:rPr>
              <a:t>Local Databases</a:t>
            </a:r>
          </a:p>
          <a:p>
            <a:endParaRPr lang="en-US" i="0" dirty="0">
              <a:solidFill>
                <a:srgbClr val="171717"/>
              </a:solidFill>
              <a:effectLst/>
              <a:latin typeface="Segoe UI" panose="020B0502040204020203" pitchFamily="34" charset="0"/>
            </a:endParaRPr>
          </a:p>
          <a:p>
            <a:pPr algn="l">
              <a:buFont typeface="Arial" panose="020B0604020202020204" pitchFamily="34" charset="0"/>
              <a:buChar char="•"/>
            </a:pPr>
            <a:endParaRPr lang="en-US" dirty="0">
              <a:solidFill>
                <a:srgbClr val="343434"/>
              </a:solidFill>
              <a:latin typeface="proxima-nova"/>
            </a:endParaRPr>
          </a:p>
          <a:p>
            <a:pPr algn="l">
              <a:buFont typeface="Arial" panose="020B0604020202020204" pitchFamily="34" charset="0"/>
              <a:buChar char="•"/>
            </a:pPr>
            <a:endParaRPr lang="en-US" dirty="0">
              <a:solidFill>
                <a:srgbClr val="343434"/>
              </a:solidFill>
              <a:latin typeface="proxima-nova"/>
            </a:endParaRPr>
          </a:p>
        </p:txBody>
      </p:sp>
      <p:sp>
        <p:nvSpPr>
          <p:cNvPr id="4" name="Date Placeholder 3">
            <a:extLst>
              <a:ext uri="{FF2B5EF4-FFF2-40B4-BE49-F238E27FC236}">
                <a16:creationId xmlns:a16="http://schemas.microsoft.com/office/drawing/2014/main" id="{95131DE0-41FA-4E07-AE8B-3A84752C2AB9}"/>
              </a:ext>
            </a:extLst>
          </p:cNvPr>
          <p:cNvSpPr>
            <a:spLocks noGrp="1"/>
          </p:cNvSpPr>
          <p:nvPr>
            <p:ph type="dt" sz="half" idx="10"/>
          </p:nvPr>
        </p:nvSpPr>
        <p:spPr/>
        <p:txBody>
          <a:bodyPr/>
          <a:lstStyle/>
          <a:p>
            <a:r>
              <a:rPr lang="en-US"/>
              <a:t>03/6/2022</a:t>
            </a:r>
            <a:endParaRPr lang="en-US" dirty="0"/>
          </a:p>
        </p:txBody>
      </p:sp>
      <p:sp>
        <p:nvSpPr>
          <p:cNvPr id="5" name="Footer Placeholder 4">
            <a:extLst>
              <a:ext uri="{FF2B5EF4-FFF2-40B4-BE49-F238E27FC236}">
                <a16:creationId xmlns:a16="http://schemas.microsoft.com/office/drawing/2014/main" id="{38A1274D-DBD4-43B5-9939-F8B2E6846813}"/>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E01C4321-2858-49C5-88BC-187B7017B58B}"/>
              </a:ext>
            </a:extLst>
          </p:cNvPr>
          <p:cNvSpPr>
            <a:spLocks noGrp="1"/>
          </p:cNvSpPr>
          <p:nvPr>
            <p:ph type="sldNum" sz="quarter" idx="12"/>
          </p:nvPr>
        </p:nvSpPr>
        <p:spPr/>
        <p:txBody>
          <a:bodyPr/>
          <a:lstStyle/>
          <a:p>
            <a:fld id="{DE8AFC43-2897-41A1-8E56-8325026E7933}" type="slidenum">
              <a:rPr lang="en-US" smtClean="0"/>
              <a:pPr/>
              <a:t>2</a:t>
            </a:fld>
            <a:endParaRPr lang="en-US" dirty="0"/>
          </a:p>
        </p:txBody>
      </p:sp>
    </p:spTree>
    <p:extLst>
      <p:ext uri="{BB962C8B-B14F-4D97-AF65-F5344CB8AC3E}">
        <p14:creationId xmlns:p14="http://schemas.microsoft.com/office/powerpoint/2010/main" val="385124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3454-96C1-437F-9E28-BF82D364ADF6}"/>
              </a:ext>
            </a:extLst>
          </p:cNvPr>
          <p:cNvSpPr>
            <a:spLocks noGrp="1"/>
          </p:cNvSpPr>
          <p:nvPr>
            <p:ph type="title"/>
          </p:nvPr>
        </p:nvSpPr>
        <p:spPr/>
        <p:txBody>
          <a:bodyPr/>
          <a:lstStyle/>
          <a:p>
            <a:r>
              <a:rPr lang="en-US" b="1" i="0" u="none" strike="noStrike" dirty="0">
                <a:solidFill>
                  <a:srgbClr val="2D2D2D"/>
                </a:solidFill>
                <a:effectLst/>
                <a:latin typeface="proxima-nova"/>
              </a:rPr>
              <a:t>Introduction</a:t>
            </a:r>
            <a:endParaRPr lang="en-US" dirty="0">
              <a:solidFill>
                <a:srgbClr val="2D2D2D"/>
              </a:solidFill>
              <a:latin typeface="proxima-nova"/>
            </a:endParaRPr>
          </a:p>
        </p:txBody>
      </p:sp>
      <p:sp>
        <p:nvSpPr>
          <p:cNvPr id="3" name="Content Placeholder 2">
            <a:extLst>
              <a:ext uri="{FF2B5EF4-FFF2-40B4-BE49-F238E27FC236}">
                <a16:creationId xmlns:a16="http://schemas.microsoft.com/office/drawing/2014/main" id="{0349F4BB-B8D8-47F8-85A9-89C0420D6B5B}"/>
              </a:ext>
            </a:extLst>
          </p:cNvPr>
          <p:cNvSpPr>
            <a:spLocks noGrp="1"/>
          </p:cNvSpPr>
          <p:nvPr>
            <p:ph idx="1"/>
          </p:nvPr>
        </p:nvSpPr>
        <p:spPr/>
        <p:txBody>
          <a:bodyPr>
            <a:normAutofit/>
          </a:bodyPr>
          <a:lstStyle/>
          <a:p>
            <a:pPr algn="l"/>
            <a:r>
              <a:rPr lang="en-US" sz="1600" b="1" i="0" u="none" strike="noStrike" dirty="0">
                <a:solidFill>
                  <a:srgbClr val="171717"/>
                </a:solidFill>
                <a:effectLst/>
                <a:latin typeface="Segoe UI" panose="020B0502040204020203" pitchFamily="34" charset="0"/>
              </a:rPr>
              <a:t>Application Property</a:t>
            </a:r>
          </a:p>
          <a:p>
            <a:pPr marL="457200" lvl="1" indent="0">
              <a:buNone/>
            </a:pPr>
            <a:r>
              <a:rPr lang="en-US" sz="1600" dirty="0">
                <a:solidFill>
                  <a:srgbClr val="171717"/>
                </a:solidFill>
                <a:latin typeface="Segoe UI" panose="020B0502040204020203" pitchFamily="34" charset="0"/>
              </a:rPr>
              <a:t>Property is a dictionary that hold object in it and it can be access after restarting application, it's better to use it for saving simple variables.</a:t>
            </a:r>
          </a:p>
          <a:p>
            <a:r>
              <a:rPr lang="en-US" sz="1800" b="1" i="0" u="none" strike="noStrike" dirty="0">
                <a:solidFill>
                  <a:srgbClr val="171717"/>
                </a:solidFill>
                <a:effectLst/>
                <a:latin typeface="Segoe UI" panose="020B0502040204020203" pitchFamily="34" charset="0"/>
              </a:rPr>
              <a:t>Files</a:t>
            </a:r>
            <a:endParaRPr lang="en-US" sz="1800" b="1" i="0" dirty="0">
              <a:solidFill>
                <a:srgbClr val="171717"/>
              </a:solidFill>
              <a:effectLst/>
              <a:latin typeface="Segoe UI" panose="020B0502040204020203" pitchFamily="34" charset="0"/>
            </a:endParaRPr>
          </a:p>
          <a:p>
            <a:pPr marL="457200" lvl="1" indent="0">
              <a:buNone/>
            </a:pPr>
            <a:r>
              <a:rPr lang="en-US" sz="1600" b="0" i="0" dirty="0">
                <a:solidFill>
                  <a:srgbClr val="171717"/>
                </a:solidFill>
                <a:effectLst/>
                <a:latin typeface="Segoe UI" panose="020B0502040204020203" pitchFamily="34" charset="0"/>
              </a:rPr>
              <a:t>File handling with </a:t>
            </a:r>
            <a:r>
              <a:rPr lang="en-US" sz="1600" b="0" i="0" dirty="0" err="1">
                <a:solidFill>
                  <a:srgbClr val="171717"/>
                </a:solidFill>
                <a:effectLst/>
                <a:latin typeface="Segoe UI" panose="020B0502040204020203" pitchFamily="34" charset="0"/>
              </a:rPr>
              <a:t>Xamarin.Forms</a:t>
            </a:r>
            <a:r>
              <a:rPr lang="en-US" sz="1600" b="0" i="0" dirty="0">
                <a:solidFill>
                  <a:srgbClr val="171717"/>
                </a:solidFill>
                <a:effectLst/>
                <a:latin typeface="Segoe UI" panose="020B0502040204020203" pitchFamily="34" charset="0"/>
              </a:rPr>
              <a:t> can be achieved using code in a .NET Standard library, or by using embedded resources.</a:t>
            </a:r>
          </a:p>
          <a:p>
            <a:pPr algn="l"/>
            <a:r>
              <a:rPr lang="en-US" sz="1600" b="1" i="0" u="none" strike="noStrike" dirty="0">
                <a:solidFill>
                  <a:srgbClr val="171717"/>
                </a:solidFill>
                <a:effectLst/>
                <a:latin typeface="Segoe UI" panose="020B0502040204020203" pitchFamily="34" charset="0"/>
              </a:rPr>
              <a:t>Local Databases</a:t>
            </a:r>
            <a:endParaRPr lang="en-US" sz="1600" b="1" i="0" dirty="0">
              <a:solidFill>
                <a:srgbClr val="171717"/>
              </a:solidFill>
              <a:effectLst/>
              <a:latin typeface="Segoe UI" panose="020B0502040204020203" pitchFamily="34" charset="0"/>
            </a:endParaRPr>
          </a:p>
          <a:p>
            <a:pPr marL="457200" lvl="1" indent="0">
              <a:buNone/>
            </a:pPr>
            <a:r>
              <a:rPr lang="en-US" sz="1600" b="0" i="0" dirty="0" err="1">
                <a:solidFill>
                  <a:srgbClr val="171717"/>
                </a:solidFill>
                <a:effectLst/>
                <a:latin typeface="Segoe UI" panose="020B0502040204020203" pitchFamily="34" charset="0"/>
              </a:rPr>
              <a:t>Xamarin.Forms</a:t>
            </a:r>
            <a:r>
              <a:rPr lang="en-US" sz="1600" b="0" i="0" dirty="0">
                <a:solidFill>
                  <a:srgbClr val="171717"/>
                </a:solidFill>
                <a:effectLst/>
                <a:latin typeface="Segoe UI" panose="020B0502040204020203" pitchFamily="34" charset="0"/>
              </a:rPr>
              <a:t> supports database-driven applications using the SQLite database engine, which makes it possible to load and save objects in shared code. This lecture describes how </a:t>
            </a:r>
            <a:r>
              <a:rPr lang="en-US" sz="1600" b="0" i="0" dirty="0" err="1">
                <a:solidFill>
                  <a:srgbClr val="171717"/>
                </a:solidFill>
                <a:effectLst/>
                <a:latin typeface="Segoe UI" panose="020B0502040204020203" pitchFamily="34" charset="0"/>
              </a:rPr>
              <a:t>Xamarin.Forms</a:t>
            </a:r>
            <a:r>
              <a:rPr lang="en-US" sz="1600" b="0" i="0" dirty="0">
                <a:solidFill>
                  <a:srgbClr val="171717"/>
                </a:solidFill>
                <a:effectLst/>
                <a:latin typeface="Segoe UI" panose="020B0502040204020203" pitchFamily="34" charset="0"/>
              </a:rPr>
              <a:t> applications can read and write data to a local SQLite database using </a:t>
            </a:r>
            <a:r>
              <a:rPr lang="en-US" sz="1600" b="0" i="0" dirty="0" err="1">
                <a:solidFill>
                  <a:srgbClr val="171717"/>
                </a:solidFill>
                <a:effectLst/>
                <a:latin typeface="Segoe UI" panose="020B0502040204020203" pitchFamily="34" charset="0"/>
              </a:rPr>
              <a:t>SQLite.Net</a:t>
            </a:r>
            <a:r>
              <a:rPr lang="en-US" sz="1600" b="0" i="0" dirty="0">
                <a:solidFill>
                  <a:srgbClr val="171717"/>
                </a:solidFill>
                <a:effectLst/>
                <a:latin typeface="Segoe UI" panose="020B0502040204020203" pitchFamily="34" charset="0"/>
              </a:rPr>
              <a:t>.</a:t>
            </a:r>
          </a:p>
        </p:txBody>
      </p:sp>
      <p:sp>
        <p:nvSpPr>
          <p:cNvPr id="4" name="Date Placeholder 3">
            <a:extLst>
              <a:ext uri="{FF2B5EF4-FFF2-40B4-BE49-F238E27FC236}">
                <a16:creationId xmlns:a16="http://schemas.microsoft.com/office/drawing/2014/main" id="{7396D44A-4DA5-4C01-8665-AF527D803956}"/>
              </a:ext>
            </a:extLst>
          </p:cNvPr>
          <p:cNvSpPr>
            <a:spLocks noGrp="1"/>
          </p:cNvSpPr>
          <p:nvPr>
            <p:ph type="dt" sz="half" idx="10"/>
          </p:nvPr>
        </p:nvSpPr>
        <p:spPr/>
        <p:txBody>
          <a:bodyPr/>
          <a:lstStyle/>
          <a:p>
            <a:r>
              <a:rPr lang="en-US"/>
              <a:t>03/6/2022</a:t>
            </a:r>
            <a:endParaRPr lang="en-US" dirty="0"/>
          </a:p>
        </p:txBody>
      </p:sp>
      <p:sp>
        <p:nvSpPr>
          <p:cNvPr id="5" name="Footer Placeholder 4">
            <a:extLst>
              <a:ext uri="{FF2B5EF4-FFF2-40B4-BE49-F238E27FC236}">
                <a16:creationId xmlns:a16="http://schemas.microsoft.com/office/drawing/2014/main" id="{BE2C461F-5F70-43B6-9542-9AB0D3F2FD9E}"/>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F5C8F386-8EC3-4BE0-8B2C-AB06D68EDC01}"/>
              </a:ext>
            </a:extLst>
          </p:cNvPr>
          <p:cNvSpPr>
            <a:spLocks noGrp="1"/>
          </p:cNvSpPr>
          <p:nvPr>
            <p:ph type="sldNum" sz="quarter" idx="12"/>
          </p:nvPr>
        </p:nvSpPr>
        <p:spPr/>
        <p:txBody>
          <a:bodyPr/>
          <a:lstStyle/>
          <a:p>
            <a:fld id="{DE8AFC43-2897-41A1-8E56-8325026E7933}" type="slidenum">
              <a:rPr lang="en-US" smtClean="0"/>
              <a:pPr/>
              <a:t>3</a:t>
            </a:fld>
            <a:endParaRPr lang="en-US" dirty="0"/>
          </a:p>
        </p:txBody>
      </p:sp>
    </p:spTree>
    <p:extLst>
      <p:ext uri="{BB962C8B-B14F-4D97-AF65-F5344CB8AC3E}">
        <p14:creationId xmlns:p14="http://schemas.microsoft.com/office/powerpoint/2010/main" val="29871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7C94-E379-4946-B6D4-DCAFA3D99573}"/>
              </a:ext>
            </a:extLst>
          </p:cNvPr>
          <p:cNvSpPr>
            <a:spLocks noGrp="1"/>
          </p:cNvSpPr>
          <p:nvPr>
            <p:ph type="title"/>
          </p:nvPr>
        </p:nvSpPr>
        <p:spPr/>
        <p:txBody>
          <a:bodyPr/>
          <a:lstStyle/>
          <a:p>
            <a:r>
              <a:rPr lang="en-US" b="1" i="0" dirty="0">
                <a:solidFill>
                  <a:srgbClr val="171717"/>
                </a:solidFill>
                <a:effectLst/>
                <a:latin typeface="Segoe UI" panose="020B0502040204020203" pitchFamily="34" charset="0"/>
              </a:rPr>
              <a:t>File Handling in </a:t>
            </a:r>
            <a:r>
              <a:rPr lang="en-US" b="1" i="0" dirty="0" err="1">
                <a:solidFill>
                  <a:srgbClr val="171717"/>
                </a:solidFill>
                <a:effectLst/>
                <a:latin typeface="Segoe UI" panose="020B0502040204020203" pitchFamily="34" charset="0"/>
              </a:rPr>
              <a:t>Xamarin.Forms</a:t>
            </a:r>
            <a:endParaRPr lang="en-US" dirty="0"/>
          </a:p>
        </p:txBody>
      </p:sp>
      <p:sp>
        <p:nvSpPr>
          <p:cNvPr id="3" name="Content Placeholder 2">
            <a:extLst>
              <a:ext uri="{FF2B5EF4-FFF2-40B4-BE49-F238E27FC236}">
                <a16:creationId xmlns:a16="http://schemas.microsoft.com/office/drawing/2014/main" id="{A9CC44B5-99DA-4991-935C-EB1E16D83FB0}"/>
              </a:ext>
            </a:extLst>
          </p:cNvPr>
          <p:cNvSpPr>
            <a:spLocks noGrp="1"/>
          </p:cNvSpPr>
          <p:nvPr>
            <p:ph idx="1"/>
          </p:nvPr>
        </p:nvSpPr>
        <p:spPr/>
        <p:txBody>
          <a:bodyPr/>
          <a:lstStyle/>
          <a:p>
            <a:r>
              <a:rPr lang="en-US" b="0" i="1" dirty="0">
                <a:solidFill>
                  <a:srgbClr val="171717"/>
                </a:solidFill>
                <a:effectLst/>
                <a:latin typeface="Segoe UI" panose="020B0502040204020203" pitchFamily="34" charset="0"/>
              </a:rPr>
              <a:t>File handling with </a:t>
            </a:r>
            <a:r>
              <a:rPr lang="en-US" b="0" i="1" dirty="0" err="1">
                <a:solidFill>
                  <a:srgbClr val="171717"/>
                </a:solidFill>
                <a:effectLst/>
                <a:latin typeface="Segoe UI" panose="020B0502040204020203" pitchFamily="34" charset="0"/>
              </a:rPr>
              <a:t>Xamarin.Forms</a:t>
            </a:r>
            <a:r>
              <a:rPr lang="en-US" b="0" i="1" dirty="0">
                <a:solidFill>
                  <a:srgbClr val="171717"/>
                </a:solidFill>
                <a:effectLst/>
                <a:latin typeface="Segoe UI" panose="020B0502040204020203" pitchFamily="34" charset="0"/>
              </a:rPr>
              <a:t> can be achieved using code in a .NET Standard library, or by using embedded resources.</a:t>
            </a:r>
          </a:p>
          <a:p>
            <a:r>
              <a:rPr lang="en-US" b="0" i="0" dirty="0" err="1">
                <a:solidFill>
                  <a:srgbClr val="171717"/>
                </a:solidFill>
                <a:effectLst/>
                <a:latin typeface="Segoe UI" panose="020B0502040204020203" pitchFamily="34" charset="0"/>
              </a:rPr>
              <a:t>Xamarin.Forms</a:t>
            </a:r>
            <a:r>
              <a:rPr lang="en-US" b="0" i="0" dirty="0">
                <a:solidFill>
                  <a:srgbClr val="171717"/>
                </a:solidFill>
                <a:effectLst/>
                <a:latin typeface="Segoe UI" panose="020B0502040204020203" pitchFamily="34" charset="0"/>
              </a:rPr>
              <a:t> code runs on multiple platforms - each of which has its own filesystem. Previously, this meant that reading and writing files was most easily performed using the native file APIs on each platform. Alternatively, embedded resources are a simpler solution to distribute data files with an app. However, with .NET Standard 2.0 and over it's possible to share file access code in .NET Standard libraries.</a:t>
            </a:r>
            <a:endParaRPr lang="en-US" dirty="0"/>
          </a:p>
        </p:txBody>
      </p:sp>
      <p:sp>
        <p:nvSpPr>
          <p:cNvPr id="4" name="Date Placeholder 3">
            <a:extLst>
              <a:ext uri="{FF2B5EF4-FFF2-40B4-BE49-F238E27FC236}">
                <a16:creationId xmlns:a16="http://schemas.microsoft.com/office/drawing/2014/main" id="{D0599BDA-C439-49E6-A356-75B8F5482834}"/>
              </a:ext>
            </a:extLst>
          </p:cNvPr>
          <p:cNvSpPr>
            <a:spLocks noGrp="1"/>
          </p:cNvSpPr>
          <p:nvPr>
            <p:ph type="dt" sz="half" idx="10"/>
          </p:nvPr>
        </p:nvSpPr>
        <p:spPr/>
        <p:txBody>
          <a:bodyPr/>
          <a:lstStyle/>
          <a:p>
            <a:r>
              <a:rPr lang="en-US"/>
              <a:t>03/6/2022</a:t>
            </a:r>
            <a:endParaRPr lang="en-US" dirty="0"/>
          </a:p>
        </p:txBody>
      </p:sp>
      <p:sp>
        <p:nvSpPr>
          <p:cNvPr id="5" name="Footer Placeholder 4">
            <a:extLst>
              <a:ext uri="{FF2B5EF4-FFF2-40B4-BE49-F238E27FC236}">
                <a16:creationId xmlns:a16="http://schemas.microsoft.com/office/drawing/2014/main" id="{8AC7A82A-FC04-4895-95BE-70641B5F53A6}"/>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87DAF6DB-62F8-4A6E-BA89-0909248A08D0}"/>
              </a:ext>
            </a:extLst>
          </p:cNvPr>
          <p:cNvSpPr>
            <a:spLocks noGrp="1"/>
          </p:cNvSpPr>
          <p:nvPr>
            <p:ph type="sldNum" sz="quarter" idx="12"/>
          </p:nvPr>
        </p:nvSpPr>
        <p:spPr/>
        <p:txBody>
          <a:bodyPr/>
          <a:lstStyle/>
          <a:p>
            <a:fld id="{DE8AFC43-2897-41A1-8E56-8325026E7933}" type="slidenum">
              <a:rPr lang="en-US" smtClean="0"/>
              <a:pPr/>
              <a:t>4</a:t>
            </a:fld>
            <a:endParaRPr lang="en-US" dirty="0"/>
          </a:p>
        </p:txBody>
      </p:sp>
    </p:spTree>
    <p:extLst>
      <p:ext uri="{BB962C8B-B14F-4D97-AF65-F5344CB8AC3E}">
        <p14:creationId xmlns:p14="http://schemas.microsoft.com/office/powerpoint/2010/main" val="47618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B22F-BADA-4A74-9B2E-A0EAC6582AB2}"/>
              </a:ext>
            </a:extLst>
          </p:cNvPr>
          <p:cNvSpPr>
            <a:spLocks noGrp="1"/>
          </p:cNvSpPr>
          <p:nvPr>
            <p:ph type="title"/>
          </p:nvPr>
        </p:nvSpPr>
        <p:spPr/>
        <p:txBody>
          <a:bodyPr/>
          <a:lstStyle/>
          <a:p>
            <a:r>
              <a:rPr lang="en-US" b="1" i="0" dirty="0">
                <a:solidFill>
                  <a:srgbClr val="171717"/>
                </a:solidFill>
                <a:effectLst/>
                <a:latin typeface="Segoe UI" panose="020B0502040204020203" pitchFamily="34" charset="0"/>
              </a:rPr>
              <a:t>Saving and Loading Files</a:t>
            </a:r>
            <a:endParaRPr lang="en-US" dirty="0"/>
          </a:p>
        </p:txBody>
      </p:sp>
      <p:sp>
        <p:nvSpPr>
          <p:cNvPr id="3" name="Content Placeholder 2">
            <a:extLst>
              <a:ext uri="{FF2B5EF4-FFF2-40B4-BE49-F238E27FC236}">
                <a16:creationId xmlns:a16="http://schemas.microsoft.com/office/drawing/2014/main" id="{2B9A7262-11A0-4FFD-A0F7-2BBD06E52632}"/>
              </a:ext>
            </a:extLst>
          </p:cNvPr>
          <p:cNvSpPr>
            <a:spLocks noGrp="1"/>
          </p:cNvSpPr>
          <p:nvPr>
            <p:ph idx="1"/>
          </p:nvPr>
        </p:nvSpPr>
        <p:spPr/>
        <p:txBody>
          <a:bodyPr>
            <a:normAutofit fontScale="92500" lnSpcReduction="10000"/>
          </a:bodyPr>
          <a:lstStyle/>
          <a:p>
            <a:r>
              <a:rPr lang="en-US" dirty="0"/>
              <a:t>The System.IO classes can be used to access the file system on each platform. The File class lets you create, delete, and read files, and the Directory class allows you to create, delete, or enumerate the contents of directories. You can also use the Stream subclasses, which can provide a greater degree of control over file operations (such as compression or position search within a file).</a:t>
            </a:r>
          </a:p>
          <a:p>
            <a:r>
              <a:rPr lang="en-US" dirty="0"/>
              <a:t>A text file can be written using the </a:t>
            </a:r>
            <a:r>
              <a:rPr lang="en-US" dirty="0" err="1"/>
              <a:t>File.WriteAllText</a:t>
            </a:r>
            <a:r>
              <a:rPr lang="en-US" dirty="0"/>
              <a:t> method:</a:t>
            </a:r>
          </a:p>
          <a:p>
            <a:pPr marL="457200" lvl="1" indent="0">
              <a:buNone/>
            </a:pPr>
            <a:r>
              <a:rPr lang="en-US" dirty="0" err="1"/>
              <a:t>File.WriteAllText</a:t>
            </a:r>
            <a:r>
              <a:rPr lang="en-US" dirty="0"/>
              <a:t>(</a:t>
            </a:r>
            <a:r>
              <a:rPr lang="en-US" dirty="0" err="1"/>
              <a:t>fileName</a:t>
            </a:r>
            <a:r>
              <a:rPr lang="en-US" dirty="0"/>
              <a:t>, text);</a:t>
            </a:r>
          </a:p>
          <a:p>
            <a:r>
              <a:rPr lang="en-US" dirty="0"/>
              <a:t>A text file can be read using the </a:t>
            </a:r>
            <a:r>
              <a:rPr lang="en-US" dirty="0" err="1"/>
              <a:t>File.ReadAllText</a:t>
            </a:r>
            <a:r>
              <a:rPr lang="en-US" dirty="0"/>
              <a:t> method:</a:t>
            </a:r>
          </a:p>
          <a:p>
            <a:pPr marL="457200" lvl="1" indent="0">
              <a:buNone/>
            </a:pPr>
            <a:r>
              <a:rPr lang="en-US" dirty="0"/>
              <a:t>string text = </a:t>
            </a:r>
            <a:r>
              <a:rPr lang="en-US" dirty="0" err="1"/>
              <a:t>File.ReadAllText</a:t>
            </a:r>
            <a:r>
              <a:rPr lang="en-US" dirty="0"/>
              <a:t>(</a:t>
            </a:r>
            <a:r>
              <a:rPr lang="en-US" dirty="0" err="1"/>
              <a:t>fileName</a:t>
            </a:r>
            <a:r>
              <a:rPr lang="en-US" dirty="0"/>
              <a:t>);</a:t>
            </a:r>
          </a:p>
          <a:p>
            <a:r>
              <a:rPr lang="en-US" dirty="0" err="1"/>
              <a:t>File.Exists</a:t>
            </a:r>
            <a:r>
              <a:rPr lang="en-US" dirty="0"/>
              <a:t> method determines whether the specified file exists:</a:t>
            </a:r>
          </a:p>
          <a:p>
            <a:pPr marL="457200" lvl="1" indent="0">
              <a:buNone/>
            </a:pPr>
            <a:r>
              <a:rPr lang="en-US" dirty="0"/>
              <a:t>bool </a:t>
            </a:r>
            <a:r>
              <a:rPr lang="en-US" dirty="0" err="1"/>
              <a:t>doesExist</a:t>
            </a:r>
            <a:r>
              <a:rPr lang="en-US" dirty="0"/>
              <a:t> = </a:t>
            </a:r>
            <a:r>
              <a:rPr lang="en-US" dirty="0" err="1"/>
              <a:t>File.Exists</a:t>
            </a:r>
            <a:r>
              <a:rPr lang="en-US" dirty="0"/>
              <a:t>(</a:t>
            </a:r>
            <a:r>
              <a:rPr lang="en-US" dirty="0" err="1"/>
              <a:t>fileName</a:t>
            </a:r>
            <a:r>
              <a:rPr lang="en-US" dirty="0"/>
              <a:t>);</a:t>
            </a:r>
          </a:p>
          <a:p>
            <a:pPr marL="457200" lvl="1" indent="0">
              <a:buNone/>
            </a:pPr>
            <a:endParaRPr lang="en-US" dirty="0"/>
          </a:p>
        </p:txBody>
      </p:sp>
      <p:sp>
        <p:nvSpPr>
          <p:cNvPr id="4" name="Date Placeholder 3">
            <a:extLst>
              <a:ext uri="{FF2B5EF4-FFF2-40B4-BE49-F238E27FC236}">
                <a16:creationId xmlns:a16="http://schemas.microsoft.com/office/drawing/2014/main" id="{1EFE269C-189E-4A46-B2BB-0ABC8C014CA8}"/>
              </a:ext>
            </a:extLst>
          </p:cNvPr>
          <p:cNvSpPr>
            <a:spLocks noGrp="1"/>
          </p:cNvSpPr>
          <p:nvPr>
            <p:ph type="dt" sz="half" idx="10"/>
          </p:nvPr>
        </p:nvSpPr>
        <p:spPr/>
        <p:txBody>
          <a:bodyPr/>
          <a:lstStyle/>
          <a:p>
            <a:r>
              <a:rPr lang="en-US"/>
              <a:t>03/6/2022</a:t>
            </a:r>
            <a:endParaRPr lang="en-US" dirty="0"/>
          </a:p>
        </p:txBody>
      </p:sp>
      <p:sp>
        <p:nvSpPr>
          <p:cNvPr id="5" name="Footer Placeholder 4">
            <a:extLst>
              <a:ext uri="{FF2B5EF4-FFF2-40B4-BE49-F238E27FC236}">
                <a16:creationId xmlns:a16="http://schemas.microsoft.com/office/drawing/2014/main" id="{E8D375DF-4FF8-46FD-A2A4-AD2A8EAF8782}"/>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30FF8705-9730-4869-A0D5-3D292F52AF46}"/>
              </a:ext>
            </a:extLst>
          </p:cNvPr>
          <p:cNvSpPr>
            <a:spLocks noGrp="1"/>
          </p:cNvSpPr>
          <p:nvPr>
            <p:ph type="sldNum" sz="quarter" idx="12"/>
          </p:nvPr>
        </p:nvSpPr>
        <p:spPr/>
        <p:txBody>
          <a:bodyPr/>
          <a:lstStyle/>
          <a:p>
            <a:fld id="{DE8AFC43-2897-41A1-8E56-8325026E7933}" type="slidenum">
              <a:rPr lang="en-US" smtClean="0"/>
              <a:pPr/>
              <a:t>5</a:t>
            </a:fld>
            <a:endParaRPr lang="en-US" dirty="0"/>
          </a:p>
        </p:txBody>
      </p:sp>
    </p:spTree>
    <p:extLst>
      <p:ext uri="{BB962C8B-B14F-4D97-AF65-F5344CB8AC3E}">
        <p14:creationId xmlns:p14="http://schemas.microsoft.com/office/powerpoint/2010/main" val="118338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F8C1-285E-4733-A44A-C195C91E15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F8E0DB-4C6F-4EE4-9EF7-73BBB95A69C7}"/>
              </a:ext>
            </a:extLst>
          </p:cNvPr>
          <p:cNvSpPr>
            <a:spLocks noGrp="1"/>
          </p:cNvSpPr>
          <p:nvPr>
            <p:ph idx="1"/>
          </p:nvPr>
        </p:nvSpPr>
        <p:spPr/>
        <p:txBody>
          <a:bodyPr/>
          <a:lstStyle/>
          <a:p>
            <a:r>
              <a:rPr lang="en-US" dirty="0"/>
              <a:t>The path of the file on each platform can be determined from a .NET Standard library by using a value of the </a:t>
            </a:r>
            <a:r>
              <a:rPr lang="en-US" dirty="0" err="1"/>
              <a:t>Environment.SpecialFolder</a:t>
            </a:r>
            <a:r>
              <a:rPr lang="en-US" dirty="0"/>
              <a:t> enumeration as the first argument to the </a:t>
            </a:r>
            <a:r>
              <a:rPr lang="en-US" dirty="0" err="1"/>
              <a:t>Environment.GetFolderPath</a:t>
            </a:r>
            <a:r>
              <a:rPr lang="en-US" dirty="0"/>
              <a:t> method. This can then be combined with a filename with the </a:t>
            </a:r>
            <a:r>
              <a:rPr lang="en-US" dirty="0" err="1"/>
              <a:t>Path.Combine</a:t>
            </a:r>
            <a:r>
              <a:rPr lang="en-US" dirty="0"/>
              <a:t> method:</a:t>
            </a:r>
          </a:p>
          <a:p>
            <a:pPr marL="457200" lvl="1" indent="0">
              <a:buNone/>
            </a:pPr>
            <a:r>
              <a:rPr lang="en-US" dirty="0"/>
              <a:t>string </a:t>
            </a:r>
            <a:r>
              <a:rPr lang="en-US" dirty="0" err="1"/>
              <a:t>fileName</a:t>
            </a:r>
            <a:r>
              <a:rPr lang="en-US" dirty="0"/>
              <a:t> = </a:t>
            </a:r>
            <a:r>
              <a:rPr lang="en-US" dirty="0" err="1"/>
              <a:t>Path.Combine</a:t>
            </a:r>
            <a:r>
              <a:rPr lang="en-US" dirty="0"/>
              <a:t>(</a:t>
            </a:r>
            <a:r>
              <a:rPr lang="en-US" dirty="0" err="1"/>
              <a:t>Environment.GetFolderPath</a:t>
            </a:r>
            <a:r>
              <a:rPr lang="en-US" dirty="0"/>
              <a:t>(</a:t>
            </a:r>
            <a:r>
              <a:rPr lang="en-US" dirty="0" err="1"/>
              <a:t>Environment.SpecialFolder.LocalApplicationData</a:t>
            </a:r>
            <a:r>
              <a:rPr lang="en-US"/>
              <a:t>), “file.</a:t>
            </a:r>
            <a:r>
              <a:rPr lang="en-US" dirty="0"/>
              <a:t>txt");</a:t>
            </a:r>
          </a:p>
        </p:txBody>
      </p:sp>
      <p:sp>
        <p:nvSpPr>
          <p:cNvPr id="4" name="Date Placeholder 3">
            <a:extLst>
              <a:ext uri="{FF2B5EF4-FFF2-40B4-BE49-F238E27FC236}">
                <a16:creationId xmlns:a16="http://schemas.microsoft.com/office/drawing/2014/main" id="{5523EB25-2B6D-49E3-ACDB-AF2827C59BC7}"/>
              </a:ext>
            </a:extLst>
          </p:cNvPr>
          <p:cNvSpPr>
            <a:spLocks noGrp="1"/>
          </p:cNvSpPr>
          <p:nvPr>
            <p:ph type="dt" sz="half" idx="10"/>
          </p:nvPr>
        </p:nvSpPr>
        <p:spPr/>
        <p:txBody>
          <a:bodyPr/>
          <a:lstStyle/>
          <a:p>
            <a:r>
              <a:rPr lang="en-US"/>
              <a:t>03/6/2022</a:t>
            </a:r>
            <a:endParaRPr lang="en-US" dirty="0"/>
          </a:p>
        </p:txBody>
      </p:sp>
      <p:sp>
        <p:nvSpPr>
          <p:cNvPr id="5" name="Footer Placeholder 4">
            <a:extLst>
              <a:ext uri="{FF2B5EF4-FFF2-40B4-BE49-F238E27FC236}">
                <a16:creationId xmlns:a16="http://schemas.microsoft.com/office/drawing/2014/main" id="{B3256023-AF5A-4AE6-8A66-C85762D94AD1}"/>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DC645F17-D0F5-41F7-A7BA-EE156B547A5A}"/>
              </a:ext>
            </a:extLst>
          </p:cNvPr>
          <p:cNvSpPr>
            <a:spLocks noGrp="1"/>
          </p:cNvSpPr>
          <p:nvPr>
            <p:ph type="sldNum" sz="quarter" idx="12"/>
          </p:nvPr>
        </p:nvSpPr>
        <p:spPr/>
        <p:txBody>
          <a:bodyPr/>
          <a:lstStyle/>
          <a:p>
            <a:fld id="{DE8AFC43-2897-41A1-8E56-8325026E7933}" type="slidenum">
              <a:rPr lang="en-US" smtClean="0"/>
              <a:pPr/>
              <a:t>6</a:t>
            </a:fld>
            <a:endParaRPr lang="en-US" dirty="0"/>
          </a:p>
        </p:txBody>
      </p:sp>
    </p:spTree>
    <p:extLst>
      <p:ext uri="{BB962C8B-B14F-4D97-AF65-F5344CB8AC3E}">
        <p14:creationId xmlns:p14="http://schemas.microsoft.com/office/powerpoint/2010/main" val="1176268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9B8B-4F1D-40D9-8B3F-4B7FED5FF6E0}"/>
              </a:ext>
            </a:extLst>
          </p:cNvPr>
          <p:cNvSpPr>
            <a:spLocks noGrp="1"/>
          </p:cNvSpPr>
          <p:nvPr>
            <p:ph type="title"/>
          </p:nvPr>
        </p:nvSpPr>
        <p:spPr/>
        <p:txBody>
          <a:bodyPr>
            <a:normAutofit/>
          </a:bodyPr>
          <a:lstStyle/>
          <a:p>
            <a:r>
              <a:rPr lang="en-US" b="1" i="0" dirty="0" err="1">
                <a:solidFill>
                  <a:srgbClr val="171717"/>
                </a:solidFill>
                <a:effectLst/>
                <a:latin typeface="Segoe UI" panose="020B0502040204020203" pitchFamily="34" charset="0"/>
              </a:rPr>
              <a:t>Xamarin.Forms</a:t>
            </a:r>
            <a:r>
              <a:rPr lang="en-US" b="1" i="0" dirty="0">
                <a:solidFill>
                  <a:srgbClr val="171717"/>
                </a:solidFill>
                <a:effectLst/>
                <a:latin typeface="Segoe UI" panose="020B0502040204020203" pitchFamily="34" charset="0"/>
              </a:rPr>
              <a:t> Local Databases</a:t>
            </a:r>
            <a:endParaRPr lang="en-US" dirty="0"/>
          </a:p>
        </p:txBody>
      </p:sp>
      <p:sp>
        <p:nvSpPr>
          <p:cNvPr id="3" name="Content Placeholder 2">
            <a:extLst>
              <a:ext uri="{FF2B5EF4-FFF2-40B4-BE49-F238E27FC236}">
                <a16:creationId xmlns:a16="http://schemas.microsoft.com/office/drawing/2014/main" id="{7CFE8CDF-0F26-4841-AF93-D3649FC08E8F}"/>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The SQLite database engine allows </a:t>
            </a:r>
            <a:r>
              <a:rPr lang="en-US" b="0" i="0" dirty="0" err="1">
                <a:solidFill>
                  <a:srgbClr val="171717"/>
                </a:solidFill>
                <a:effectLst/>
                <a:latin typeface="Segoe UI" panose="020B0502040204020203" pitchFamily="34" charset="0"/>
              </a:rPr>
              <a:t>Xamarin.Forms</a:t>
            </a:r>
            <a:r>
              <a:rPr lang="en-US" b="0" i="0" dirty="0">
                <a:solidFill>
                  <a:srgbClr val="171717"/>
                </a:solidFill>
                <a:effectLst/>
                <a:latin typeface="Segoe UI" panose="020B0502040204020203" pitchFamily="34" charset="0"/>
              </a:rPr>
              <a:t> applications to load and save data objects in shared code. The sample application uses a SQLite database table to store </a:t>
            </a:r>
            <a:r>
              <a:rPr lang="en-US" b="0" i="0" dirty="0" err="1">
                <a:solidFill>
                  <a:srgbClr val="171717"/>
                </a:solidFill>
                <a:effectLst/>
                <a:latin typeface="Segoe UI" panose="020B0502040204020203" pitchFamily="34" charset="0"/>
              </a:rPr>
              <a:t>todo</a:t>
            </a:r>
            <a:r>
              <a:rPr lang="en-US" b="0" i="0" dirty="0">
                <a:solidFill>
                  <a:srgbClr val="171717"/>
                </a:solidFill>
                <a:effectLst/>
                <a:latin typeface="Segoe UI" panose="020B0502040204020203" pitchFamily="34" charset="0"/>
              </a:rPr>
              <a:t> items.</a:t>
            </a:r>
          </a:p>
          <a:p>
            <a:pPr algn="l"/>
            <a:r>
              <a:rPr lang="en-US" b="0" i="0" dirty="0">
                <a:solidFill>
                  <a:srgbClr val="171717"/>
                </a:solidFill>
                <a:effectLst/>
                <a:latin typeface="Segoe UI" panose="020B0502040204020203" pitchFamily="34" charset="0"/>
              </a:rPr>
              <a:t>Integrate SQLite.NET into mobile apps by following these steps:</a:t>
            </a:r>
          </a:p>
          <a:p>
            <a:pPr lvl="1">
              <a:buFont typeface="+mj-lt"/>
              <a:buAutoNum type="arabicPeriod"/>
            </a:pPr>
            <a:r>
              <a:rPr lang="en-US" b="0" i="0" u="none" strike="noStrike" dirty="0">
                <a:solidFill>
                  <a:srgbClr val="171717"/>
                </a:solidFill>
                <a:effectLst/>
                <a:latin typeface="Segoe UI" panose="020B0502040204020203" pitchFamily="34" charset="0"/>
              </a:rPr>
              <a:t>Install the NuGet package</a:t>
            </a:r>
            <a:r>
              <a:rPr lang="en-US" b="0" i="0" dirty="0">
                <a:solidFill>
                  <a:srgbClr val="171717"/>
                </a:solidFill>
                <a:effectLst/>
                <a:latin typeface="Segoe UI" panose="020B0502040204020203" pitchFamily="34" charset="0"/>
              </a:rPr>
              <a:t>.</a:t>
            </a:r>
          </a:p>
          <a:p>
            <a:pPr lvl="1">
              <a:buFont typeface="+mj-lt"/>
              <a:buAutoNum type="arabicPeriod"/>
            </a:pPr>
            <a:r>
              <a:rPr lang="en-US" b="0" i="0" u="none" strike="noStrike" dirty="0">
                <a:solidFill>
                  <a:srgbClr val="171717"/>
                </a:solidFill>
                <a:effectLst/>
                <a:latin typeface="Segoe UI" panose="020B0502040204020203" pitchFamily="34" charset="0"/>
              </a:rPr>
              <a:t>Configure constants</a:t>
            </a:r>
            <a:r>
              <a:rPr lang="en-US" b="0" i="0" dirty="0">
                <a:solidFill>
                  <a:srgbClr val="171717"/>
                </a:solidFill>
                <a:effectLst/>
                <a:latin typeface="Segoe UI" panose="020B0502040204020203" pitchFamily="34" charset="0"/>
              </a:rPr>
              <a:t>.</a:t>
            </a:r>
          </a:p>
          <a:p>
            <a:pPr lvl="1">
              <a:buFont typeface="+mj-lt"/>
              <a:buAutoNum type="arabicPeriod"/>
            </a:pPr>
            <a:r>
              <a:rPr lang="en-US" b="0" i="0" u="none" strike="noStrike" dirty="0">
                <a:solidFill>
                  <a:srgbClr val="171717"/>
                </a:solidFill>
                <a:effectLst/>
                <a:latin typeface="Segoe UI" panose="020B0502040204020203" pitchFamily="34" charset="0"/>
              </a:rPr>
              <a:t>Create a database access class</a:t>
            </a:r>
            <a:r>
              <a:rPr lang="en-US" b="0" i="0" dirty="0">
                <a:solidFill>
                  <a:srgbClr val="171717"/>
                </a:solidFill>
                <a:effectLst/>
                <a:latin typeface="Segoe UI" panose="020B0502040204020203" pitchFamily="34" charset="0"/>
              </a:rPr>
              <a:t>.</a:t>
            </a:r>
          </a:p>
          <a:p>
            <a:pPr lvl="1">
              <a:buFont typeface="+mj-lt"/>
              <a:buAutoNum type="arabicPeriod"/>
            </a:pPr>
            <a:r>
              <a:rPr lang="en-US" b="0" i="0" u="none" strike="noStrike" dirty="0">
                <a:solidFill>
                  <a:srgbClr val="171717"/>
                </a:solidFill>
                <a:effectLst/>
                <a:latin typeface="Segoe UI" panose="020B0502040204020203" pitchFamily="34" charset="0"/>
              </a:rPr>
              <a:t>Access data in </a:t>
            </a:r>
            <a:r>
              <a:rPr lang="en-US" b="0" i="0" u="none" strike="noStrike" dirty="0" err="1">
                <a:solidFill>
                  <a:srgbClr val="171717"/>
                </a:solidFill>
                <a:effectLst/>
                <a:latin typeface="Segoe UI" panose="020B0502040204020203" pitchFamily="34" charset="0"/>
              </a:rPr>
              <a:t>Xamarin.Forms</a:t>
            </a:r>
            <a:r>
              <a:rPr lang="en-US" b="0" i="0" dirty="0">
                <a:solidFill>
                  <a:srgbClr val="171717"/>
                </a:solidFill>
                <a:effectLst/>
                <a:latin typeface="Segoe UI" panose="020B0502040204020203" pitchFamily="34" charset="0"/>
              </a:rPr>
              <a:t>.</a:t>
            </a:r>
          </a:p>
          <a:p>
            <a:pPr lvl="1">
              <a:buFont typeface="+mj-lt"/>
              <a:buAutoNum type="arabicPeriod"/>
            </a:pPr>
            <a:r>
              <a:rPr lang="en-US" b="0" i="0" u="none" strike="noStrike" dirty="0">
                <a:solidFill>
                  <a:srgbClr val="171717"/>
                </a:solidFill>
                <a:effectLst/>
                <a:latin typeface="Segoe UI" panose="020B0502040204020203" pitchFamily="34" charset="0"/>
              </a:rPr>
              <a:t>Advanced configuration</a:t>
            </a:r>
            <a:r>
              <a:rPr lang="en-US" b="0" i="0" dirty="0">
                <a:solidFill>
                  <a:srgbClr val="171717"/>
                </a:solidFill>
                <a:effectLst/>
                <a:latin typeface="Segoe UI" panose="020B0502040204020203" pitchFamily="34" charset="0"/>
              </a:rPr>
              <a:t>.</a:t>
            </a:r>
          </a:p>
          <a:p>
            <a:endParaRPr lang="en-US" dirty="0"/>
          </a:p>
        </p:txBody>
      </p:sp>
      <p:sp>
        <p:nvSpPr>
          <p:cNvPr id="4" name="Date Placeholder 3">
            <a:extLst>
              <a:ext uri="{FF2B5EF4-FFF2-40B4-BE49-F238E27FC236}">
                <a16:creationId xmlns:a16="http://schemas.microsoft.com/office/drawing/2014/main" id="{9868F84C-72C0-4432-BABA-4DD625AEC057}"/>
              </a:ext>
            </a:extLst>
          </p:cNvPr>
          <p:cNvSpPr>
            <a:spLocks noGrp="1"/>
          </p:cNvSpPr>
          <p:nvPr>
            <p:ph type="dt" sz="half" idx="10"/>
          </p:nvPr>
        </p:nvSpPr>
        <p:spPr/>
        <p:txBody>
          <a:bodyPr/>
          <a:lstStyle/>
          <a:p>
            <a:r>
              <a:rPr lang="en-US"/>
              <a:t>03/6/2022</a:t>
            </a:r>
            <a:endParaRPr lang="en-US" dirty="0"/>
          </a:p>
        </p:txBody>
      </p:sp>
      <p:sp>
        <p:nvSpPr>
          <p:cNvPr id="5" name="Footer Placeholder 4">
            <a:extLst>
              <a:ext uri="{FF2B5EF4-FFF2-40B4-BE49-F238E27FC236}">
                <a16:creationId xmlns:a16="http://schemas.microsoft.com/office/drawing/2014/main" id="{69737E96-611F-44A6-8262-A1064F87D4EB}"/>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8B0FC83A-9C7A-4A76-895C-73FED7A3A5B2}"/>
              </a:ext>
            </a:extLst>
          </p:cNvPr>
          <p:cNvSpPr>
            <a:spLocks noGrp="1"/>
          </p:cNvSpPr>
          <p:nvPr>
            <p:ph type="sldNum" sz="quarter" idx="12"/>
          </p:nvPr>
        </p:nvSpPr>
        <p:spPr/>
        <p:txBody>
          <a:bodyPr/>
          <a:lstStyle/>
          <a:p>
            <a:fld id="{DE8AFC43-2897-41A1-8E56-8325026E7933}" type="slidenum">
              <a:rPr lang="en-US" smtClean="0"/>
              <a:pPr/>
              <a:t>7</a:t>
            </a:fld>
            <a:endParaRPr lang="en-US" dirty="0"/>
          </a:p>
        </p:txBody>
      </p:sp>
    </p:spTree>
    <p:extLst>
      <p:ext uri="{BB962C8B-B14F-4D97-AF65-F5344CB8AC3E}">
        <p14:creationId xmlns:p14="http://schemas.microsoft.com/office/powerpoint/2010/main" val="3769153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A92C-8120-43FE-B75C-32F00ACC707D}"/>
              </a:ext>
            </a:extLst>
          </p:cNvPr>
          <p:cNvSpPr>
            <a:spLocks noGrp="1"/>
          </p:cNvSpPr>
          <p:nvPr>
            <p:ph type="title"/>
          </p:nvPr>
        </p:nvSpPr>
        <p:spPr/>
        <p:txBody>
          <a:bodyPr>
            <a:normAutofit/>
          </a:bodyPr>
          <a:lstStyle/>
          <a:p>
            <a:r>
              <a:rPr lang="en-US" b="1" i="0" dirty="0">
                <a:solidFill>
                  <a:srgbClr val="171717"/>
                </a:solidFill>
                <a:effectLst/>
                <a:latin typeface="Segoe UI" panose="020B0502040204020203" pitchFamily="34" charset="0"/>
              </a:rPr>
              <a:t>Install the SQLite NuGet package</a:t>
            </a:r>
            <a:endParaRPr lang="en-US" dirty="0"/>
          </a:p>
        </p:txBody>
      </p:sp>
      <p:sp>
        <p:nvSpPr>
          <p:cNvPr id="3" name="Content Placeholder 2">
            <a:extLst>
              <a:ext uri="{FF2B5EF4-FFF2-40B4-BE49-F238E27FC236}">
                <a16:creationId xmlns:a16="http://schemas.microsoft.com/office/drawing/2014/main" id="{7326B99C-2FA0-4946-BBE4-52465D955143}"/>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Use the NuGet package manager to search for </a:t>
            </a:r>
            <a:r>
              <a:rPr lang="en-US" b="1" i="0" dirty="0" err="1">
                <a:solidFill>
                  <a:srgbClr val="171717"/>
                </a:solidFill>
                <a:effectLst/>
                <a:latin typeface="Segoe UI" panose="020B0502040204020203" pitchFamily="34" charset="0"/>
              </a:rPr>
              <a:t>sqlite</a:t>
            </a:r>
            <a:r>
              <a:rPr lang="en-US" b="1" i="0" dirty="0">
                <a:solidFill>
                  <a:srgbClr val="171717"/>
                </a:solidFill>
                <a:effectLst/>
                <a:latin typeface="Segoe UI" panose="020B0502040204020203" pitchFamily="34" charset="0"/>
              </a:rPr>
              <a:t>-net-</a:t>
            </a:r>
            <a:r>
              <a:rPr lang="en-US" b="1" i="0" dirty="0" err="1">
                <a:solidFill>
                  <a:srgbClr val="171717"/>
                </a:solidFill>
                <a:effectLst/>
                <a:latin typeface="Segoe UI" panose="020B0502040204020203" pitchFamily="34" charset="0"/>
              </a:rPr>
              <a:t>pcl</a:t>
            </a:r>
            <a:r>
              <a:rPr lang="en-US" b="0" i="0" dirty="0">
                <a:solidFill>
                  <a:srgbClr val="171717"/>
                </a:solidFill>
                <a:effectLst/>
                <a:latin typeface="Segoe UI" panose="020B0502040204020203" pitchFamily="34" charset="0"/>
              </a:rPr>
              <a:t> and add the latest version to the shared code project.</a:t>
            </a:r>
          </a:p>
          <a:p>
            <a:pPr algn="l"/>
            <a:r>
              <a:rPr lang="en-US" b="0" i="0" dirty="0">
                <a:solidFill>
                  <a:srgbClr val="171717"/>
                </a:solidFill>
                <a:effectLst/>
                <a:latin typeface="Segoe UI" panose="020B0502040204020203" pitchFamily="34" charset="0"/>
              </a:rPr>
              <a:t>There are a number of NuGet packages with similar names. The correct package has these attributes:</a:t>
            </a:r>
          </a:p>
          <a:p>
            <a:pPr lvl="1"/>
            <a:r>
              <a:rPr lang="en-US" b="1" i="0" dirty="0">
                <a:solidFill>
                  <a:srgbClr val="171717"/>
                </a:solidFill>
                <a:effectLst/>
                <a:latin typeface="Segoe UI" panose="020B0502040204020203" pitchFamily="34" charset="0"/>
              </a:rPr>
              <a:t>ID:</a:t>
            </a:r>
            <a:r>
              <a:rPr lang="en-US" b="0" i="0" dirty="0">
                <a:solidFill>
                  <a:srgbClr val="171717"/>
                </a:solidFill>
                <a:effectLst/>
                <a:latin typeface="Segoe UI" panose="020B0502040204020203" pitchFamily="34" charset="0"/>
              </a:rPr>
              <a:t> </a:t>
            </a:r>
            <a:r>
              <a:rPr lang="en-US" b="0" i="0" dirty="0" err="1">
                <a:solidFill>
                  <a:srgbClr val="171717"/>
                </a:solidFill>
                <a:effectLst/>
                <a:latin typeface="Segoe UI" panose="020B0502040204020203" pitchFamily="34" charset="0"/>
              </a:rPr>
              <a:t>sqlite</a:t>
            </a:r>
            <a:r>
              <a:rPr lang="en-US" b="0" i="0" dirty="0">
                <a:solidFill>
                  <a:srgbClr val="171717"/>
                </a:solidFill>
                <a:effectLst/>
                <a:latin typeface="Segoe UI" panose="020B0502040204020203" pitchFamily="34" charset="0"/>
              </a:rPr>
              <a:t>-net-</a:t>
            </a:r>
            <a:r>
              <a:rPr lang="en-US" b="0" i="0" dirty="0" err="1">
                <a:solidFill>
                  <a:srgbClr val="171717"/>
                </a:solidFill>
                <a:effectLst/>
                <a:latin typeface="Segoe UI" panose="020B0502040204020203" pitchFamily="34" charset="0"/>
              </a:rPr>
              <a:t>pcl</a:t>
            </a:r>
            <a:endParaRPr lang="en-US" b="0" i="0" dirty="0">
              <a:solidFill>
                <a:srgbClr val="171717"/>
              </a:solidFill>
              <a:effectLst/>
              <a:latin typeface="Segoe UI" panose="020B0502040204020203" pitchFamily="34" charset="0"/>
            </a:endParaRPr>
          </a:p>
          <a:p>
            <a:pPr lvl="1"/>
            <a:r>
              <a:rPr lang="en-US" b="1" i="0" dirty="0">
                <a:solidFill>
                  <a:srgbClr val="171717"/>
                </a:solidFill>
                <a:effectLst/>
                <a:latin typeface="Segoe UI" panose="020B0502040204020203" pitchFamily="34" charset="0"/>
              </a:rPr>
              <a:t>Authors:</a:t>
            </a:r>
            <a:r>
              <a:rPr lang="en-US" b="0" i="0" dirty="0">
                <a:solidFill>
                  <a:srgbClr val="171717"/>
                </a:solidFill>
                <a:effectLst/>
                <a:latin typeface="Segoe UI" panose="020B0502040204020203" pitchFamily="34" charset="0"/>
              </a:rPr>
              <a:t> SQLite-net</a:t>
            </a:r>
          </a:p>
          <a:p>
            <a:pPr lvl="1"/>
            <a:r>
              <a:rPr lang="en-US" b="1" i="0" dirty="0">
                <a:solidFill>
                  <a:srgbClr val="171717"/>
                </a:solidFill>
                <a:effectLst/>
                <a:latin typeface="Segoe UI" panose="020B0502040204020203" pitchFamily="34" charset="0"/>
              </a:rPr>
              <a:t>Owners:</a:t>
            </a:r>
            <a:r>
              <a:rPr lang="en-US" b="0" i="0" dirty="0">
                <a:solidFill>
                  <a:srgbClr val="171717"/>
                </a:solidFill>
                <a:effectLst/>
                <a:latin typeface="Segoe UI" panose="020B0502040204020203" pitchFamily="34" charset="0"/>
              </a:rPr>
              <a:t> </a:t>
            </a:r>
            <a:r>
              <a:rPr lang="en-US" b="0" i="0" dirty="0" err="1">
                <a:solidFill>
                  <a:srgbClr val="171717"/>
                </a:solidFill>
                <a:effectLst/>
                <a:latin typeface="Segoe UI" panose="020B0502040204020203" pitchFamily="34" charset="0"/>
              </a:rPr>
              <a:t>praeclarum</a:t>
            </a:r>
            <a:endParaRPr lang="en-US" b="0" i="0" dirty="0">
              <a:solidFill>
                <a:srgbClr val="171717"/>
              </a:solidFill>
              <a:effectLst/>
              <a:latin typeface="Segoe UI" panose="020B0502040204020203" pitchFamily="34" charset="0"/>
            </a:endParaRPr>
          </a:p>
          <a:p>
            <a:pPr lvl="1"/>
            <a:r>
              <a:rPr lang="en-US" b="1" i="0" dirty="0">
                <a:solidFill>
                  <a:srgbClr val="171717"/>
                </a:solidFill>
                <a:effectLst/>
                <a:latin typeface="Segoe UI" panose="020B0502040204020203" pitchFamily="34" charset="0"/>
              </a:rPr>
              <a:t>NuGet link:</a:t>
            </a:r>
            <a:r>
              <a:rPr lang="en-US" b="0" i="0" dirty="0">
                <a:solidFill>
                  <a:srgbClr val="171717"/>
                </a:solidFill>
                <a:effectLst/>
                <a:latin typeface="Segoe UI" panose="020B0502040204020203" pitchFamily="34" charset="0"/>
              </a:rPr>
              <a:t> </a:t>
            </a:r>
            <a:r>
              <a:rPr lang="en-US" b="0" i="0" u="none" strike="noStrike" dirty="0" err="1">
                <a:solidFill>
                  <a:srgbClr val="171717"/>
                </a:solidFill>
                <a:effectLst/>
                <a:latin typeface="Segoe UI" panose="020B0502040204020203" pitchFamily="34" charset="0"/>
                <a:hlinkClick r:id="rId2"/>
              </a:rPr>
              <a:t>sqlite</a:t>
            </a:r>
            <a:r>
              <a:rPr lang="en-US" b="0" i="0" u="none" strike="noStrike" dirty="0">
                <a:solidFill>
                  <a:srgbClr val="171717"/>
                </a:solidFill>
                <a:effectLst/>
                <a:latin typeface="Segoe UI" panose="020B0502040204020203" pitchFamily="34" charset="0"/>
                <a:hlinkClick r:id="rId2"/>
              </a:rPr>
              <a:t>-net-</a:t>
            </a:r>
            <a:r>
              <a:rPr lang="en-US" b="0" i="0" u="none" strike="noStrike" dirty="0" err="1">
                <a:solidFill>
                  <a:srgbClr val="171717"/>
                </a:solidFill>
                <a:effectLst/>
                <a:latin typeface="Segoe UI" panose="020B0502040204020203" pitchFamily="34" charset="0"/>
                <a:hlinkClick r:id="rId2"/>
              </a:rPr>
              <a:t>pcl</a:t>
            </a:r>
            <a:endParaRPr lang="en-US" b="0" i="0" dirty="0">
              <a:solidFill>
                <a:srgbClr val="171717"/>
              </a:solidFill>
              <a:effectLst/>
              <a:latin typeface="Segoe UI" panose="020B0502040204020203" pitchFamily="34" charset="0"/>
            </a:endParaRPr>
          </a:p>
          <a:p>
            <a:endParaRPr lang="en-US" dirty="0"/>
          </a:p>
        </p:txBody>
      </p:sp>
      <p:sp>
        <p:nvSpPr>
          <p:cNvPr id="4" name="Date Placeholder 3">
            <a:extLst>
              <a:ext uri="{FF2B5EF4-FFF2-40B4-BE49-F238E27FC236}">
                <a16:creationId xmlns:a16="http://schemas.microsoft.com/office/drawing/2014/main" id="{ABB8F12B-E59F-4CFF-BFF9-0A5834091105}"/>
              </a:ext>
            </a:extLst>
          </p:cNvPr>
          <p:cNvSpPr>
            <a:spLocks noGrp="1"/>
          </p:cNvSpPr>
          <p:nvPr>
            <p:ph type="dt" sz="half" idx="10"/>
          </p:nvPr>
        </p:nvSpPr>
        <p:spPr/>
        <p:txBody>
          <a:bodyPr/>
          <a:lstStyle/>
          <a:p>
            <a:r>
              <a:rPr lang="en-US"/>
              <a:t>03/6/2022</a:t>
            </a:r>
            <a:endParaRPr lang="en-US" dirty="0"/>
          </a:p>
        </p:txBody>
      </p:sp>
      <p:sp>
        <p:nvSpPr>
          <p:cNvPr id="5" name="Footer Placeholder 4">
            <a:extLst>
              <a:ext uri="{FF2B5EF4-FFF2-40B4-BE49-F238E27FC236}">
                <a16:creationId xmlns:a16="http://schemas.microsoft.com/office/drawing/2014/main" id="{D229C730-1E69-4ADB-AA68-798A947AA0BC}"/>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B2010AD8-DE0A-4E73-8B89-902FDD8AFF5F}"/>
              </a:ext>
            </a:extLst>
          </p:cNvPr>
          <p:cNvSpPr>
            <a:spLocks noGrp="1"/>
          </p:cNvSpPr>
          <p:nvPr>
            <p:ph type="sldNum" sz="quarter" idx="12"/>
          </p:nvPr>
        </p:nvSpPr>
        <p:spPr/>
        <p:txBody>
          <a:bodyPr/>
          <a:lstStyle/>
          <a:p>
            <a:fld id="{DE8AFC43-2897-41A1-8E56-8325026E7933}" type="slidenum">
              <a:rPr lang="en-US" smtClean="0"/>
              <a:pPr/>
              <a:t>8</a:t>
            </a:fld>
            <a:endParaRPr lang="en-US" dirty="0"/>
          </a:p>
        </p:txBody>
      </p:sp>
    </p:spTree>
    <p:extLst>
      <p:ext uri="{BB962C8B-B14F-4D97-AF65-F5344CB8AC3E}">
        <p14:creationId xmlns:p14="http://schemas.microsoft.com/office/powerpoint/2010/main" val="373124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A375-3574-4A81-B052-7880EF5D004F}"/>
              </a:ext>
            </a:extLst>
          </p:cNvPr>
          <p:cNvSpPr>
            <a:spLocks noGrp="1"/>
          </p:cNvSpPr>
          <p:nvPr>
            <p:ph type="title"/>
          </p:nvPr>
        </p:nvSpPr>
        <p:spPr/>
        <p:txBody>
          <a:bodyPr/>
          <a:lstStyle/>
          <a:p>
            <a:r>
              <a:rPr lang="en-US" dirty="0"/>
              <a:t>Any Questions?</a:t>
            </a:r>
          </a:p>
        </p:txBody>
      </p:sp>
      <p:sp>
        <p:nvSpPr>
          <p:cNvPr id="4" name="Date Placeholder 3">
            <a:extLst>
              <a:ext uri="{FF2B5EF4-FFF2-40B4-BE49-F238E27FC236}">
                <a16:creationId xmlns:a16="http://schemas.microsoft.com/office/drawing/2014/main" id="{27E70BCB-E878-42AA-A479-4A8D601297D0}"/>
              </a:ext>
            </a:extLst>
          </p:cNvPr>
          <p:cNvSpPr>
            <a:spLocks noGrp="1"/>
          </p:cNvSpPr>
          <p:nvPr>
            <p:ph type="dt" sz="half" idx="10"/>
          </p:nvPr>
        </p:nvSpPr>
        <p:spPr/>
        <p:txBody>
          <a:bodyPr/>
          <a:lstStyle/>
          <a:p>
            <a:r>
              <a:rPr lang="en-US"/>
              <a:t>03/6/2022</a:t>
            </a:r>
            <a:endParaRPr lang="en-US" dirty="0"/>
          </a:p>
        </p:txBody>
      </p:sp>
      <p:sp>
        <p:nvSpPr>
          <p:cNvPr id="5" name="Footer Placeholder 4">
            <a:extLst>
              <a:ext uri="{FF2B5EF4-FFF2-40B4-BE49-F238E27FC236}">
                <a16:creationId xmlns:a16="http://schemas.microsoft.com/office/drawing/2014/main" id="{96BFE699-EF60-4C33-BFF3-19CF02B7634C}"/>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959E088A-DB0E-408B-8881-868A1D5143CC}"/>
              </a:ext>
            </a:extLst>
          </p:cNvPr>
          <p:cNvSpPr>
            <a:spLocks noGrp="1"/>
          </p:cNvSpPr>
          <p:nvPr>
            <p:ph type="sldNum" sz="quarter" idx="12"/>
          </p:nvPr>
        </p:nvSpPr>
        <p:spPr/>
        <p:txBody>
          <a:bodyPr/>
          <a:lstStyle/>
          <a:p>
            <a:fld id="{DE8AFC43-2897-41A1-8E56-8325026E7933}" type="slidenum">
              <a:rPr lang="en-US" smtClean="0"/>
              <a:pPr/>
              <a:t>9</a:t>
            </a:fld>
            <a:endParaRPr lang="en-US" dirty="0"/>
          </a:p>
        </p:txBody>
      </p:sp>
      <p:pic>
        <p:nvPicPr>
          <p:cNvPr id="7170" name="Picture 2" descr="See the source image">
            <a:extLst>
              <a:ext uri="{FF2B5EF4-FFF2-40B4-BE49-F238E27FC236}">
                <a16:creationId xmlns:a16="http://schemas.microsoft.com/office/drawing/2014/main" id="{49417BD9-0B8B-419A-A08F-8F089D9E3A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4662" y="1825625"/>
            <a:ext cx="87026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123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1333</TotalTime>
  <Words>642</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proxima-nova</vt:lpstr>
      <vt:lpstr>Segoe UI</vt:lpstr>
      <vt:lpstr>Office Theme</vt:lpstr>
      <vt:lpstr>Lecture 6 – Data Access</vt:lpstr>
      <vt:lpstr>Outlines</vt:lpstr>
      <vt:lpstr>Introduction</vt:lpstr>
      <vt:lpstr>File Handling in Xamarin.Forms</vt:lpstr>
      <vt:lpstr>Saving and Loading Files</vt:lpstr>
      <vt:lpstr>PowerPoint Presentation</vt:lpstr>
      <vt:lpstr>Xamarin.Forms Local Databases</vt:lpstr>
      <vt:lpstr>Install the SQLite NuGet package</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Yousif Garabet</dc:creator>
  <cp:lastModifiedBy>Yousif Garabet</cp:lastModifiedBy>
  <cp:revision>125</cp:revision>
  <dcterms:created xsi:type="dcterms:W3CDTF">2020-11-04T07:46:55Z</dcterms:created>
  <dcterms:modified xsi:type="dcterms:W3CDTF">2022-03-04T20:25:04Z</dcterms:modified>
</cp:coreProperties>
</file>