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88" r:id="rId4"/>
    <p:sldId id="289" r:id="rId5"/>
    <p:sldId id="290" r:id="rId6"/>
    <p:sldId id="291" r:id="rId7"/>
    <p:sldId id="292" r:id="rId8"/>
    <p:sldId id="293" r:id="rId9"/>
    <p:sldId id="294" r:id="rId10"/>
    <p:sldId id="295" r:id="rId11"/>
    <p:sldId id="296" r:id="rId12"/>
    <p:sldId id="297" r:id="rId13"/>
    <p:sldId id="298" r:id="rId14"/>
    <p:sldId id="29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5852" autoAdjust="0"/>
  </p:normalViewPr>
  <p:slideViewPr>
    <p:cSldViewPr snapToGrid="0">
      <p:cViewPr varScale="1">
        <p:scale>
          <a:sx n="85" d="100"/>
          <a:sy n="85" d="100"/>
        </p:scale>
        <p:origin x="8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03/13/2022</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03/13/2022</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03/13/2022</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03/13/2022</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03/13/2022</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03/13/2022</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03/13/2022</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03/13/2022</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03/13/2022</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03/13/2022</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03/13/2022</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03/13/2022</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dirty="0"/>
              <a:t>Lecture 7 – Navigation</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8A692-445A-49BA-9D4E-F46E27FCF370}"/>
              </a:ext>
            </a:extLst>
          </p:cNvPr>
          <p:cNvSpPr>
            <a:spLocks noGrp="1"/>
          </p:cNvSpPr>
          <p:nvPr>
            <p:ph idx="1"/>
          </p:nvPr>
        </p:nvSpPr>
        <p:spPr>
          <a:xfrm>
            <a:off x="838200" y="695325"/>
            <a:ext cx="10515600" cy="5481638"/>
          </a:xfrm>
        </p:spPr>
        <p:txBody>
          <a:bodyPr>
            <a:normAutofit fontScale="92500"/>
          </a:bodyPr>
          <a:lstStyle/>
          <a:p>
            <a:r>
              <a:rPr lang="en-US" b="0" i="0" dirty="0">
                <a:solidFill>
                  <a:srgbClr val="171717"/>
                </a:solidFill>
                <a:effectLst/>
                <a:latin typeface="Segoe UI" panose="020B0502040204020203" pitchFamily="34" charset="0"/>
              </a:rPr>
              <a:t>The location of the list of items is identical on each platform, and selecting one of the items will navigate to the corresponding detail page. In addition, the flyout page also features a navigation bar that contains a button that can be used to navigate to the active detail page:</a:t>
            </a:r>
          </a:p>
          <a:p>
            <a:pPr lvl="1"/>
            <a:r>
              <a:rPr lang="en-US" dirty="0"/>
              <a:t>On iOS, the navigation bar is present at the top of the page and has a button that navigates to the detail page. In addition, the active detail page can be navigated to by swiping the flyout to the left.</a:t>
            </a:r>
          </a:p>
          <a:p>
            <a:pPr lvl="1"/>
            <a:r>
              <a:rPr lang="en-US" dirty="0"/>
              <a:t>On Android, the navigation bar is present at the top of the page and displays a title, an icon, and a button that navigates to the detail page. The icon is defined in the [Activity] attribute that decorates the </a:t>
            </a:r>
            <a:r>
              <a:rPr lang="en-US" dirty="0" err="1"/>
              <a:t>MainActivity</a:t>
            </a:r>
            <a:r>
              <a:rPr lang="en-US" dirty="0"/>
              <a:t> class in the Android platform-specific project. In addition, the active detail page can be navigated to by swiping the flyout page to the left, by tapping the detail page at the far right of the screen, and by tapping the Back button at the bottom of the screen.</a:t>
            </a:r>
          </a:p>
          <a:p>
            <a:pPr lvl="1"/>
            <a:r>
              <a:rPr lang="en-US" dirty="0"/>
              <a:t>On the Universal Windows Platform (UWP), the navigation bar is present at the top of the page and has a button that navigates to the detail page.</a:t>
            </a:r>
          </a:p>
        </p:txBody>
      </p:sp>
      <p:sp>
        <p:nvSpPr>
          <p:cNvPr id="4" name="Date Placeholder 3">
            <a:extLst>
              <a:ext uri="{FF2B5EF4-FFF2-40B4-BE49-F238E27FC236}">
                <a16:creationId xmlns:a16="http://schemas.microsoft.com/office/drawing/2014/main" id="{2C338F94-D6A6-43A1-B1A8-4AC320829F8E}"/>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E43796DA-3551-40D0-8E16-01BD61B5A61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1817E6BA-F8B3-41A8-9B63-1BABCFC1656B}"/>
              </a:ext>
            </a:extLst>
          </p:cNvPr>
          <p:cNvSpPr>
            <a:spLocks noGrp="1"/>
          </p:cNvSpPr>
          <p:nvPr>
            <p:ph type="sldNum" sz="quarter" idx="12"/>
          </p:nvPr>
        </p:nvSpPr>
        <p:spPr/>
        <p:txBody>
          <a:bodyPr/>
          <a:lstStyle/>
          <a:p>
            <a:fld id="{DE8AFC43-2897-41A1-8E56-8325026E7933}" type="slidenum">
              <a:rPr lang="en-US" smtClean="0"/>
              <a:pPr/>
              <a:t>10</a:t>
            </a:fld>
            <a:endParaRPr lang="en-US" dirty="0"/>
          </a:p>
        </p:txBody>
      </p:sp>
    </p:spTree>
    <p:extLst>
      <p:ext uri="{BB962C8B-B14F-4D97-AF65-F5344CB8AC3E}">
        <p14:creationId xmlns:p14="http://schemas.microsoft.com/office/powerpoint/2010/main" val="77535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605FB-EA16-4F67-8D6C-94B559A07465}"/>
              </a:ext>
            </a:extLst>
          </p:cNvPr>
          <p:cNvSpPr>
            <a:spLocks noGrp="1"/>
          </p:cNvSpPr>
          <p:nvPr>
            <p:ph idx="1"/>
          </p:nvPr>
        </p:nvSpPr>
        <p:spPr>
          <a:xfrm>
            <a:off x="838200" y="733425"/>
            <a:ext cx="10515600" cy="5443538"/>
          </a:xfrm>
        </p:spPr>
        <p:txBody>
          <a:bodyPr/>
          <a:lstStyle/>
          <a:p>
            <a:r>
              <a:rPr lang="en-US" b="0" i="0" dirty="0">
                <a:solidFill>
                  <a:srgbClr val="171717"/>
                </a:solidFill>
                <a:effectLst/>
                <a:latin typeface="Segoe UI" panose="020B0502040204020203" pitchFamily="34" charset="0"/>
              </a:rPr>
              <a:t>A detail page displays data that corresponds to the item selected on the flyout page, and the main components of the detail page are shown in the following screenshots:</a:t>
            </a:r>
          </a:p>
          <a:p>
            <a:endParaRPr lang="en-US" dirty="0"/>
          </a:p>
        </p:txBody>
      </p:sp>
      <p:sp>
        <p:nvSpPr>
          <p:cNvPr id="4" name="Date Placeholder 3">
            <a:extLst>
              <a:ext uri="{FF2B5EF4-FFF2-40B4-BE49-F238E27FC236}">
                <a16:creationId xmlns:a16="http://schemas.microsoft.com/office/drawing/2014/main" id="{A222362B-6252-4C10-9090-5399DE820108}"/>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6C281D42-761C-4040-B817-BA66615A27F5}"/>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B814FED-1EB0-49DF-94D4-02D9AAF44E63}"/>
              </a:ext>
            </a:extLst>
          </p:cNvPr>
          <p:cNvSpPr>
            <a:spLocks noGrp="1"/>
          </p:cNvSpPr>
          <p:nvPr>
            <p:ph type="sldNum" sz="quarter" idx="12"/>
          </p:nvPr>
        </p:nvSpPr>
        <p:spPr/>
        <p:txBody>
          <a:bodyPr/>
          <a:lstStyle/>
          <a:p>
            <a:fld id="{DE8AFC43-2897-41A1-8E56-8325026E7933}" type="slidenum">
              <a:rPr lang="en-US" smtClean="0"/>
              <a:pPr/>
              <a:t>11</a:t>
            </a:fld>
            <a:endParaRPr lang="en-US" dirty="0"/>
          </a:p>
        </p:txBody>
      </p:sp>
      <p:pic>
        <p:nvPicPr>
          <p:cNvPr id="8" name="Picture 7">
            <a:extLst>
              <a:ext uri="{FF2B5EF4-FFF2-40B4-BE49-F238E27FC236}">
                <a16:creationId xmlns:a16="http://schemas.microsoft.com/office/drawing/2014/main" id="{50ED70CD-E68E-4270-AF7F-851907B914D3}"/>
              </a:ext>
            </a:extLst>
          </p:cNvPr>
          <p:cNvPicPr>
            <a:picLocks noChangeAspect="1"/>
          </p:cNvPicPr>
          <p:nvPr/>
        </p:nvPicPr>
        <p:blipFill>
          <a:blip r:embed="rId2"/>
          <a:stretch>
            <a:fillRect/>
          </a:stretch>
        </p:blipFill>
        <p:spPr>
          <a:xfrm>
            <a:off x="1637678" y="2104820"/>
            <a:ext cx="8916644" cy="2934109"/>
          </a:xfrm>
          <a:prstGeom prst="rect">
            <a:avLst/>
          </a:prstGeom>
        </p:spPr>
      </p:pic>
    </p:spTree>
    <p:extLst>
      <p:ext uri="{BB962C8B-B14F-4D97-AF65-F5344CB8AC3E}">
        <p14:creationId xmlns:p14="http://schemas.microsoft.com/office/powerpoint/2010/main" val="253652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B3241-578B-40E5-A668-D883E5C1A5F8}"/>
              </a:ext>
            </a:extLst>
          </p:cNvPr>
          <p:cNvSpPr>
            <a:spLocks noGrp="1"/>
          </p:cNvSpPr>
          <p:nvPr>
            <p:ph idx="1"/>
          </p:nvPr>
        </p:nvSpPr>
        <p:spPr>
          <a:xfrm>
            <a:off x="838200" y="923925"/>
            <a:ext cx="10515600" cy="5253038"/>
          </a:xfrm>
        </p:spPr>
        <p:txBody>
          <a:bodyPr>
            <a:normAutofit/>
          </a:bodyPr>
          <a:lstStyle/>
          <a:p>
            <a:r>
              <a:rPr lang="en-US" dirty="0"/>
              <a:t>The detail page contains a navigation bar, whose contents are platform-dependent:</a:t>
            </a:r>
          </a:p>
          <a:p>
            <a:pPr lvl="1"/>
            <a:r>
              <a:rPr lang="en-US" dirty="0"/>
              <a:t>On iOS, the navigation bar is present at the top of the page and displays a title, and has a button that returns to the flyout page, provided that the detail page instance is wrapped in the </a:t>
            </a:r>
            <a:r>
              <a:rPr lang="en-US" dirty="0" err="1"/>
              <a:t>NavigationPage</a:t>
            </a:r>
            <a:r>
              <a:rPr lang="en-US" dirty="0"/>
              <a:t> instance. In addition, the flyout page can be returned to by swiping the detail page to the right.</a:t>
            </a:r>
          </a:p>
          <a:p>
            <a:pPr lvl="1"/>
            <a:r>
              <a:rPr lang="en-US" dirty="0"/>
              <a:t>On Android, a navigation bar is present at the top of the page and displays a title, an icon, and a button that returns to the flyout page. The icon is defined in the [Activity] attribute that decorates the </a:t>
            </a:r>
            <a:r>
              <a:rPr lang="en-US" dirty="0" err="1"/>
              <a:t>MainActivity</a:t>
            </a:r>
            <a:r>
              <a:rPr lang="en-US" dirty="0"/>
              <a:t> class in the Android platform-specific project.</a:t>
            </a:r>
          </a:p>
          <a:p>
            <a:pPr lvl="1"/>
            <a:r>
              <a:rPr lang="en-US" dirty="0"/>
              <a:t>On UWP, the navigation bar is present at the top of the page and displays a title, and has a button that returns to the flyout page.</a:t>
            </a:r>
          </a:p>
        </p:txBody>
      </p:sp>
      <p:sp>
        <p:nvSpPr>
          <p:cNvPr id="4" name="Date Placeholder 3">
            <a:extLst>
              <a:ext uri="{FF2B5EF4-FFF2-40B4-BE49-F238E27FC236}">
                <a16:creationId xmlns:a16="http://schemas.microsoft.com/office/drawing/2014/main" id="{4462F500-67EB-4EA8-BC06-74CE708EED45}"/>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E6F84E26-7F55-4AEE-A66F-12C646238EA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1C1C2FBC-EA69-4642-BE56-D9D9CDEB78DC}"/>
              </a:ext>
            </a:extLst>
          </p:cNvPr>
          <p:cNvSpPr>
            <a:spLocks noGrp="1"/>
          </p:cNvSpPr>
          <p:nvPr>
            <p:ph type="sldNum" sz="quarter" idx="12"/>
          </p:nvPr>
        </p:nvSpPr>
        <p:spPr/>
        <p:txBody>
          <a:bodyPr/>
          <a:lstStyle/>
          <a:p>
            <a:fld id="{DE8AFC43-2897-41A1-8E56-8325026E7933}" type="slidenum">
              <a:rPr lang="en-US" smtClean="0"/>
              <a:pPr/>
              <a:t>12</a:t>
            </a:fld>
            <a:endParaRPr lang="en-US" dirty="0"/>
          </a:p>
        </p:txBody>
      </p:sp>
    </p:spTree>
    <p:extLst>
      <p:ext uri="{BB962C8B-B14F-4D97-AF65-F5344CB8AC3E}">
        <p14:creationId xmlns:p14="http://schemas.microsoft.com/office/powerpoint/2010/main" val="1839390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F6D0-0472-43A7-B1DD-67AA00E4F8FB}"/>
              </a:ext>
            </a:extLst>
          </p:cNvPr>
          <p:cNvSpPr>
            <a:spLocks noGrp="1"/>
          </p:cNvSpPr>
          <p:nvPr>
            <p:ph type="title"/>
          </p:nvPr>
        </p:nvSpPr>
        <p:spPr/>
        <p:txBody>
          <a:bodyPr>
            <a:normAutofit/>
          </a:bodyPr>
          <a:lstStyle/>
          <a:p>
            <a:r>
              <a:rPr lang="en-US" b="1" i="0" dirty="0">
                <a:solidFill>
                  <a:srgbClr val="171717"/>
                </a:solidFill>
                <a:effectLst/>
                <a:latin typeface="Segoe UI" panose="020B0502040204020203" pitchFamily="34" charset="0"/>
              </a:rPr>
              <a:t>Navigation behavior</a:t>
            </a:r>
            <a:endParaRPr lang="en-US" dirty="0"/>
          </a:p>
        </p:txBody>
      </p:sp>
      <p:sp>
        <p:nvSpPr>
          <p:cNvPr id="3" name="Content Placeholder 2">
            <a:extLst>
              <a:ext uri="{FF2B5EF4-FFF2-40B4-BE49-F238E27FC236}">
                <a16:creationId xmlns:a16="http://schemas.microsoft.com/office/drawing/2014/main" id="{04D8AF85-5DE5-4883-BE73-B3637CA38FE5}"/>
              </a:ext>
            </a:extLst>
          </p:cNvPr>
          <p:cNvSpPr>
            <a:spLocks noGrp="1"/>
          </p:cNvSpPr>
          <p:nvPr>
            <p:ph idx="1"/>
          </p:nvPr>
        </p:nvSpPr>
        <p:spPr/>
        <p:txBody>
          <a:bodyPr/>
          <a:lstStyle/>
          <a:p>
            <a:pPr marL="0" indent="0">
              <a:buNone/>
            </a:pPr>
            <a:r>
              <a:rPr lang="en-US" dirty="0"/>
              <a:t>The behavior of the navigation experience between flyout and detail pages is platform dependent:</a:t>
            </a:r>
          </a:p>
          <a:p>
            <a:pPr lvl="1"/>
            <a:r>
              <a:rPr lang="en-US" dirty="0"/>
              <a:t>On iOS, the detail page slides to the right as the flyout page slides from the left, and the left part of the detail page is still visible.</a:t>
            </a:r>
          </a:p>
          <a:p>
            <a:pPr lvl="1"/>
            <a:r>
              <a:rPr lang="en-US" dirty="0"/>
              <a:t>On Android, the detail and flyout pages are overlaid on each other.</a:t>
            </a:r>
          </a:p>
          <a:p>
            <a:pPr lvl="1"/>
            <a:r>
              <a:rPr lang="en-US" dirty="0"/>
              <a:t>On UWP, the flyout page slides from the left over part of the detail page, provided that the </a:t>
            </a:r>
            <a:r>
              <a:rPr lang="en-US" dirty="0" err="1"/>
              <a:t>FlyoutLayoutBehavior</a:t>
            </a:r>
            <a:r>
              <a:rPr lang="en-US" dirty="0"/>
              <a:t> property is set to Popover.</a:t>
            </a:r>
          </a:p>
        </p:txBody>
      </p:sp>
      <p:sp>
        <p:nvSpPr>
          <p:cNvPr id="4" name="Date Placeholder 3">
            <a:extLst>
              <a:ext uri="{FF2B5EF4-FFF2-40B4-BE49-F238E27FC236}">
                <a16:creationId xmlns:a16="http://schemas.microsoft.com/office/drawing/2014/main" id="{A89FFE77-3250-4A5A-A9DF-C16A0659D698}"/>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03277582-F7FF-486E-B67B-EE5890F6184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4112B82B-5E3B-4C76-8249-1BF112929530}"/>
              </a:ext>
            </a:extLst>
          </p:cNvPr>
          <p:cNvSpPr>
            <a:spLocks noGrp="1"/>
          </p:cNvSpPr>
          <p:nvPr>
            <p:ph type="sldNum" sz="quarter" idx="12"/>
          </p:nvPr>
        </p:nvSpPr>
        <p:spPr/>
        <p:txBody>
          <a:bodyPr/>
          <a:lstStyle/>
          <a:p>
            <a:fld id="{DE8AFC43-2897-41A1-8E56-8325026E7933}" type="slidenum">
              <a:rPr lang="en-US" smtClean="0"/>
              <a:pPr/>
              <a:t>13</a:t>
            </a:fld>
            <a:endParaRPr lang="en-US" dirty="0"/>
          </a:p>
        </p:txBody>
      </p:sp>
    </p:spTree>
    <p:extLst>
      <p:ext uri="{BB962C8B-B14F-4D97-AF65-F5344CB8AC3E}">
        <p14:creationId xmlns:p14="http://schemas.microsoft.com/office/powerpoint/2010/main" val="389389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53E4-EC0B-4D42-B0FD-338E6C75A9BF}"/>
              </a:ext>
            </a:extLst>
          </p:cNvPr>
          <p:cNvSpPr>
            <a:spLocks noGrp="1"/>
          </p:cNvSpPr>
          <p:nvPr>
            <p:ph type="title"/>
          </p:nvPr>
        </p:nvSpPr>
        <p:spPr/>
        <p:txBody>
          <a:bodyPr/>
          <a:lstStyle/>
          <a:p>
            <a:r>
              <a:rPr lang="en-US" dirty="0"/>
              <a:t>Discussion Groups</a:t>
            </a:r>
          </a:p>
        </p:txBody>
      </p:sp>
      <p:sp>
        <p:nvSpPr>
          <p:cNvPr id="3" name="Content Placeholder 2">
            <a:extLst>
              <a:ext uri="{FF2B5EF4-FFF2-40B4-BE49-F238E27FC236}">
                <a16:creationId xmlns:a16="http://schemas.microsoft.com/office/drawing/2014/main" id="{989AD752-1DE4-49AB-9F8A-4EC0ABB6EFDA}"/>
              </a:ext>
            </a:extLst>
          </p:cNvPr>
          <p:cNvSpPr>
            <a:spLocks noGrp="1"/>
          </p:cNvSpPr>
          <p:nvPr>
            <p:ph idx="1"/>
          </p:nvPr>
        </p:nvSpPr>
        <p:spPr/>
        <p:txBody>
          <a:bodyPr/>
          <a:lstStyle/>
          <a:p>
            <a:r>
              <a:rPr lang="en-US" sz="2800" b="1" dirty="0">
                <a:ea typeface="+mj-ea"/>
                <a:cs typeface="+mj-cs"/>
              </a:rPr>
              <a:t>G1. Hierarchical Navigation</a:t>
            </a:r>
          </a:p>
          <a:p>
            <a:r>
              <a:rPr lang="en-US" sz="2800" b="1" dirty="0">
                <a:ea typeface="+mj-ea"/>
                <a:cs typeface="+mj-cs"/>
              </a:rPr>
              <a:t>G2. </a:t>
            </a:r>
            <a:r>
              <a:rPr lang="en-US" sz="2800" b="1" dirty="0" err="1">
                <a:ea typeface="+mj-ea"/>
                <a:cs typeface="+mj-cs"/>
              </a:rPr>
              <a:t>TabbedPage</a:t>
            </a:r>
            <a:endParaRPr lang="en-US" sz="2800" b="1" dirty="0">
              <a:ea typeface="+mj-ea"/>
              <a:cs typeface="+mj-cs"/>
            </a:endParaRPr>
          </a:p>
          <a:p>
            <a:r>
              <a:rPr lang="en-US" sz="2800" b="1" dirty="0">
                <a:ea typeface="+mj-ea"/>
                <a:cs typeface="+mj-cs"/>
              </a:rPr>
              <a:t>G3. </a:t>
            </a:r>
            <a:r>
              <a:rPr lang="en-US" sz="2800" b="1" dirty="0" err="1">
                <a:ea typeface="+mj-ea"/>
                <a:cs typeface="+mj-cs"/>
              </a:rPr>
              <a:t>FlyoutPage</a:t>
            </a:r>
            <a:endParaRPr lang="en-US" sz="2800" b="1" dirty="0">
              <a:ea typeface="+mj-ea"/>
              <a:cs typeface="+mj-cs"/>
            </a:endParaRPr>
          </a:p>
        </p:txBody>
      </p:sp>
      <p:sp>
        <p:nvSpPr>
          <p:cNvPr id="4" name="Date Placeholder 3">
            <a:extLst>
              <a:ext uri="{FF2B5EF4-FFF2-40B4-BE49-F238E27FC236}">
                <a16:creationId xmlns:a16="http://schemas.microsoft.com/office/drawing/2014/main" id="{8F6E05ED-646B-4A9F-9CB8-392D77524E95}"/>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A41F88AE-9F13-4ACE-A404-A3DD749F188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4D2F12FF-A8BA-449C-BD3A-9178E4C9C7FD}"/>
              </a:ext>
            </a:extLst>
          </p:cNvPr>
          <p:cNvSpPr>
            <a:spLocks noGrp="1"/>
          </p:cNvSpPr>
          <p:nvPr>
            <p:ph type="sldNum" sz="quarter" idx="12"/>
          </p:nvPr>
        </p:nvSpPr>
        <p:spPr/>
        <p:txBody>
          <a:bodyPr/>
          <a:lstStyle/>
          <a:p>
            <a:fld id="{DE8AFC43-2897-41A1-8E56-8325026E7933}" type="slidenum">
              <a:rPr lang="en-US" smtClean="0"/>
              <a:pPr/>
              <a:t>14</a:t>
            </a:fld>
            <a:endParaRPr lang="en-US" dirty="0"/>
          </a:p>
        </p:txBody>
      </p:sp>
    </p:spTree>
    <p:extLst>
      <p:ext uri="{BB962C8B-B14F-4D97-AF65-F5344CB8AC3E}">
        <p14:creationId xmlns:p14="http://schemas.microsoft.com/office/powerpoint/2010/main" val="8663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15</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a:bodyPr>
          <a:lstStyle/>
          <a:p>
            <a:r>
              <a:rPr lang="en-US" sz="3200" b="1" dirty="0">
                <a:ea typeface="+mj-ea"/>
                <a:cs typeface="+mj-cs"/>
              </a:rPr>
              <a:t>Hierarchical Navigation</a:t>
            </a:r>
          </a:p>
          <a:p>
            <a:r>
              <a:rPr lang="en-US" sz="3200" b="1" dirty="0" err="1">
                <a:ea typeface="+mj-ea"/>
                <a:cs typeface="+mj-cs"/>
              </a:rPr>
              <a:t>TabbedPage</a:t>
            </a:r>
            <a:endParaRPr lang="en-US" sz="3200" b="1" dirty="0">
              <a:ea typeface="+mj-ea"/>
              <a:cs typeface="+mj-cs"/>
            </a:endParaRPr>
          </a:p>
          <a:p>
            <a:r>
              <a:rPr lang="en-US" sz="3200" b="1" dirty="0" err="1">
                <a:ea typeface="+mj-ea"/>
                <a:cs typeface="+mj-cs"/>
              </a:rPr>
              <a:t>FlyoutPage</a:t>
            </a:r>
            <a:endParaRPr lang="en-US" sz="3200" b="1" dirty="0">
              <a:ea typeface="+mj-ea"/>
              <a:cs typeface="+mj-cs"/>
            </a:endParaRPr>
          </a:p>
          <a:p>
            <a:pPr algn="l">
              <a:buFont typeface="Arial" panose="020B0604020202020204" pitchFamily="34" charset="0"/>
              <a:buChar char="•"/>
            </a:pPr>
            <a:endParaRPr lang="en-US" dirty="0">
              <a:solidFill>
                <a:srgbClr val="343434"/>
              </a:solidFill>
              <a:latin typeface="proxima-nova"/>
            </a:endParaRPr>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normAutofit/>
          </a:bodyPr>
          <a:lstStyle/>
          <a:p>
            <a:pPr algn="l"/>
            <a:r>
              <a:rPr lang="en-US" b="1" i="0" u="none" strike="noStrike" dirty="0">
                <a:solidFill>
                  <a:srgbClr val="171717"/>
                </a:solidFill>
                <a:effectLst/>
                <a:latin typeface="Segoe UI" panose="020B0502040204020203" pitchFamily="34" charset="0"/>
              </a:rPr>
              <a:t>Hierarchical Navigation</a:t>
            </a:r>
            <a:endParaRPr lang="en-US" dirty="0">
              <a:solidFill>
                <a:srgbClr val="2D2D2D"/>
              </a:solidFill>
              <a:latin typeface="proxima-nova"/>
            </a:endParaRP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r>
              <a:rPr lang="en-US" sz="2400" b="0" i="0" dirty="0">
                <a:solidFill>
                  <a:srgbClr val="171717"/>
                </a:solidFill>
                <a:effectLst/>
                <a:latin typeface="Segoe UI" panose="020B0502040204020203" pitchFamily="34" charset="0"/>
              </a:rPr>
              <a:t>The </a:t>
            </a:r>
            <a:r>
              <a:rPr lang="en-US" sz="2400" b="0" i="0" dirty="0" err="1">
                <a:solidFill>
                  <a:srgbClr val="171717"/>
                </a:solidFill>
                <a:effectLst/>
                <a:latin typeface="Segoe UI" panose="020B0502040204020203" pitchFamily="34" charset="0"/>
              </a:rPr>
              <a:t>NavigationPage</a:t>
            </a:r>
            <a:r>
              <a:rPr lang="en-US" sz="2400" b="0" i="0" dirty="0">
                <a:solidFill>
                  <a:srgbClr val="171717"/>
                </a:solidFill>
                <a:effectLst/>
                <a:latin typeface="Segoe UI" panose="020B0502040204020203" pitchFamily="34" charset="0"/>
              </a:rPr>
              <a:t> class provides a hierarchical navigation experience where the user is able to navigate through pages, forwards and backwards, as desired. The class implements navigation as a last-in, first-out (LIFO) stack of Page objects.</a:t>
            </a:r>
          </a:p>
          <a:p>
            <a:r>
              <a:rPr lang="en-US" sz="2800" b="0" i="0" dirty="0">
                <a:solidFill>
                  <a:srgbClr val="171717"/>
                </a:solidFill>
                <a:effectLst/>
                <a:latin typeface="Segoe UI" panose="020B0502040204020203" pitchFamily="34" charset="0"/>
              </a:rPr>
              <a:t>To move from one page to another, an application will push a new page onto the navigation stack, where it will become the active page, as shown in the following diagram:</a:t>
            </a:r>
          </a:p>
          <a:p>
            <a:endParaRPr lang="en-US" sz="2400" dirty="0">
              <a:solidFill>
                <a:srgbClr val="171717"/>
              </a:solidFill>
              <a:latin typeface="Segoe UI" panose="020B0502040204020203" pitchFamily="34" charset="0"/>
            </a:endParaRPr>
          </a:p>
          <a:p>
            <a:endParaRPr lang="en-US" altLang="en-US" sz="4000" dirty="0">
              <a:solidFill>
                <a:schemeClr val="tx2"/>
              </a:solidFill>
            </a:endParaRPr>
          </a:p>
          <a:p>
            <a:endParaRPr lang="en-US" altLang="en-US" sz="4000" dirty="0">
              <a:solidFill>
                <a:schemeClr val="tx2"/>
              </a:solidFill>
            </a:endParaRPr>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3</a:t>
            </a:fld>
            <a:endParaRPr lang="en-US" dirty="0"/>
          </a:p>
        </p:txBody>
      </p:sp>
      <p:pic>
        <p:nvPicPr>
          <p:cNvPr id="9" name="Picture 8">
            <a:extLst>
              <a:ext uri="{FF2B5EF4-FFF2-40B4-BE49-F238E27FC236}">
                <a16:creationId xmlns:a16="http://schemas.microsoft.com/office/drawing/2014/main" id="{E5E99A47-15B0-4EFE-8DC7-E6D72395D869}"/>
              </a:ext>
            </a:extLst>
          </p:cNvPr>
          <p:cNvPicPr>
            <a:picLocks noChangeAspect="1"/>
          </p:cNvPicPr>
          <p:nvPr/>
        </p:nvPicPr>
        <p:blipFill>
          <a:blip r:embed="rId2"/>
          <a:stretch>
            <a:fillRect/>
          </a:stretch>
        </p:blipFill>
        <p:spPr>
          <a:xfrm>
            <a:off x="2279370" y="4538434"/>
            <a:ext cx="6887536" cy="1638529"/>
          </a:xfrm>
          <a:prstGeom prst="rect">
            <a:avLst/>
          </a:prstGeom>
        </p:spPr>
      </p:pic>
    </p:spTree>
    <p:extLst>
      <p:ext uri="{BB962C8B-B14F-4D97-AF65-F5344CB8AC3E}">
        <p14:creationId xmlns:p14="http://schemas.microsoft.com/office/powerpoint/2010/main" val="29871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0B65C-5D8C-4310-9E5C-A6756479475D}"/>
              </a:ext>
            </a:extLst>
          </p:cNvPr>
          <p:cNvSpPr>
            <a:spLocks noGrp="1"/>
          </p:cNvSpPr>
          <p:nvPr>
            <p:ph idx="1"/>
          </p:nvPr>
        </p:nvSpPr>
        <p:spPr>
          <a:xfrm>
            <a:off x="838200" y="612559"/>
            <a:ext cx="10515600" cy="5564404"/>
          </a:xfrm>
        </p:spPr>
        <p:txBody>
          <a:bodyPr/>
          <a:lstStyle/>
          <a:p>
            <a:r>
              <a:rPr lang="en-US" b="0" i="0" dirty="0">
                <a:solidFill>
                  <a:srgbClr val="171717"/>
                </a:solidFill>
                <a:effectLst/>
                <a:latin typeface="Segoe UI" panose="020B0502040204020203" pitchFamily="34" charset="0"/>
              </a:rPr>
              <a:t>To return back to the previous page, the application will pop the current page from the navigation stack, and the new topmost page becomes the active page, as shown in the following diagram:</a:t>
            </a:r>
          </a:p>
          <a:p>
            <a:endParaRPr lang="en-US" b="0" i="0" dirty="0">
              <a:solidFill>
                <a:srgbClr val="171717"/>
              </a:solidFill>
              <a:effectLst/>
              <a:latin typeface="Segoe UI" panose="020B0502040204020203" pitchFamily="34" charset="0"/>
            </a:endParaRPr>
          </a:p>
          <a:p>
            <a:endParaRPr lang="en-US" dirty="0"/>
          </a:p>
        </p:txBody>
      </p:sp>
      <p:sp>
        <p:nvSpPr>
          <p:cNvPr id="4" name="Date Placeholder 3">
            <a:extLst>
              <a:ext uri="{FF2B5EF4-FFF2-40B4-BE49-F238E27FC236}">
                <a16:creationId xmlns:a16="http://schemas.microsoft.com/office/drawing/2014/main" id="{AD7B5887-17F9-4778-B858-7EF7EC077183}"/>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CF11C949-4C3C-4383-8582-F184ED475C29}"/>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39D0667C-D7A1-43D6-A501-44238A832ACD}"/>
              </a:ext>
            </a:extLst>
          </p:cNvPr>
          <p:cNvSpPr>
            <a:spLocks noGrp="1"/>
          </p:cNvSpPr>
          <p:nvPr>
            <p:ph type="sldNum" sz="quarter" idx="12"/>
          </p:nvPr>
        </p:nvSpPr>
        <p:spPr/>
        <p:txBody>
          <a:bodyPr/>
          <a:lstStyle/>
          <a:p>
            <a:fld id="{DE8AFC43-2897-41A1-8E56-8325026E7933}" type="slidenum">
              <a:rPr lang="en-US" smtClean="0"/>
              <a:pPr/>
              <a:t>4</a:t>
            </a:fld>
            <a:endParaRPr lang="en-US" dirty="0"/>
          </a:p>
        </p:txBody>
      </p:sp>
      <p:pic>
        <p:nvPicPr>
          <p:cNvPr id="8" name="Picture 7">
            <a:extLst>
              <a:ext uri="{FF2B5EF4-FFF2-40B4-BE49-F238E27FC236}">
                <a16:creationId xmlns:a16="http://schemas.microsoft.com/office/drawing/2014/main" id="{BB8F8A57-252F-4344-BE5B-CCF5A1E477B1}"/>
              </a:ext>
            </a:extLst>
          </p:cNvPr>
          <p:cNvPicPr>
            <a:picLocks noChangeAspect="1"/>
          </p:cNvPicPr>
          <p:nvPr/>
        </p:nvPicPr>
        <p:blipFill>
          <a:blip r:embed="rId2"/>
          <a:stretch>
            <a:fillRect/>
          </a:stretch>
        </p:blipFill>
        <p:spPr>
          <a:xfrm>
            <a:off x="2547424" y="2353580"/>
            <a:ext cx="6706536" cy="1600423"/>
          </a:xfrm>
          <a:prstGeom prst="rect">
            <a:avLst/>
          </a:prstGeom>
        </p:spPr>
      </p:pic>
    </p:spTree>
    <p:extLst>
      <p:ext uri="{BB962C8B-B14F-4D97-AF65-F5344CB8AC3E}">
        <p14:creationId xmlns:p14="http://schemas.microsoft.com/office/powerpoint/2010/main" val="34401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4E96-6AC0-43A3-8F9E-2E36CBC41CA4}"/>
              </a:ext>
            </a:extLst>
          </p:cNvPr>
          <p:cNvSpPr>
            <a:spLocks noGrp="1"/>
          </p:cNvSpPr>
          <p:nvPr>
            <p:ph type="title"/>
          </p:nvPr>
        </p:nvSpPr>
        <p:spPr/>
        <p:txBody>
          <a:bodyPr>
            <a:normAutofit/>
          </a:bodyPr>
          <a:lstStyle/>
          <a:p>
            <a:r>
              <a:rPr lang="en-US" b="1" i="0" dirty="0">
                <a:solidFill>
                  <a:srgbClr val="171717"/>
                </a:solidFill>
                <a:effectLst/>
                <a:latin typeface="Segoe UI" panose="020B0502040204020203" pitchFamily="34" charset="0"/>
              </a:rPr>
              <a:t>Performing Navigation</a:t>
            </a:r>
            <a:endParaRPr lang="en-US" dirty="0"/>
          </a:p>
        </p:txBody>
      </p:sp>
      <p:sp>
        <p:nvSpPr>
          <p:cNvPr id="3" name="Content Placeholder 2">
            <a:extLst>
              <a:ext uri="{FF2B5EF4-FFF2-40B4-BE49-F238E27FC236}">
                <a16:creationId xmlns:a16="http://schemas.microsoft.com/office/drawing/2014/main" id="{336D48EC-E59B-4DC1-9C98-B8794B177D62}"/>
              </a:ext>
            </a:extLst>
          </p:cNvPr>
          <p:cNvSpPr>
            <a:spLocks noGrp="1"/>
          </p:cNvSpPr>
          <p:nvPr>
            <p:ph idx="1"/>
          </p:nvPr>
        </p:nvSpPr>
        <p:spPr/>
        <p:txBody>
          <a:bodyPr/>
          <a:lstStyle/>
          <a:p>
            <a:r>
              <a:rPr lang="en-US" dirty="0"/>
              <a:t>In hierarchical navigation, the </a:t>
            </a:r>
            <a:r>
              <a:rPr lang="en-US" dirty="0" err="1"/>
              <a:t>NavigationPage</a:t>
            </a:r>
            <a:r>
              <a:rPr lang="en-US" dirty="0"/>
              <a:t> class is used to navigate through a stack of </a:t>
            </a:r>
            <a:r>
              <a:rPr lang="en-US" dirty="0" err="1"/>
              <a:t>ContentPage</a:t>
            </a:r>
            <a:r>
              <a:rPr lang="en-US" dirty="0"/>
              <a:t> objects. The following screenshots show the main components of the </a:t>
            </a:r>
            <a:r>
              <a:rPr lang="en-US" dirty="0" err="1"/>
              <a:t>NavigationPage</a:t>
            </a:r>
            <a:r>
              <a:rPr lang="en-US" dirty="0"/>
              <a:t> on each platform:</a:t>
            </a:r>
          </a:p>
          <a:p>
            <a:endParaRPr lang="en-US" dirty="0"/>
          </a:p>
        </p:txBody>
      </p:sp>
      <p:sp>
        <p:nvSpPr>
          <p:cNvPr id="4" name="Date Placeholder 3">
            <a:extLst>
              <a:ext uri="{FF2B5EF4-FFF2-40B4-BE49-F238E27FC236}">
                <a16:creationId xmlns:a16="http://schemas.microsoft.com/office/drawing/2014/main" id="{16F12B0A-DF4C-4C78-83AC-B0BCBB599912}"/>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A1E5CE79-0E75-4668-9EA2-63C797E779A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AEC726C-1425-44C4-BB43-5714D974B176}"/>
              </a:ext>
            </a:extLst>
          </p:cNvPr>
          <p:cNvSpPr>
            <a:spLocks noGrp="1"/>
          </p:cNvSpPr>
          <p:nvPr>
            <p:ph type="sldNum" sz="quarter" idx="12"/>
          </p:nvPr>
        </p:nvSpPr>
        <p:spPr/>
        <p:txBody>
          <a:bodyPr/>
          <a:lstStyle/>
          <a:p>
            <a:fld id="{DE8AFC43-2897-41A1-8E56-8325026E7933}" type="slidenum">
              <a:rPr lang="en-US" smtClean="0"/>
              <a:pPr/>
              <a:t>5</a:t>
            </a:fld>
            <a:endParaRPr lang="en-US" dirty="0"/>
          </a:p>
        </p:txBody>
      </p:sp>
      <p:pic>
        <p:nvPicPr>
          <p:cNvPr id="10" name="Picture 9">
            <a:extLst>
              <a:ext uri="{FF2B5EF4-FFF2-40B4-BE49-F238E27FC236}">
                <a16:creationId xmlns:a16="http://schemas.microsoft.com/office/drawing/2014/main" id="{032A4356-3FE1-446C-A509-1FCCC542864F}"/>
              </a:ext>
            </a:extLst>
          </p:cNvPr>
          <p:cNvPicPr>
            <a:picLocks noChangeAspect="1"/>
          </p:cNvPicPr>
          <p:nvPr/>
        </p:nvPicPr>
        <p:blipFill>
          <a:blip r:embed="rId2"/>
          <a:stretch>
            <a:fillRect/>
          </a:stretch>
        </p:blipFill>
        <p:spPr>
          <a:xfrm>
            <a:off x="2245378" y="3024874"/>
            <a:ext cx="6973273" cy="2743583"/>
          </a:xfrm>
          <a:prstGeom prst="rect">
            <a:avLst/>
          </a:prstGeom>
        </p:spPr>
      </p:pic>
    </p:spTree>
    <p:extLst>
      <p:ext uri="{BB962C8B-B14F-4D97-AF65-F5344CB8AC3E}">
        <p14:creationId xmlns:p14="http://schemas.microsoft.com/office/powerpoint/2010/main" val="391401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AF299-D058-4918-90AF-B68C88E3A69B}"/>
              </a:ext>
            </a:extLst>
          </p:cNvPr>
          <p:cNvSpPr>
            <a:spLocks noGrp="1"/>
          </p:cNvSpPr>
          <p:nvPr>
            <p:ph idx="1"/>
          </p:nvPr>
        </p:nvSpPr>
        <p:spPr>
          <a:xfrm>
            <a:off x="838200" y="408373"/>
            <a:ext cx="10515600" cy="5768590"/>
          </a:xfrm>
        </p:spPr>
        <p:txBody>
          <a:bodyPr>
            <a:normAutofit/>
          </a:bodyPr>
          <a:lstStyle/>
          <a:p>
            <a:r>
              <a:rPr lang="en-US" dirty="0"/>
              <a:t>The layout of a </a:t>
            </a:r>
            <a:r>
              <a:rPr lang="en-US" dirty="0" err="1"/>
              <a:t>NavigationPage</a:t>
            </a:r>
            <a:r>
              <a:rPr lang="en-US" dirty="0"/>
              <a:t> is dependent on the platform:</a:t>
            </a:r>
          </a:p>
          <a:p>
            <a:pPr lvl="1"/>
            <a:r>
              <a:rPr lang="en-US" dirty="0"/>
              <a:t>On iOS, a navigation bar is present at the top of the page that displays a title, and that has a Back button that returns to the previous page.</a:t>
            </a:r>
          </a:p>
          <a:p>
            <a:pPr lvl="1"/>
            <a:r>
              <a:rPr lang="en-US" dirty="0"/>
              <a:t>On Android, a navigation bar is present at the top of the page that displays a title, an icon, and a Back button that returns to the previous page. The icon is defined in the [Activity] attribute that decorates the </a:t>
            </a:r>
            <a:r>
              <a:rPr lang="en-US" dirty="0" err="1"/>
              <a:t>MainActivity</a:t>
            </a:r>
            <a:r>
              <a:rPr lang="en-US" dirty="0"/>
              <a:t> class in the Android platform-specific project.</a:t>
            </a:r>
          </a:p>
          <a:p>
            <a:pPr lvl="1"/>
            <a:r>
              <a:rPr lang="en-US" dirty="0"/>
              <a:t>On the Universal Windows Platform, a navigation bar is present at the top of the page that displays a title.</a:t>
            </a:r>
          </a:p>
          <a:p>
            <a:pPr lvl="1"/>
            <a:r>
              <a:rPr lang="en-US" dirty="0"/>
              <a:t>On all the platforms, the value of the </a:t>
            </a:r>
            <a:r>
              <a:rPr lang="en-US" dirty="0" err="1"/>
              <a:t>Page.Title</a:t>
            </a:r>
            <a:r>
              <a:rPr lang="en-US" dirty="0"/>
              <a:t> property will be displayed as the page title. In addition, the </a:t>
            </a:r>
            <a:r>
              <a:rPr lang="en-US" dirty="0" err="1"/>
              <a:t>IconColor</a:t>
            </a:r>
            <a:r>
              <a:rPr lang="en-US" dirty="0"/>
              <a:t> property can be set to a Color that's applied to the icon in the navigation bar.</a:t>
            </a:r>
          </a:p>
        </p:txBody>
      </p:sp>
      <p:sp>
        <p:nvSpPr>
          <p:cNvPr id="4" name="Date Placeholder 3">
            <a:extLst>
              <a:ext uri="{FF2B5EF4-FFF2-40B4-BE49-F238E27FC236}">
                <a16:creationId xmlns:a16="http://schemas.microsoft.com/office/drawing/2014/main" id="{3664AC84-9B43-4466-9B6E-A0389B4C7870}"/>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CCCE788A-48F8-47A4-9BC5-2580D47AAAC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1A18F83D-BFDA-4367-9571-EA151312A127}"/>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
        <p:nvSpPr>
          <p:cNvPr id="8" name="Rectangle 2">
            <a:extLst>
              <a:ext uri="{FF2B5EF4-FFF2-40B4-BE49-F238E27FC236}">
                <a16:creationId xmlns:a16="http://schemas.microsoft.com/office/drawing/2014/main" id="{E8DABB12-376B-44B1-B34C-73ABBDBF3C7A}"/>
              </a:ext>
            </a:extLst>
          </p:cNvPr>
          <p:cNvSpPr>
            <a:spLocks noChangeArrowheads="1"/>
          </p:cNvSpPr>
          <p:nvPr/>
        </p:nvSpPr>
        <p:spPr bwMode="auto">
          <a:xfrm>
            <a:off x="1302617" y="5118724"/>
            <a:ext cx="9618787" cy="646331"/>
          </a:xfrm>
          <a:prstGeom prst="rect">
            <a:avLst/>
          </a:prstGeom>
          <a:solidFill>
            <a:schemeClr val="accent6">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Note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It's recommended that a </a:t>
            </a:r>
            <a:r>
              <a:rPr kumimoji="0" lang="en-US" altLang="en-US" b="0" i="0" u="none" strike="noStrike" cap="none" normalizeH="0" baseline="0" dirty="0" err="1">
                <a:ln>
                  <a:noFill/>
                </a:ln>
                <a:solidFill>
                  <a:srgbClr val="171717"/>
                </a:solidFill>
                <a:effectLst/>
                <a:latin typeface="SFMono-Regular"/>
                <a:cs typeface="Segoe UI" panose="020B0502040204020203" pitchFamily="34" charset="0"/>
              </a:rPr>
              <a:t>NavigationPage</a:t>
            </a: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should be populated with </a:t>
            </a:r>
            <a:r>
              <a:rPr kumimoji="0" lang="en-US" altLang="en-US" b="0" i="0" u="none" strike="noStrike" cap="none" normalizeH="0" baseline="0" dirty="0" err="1">
                <a:ln>
                  <a:noFill/>
                </a:ln>
                <a:solidFill>
                  <a:srgbClr val="171717"/>
                </a:solidFill>
                <a:effectLst/>
                <a:latin typeface="SFMono-Regular"/>
                <a:cs typeface="Segoe UI" panose="020B0502040204020203" pitchFamily="34" charset="0"/>
              </a:rPr>
              <a:t>ContentPage</a:t>
            </a: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instances only.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76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31E8-BDE2-435E-BDB7-052E2294BA4A}"/>
              </a:ext>
            </a:extLst>
          </p:cNvPr>
          <p:cNvSpPr>
            <a:spLocks noGrp="1"/>
          </p:cNvSpPr>
          <p:nvPr>
            <p:ph type="title"/>
          </p:nvPr>
        </p:nvSpPr>
        <p:spPr/>
        <p:txBody>
          <a:bodyPr/>
          <a:lstStyle/>
          <a:p>
            <a:r>
              <a:rPr lang="en-US" b="1" i="0" dirty="0" err="1">
                <a:solidFill>
                  <a:srgbClr val="171717"/>
                </a:solidFill>
                <a:effectLst/>
                <a:latin typeface="Segoe UI" panose="020B0502040204020203" pitchFamily="34" charset="0"/>
              </a:rPr>
              <a:t>TabbedPage</a:t>
            </a:r>
            <a:endParaRPr lang="en-US" dirty="0"/>
          </a:p>
        </p:txBody>
      </p:sp>
      <p:sp>
        <p:nvSpPr>
          <p:cNvPr id="3" name="Content Placeholder 2">
            <a:extLst>
              <a:ext uri="{FF2B5EF4-FFF2-40B4-BE49-F238E27FC236}">
                <a16:creationId xmlns:a16="http://schemas.microsoft.com/office/drawing/2014/main" id="{AE322475-D953-480C-92C2-243E9AFCCBB9}"/>
              </a:ext>
            </a:extLst>
          </p:cNvPr>
          <p:cNvSpPr>
            <a:spLocks noGrp="1"/>
          </p:cNvSpPr>
          <p:nvPr>
            <p:ph idx="1"/>
          </p:nvPr>
        </p:nvSpPr>
        <p:spPr/>
        <p:txBody>
          <a:bodyPr/>
          <a:lstStyle/>
          <a:p>
            <a:r>
              <a:rPr lang="en-US" dirty="0"/>
              <a:t>The </a:t>
            </a:r>
            <a:r>
              <a:rPr lang="en-US" dirty="0" err="1"/>
              <a:t>Xamarin.Forms</a:t>
            </a:r>
            <a:r>
              <a:rPr lang="en-US" dirty="0"/>
              <a:t> </a:t>
            </a:r>
            <a:r>
              <a:rPr lang="en-US" dirty="0" err="1"/>
              <a:t>TabbedPage</a:t>
            </a:r>
            <a:r>
              <a:rPr lang="en-US" dirty="0"/>
              <a:t> consists of a list of tabs and a larger detail area, with each tab loading content into the detail area. The following screenshots show a </a:t>
            </a:r>
            <a:r>
              <a:rPr lang="en-US" dirty="0" err="1"/>
              <a:t>TabbedPage</a:t>
            </a:r>
            <a:r>
              <a:rPr lang="en-US" dirty="0"/>
              <a:t> on iOS and Android:</a:t>
            </a:r>
          </a:p>
          <a:p>
            <a:endParaRPr lang="en-US" dirty="0"/>
          </a:p>
        </p:txBody>
      </p:sp>
      <p:sp>
        <p:nvSpPr>
          <p:cNvPr id="4" name="Date Placeholder 3">
            <a:extLst>
              <a:ext uri="{FF2B5EF4-FFF2-40B4-BE49-F238E27FC236}">
                <a16:creationId xmlns:a16="http://schemas.microsoft.com/office/drawing/2014/main" id="{B073C36F-ABFB-4C05-B983-581EFD3C9938}"/>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0AF2A544-3D9A-4E0B-9C1B-F90B816AB295}"/>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9E36D54-AE86-491D-B094-96AC6EBD6FD2}"/>
              </a:ext>
            </a:extLst>
          </p:cNvPr>
          <p:cNvSpPr>
            <a:spLocks noGrp="1"/>
          </p:cNvSpPr>
          <p:nvPr>
            <p:ph type="sldNum" sz="quarter" idx="12"/>
          </p:nvPr>
        </p:nvSpPr>
        <p:spPr/>
        <p:txBody>
          <a:bodyPr/>
          <a:lstStyle/>
          <a:p>
            <a:fld id="{DE8AFC43-2897-41A1-8E56-8325026E7933}" type="slidenum">
              <a:rPr lang="en-US" smtClean="0"/>
              <a:pPr/>
              <a:t>7</a:t>
            </a:fld>
            <a:endParaRPr lang="en-US" dirty="0"/>
          </a:p>
        </p:txBody>
      </p:sp>
      <p:pic>
        <p:nvPicPr>
          <p:cNvPr id="10" name="Picture 9">
            <a:extLst>
              <a:ext uri="{FF2B5EF4-FFF2-40B4-BE49-F238E27FC236}">
                <a16:creationId xmlns:a16="http://schemas.microsoft.com/office/drawing/2014/main" id="{91D9976D-F695-4D42-A632-623EC43A9B14}"/>
              </a:ext>
            </a:extLst>
          </p:cNvPr>
          <p:cNvPicPr>
            <a:picLocks noChangeAspect="1"/>
          </p:cNvPicPr>
          <p:nvPr/>
        </p:nvPicPr>
        <p:blipFill>
          <a:blip r:embed="rId2"/>
          <a:stretch>
            <a:fillRect/>
          </a:stretch>
        </p:blipFill>
        <p:spPr>
          <a:xfrm>
            <a:off x="3909610" y="3119443"/>
            <a:ext cx="3167465" cy="3057520"/>
          </a:xfrm>
          <a:prstGeom prst="rect">
            <a:avLst/>
          </a:prstGeom>
        </p:spPr>
      </p:pic>
    </p:spTree>
    <p:extLst>
      <p:ext uri="{BB962C8B-B14F-4D97-AF65-F5344CB8AC3E}">
        <p14:creationId xmlns:p14="http://schemas.microsoft.com/office/powerpoint/2010/main" val="388272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DAE66-3900-485D-AAB0-976B51D3F7F1}"/>
              </a:ext>
            </a:extLst>
          </p:cNvPr>
          <p:cNvSpPr>
            <a:spLocks noGrp="1"/>
          </p:cNvSpPr>
          <p:nvPr>
            <p:ph idx="1"/>
          </p:nvPr>
        </p:nvSpPr>
        <p:spPr>
          <a:xfrm>
            <a:off x="838200" y="485775"/>
            <a:ext cx="10515600" cy="5691188"/>
          </a:xfrm>
        </p:spPr>
        <p:txBody>
          <a:bodyPr>
            <a:normAutofit fontScale="92500" lnSpcReduction="10000"/>
          </a:bodyPr>
          <a:lstStyle/>
          <a:p>
            <a:r>
              <a:rPr lang="en-US" b="0" i="0" dirty="0">
                <a:solidFill>
                  <a:srgbClr val="171717"/>
                </a:solidFill>
                <a:effectLst/>
                <a:latin typeface="Segoe UI" panose="020B0502040204020203" pitchFamily="34" charset="0"/>
              </a:rPr>
              <a:t>On iOS, the list of tabs appears at the bottom of the screen, and the detail area is above. Each tab consists of a title and an icon, which should be a PNG file with an alpha channel. In portrait orientation, tab bar icons appear above tab titles. In landscape orientation, icons and titles appear side by side. In addition, a regular or compact tab bar may be displayed, depending on the device and orientation. If there are more than five tabs, a </a:t>
            </a:r>
            <a:r>
              <a:rPr lang="en-US" b="1" i="0" dirty="0">
                <a:solidFill>
                  <a:srgbClr val="171717"/>
                </a:solidFill>
                <a:effectLst/>
                <a:latin typeface="Segoe UI" panose="020B0502040204020203" pitchFamily="34" charset="0"/>
              </a:rPr>
              <a:t>More</a:t>
            </a:r>
            <a:r>
              <a:rPr lang="en-US" b="0" i="0" dirty="0">
                <a:solidFill>
                  <a:srgbClr val="171717"/>
                </a:solidFill>
                <a:effectLst/>
                <a:latin typeface="Segoe UI" panose="020B0502040204020203" pitchFamily="34" charset="0"/>
              </a:rPr>
              <a:t> tab will appear, which can be used to access the additional tabs. </a:t>
            </a:r>
          </a:p>
          <a:p>
            <a:r>
              <a:rPr lang="en-US" b="0" i="0" dirty="0">
                <a:solidFill>
                  <a:srgbClr val="171717"/>
                </a:solidFill>
                <a:effectLst/>
                <a:latin typeface="Segoe UI" panose="020B0502040204020203" pitchFamily="34" charset="0"/>
              </a:rPr>
              <a:t>On Android, the list of tabs appears at the top of the screen, and the detail area is below. Each tab consists of a title and an icon, which should be a PNG file with an alpha channel. However, the tabs can be moved to the bottom of the screen with a platform-specific. If there are more than five tabs, and the tab list is at the bottom of the screen, a </a:t>
            </a:r>
            <a:r>
              <a:rPr lang="en-US" b="0" i="1" dirty="0">
                <a:solidFill>
                  <a:srgbClr val="171717"/>
                </a:solidFill>
                <a:effectLst/>
                <a:latin typeface="Segoe UI" panose="020B0502040204020203" pitchFamily="34" charset="0"/>
              </a:rPr>
              <a:t>More</a:t>
            </a:r>
            <a:r>
              <a:rPr lang="en-US" b="0" i="0" dirty="0">
                <a:solidFill>
                  <a:srgbClr val="171717"/>
                </a:solidFill>
                <a:effectLst/>
                <a:latin typeface="Segoe UI" panose="020B0502040204020203" pitchFamily="34" charset="0"/>
              </a:rPr>
              <a:t> tab will appear that can be used to access the additional tabs. For information about icon requirements, see </a:t>
            </a:r>
            <a:r>
              <a:rPr lang="en-US" b="0" i="0" u="none" strike="noStrike" dirty="0">
                <a:effectLst/>
                <a:latin typeface="Segoe UI" panose="020B0502040204020203" pitchFamily="34" charset="0"/>
              </a:rPr>
              <a:t>Tabs</a:t>
            </a:r>
            <a:r>
              <a:rPr lang="en-US" b="0" i="0" dirty="0">
                <a:solidFill>
                  <a:srgbClr val="171717"/>
                </a:solidFill>
                <a:effectLst/>
                <a:latin typeface="Segoe UI" panose="020B0502040204020203" pitchFamily="34" charset="0"/>
              </a:rPr>
              <a:t> on material.io and </a:t>
            </a:r>
            <a:r>
              <a:rPr lang="en-US" b="0" i="0" u="none" strike="noStrike" dirty="0">
                <a:effectLst/>
                <a:latin typeface="Segoe UI" panose="020B0502040204020203" pitchFamily="34" charset="0"/>
              </a:rPr>
              <a:t>Support different pixel densities</a:t>
            </a:r>
            <a:r>
              <a:rPr lang="en-US" b="0" i="0" dirty="0">
                <a:solidFill>
                  <a:srgbClr val="171717"/>
                </a:solidFill>
                <a:effectLst/>
                <a:latin typeface="Segoe UI" panose="020B0502040204020203" pitchFamily="34" charset="0"/>
              </a:rPr>
              <a:t> on developer.android.com.</a:t>
            </a:r>
            <a:endParaRPr lang="en-US" dirty="0"/>
          </a:p>
        </p:txBody>
      </p:sp>
      <p:sp>
        <p:nvSpPr>
          <p:cNvPr id="4" name="Date Placeholder 3">
            <a:extLst>
              <a:ext uri="{FF2B5EF4-FFF2-40B4-BE49-F238E27FC236}">
                <a16:creationId xmlns:a16="http://schemas.microsoft.com/office/drawing/2014/main" id="{462BA8DD-7D41-4424-8FC8-05A0ED53AB73}"/>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E9DEEC1E-05FA-4A58-8E85-8B3848FD357D}"/>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0DAEE52-D817-4752-80A4-A128DD2AB913}"/>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93562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C562-9EF2-4EE0-BA16-7BEA8C63A6F6}"/>
              </a:ext>
            </a:extLst>
          </p:cNvPr>
          <p:cNvSpPr>
            <a:spLocks noGrp="1"/>
          </p:cNvSpPr>
          <p:nvPr>
            <p:ph type="title"/>
          </p:nvPr>
        </p:nvSpPr>
        <p:spPr/>
        <p:txBody>
          <a:bodyPr/>
          <a:lstStyle/>
          <a:p>
            <a:r>
              <a:rPr lang="en-US" b="1" i="0" dirty="0" err="1">
                <a:solidFill>
                  <a:srgbClr val="171717"/>
                </a:solidFill>
                <a:effectLst/>
                <a:latin typeface="Segoe UI" panose="020B0502040204020203" pitchFamily="34" charset="0"/>
              </a:rPr>
              <a:t>FlyoutPage</a:t>
            </a:r>
            <a:endParaRPr lang="en-US" dirty="0"/>
          </a:p>
        </p:txBody>
      </p:sp>
      <p:sp>
        <p:nvSpPr>
          <p:cNvPr id="3" name="Content Placeholder 2">
            <a:extLst>
              <a:ext uri="{FF2B5EF4-FFF2-40B4-BE49-F238E27FC236}">
                <a16:creationId xmlns:a16="http://schemas.microsoft.com/office/drawing/2014/main" id="{82F9BA92-1F28-4F1A-A887-0A2CECAA3113}"/>
              </a:ext>
            </a:extLst>
          </p:cNvPr>
          <p:cNvSpPr>
            <a:spLocks noGrp="1"/>
          </p:cNvSpPr>
          <p:nvPr>
            <p:ph idx="1"/>
          </p:nvPr>
        </p:nvSpPr>
        <p:spPr/>
        <p:txBody>
          <a:bodyPr/>
          <a:lstStyle/>
          <a:p>
            <a:pPr algn="l"/>
            <a:r>
              <a:rPr lang="en-US" b="0" i="0" dirty="0">
                <a:solidFill>
                  <a:srgbClr val="171717"/>
                </a:solidFill>
                <a:effectLst/>
                <a:latin typeface="Segoe UI" panose="020B0502040204020203" pitchFamily="34" charset="0"/>
              </a:rPr>
              <a:t>A flyout page typically displays a list of items, as shown in the following screenshots:</a:t>
            </a:r>
          </a:p>
          <a:p>
            <a:endParaRPr lang="en-US" dirty="0"/>
          </a:p>
        </p:txBody>
      </p:sp>
      <p:sp>
        <p:nvSpPr>
          <p:cNvPr id="4" name="Date Placeholder 3">
            <a:extLst>
              <a:ext uri="{FF2B5EF4-FFF2-40B4-BE49-F238E27FC236}">
                <a16:creationId xmlns:a16="http://schemas.microsoft.com/office/drawing/2014/main" id="{0C04CE1C-CD32-4E13-955C-8499865083A3}"/>
              </a:ext>
            </a:extLst>
          </p:cNvPr>
          <p:cNvSpPr>
            <a:spLocks noGrp="1"/>
          </p:cNvSpPr>
          <p:nvPr>
            <p:ph type="dt" sz="half" idx="10"/>
          </p:nvPr>
        </p:nvSpPr>
        <p:spPr/>
        <p:txBody>
          <a:bodyPr/>
          <a:lstStyle/>
          <a:p>
            <a:r>
              <a:rPr lang="en-US"/>
              <a:t>03/13/2022</a:t>
            </a:r>
            <a:endParaRPr lang="en-US" dirty="0"/>
          </a:p>
        </p:txBody>
      </p:sp>
      <p:sp>
        <p:nvSpPr>
          <p:cNvPr id="5" name="Footer Placeholder 4">
            <a:extLst>
              <a:ext uri="{FF2B5EF4-FFF2-40B4-BE49-F238E27FC236}">
                <a16:creationId xmlns:a16="http://schemas.microsoft.com/office/drawing/2014/main" id="{A66940BD-1012-46C6-8B73-260A2381A2C1}"/>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67BD289-C72F-4646-8B1D-4926D2038C3B}"/>
              </a:ext>
            </a:extLst>
          </p:cNvPr>
          <p:cNvSpPr>
            <a:spLocks noGrp="1"/>
          </p:cNvSpPr>
          <p:nvPr>
            <p:ph type="sldNum" sz="quarter" idx="12"/>
          </p:nvPr>
        </p:nvSpPr>
        <p:spPr/>
        <p:txBody>
          <a:bodyPr/>
          <a:lstStyle/>
          <a:p>
            <a:fld id="{DE8AFC43-2897-41A1-8E56-8325026E7933}" type="slidenum">
              <a:rPr lang="en-US" smtClean="0"/>
              <a:pPr/>
              <a:t>9</a:t>
            </a:fld>
            <a:endParaRPr lang="en-US" dirty="0"/>
          </a:p>
        </p:txBody>
      </p:sp>
      <p:pic>
        <p:nvPicPr>
          <p:cNvPr id="9" name="Picture 8">
            <a:extLst>
              <a:ext uri="{FF2B5EF4-FFF2-40B4-BE49-F238E27FC236}">
                <a16:creationId xmlns:a16="http://schemas.microsoft.com/office/drawing/2014/main" id="{224FE9B2-465B-4B8D-BCD4-0971861A812E}"/>
              </a:ext>
            </a:extLst>
          </p:cNvPr>
          <p:cNvPicPr>
            <a:picLocks noChangeAspect="1"/>
          </p:cNvPicPr>
          <p:nvPr/>
        </p:nvPicPr>
        <p:blipFill>
          <a:blip r:embed="rId2"/>
          <a:stretch>
            <a:fillRect/>
          </a:stretch>
        </p:blipFill>
        <p:spPr>
          <a:xfrm>
            <a:off x="2528441" y="2709379"/>
            <a:ext cx="6392167" cy="3467584"/>
          </a:xfrm>
          <a:prstGeom prst="rect">
            <a:avLst/>
          </a:prstGeom>
        </p:spPr>
      </p:pic>
    </p:spTree>
    <p:extLst>
      <p:ext uri="{BB962C8B-B14F-4D97-AF65-F5344CB8AC3E}">
        <p14:creationId xmlns:p14="http://schemas.microsoft.com/office/powerpoint/2010/main" val="274471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1238</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proxima-nova</vt:lpstr>
      <vt:lpstr>Segoe UI</vt:lpstr>
      <vt:lpstr>SFMono-Regular</vt:lpstr>
      <vt:lpstr>Office Theme</vt:lpstr>
      <vt:lpstr>Lecture 7 – Navigation</vt:lpstr>
      <vt:lpstr>Outlines</vt:lpstr>
      <vt:lpstr>Hierarchical Navigation</vt:lpstr>
      <vt:lpstr>PowerPoint Presentation</vt:lpstr>
      <vt:lpstr>Performing Navigation</vt:lpstr>
      <vt:lpstr>PowerPoint Presentation</vt:lpstr>
      <vt:lpstr>TabbedPage</vt:lpstr>
      <vt:lpstr>PowerPoint Presentation</vt:lpstr>
      <vt:lpstr>FlyoutPage</vt:lpstr>
      <vt:lpstr>PowerPoint Presentation</vt:lpstr>
      <vt:lpstr>PowerPoint Presentation</vt:lpstr>
      <vt:lpstr>PowerPoint Presentation</vt:lpstr>
      <vt:lpstr>Navigation behavior</vt:lpstr>
      <vt:lpstr>Discussion Groups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125</cp:revision>
  <dcterms:created xsi:type="dcterms:W3CDTF">2020-11-04T07:46:55Z</dcterms:created>
  <dcterms:modified xsi:type="dcterms:W3CDTF">2022-03-10T08:05:58Z</dcterms:modified>
</cp:coreProperties>
</file>