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300" r:id="rId4"/>
    <p:sldId id="301" r:id="rId5"/>
    <p:sldId id="306" r:id="rId6"/>
    <p:sldId id="303" r:id="rId7"/>
    <p:sldId id="304" r:id="rId8"/>
    <p:sldId id="307" r:id="rId9"/>
    <p:sldId id="302" r:id="rId10"/>
    <p:sldId id="30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1" autoAdjust="0"/>
    <p:restoredTop sz="95852" autoAdjust="0"/>
  </p:normalViewPr>
  <p:slideViewPr>
    <p:cSldViewPr snapToGrid="0">
      <p:cViewPr varScale="1">
        <p:scale>
          <a:sx n="85" d="100"/>
          <a:sy n="85" d="100"/>
        </p:scale>
        <p:origin x="76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C6899-D5A8-45B3-BC50-5428F59BB011}"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2B329-C48F-4CB4-B0FD-FBCBC8F6BD16}" type="slidenum">
              <a:rPr lang="en-US" smtClean="0"/>
              <a:t>‹#›</a:t>
            </a:fld>
            <a:endParaRPr lang="en-US"/>
          </a:p>
        </p:txBody>
      </p:sp>
    </p:spTree>
    <p:extLst>
      <p:ext uri="{BB962C8B-B14F-4D97-AF65-F5344CB8AC3E}">
        <p14:creationId xmlns:p14="http://schemas.microsoft.com/office/powerpoint/2010/main" val="100809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CD6C-3C7D-490A-BB07-A3488757DA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6056BA-8B8A-4C62-AAF5-D44D42E336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333ED6-912D-4223-94A0-8B83DDAFCC32}"/>
              </a:ext>
            </a:extLst>
          </p:cNvPr>
          <p:cNvSpPr>
            <a:spLocks noGrp="1"/>
          </p:cNvSpPr>
          <p:nvPr>
            <p:ph type="dt" sz="half" idx="10"/>
          </p:nvPr>
        </p:nvSpPr>
        <p:spPr/>
        <p:txBody>
          <a:bodyPr/>
          <a:lstStyle/>
          <a:p>
            <a:r>
              <a:rPr lang="en-US"/>
              <a:t>03/26/2022</a:t>
            </a:r>
          </a:p>
        </p:txBody>
      </p:sp>
      <p:sp>
        <p:nvSpPr>
          <p:cNvPr id="5" name="Footer Placeholder 4">
            <a:extLst>
              <a:ext uri="{FF2B5EF4-FFF2-40B4-BE49-F238E27FC236}">
                <a16:creationId xmlns:a16="http://schemas.microsoft.com/office/drawing/2014/main" id="{1F6C11B5-7ADA-4D90-83AA-48D05FA5F6A4}"/>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F5D73EEC-0C0B-4FC4-AFD1-D76162B80737}"/>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65988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391C-5484-410E-B88A-53AE6F28C5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AB1F4C-5807-46A7-88DB-A8D9A995F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7B3C3-AFD2-4D71-B51D-9FDCDBAD8514}"/>
              </a:ext>
            </a:extLst>
          </p:cNvPr>
          <p:cNvSpPr>
            <a:spLocks noGrp="1"/>
          </p:cNvSpPr>
          <p:nvPr>
            <p:ph type="dt" sz="half" idx="10"/>
          </p:nvPr>
        </p:nvSpPr>
        <p:spPr/>
        <p:txBody>
          <a:bodyPr/>
          <a:lstStyle/>
          <a:p>
            <a:r>
              <a:rPr lang="en-US"/>
              <a:t>03/26/2022</a:t>
            </a:r>
          </a:p>
        </p:txBody>
      </p:sp>
      <p:sp>
        <p:nvSpPr>
          <p:cNvPr id="5" name="Footer Placeholder 4">
            <a:extLst>
              <a:ext uri="{FF2B5EF4-FFF2-40B4-BE49-F238E27FC236}">
                <a16:creationId xmlns:a16="http://schemas.microsoft.com/office/drawing/2014/main" id="{4E4AC264-741F-4DD5-B90F-99BDAF86D8D3}"/>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DD0781A2-9003-4181-8D7D-A65E63116E62}"/>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017269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AE494-BF66-4E18-BAD9-0312270A5D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7C802-1C85-4B6B-9DA0-2EC3B60876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4454E-E9FB-4766-AED5-A4823754AB00}"/>
              </a:ext>
            </a:extLst>
          </p:cNvPr>
          <p:cNvSpPr>
            <a:spLocks noGrp="1"/>
          </p:cNvSpPr>
          <p:nvPr>
            <p:ph type="dt" sz="half" idx="10"/>
          </p:nvPr>
        </p:nvSpPr>
        <p:spPr/>
        <p:txBody>
          <a:bodyPr/>
          <a:lstStyle/>
          <a:p>
            <a:r>
              <a:rPr lang="en-US"/>
              <a:t>03/26/2022</a:t>
            </a:r>
          </a:p>
        </p:txBody>
      </p:sp>
      <p:sp>
        <p:nvSpPr>
          <p:cNvPr id="5" name="Footer Placeholder 4">
            <a:extLst>
              <a:ext uri="{FF2B5EF4-FFF2-40B4-BE49-F238E27FC236}">
                <a16:creationId xmlns:a16="http://schemas.microsoft.com/office/drawing/2014/main" id="{16BC5A8C-232F-4995-BD98-BB70EDD3C38B}"/>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7CE9E88B-E1A3-4F43-9A56-BFF47DBC1E08}"/>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58654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CE55-63CB-4ADE-B939-95CACE8CC4B1}"/>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300DB1F1-61D9-4B77-925D-E8AD9026AAD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3E7A04-9476-463F-BE0E-37E37AEB2511}"/>
              </a:ext>
            </a:extLst>
          </p:cNvPr>
          <p:cNvSpPr>
            <a:spLocks noGrp="1"/>
          </p:cNvSpPr>
          <p:nvPr>
            <p:ph type="dt" sz="half" idx="10"/>
          </p:nvPr>
        </p:nvSpPr>
        <p:spPr>
          <a:xfrm>
            <a:off x="4580907" y="6345190"/>
            <a:ext cx="1640478" cy="365125"/>
          </a:xfrm>
        </p:spPr>
        <p:txBody>
          <a:bodyPr/>
          <a:lstStyle/>
          <a:p>
            <a:r>
              <a:rPr lang="en-US"/>
              <a:t>03/26/2022</a:t>
            </a:r>
            <a:endParaRPr lang="en-US" dirty="0"/>
          </a:p>
        </p:txBody>
      </p:sp>
      <p:sp>
        <p:nvSpPr>
          <p:cNvPr id="5" name="Footer Placeholder 4">
            <a:extLst>
              <a:ext uri="{FF2B5EF4-FFF2-40B4-BE49-F238E27FC236}">
                <a16:creationId xmlns:a16="http://schemas.microsoft.com/office/drawing/2014/main" id="{467498EB-6D32-46D7-9C5C-E4FC87C91685}"/>
              </a:ext>
            </a:extLst>
          </p:cNvPr>
          <p:cNvSpPr>
            <a:spLocks noGrp="1"/>
          </p:cNvSpPr>
          <p:nvPr>
            <p:ph type="ftr" sz="quarter" idx="11"/>
          </p:nvPr>
        </p:nvSpPr>
        <p:spPr>
          <a:xfrm>
            <a:off x="838200" y="6345191"/>
            <a:ext cx="1830977" cy="365125"/>
          </a:xfrm>
        </p:spPr>
        <p:txBody>
          <a:bodyPr/>
          <a:lstStyle/>
          <a:p>
            <a:r>
              <a:rPr lang="en-US" dirty="0"/>
              <a:t>Mr. Yousif</a:t>
            </a:r>
          </a:p>
        </p:txBody>
      </p:sp>
      <p:sp>
        <p:nvSpPr>
          <p:cNvPr id="6" name="Slide Number Placeholder 5">
            <a:extLst>
              <a:ext uri="{FF2B5EF4-FFF2-40B4-BE49-F238E27FC236}">
                <a16:creationId xmlns:a16="http://schemas.microsoft.com/office/drawing/2014/main" id="{DB17EAB8-9489-4A98-859D-722027B2554D}"/>
              </a:ext>
            </a:extLst>
          </p:cNvPr>
          <p:cNvSpPr>
            <a:spLocks noGrp="1"/>
          </p:cNvSpPr>
          <p:nvPr>
            <p:ph type="sldNum" sz="quarter" idx="12"/>
          </p:nvPr>
        </p:nvSpPr>
        <p:spPr>
          <a:xfrm>
            <a:off x="7274330" y="6345190"/>
            <a:ext cx="2743200" cy="365125"/>
          </a:xfrm>
        </p:spPr>
        <p:txBody>
          <a:bodyPr/>
          <a:lstStyle/>
          <a:p>
            <a:fld id="{DE8AFC43-2897-41A1-8E56-8325026E7933}" type="slidenum">
              <a:rPr lang="en-US" smtClean="0"/>
              <a:pPr/>
              <a:t>‹#›</a:t>
            </a:fld>
            <a:endParaRPr lang="en-US" dirty="0"/>
          </a:p>
        </p:txBody>
      </p:sp>
      <p:pic>
        <p:nvPicPr>
          <p:cNvPr id="8" name="Picture 7">
            <a:extLst>
              <a:ext uri="{FF2B5EF4-FFF2-40B4-BE49-F238E27FC236}">
                <a16:creationId xmlns:a16="http://schemas.microsoft.com/office/drawing/2014/main" id="{8CE875F8-87C0-4717-923C-E2DCD23417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26538" y="5580153"/>
            <a:ext cx="1282035" cy="1193619"/>
          </a:xfrm>
          <a:prstGeom prst="rect">
            <a:avLst/>
          </a:prstGeom>
        </p:spPr>
      </p:pic>
    </p:spTree>
    <p:extLst>
      <p:ext uri="{BB962C8B-B14F-4D97-AF65-F5344CB8AC3E}">
        <p14:creationId xmlns:p14="http://schemas.microsoft.com/office/powerpoint/2010/main" val="269874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50694-5B08-4F12-9547-D99135861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E45D1-746D-4C40-900E-7DEF2BD61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DE16F-4691-4DB9-8B77-94EEAF5FA645}"/>
              </a:ext>
            </a:extLst>
          </p:cNvPr>
          <p:cNvSpPr>
            <a:spLocks noGrp="1"/>
          </p:cNvSpPr>
          <p:nvPr>
            <p:ph type="dt" sz="half" idx="10"/>
          </p:nvPr>
        </p:nvSpPr>
        <p:spPr/>
        <p:txBody>
          <a:bodyPr/>
          <a:lstStyle/>
          <a:p>
            <a:r>
              <a:rPr lang="en-US"/>
              <a:t>03/26/2022</a:t>
            </a:r>
          </a:p>
        </p:txBody>
      </p:sp>
      <p:sp>
        <p:nvSpPr>
          <p:cNvPr id="5" name="Footer Placeholder 4">
            <a:extLst>
              <a:ext uri="{FF2B5EF4-FFF2-40B4-BE49-F238E27FC236}">
                <a16:creationId xmlns:a16="http://schemas.microsoft.com/office/drawing/2014/main" id="{D34CB83B-DFD1-4ADB-8652-308AE3EA0BAF}"/>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BDAFB510-2EC7-427C-83DA-87063D0B889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7542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E6FF-5C57-486B-87AC-D36A4AC37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A5509-7D14-41EC-8276-86EBDF244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39CC35-545E-4C93-B09D-AB088073E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CC4CC8-0D73-4506-9087-FA5950E0CBE2}"/>
              </a:ext>
            </a:extLst>
          </p:cNvPr>
          <p:cNvSpPr>
            <a:spLocks noGrp="1"/>
          </p:cNvSpPr>
          <p:nvPr>
            <p:ph type="dt" sz="half" idx="10"/>
          </p:nvPr>
        </p:nvSpPr>
        <p:spPr/>
        <p:txBody>
          <a:bodyPr/>
          <a:lstStyle/>
          <a:p>
            <a:r>
              <a:rPr lang="en-US"/>
              <a:t>03/26/2022</a:t>
            </a:r>
          </a:p>
        </p:txBody>
      </p:sp>
      <p:sp>
        <p:nvSpPr>
          <p:cNvPr id="6" name="Footer Placeholder 5">
            <a:extLst>
              <a:ext uri="{FF2B5EF4-FFF2-40B4-BE49-F238E27FC236}">
                <a16:creationId xmlns:a16="http://schemas.microsoft.com/office/drawing/2014/main" id="{594F6586-C7D0-4A9D-B7D5-1C7435D4D216}"/>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14F954-3DA4-448A-88F9-34888BDEF0D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103909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5D48-EB86-4061-ABEB-5AAF23970F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E75A2C-A9F4-484D-8458-E78A076E3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5F849-8E99-4D36-9344-3D3C7AAF8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46BA3D-AEA0-4619-914D-687B73CAD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BF83E-A76D-4C19-BE2D-38051FC21E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B2C7D9-7657-4CDE-9588-C113DA378BAD}"/>
              </a:ext>
            </a:extLst>
          </p:cNvPr>
          <p:cNvSpPr>
            <a:spLocks noGrp="1"/>
          </p:cNvSpPr>
          <p:nvPr>
            <p:ph type="dt" sz="half" idx="10"/>
          </p:nvPr>
        </p:nvSpPr>
        <p:spPr/>
        <p:txBody>
          <a:bodyPr/>
          <a:lstStyle/>
          <a:p>
            <a:r>
              <a:rPr lang="en-US"/>
              <a:t>03/26/2022</a:t>
            </a:r>
          </a:p>
        </p:txBody>
      </p:sp>
      <p:sp>
        <p:nvSpPr>
          <p:cNvPr id="8" name="Footer Placeholder 7">
            <a:extLst>
              <a:ext uri="{FF2B5EF4-FFF2-40B4-BE49-F238E27FC236}">
                <a16:creationId xmlns:a16="http://schemas.microsoft.com/office/drawing/2014/main" id="{847E0B31-98E8-4ED0-8369-911BF44DA4C2}"/>
              </a:ext>
            </a:extLst>
          </p:cNvPr>
          <p:cNvSpPr>
            <a:spLocks noGrp="1"/>
          </p:cNvSpPr>
          <p:nvPr>
            <p:ph type="ftr" sz="quarter" idx="11"/>
          </p:nvPr>
        </p:nvSpPr>
        <p:spPr/>
        <p:txBody>
          <a:bodyPr/>
          <a:lstStyle/>
          <a:p>
            <a:r>
              <a:rPr lang="en-US"/>
              <a:t>Mr. Yousif</a:t>
            </a:r>
          </a:p>
        </p:txBody>
      </p:sp>
      <p:sp>
        <p:nvSpPr>
          <p:cNvPr id="9" name="Slide Number Placeholder 8">
            <a:extLst>
              <a:ext uri="{FF2B5EF4-FFF2-40B4-BE49-F238E27FC236}">
                <a16:creationId xmlns:a16="http://schemas.microsoft.com/office/drawing/2014/main" id="{04FF8B79-A4EC-4A06-8436-AFBF81F9027B}"/>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86539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12CD-7C9E-44B8-B03C-DF7EB393D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1D5640-7012-4F1E-AA0E-E16AD46570B3}"/>
              </a:ext>
            </a:extLst>
          </p:cNvPr>
          <p:cNvSpPr>
            <a:spLocks noGrp="1"/>
          </p:cNvSpPr>
          <p:nvPr>
            <p:ph type="dt" sz="half" idx="10"/>
          </p:nvPr>
        </p:nvSpPr>
        <p:spPr/>
        <p:txBody>
          <a:bodyPr/>
          <a:lstStyle/>
          <a:p>
            <a:r>
              <a:rPr lang="en-US"/>
              <a:t>03/26/2022</a:t>
            </a:r>
          </a:p>
        </p:txBody>
      </p:sp>
      <p:sp>
        <p:nvSpPr>
          <p:cNvPr id="4" name="Footer Placeholder 3">
            <a:extLst>
              <a:ext uri="{FF2B5EF4-FFF2-40B4-BE49-F238E27FC236}">
                <a16:creationId xmlns:a16="http://schemas.microsoft.com/office/drawing/2014/main" id="{82F02C79-F093-44BD-96D1-EAE97ABD7CBC}"/>
              </a:ext>
            </a:extLst>
          </p:cNvPr>
          <p:cNvSpPr>
            <a:spLocks noGrp="1"/>
          </p:cNvSpPr>
          <p:nvPr>
            <p:ph type="ftr" sz="quarter" idx="11"/>
          </p:nvPr>
        </p:nvSpPr>
        <p:spPr/>
        <p:txBody>
          <a:bodyPr/>
          <a:lstStyle/>
          <a:p>
            <a:r>
              <a:rPr lang="en-US"/>
              <a:t>Mr. Yousif</a:t>
            </a:r>
          </a:p>
        </p:txBody>
      </p:sp>
      <p:sp>
        <p:nvSpPr>
          <p:cNvPr id="5" name="Slide Number Placeholder 4">
            <a:extLst>
              <a:ext uri="{FF2B5EF4-FFF2-40B4-BE49-F238E27FC236}">
                <a16:creationId xmlns:a16="http://schemas.microsoft.com/office/drawing/2014/main" id="{AAA96F15-59F6-453A-90B0-350233480833}"/>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738679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AA065-DEC8-4702-9547-5A0439E1E5DE}"/>
              </a:ext>
            </a:extLst>
          </p:cNvPr>
          <p:cNvSpPr>
            <a:spLocks noGrp="1"/>
          </p:cNvSpPr>
          <p:nvPr>
            <p:ph type="dt" sz="half" idx="10"/>
          </p:nvPr>
        </p:nvSpPr>
        <p:spPr/>
        <p:txBody>
          <a:bodyPr/>
          <a:lstStyle/>
          <a:p>
            <a:r>
              <a:rPr lang="en-US"/>
              <a:t>03/26/2022</a:t>
            </a:r>
          </a:p>
        </p:txBody>
      </p:sp>
      <p:sp>
        <p:nvSpPr>
          <p:cNvPr id="3" name="Footer Placeholder 2">
            <a:extLst>
              <a:ext uri="{FF2B5EF4-FFF2-40B4-BE49-F238E27FC236}">
                <a16:creationId xmlns:a16="http://schemas.microsoft.com/office/drawing/2014/main" id="{58DA77E6-CBE9-4CDB-BCD8-75AE5091D530}"/>
              </a:ext>
            </a:extLst>
          </p:cNvPr>
          <p:cNvSpPr>
            <a:spLocks noGrp="1"/>
          </p:cNvSpPr>
          <p:nvPr>
            <p:ph type="ftr" sz="quarter" idx="11"/>
          </p:nvPr>
        </p:nvSpPr>
        <p:spPr/>
        <p:txBody>
          <a:bodyPr/>
          <a:lstStyle/>
          <a:p>
            <a:r>
              <a:rPr lang="en-US"/>
              <a:t>Mr. Yousif</a:t>
            </a:r>
          </a:p>
        </p:txBody>
      </p:sp>
      <p:sp>
        <p:nvSpPr>
          <p:cNvPr id="4" name="Slide Number Placeholder 3">
            <a:extLst>
              <a:ext uri="{FF2B5EF4-FFF2-40B4-BE49-F238E27FC236}">
                <a16:creationId xmlns:a16="http://schemas.microsoft.com/office/drawing/2014/main" id="{9CB012DD-3FAB-49A5-9787-D8D04DF76806}"/>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3825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B26-1316-4E5D-9308-5C069FEDA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CE5C2-02E5-4C87-9D26-5BD906EE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DD1027-6DCE-4089-BE2C-403DB3FB9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DC208A-9FEE-46E2-87B4-B9F5797AFB47}"/>
              </a:ext>
            </a:extLst>
          </p:cNvPr>
          <p:cNvSpPr>
            <a:spLocks noGrp="1"/>
          </p:cNvSpPr>
          <p:nvPr>
            <p:ph type="dt" sz="half" idx="10"/>
          </p:nvPr>
        </p:nvSpPr>
        <p:spPr/>
        <p:txBody>
          <a:bodyPr/>
          <a:lstStyle/>
          <a:p>
            <a:r>
              <a:rPr lang="en-US"/>
              <a:t>03/26/2022</a:t>
            </a:r>
          </a:p>
        </p:txBody>
      </p:sp>
      <p:sp>
        <p:nvSpPr>
          <p:cNvPr id="6" name="Footer Placeholder 5">
            <a:extLst>
              <a:ext uri="{FF2B5EF4-FFF2-40B4-BE49-F238E27FC236}">
                <a16:creationId xmlns:a16="http://schemas.microsoft.com/office/drawing/2014/main" id="{0024F2C9-9393-45FA-8AFD-DF92EC89A04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11DC4E64-B2CF-4D9C-89C6-4524868110C5}"/>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344733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0D7-1E9C-493D-AD4F-53862D2DD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09FFC-B032-4D3F-ABFE-6FC0C86F6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DA61BA-4155-40C1-90EC-F9334C0F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3380D1-99FC-41F5-BBD3-8B4A495D7D32}"/>
              </a:ext>
            </a:extLst>
          </p:cNvPr>
          <p:cNvSpPr>
            <a:spLocks noGrp="1"/>
          </p:cNvSpPr>
          <p:nvPr>
            <p:ph type="dt" sz="half" idx="10"/>
          </p:nvPr>
        </p:nvSpPr>
        <p:spPr/>
        <p:txBody>
          <a:bodyPr/>
          <a:lstStyle/>
          <a:p>
            <a:r>
              <a:rPr lang="en-US"/>
              <a:t>03/26/2022</a:t>
            </a:r>
          </a:p>
        </p:txBody>
      </p:sp>
      <p:sp>
        <p:nvSpPr>
          <p:cNvPr id="6" name="Footer Placeholder 5">
            <a:extLst>
              <a:ext uri="{FF2B5EF4-FFF2-40B4-BE49-F238E27FC236}">
                <a16:creationId xmlns:a16="http://schemas.microsoft.com/office/drawing/2014/main" id="{704E6F0A-8D32-40D4-BC02-3CEA7BEF7C58}"/>
              </a:ext>
            </a:extLst>
          </p:cNvPr>
          <p:cNvSpPr>
            <a:spLocks noGrp="1"/>
          </p:cNvSpPr>
          <p:nvPr>
            <p:ph type="ftr" sz="quarter" idx="11"/>
          </p:nvPr>
        </p:nvSpPr>
        <p:spPr/>
        <p:txBody>
          <a:bodyPr/>
          <a:lstStyle/>
          <a:p>
            <a:r>
              <a:rPr lang="en-US"/>
              <a:t>Mr. Yousif</a:t>
            </a:r>
          </a:p>
        </p:txBody>
      </p:sp>
      <p:sp>
        <p:nvSpPr>
          <p:cNvPr id="7" name="Slide Number Placeholder 6">
            <a:extLst>
              <a:ext uri="{FF2B5EF4-FFF2-40B4-BE49-F238E27FC236}">
                <a16:creationId xmlns:a16="http://schemas.microsoft.com/office/drawing/2014/main" id="{D1A8979C-CD68-4A69-A00E-B5B6F758A230}"/>
              </a:ext>
            </a:extLst>
          </p:cNvPr>
          <p:cNvSpPr>
            <a:spLocks noGrp="1"/>
          </p:cNvSpPr>
          <p:nvPr>
            <p:ph type="sldNum" sz="quarter" idx="12"/>
          </p:nvPr>
        </p:nvSpPr>
        <p:spPr/>
        <p:txBody>
          <a:bodyPr/>
          <a:lstStyle/>
          <a:p>
            <a:fld id="{D0A6274B-DAFA-4D54-A13D-41FFB48DD455}" type="slidenum">
              <a:rPr lang="en-US" smtClean="0"/>
              <a:t>‹#›</a:t>
            </a:fld>
            <a:endParaRPr lang="en-US"/>
          </a:p>
        </p:txBody>
      </p:sp>
    </p:spTree>
    <p:extLst>
      <p:ext uri="{BB962C8B-B14F-4D97-AF65-F5344CB8AC3E}">
        <p14:creationId xmlns:p14="http://schemas.microsoft.com/office/powerpoint/2010/main" val="2289450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1BB09-C107-4731-B165-768B03102E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974BD-C286-4289-9002-C23940E66E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7F4-9196-4C1B-89DF-70BCBA24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03/26/2022</a:t>
            </a:r>
          </a:p>
        </p:txBody>
      </p:sp>
      <p:sp>
        <p:nvSpPr>
          <p:cNvPr id="5" name="Footer Placeholder 4">
            <a:extLst>
              <a:ext uri="{FF2B5EF4-FFF2-40B4-BE49-F238E27FC236}">
                <a16:creationId xmlns:a16="http://schemas.microsoft.com/office/drawing/2014/main" id="{E4EF614B-9C6F-49FF-871D-81C1F9EB3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Yousif</a:t>
            </a:r>
          </a:p>
        </p:txBody>
      </p:sp>
      <p:sp>
        <p:nvSpPr>
          <p:cNvPr id="6" name="Slide Number Placeholder 5">
            <a:extLst>
              <a:ext uri="{FF2B5EF4-FFF2-40B4-BE49-F238E27FC236}">
                <a16:creationId xmlns:a16="http://schemas.microsoft.com/office/drawing/2014/main" id="{36679AAF-1D71-4BD3-B9E1-6107AFC47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6274B-DAFA-4D54-A13D-41FFB48DD455}" type="slidenum">
              <a:rPr lang="en-US" smtClean="0"/>
              <a:t>‹#›</a:t>
            </a:fld>
            <a:endParaRPr lang="en-US"/>
          </a:p>
        </p:txBody>
      </p:sp>
    </p:spTree>
    <p:extLst>
      <p:ext uri="{BB962C8B-B14F-4D97-AF65-F5344CB8AC3E}">
        <p14:creationId xmlns:p14="http://schemas.microsoft.com/office/powerpoint/2010/main" val="791523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A32A-9100-4A12-8F17-51E36BDCB74C}"/>
              </a:ext>
            </a:extLst>
          </p:cNvPr>
          <p:cNvSpPr>
            <a:spLocks noGrp="1"/>
          </p:cNvSpPr>
          <p:nvPr>
            <p:ph type="ctrTitle"/>
          </p:nvPr>
        </p:nvSpPr>
        <p:spPr/>
        <p:txBody>
          <a:bodyPr/>
          <a:lstStyle/>
          <a:p>
            <a:r>
              <a:rPr lang="en-US" dirty="0"/>
              <a:t>Lecture 8 – MVVM</a:t>
            </a:r>
          </a:p>
        </p:txBody>
      </p:sp>
      <p:sp>
        <p:nvSpPr>
          <p:cNvPr id="3" name="Subtitle 2">
            <a:extLst>
              <a:ext uri="{FF2B5EF4-FFF2-40B4-BE49-F238E27FC236}">
                <a16:creationId xmlns:a16="http://schemas.microsoft.com/office/drawing/2014/main" id="{EC197F03-D912-44B6-BBF2-7A52CC2922B6}"/>
              </a:ext>
            </a:extLst>
          </p:cNvPr>
          <p:cNvSpPr>
            <a:spLocks noGrp="1"/>
          </p:cNvSpPr>
          <p:nvPr>
            <p:ph type="subTitle" idx="1"/>
          </p:nvPr>
        </p:nvSpPr>
        <p:spPr>
          <a:xfrm>
            <a:off x="1524000" y="3768293"/>
            <a:ext cx="9144000" cy="1655762"/>
          </a:xfrm>
        </p:spPr>
        <p:txBody>
          <a:bodyPr>
            <a:normAutofit lnSpcReduction="10000"/>
          </a:bodyPr>
          <a:lstStyle/>
          <a:p>
            <a:r>
              <a:rPr lang="en-US" dirty="0"/>
              <a:t>Mr. Yousif Garabet Arshak </a:t>
            </a:r>
          </a:p>
          <a:p>
            <a:r>
              <a:rPr lang="en-US" dirty="0"/>
              <a:t>Computer Science Department </a:t>
            </a:r>
          </a:p>
          <a:p>
            <a:r>
              <a:rPr lang="en-US" dirty="0"/>
              <a:t>University of Zakho</a:t>
            </a:r>
          </a:p>
          <a:p>
            <a:r>
              <a:rPr lang="en-US" dirty="0" err="1"/>
              <a:t>yousif.arshak@uoz.edu.krd</a:t>
            </a:r>
            <a:r>
              <a:rPr lang="en-US" dirty="0"/>
              <a:t> </a:t>
            </a:r>
          </a:p>
        </p:txBody>
      </p:sp>
      <p:sp>
        <p:nvSpPr>
          <p:cNvPr id="4" name="Date Placeholder 3">
            <a:extLst>
              <a:ext uri="{FF2B5EF4-FFF2-40B4-BE49-F238E27FC236}">
                <a16:creationId xmlns:a16="http://schemas.microsoft.com/office/drawing/2014/main" id="{C38E686B-C12A-47A1-A6BF-995037F9343D}"/>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D7B01CBE-A939-498D-943A-32FE463F2316}"/>
              </a:ext>
            </a:extLst>
          </p:cNvPr>
          <p:cNvSpPr>
            <a:spLocks noGrp="1"/>
          </p:cNvSpPr>
          <p:nvPr>
            <p:ph type="ftr" sz="quarter" idx="11"/>
          </p:nvPr>
        </p:nvSpPr>
        <p:spPr/>
        <p:txBody>
          <a:bodyPr/>
          <a:lstStyle/>
          <a:p>
            <a:r>
              <a:rPr lang="en-US"/>
              <a:t>Mr. Yousif</a:t>
            </a:r>
          </a:p>
        </p:txBody>
      </p:sp>
      <p:sp>
        <p:nvSpPr>
          <p:cNvPr id="6" name="Slide Number Placeholder 5">
            <a:extLst>
              <a:ext uri="{FF2B5EF4-FFF2-40B4-BE49-F238E27FC236}">
                <a16:creationId xmlns:a16="http://schemas.microsoft.com/office/drawing/2014/main" id="{629D6923-43E7-4262-9638-FADDEA08C45D}"/>
              </a:ext>
            </a:extLst>
          </p:cNvPr>
          <p:cNvSpPr>
            <a:spLocks noGrp="1"/>
          </p:cNvSpPr>
          <p:nvPr>
            <p:ph type="sldNum" sz="quarter" idx="12"/>
          </p:nvPr>
        </p:nvSpPr>
        <p:spPr/>
        <p:txBody>
          <a:bodyPr/>
          <a:lstStyle/>
          <a:p>
            <a:fld id="{D0A6274B-DAFA-4D54-A13D-41FFB48DD455}" type="slidenum">
              <a:rPr lang="en-US" smtClean="0"/>
              <a:t>1</a:t>
            </a:fld>
            <a:endParaRPr lang="en-US"/>
          </a:p>
        </p:txBody>
      </p:sp>
    </p:spTree>
    <p:extLst>
      <p:ext uri="{BB962C8B-B14F-4D97-AF65-F5344CB8AC3E}">
        <p14:creationId xmlns:p14="http://schemas.microsoft.com/office/powerpoint/2010/main" val="16166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C0FA-C035-467C-8CA8-60EFE89B360A}"/>
              </a:ext>
            </a:extLst>
          </p:cNvPr>
          <p:cNvSpPr>
            <a:spLocks noGrp="1"/>
          </p:cNvSpPr>
          <p:nvPr>
            <p:ph type="title"/>
          </p:nvPr>
        </p:nvSpPr>
        <p:spPr/>
        <p:txBody>
          <a:bodyPr/>
          <a:lstStyle/>
          <a:p>
            <a:r>
              <a:rPr lang="en-US" dirty="0"/>
              <a:t>MVVM Example</a:t>
            </a:r>
          </a:p>
        </p:txBody>
      </p:sp>
      <p:sp>
        <p:nvSpPr>
          <p:cNvPr id="4" name="Date Placeholder 3">
            <a:extLst>
              <a:ext uri="{FF2B5EF4-FFF2-40B4-BE49-F238E27FC236}">
                <a16:creationId xmlns:a16="http://schemas.microsoft.com/office/drawing/2014/main" id="{A5F01C43-D288-4C07-AC19-6AD160EC37E4}"/>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D0EAA5F4-75D1-44A7-B230-3F37D415025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4176423F-7382-4D5A-90BC-D75E85FF0145}"/>
              </a:ext>
            </a:extLst>
          </p:cNvPr>
          <p:cNvSpPr>
            <a:spLocks noGrp="1"/>
          </p:cNvSpPr>
          <p:nvPr>
            <p:ph type="sldNum" sz="quarter" idx="12"/>
          </p:nvPr>
        </p:nvSpPr>
        <p:spPr/>
        <p:txBody>
          <a:bodyPr/>
          <a:lstStyle/>
          <a:p>
            <a:fld id="{DE8AFC43-2897-41A1-8E56-8325026E7933}" type="slidenum">
              <a:rPr lang="en-US" smtClean="0"/>
              <a:pPr/>
              <a:t>10</a:t>
            </a:fld>
            <a:endParaRPr lang="en-US" dirty="0"/>
          </a:p>
        </p:txBody>
      </p:sp>
      <p:pic>
        <p:nvPicPr>
          <p:cNvPr id="12" name="Content Placeholder 11">
            <a:extLst>
              <a:ext uri="{FF2B5EF4-FFF2-40B4-BE49-F238E27FC236}">
                <a16:creationId xmlns:a16="http://schemas.microsoft.com/office/drawing/2014/main" id="{F16BC1DA-E93F-4A28-B0E6-8DFE1975E3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1845" y="1825625"/>
            <a:ext cx="2008309" cy="4351338"/>
          </a:xfrm>
        </p:spPr>
      </p:pic>
    </p:spTree>
    <p:extLst>
      <p:ext uri="{BB962C8B-B14F-4D97-AF65-F5344CB8AC3E}">
        <p14:creationId xmlns:p14="http://schemas.microsoft.com/office/powerpoint/2010/main" val="110294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A375-3574-4A81-B052-7880EF5D004F}"/>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27E70BCB-E878-42AA-A479-4A8D601297D0}"/>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96BFE699-EF60-4C33-BFF3-19CF02B7634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59E088A-DB0E-408B-8881-868A1D5143CC}"/>
              </a:ext>
            </a:extLst>
          </p:cNvPr>
          <p:cNvSpPr>
            <a:spLocks noGrp="1"/>
          </p:cNvSpPr>
          <p:nvPr>
            <p:ph type="sldNum" sz="quarter" idx="12"/>
          </p:nvPr>
        </p:nvSpPr>
        <p:spPr/>
        <p:txBody>
          <a:bodyPr/>
          <a:lstStyle/>
          <a:p>
            <a:fld id="{DE8AFC43-2897-41A1-8E56-8325026E7933}" type="slidenum">
              <a:rPr lang="en-US" smtClean="0"/>
              <a:pPr/>
              <a:t>11</a:t>
            </a:fld>
            <a:endParaRPr lang="en-US" dirty="0"/>
          </a:p>
        </p:txBody>
      </p:sp>
      <p:pic>
        <p:nvPicPr>
          <p:cNvPr id="7170" name="Picture 2" descr="See the source image">
            <a:extLst>
              <a:ext uri="{FF2B5EF4-FFF2-40B4-BE49-F238E27FC236}">
                <a16:creationId xmlns:a16="http://schemas.microsoft.com/office/drawing/2014/main" id="{49417BD9-0B8B-419A-A08F-8F089D9E3A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662" y="1825625"/>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1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3B63-054D-42F9-A391-7A5F4BD24A61}"/>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E1C28200-F0F2-4616-9BF7-0EF5CE3CCB30}"/>
              </a:ext>
            </a:extLst>
          </p:cNvPr>
          <p:cNvSpPr>
            <a:spLocks noGrp="1"/>
          </p:cNvSpPr>
          <p:nvPr>
            <p:ph idx="1"/>
          </p:nvPr>
        </p:nvSpPr>
        <p:spPr/>
        <p:txBody>
          <a:bodyPr>
            <a:normAutofit/>
          </a:bodyPr>
          <a:lstStyle/>
          <a:p>
            <a:r>
              <a:rPr lang="en-US" sz="3200" b="1" dirty="0" err="1">
                <a:ea typeface="+mj-ea"/>
                <a:cs typeface="+mj-cs"/>
              </a:rPr>
              <a:t>Instroduction</a:t>
            </a:r>
            <a:endParaRPr lang="en-US" sz="3200" b="1" dirty="0">
              <a:ea typeface="+mj-ea"/>
              <a:cs typeface="+mj-cs"/>
            </a:endParaRPr>
          </a:p>
          <a:p>
            <a:pPr algn="l"/>
            <a:r>
              <a:rPr lang="en-US" sz="3200" b="1" dirty="0">
                <a:ea typeface="+mj-ea"/>
                <a:cs typeface="+mj-cs"/>
              </a:rPr>
              <a:t>The MVVM Pattern</a:t>
            </a:r>
          </a:p>
          <a:p>
            <a:r>
              <a:rPr lang="en-US" sz="3200" b="1" dirty="0">
                <a:ea typeface="+mj-ea"/>
                <a:cs typeface="+mj-cs"/>
              </a:rPr>
              <a:t>View</a:t>
            </a:r>
          </a:p>
          <a:p>
            <a:r>
              <a:rPr lang="en-US" sz="3200" b="1" dirty="0" err="1">
                <a:ea typeface="+mj-ea"/>
                <a:cs typeface="+mj-cs"/>
              </a:rPr>
              <a:t>ViewModel</a:t>
            </a:r>
            <a:endParaRPr lang="en-US" sz="3200" b="1" dirty="0">
              <a:ea typeface="+mj-ea"/>
              <a:cs typeface="+mj-cs"/>
            </a:endParaRPr>
          </a:p>
          <a:p>
            <a:r>
              <a:rPr lang="en-US" sz="3200" b="1" dirty="0">
                <a:ea typeface="+mj-ea"/>
                <a:cs typeface="+mj-cs"/>
              </a:rPr>
              <a:t>Model</a:t>
            </a:r>
          </a:p>
          <a:p>
            <a:r>
              <a:rPr lang="en-US" sz="3200" b="1" dirty="0">
                <a:ea typeface="+mj-ea"/>
                <a:cs typeface="+mj-cs"/>
              </a:rPr>
              <a:t>MVVM Example</a:t>
            </a:r>
          </a:p>
        </p:txBody>
      </p:sp>
      <p:sp>
        <p:nvSpPr>
          <p:cNvPr id="4" name="Date Placeholder 3">
            <a:extLst>
              <a:ext uri="{FF2B5EF4-FFF2-40B4-BE49-F238E27FC236}">
                <a16:creationId xmlns:a16="http://schemas.microsoft.com/office/drawing/2014/main" id="{95131DE0-41FA-4E07-AE8B-3A84752C2AB9}"/>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38A1274D-DBD4-43B5-9939-F8B2E684681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E01C4321-2858-49C5-88BC-187B7017B58B}"/>
              </a:ext>
            </a:extLst>
          </p:cNvPr>
          <p:cNvSpPr>
            <a:spLocks noGrp="1"/>
          </p:cNvSpPr>
          <p:nvPr>
            <p:ph type="sldNum" sz="quarter" idx="12"/>
          </p:nvPr>
        </p:nvSpPr>
        <p:spPr/>
        <p:txBody>
          <a:bodyPr/>
          <a:lstStyle/>
          <a:p>
            <a:fld id="{DE8AFC43-2897-41A1-8E56-8325026E7933}" type="slidenum">
              <a:rPr lang="en-US" smtClean="0"/>
              <a:pPr/>
              <a:t>2</a:t>
            </a:fld>
            <a:endParaRPr lang="en-US" dirty="0"/>
          </a:p>
        </p:txBody>
      </p:sp>
    </p:spTree>
    <p:extLst>
      <p:ext uri="{BB962C8B-B14F-4D97-AF65-F5344CB8AC3E}">
        <p14:creationId xmlns:p14="http://schemas.microsoft.com/office/powerpoint/2010/main" val="385124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FCB0-1D93-4966-9606-668C7BD4CF2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9949BB8-427D-4557-B06E-787462005A19}"/>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The Model-View-</a:t>
            </a:r>
            <a:r>
              <a:rPr lang="en-US" b="0" i="0" dirty="0" err="1">
                <a:solidFill>
                  <a:srgbClr val="171717"/>
                </a:solidFill>
                <a:effectLst/>
                <a:latin typeface="Segoe UI" panose="020B0502040204020203" pitchFamily="34" charset="0"/>
              </a:rPr>
              <a:t>ViewModel</a:t>
            </a:r>
            <a:r>
              <a:rPr lang="en-US" b="0" i="0" dirty="0">
                <a:solidFill>
                  <a:srgbClr val="171717"/>
                </a:solidFill>
                <a:effectLst/>
                <a:latin typeface="Segoe UI" panose="020B0502040204020203" pitchFamily="34" charset="0"/>
              </a:rPr>
              <a:t> (MVVM) pattern helps to cleanly separate the business and presentation logic of an application from its user interface (UI). </a:t>
            </a:r>
          </a:p>
          <a:p>
            <a:r>
              <a:rPr lang="en-US" b="0" i="0" dirty="0">
                <a:solidFill>
                  <a:srgbClr val="171717"/>
                </a:solidFill>
                <a:effectLst/>
                <a:latin typeface="Segoe UI" panose="020B0502040204020203" pitchFamily="34" charset="0"/>
              </a:rPr>
              <a:t>Maintaining a clean separation between application logic and the UI helps to address numerous development issues and can make an application easier to test, maintain, and evolve.</a:t>
            </a:r>
          </a:p>
          <a:p>
            <a:r>
              <a:rPr lang="en-US" b="0" i="0" dirty="0">
                <a:solidFill>
                  <a:srgbClr val="171717"/>
                </a:solidFill>
                <a:effectLst/>
                <a:latin typeface="Segoe UI" panose="020B0502040204020203" pitchFamily="34" charset="0"/>
              </a:rPr>
              <a:t> It can also greatly improve code re-use opportunities and allows developers and UI designers to more easily collaborate when developing their respective parts of an app.</a:t>
            </a:r>
            <a:endParaRPr lang="en-US" dirty="0"/>
          </a:p>
        </p:txBody>
      </p:sp>
      <p:sp>
        <p:nvSpPr>
          <p:cNvPr id="4" name="Date Placeholder 3">
            <a:extLst>
              <a:ext uri="{FF2B5EF4-FFF2-40B4-BE49-F238E27FC236}">
                <a16:creationId xmlns:a16="http://schemas.microsoft.com/office/drawing/2014/main" id="{031B77AB-A157-4CE9-84FA-04207C9F08A2}"/>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941D22E5-DBD4-4154-A445-B1B457C115AD}"/>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AD80A3AD-B61C-4554-975C-E67CBAEFE55A}"/>
              </a:ext>
            </a:extLst>
          </p:cNvPr>
          <p:cNvSpPr>
            <a:spLocks noGrp="1"/>
          </p:cNvSpPr>
          <p:nvPr>
            <p:ph type="sldNum" sz="quarter" idx="12"/>
          </p:nvPr>
        </p:nvSpPr>
        <p:spPr/>
        <p:txBody>
          <a:bodyPr/>
          <a:lstStyle/>
          <a:p>
            <a:fld id="{DE8AFC43-2897-41A1-8E56-8325026E7933}" type="slidenum">
              <a:rPr lang="en-US" smtClean="0"/>
              <a:pPr/>
              <a:t>3</a:t>
            </a:fld>
            <a:endParaRPr lang="en-US" dirty="0"/>
          </a:p>
        </p:txBody>
      </p:sp>
    </p:spTree>
    <p:extLst>
      <p:ext uri="{BB962C8B-B14F-4D97-AF65-F5344CB8AC3E}">
        <p14:creationId xmlns:p14="http://schemas.microsoft.com/office/powerpoint/2010/main" val="142699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D9B9-A6BC-4360-A3B4-52FE0CE78BEA}"/>
              </a:ext>
            </a:extLst>
          </p:cNvPr>
          <p:cNvSpPr>
            <a:spLocks noGrp="1"/>
          </p:cNvSpPr>
          <p:nvPr>
            <p:ph type="title"/>
          </p:nvPr>
        </p:nvSpPr>
        <p:spPr/>
        <p:txBody>
          <a:bodyPr/>
          <a:lstStyle/>
          <a:p>
            <a:pPr algn="l"/>
            <a:r>
              <a:rPr lang="en-US" sz="4400" b="1" dirty="0">
                <a:ea typeface="+mj-ea"/>
                <a:cs typeface="+mj-cs"/>
              </a:rPr>
              <a:t>The MVVM Pattern</a:t>
            </a:r>
          </a:p>
        </p:txBody>
      </p:sp>
      <p:sp>
        <p:nvSpPr>
          <p:cNvPr id="3" name="Content Placeholder 2">
            <a:extLst>
              <a:ext uri="{FF2B5EF4-FFF2-40B4-BE49-F238E27FC236}">
                <a16:creationId xmlns:a16="http://schemas.microsoft.com/office/drawing/2014/main" id="{539DE80E-FC56-4C03-AC8B-1DC5F2288DE6}"/>
              </a:ext>
            </a:extLst>
          </p:cNvPr>
          <p:cNvSpPr>
            <a:spLocks noGrp="1"/>
          </p:cNvSpPr>
          <p:nvPr>
            <p:ph idx="1"/>
          </p:nvPr>
        </p:nvSpPr>
        <p:spPr>
          <a:xfrm>
            <a:off x="838200" y="1825624"/>
            <a:ext cx="10515600" cy="1325563"/>
          </a:xfrm>
        </p:spPr>
        <p:txBody>
          <a:bodyPr>
            <a:normAutofit/>
          </a:bodyPr>
          <a:lstStyle/>
          <a:p>
            <a:r>
              <a:rPr lang="en-US" dirty="0"/>
              <a:t>There are three core components in the MVVM pattern: the model, the view, and the view model. Each serves a distinct purpose. Figure 2-1 shows the relationships between the three components.</a:t>
            </a:r>
          </a:p>
        </p:txBody>
      </p:sp>
      <p:sp>
        <p:nvSpPr>
          <p:cNvPr id="4" name="Date Placeholder 3">
            <a:extLst>
              <a:ext uri="{FF2B5EF4-FFF2-40B4-BE49-F238E27FC236}">
                <a16:creationId xmlns:a16="http://schemas.microsoft.com/office/drawing/2014/main" id="{98640E1A-A4FE-4BC6-AD13-32C2B8B7D07E}"/>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65823EEC-CDC3-4B81-A37B-F9B3D6CC7C12}"/>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939F09AF-41AC-4E6F-81BA-87315A269456}"/>
              </a:ext>
            </a:extLst>
          </p:cNvPr>
          <p:cNvSpPr>
            <a:spLocks noGrp="1"/>
          </p:cNvSpPr>
          <p:nvPr>
            <p:ph type="sldNum" sz="quarter" idx="12"/>
          </p:nvPr>
        </p:nvSpPr>
        <p:spPr/>
        <p:txBody>
          <a:bodyPr/>
          <a:lstStyle/>
          <a:p>
            <a:fld id="{DE8AFC43-2897-41A1-8E56-8325026E7933}" type="slidenum">
              <a:rPr lang="en-US" smtClean="0"/>
              <a:pPr/>
              <a:t>4</a:t>
            </a:fld>
            <a:endParaRPr lang="en-US" dirty="0"/>
          </a:p>
        </p:txBody>
      </p:sp>
      <p:sp>
        <p:nvSpPr>
          <p:cNvPr id="7" name="AutoShape 2" descr="Component of MVVM Architecture">
            <a:extLst>
              <a:ext uri="{FF2B5EF4-FFF2-40B4-BE49-F238E27FC236}">
                <a16:creationId xmlns:a16="http://schemas.microsoft.com/office/drawing/2014/main" id="{E075D24A-6639-4D82-93A6-869BAD1B184C}"/>
              </a:ext>
            </a:extLst>
          </p:cNvPr>
          <p:cNvSpPr>
            <a:spLocks noChangeAspect="1" noChangeArrowheads="1"/>
          </p:cNvSpPr>
          <p:nvPr/>
        </p:nvSpPr>
        <p:spPr bwMode="auto">
          <a:xfrm>
            <a:off x="2043953" y="3276599"/>
            <a:ext cx="4204447" cy="42044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86D3B60C-AE3D-47E2-8A7D-35FD5AC39FC6}"/>
              </a:ext>
            </a:extLst>
          </p:cNvPr>
          <p:cNvPicPr>
            <a:picLocks noChangeAspect="1"/>
          </p:cNvPicPr>
          <p:nvPr/>
        </p:nvPicPr>
        <p:blipFill>
          <a:blip r:embed="rId2"/>
          <a:stretch>
            <a:fillRect/>
          </a:stretch>
        </p:blipFill>
        <p:spPr>
          <a:xfrm>
            <a:off x="1529878" y="3330282"/>
            <a:ext cx="9383014" cy="2445755"/>
          </a:xfrm>
          <a:prstGeom prst="rect">
            <a:avLst/>
          </a:prstGeom>
        </p:spPr>
      </p:pic>
      <p:sp>
        <p:nvSpPr>
          <p:cNvPr id="12" name="TextBox 11">
            <a:extLst>
              <a:ext uri="{FF2B5EF4-FFF2-40B4-BE49-F238E27FC236}">
                <a16:creationId xmlns:a16="http://schemas.microsoft.com/office/drawing/2014/main" id="{0C1F7D4B-88C0-45E4-BD7D-D44CD448F555}"/>
              </a:ext>
            </a:extLst>
          </p:cNvPr>
          <p:cNvSpPr txBox="1"/>
          <p:nvPr/>
        </p:nvSpPr>
        <p:spPr>
          <a:xfrm>
            <a:off x="3322320" y="5645054"/>
            <a:ext cx="6096000" cy="369332"/>
          </a:xfrm>
          <a:prstGeom prst="rect">
            <a:avLst/>
          </a:prstGeom>
          <a:noFill/>
        </p:spPr>
        <p:txBody>
          <a:bodyPr wrap="square">
            <a:spAutoFit/>
          </a:bodyPr>
          <a:lstStyle/>
          <a:p>
            <a:r>
              <a:rPr lang="en-US" b="1" i="0" dirty="0">
                <a:solidFill>
                  <a:srgbClr val="171717"/>
                </a:solidFill>
                <a:effectLst/>
                <a:latin typeface="Segoe UI" panose="020B0502040204020203" pitchFamily="34" charset="0"/>
              </a:rPr>
              <a:t>Figure 2-1</a:t>
            </a:r>
            <a:r>
              <a:rPr lang="en-US" b="0" i="0" dirty="0">
                <a:solidFill>
                  <a:srgbClr val="171717"/>
                </a:solidFill>
                <a:effectLst/>
                <a:latin typeface="Segoe UI" panose="020B0502040204020203" pitchFamily="34" charset="0"/>
              </a:rPr>
              <a:t>: The MVVM pattern</a:t>
            </a:r>
            <a:endParaRPr lang="en-US" dirty="0"/>
          </a:p>
        </p:txBody>
      </p:sp>
    </p:spTree>
    <p:extLst>
      <p:ext uri="{BB962C8B-B14F-4D97-AF65-F5344CB8AC3E}">
        <p14:creationId xmlns:p14="http://schemas.microsoft.com/office/powerpoint/2010/main" val="154321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2517-3B05-496E-9C8E-2F54670DCAC2}"/>
              </a:ext>
            </a:extLst>
          </p:cNvPr>
          <p:cNvSpPr>
            <a:spLocks noGrp="1"/>
          </p:cNvSpPr>
          <p:nvPr>
            <p:ph type="title"/>
          </p:nvPr>
        </p:nvSpPr>
        <p:spPr/>
        <p:txBody>
          <a:bodyPr/>
          <a:lstStyle/>
          <a:p>
            <a:r>
              <a:rPr lang="en-US" b="0" i="0" dirty="0">
                <a:solidFill>
                  <a:srgbClr val="171717"/>
                </a:solidFill>
                <a:effectLst/>
                <a:latin typeface="Segoe UI" panose="020B0502040204020203" pitchFamily="34" charset="0"/>
              </a:rPr>
              <a:t>The benefits of using the MVVM pattern are as follows:</a:t>
            </a:r>
            <a:endParaRPr lang="en-US" dirty="0"/>
          </a:p>
        </p:txBody>
      </p:sp>
      <p:sp>
        <p:nvSpPr>
          <p:cNvPr id="3" name="Content Placeholder 2">
            <a:extLst>
              <a:ext uri="{FF2B5EF4-FFF2-40B4-BE49-F238E27FC236}">
                <a16:creationId xmlns:a16="http://schemas.microsoft.com/office/drawing/2014/main" id="{0959DC87-3159-4DDF-A43E-C2FF6674324E}"/>
              </a:ext>
            </a:extLst>
          </p:cNvPr>
          <p:cNvSpPr>
            <a:spLocks noGrp="1"/>
          </p:cNvSpPr>
          <p:nvPr>
            <p:ph idx="1"/>
          </p:nvPr>
        </p:nvSpPr>
        <p:spPr>
          <a:xfrm>
            <a:off x="838200" y="1825625"/>
            <a:ext cx="10515600" cy="4667250"/>
          </a:xfrm>
        </p:spPr>
        <p:txBody>
          <a:bodyPr>
            <a:normAutofit fontScale="92500" lnSpcReduction="10000"/>
          </a:bodyPr>
          <a:lstStyle/>
          <a:p>
            <a:pPr algn="l">
              <a:buFont typeface="Arial" panose="020B0604020202020204" pitchFamily="34" charset="0"/>
              <a:buChar char="•"/>
            </a:pPr>
            <a:r>
              <a:rPr lang="en-US" b="0" i="0" dirty="0">
                <a:solidFill>
                  <a:srgbClr val="171717"/>
                </a:solidFill>
                <a:effectLst/>
                <a:latin typeface="+mj-lt"/>
                <a:cs typeface="Segoe UI" panose="020B0502040204020203" pitchFamily="34" charset="0"/>
              </a:rPr>
              <a:t>If there's an existing model implementation that encapsulates existing business logic, it can be difficult or risky to change it. In this scenario, the view model acts as an adapter for the model classes and enables you to avoid making any major changes to the model code.</a:t>
            </a:r>
          </a:p>
          <a:p>
            <a:pPr algn="l">
              <a:buFont typeface="Arial" panose="020B0604020202020204" pitchFamily="34" charset="0"/>
              <a:buChar char="•"/>
            </a:pPr>
            <a:r>
              <a:rPr lang="en-US" b="0" i="0" dirty="0">
                <a:solidFill>
                  <a:srgbClr val="171717"/>
                </a:solidFill>
                <a:effectLst/>
                <a:latin typeface="+mj-lt"/>
                <a:cs typeface="Segoe UI" panose="020B0502040204020203" pitchFamily="34" charset="0"/>
              </a:rPr>
              <a:t>Developers can create unit tests for the view model and the model, without using the view. The unit tests for the view model can exercise exactly the same functionality as used by the view.</a:t>
            </a:r>
          </a:p>
          <a:p>
            <a:pPr algn="l">
              <a:buFont typeface="Arial" panose="020B0604020202020204" pitchFamily="34" charset="0"/>
              <a:buChar char="•"/>
            </a:pPr>
            <a:r>
              <a:rPr lang="en-US" b="0" i="0" dirty="0">
                <a:solidFill>
                  <a:srgbClr val="171717"/>
                </a:solidFill>
                <a:effectLst/>
                <a:latin typeface="+mj-lt"/>
                <a:cs typeface="Segoe UI" panose="020B0502040204020203" pitchFamily="34" charset="0"/>
              </a:rPr>
              <a:t>The app UI can be redesigned without touching the code, provided that the view is implemented entirely in XAML. Therefore, a new version of the view should work with the existing view model.</a:t>
            </a:r>
          </a:p>
          <a:p>
            <a:pPr algn="l">
              <a:buFont typeface="Arial" panose="020B0604020202020204" pitchFamily="34" charset="0"/>
              <a:buChar char="•"/>
            </a:pPr>
            <a:r>
              <a:rPr lang="en-US" b="0" i="0" dirty="0">
                <a:solidFill>
                  <a:srgbClr val="171717"/>
                </a:solidFill>
                <a:effectLst/>
                <a:latin typeface="+mj-lt"/>
                <a:cs typeface="Segoe UI" panose="020B0502040204020203" pitchFamily="34" charset="0"/>
              </a:rPr>
              <a:t>Designers and developers can work independently and concurrently on their components during the development process. Designers can focus on the view, while developers can work on the view model and model components.</a:t>
            </a:r>
          </a:p>
        </p:txBody>
      </p:sp>
      <p:sp>
        <p:nvSpPr>
          <p:cNvPr id="4" name="Date Placeholder 3">
            <a:extLst>
              <a:ext uri="{FF2B5EF4-FFF2-40B4-BE49-F238E27FC236}">
                <a16:creationId xmlns:a16="http://schemas.microsoft.com/office/drawing/2014/main" id="{1ADF317D-74E2-4FA4-8AA1-4C382F814A40}"/>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7329F9BD-6207-4871-B5B8-2A30BE27F92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F9494F17-0FB5-4B52-B37A-9024532A190D}"/>
              </a:ext>
            </a:extLst>
          </p:cNvPr>
          <p:cNvSpPr>
            <a:spLocks noGrp="1"/>
          </p:cNvSpPr>
          <p:nvPr>
            <p:ph type="sldNum" sz="quarter" idx="12"/>
          </p:nvPr>
        </p:nvSpPr>
        <p:spPr/>
        <p:txBody>
          <a:bodyPr/>
          <a:lstStyle/>
          <a:p>
            <a:fld id="{DE8AFC43-2897-41A1-8E56-8325026E7933}" type="slidenum">
              <a:rPr lang="en-US" smtClean="0"/>
              <a:pPr/>
              <a:t>5</a:t>
            </a:fld>
            <a:endParaRPr lang="en-US" dirty="0"/>
          </a:p>
        </p:txBody>
      </p:sp>
    </p:spTree>
    <p:extLst>
      <p:ext uri="{BB962C8B-B14F-4D97-AF65-F5344CB8AC3E}">
        <p14:creationId xmlns:p14="http://schemas.microsoft.com/office/powerpoint/2010/main" val="68492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1423-D57E-4720-A355-53D6E276504B}"/>
              </a:ext>
            </a:extLst>
          </p:cNvPr>
          <p:cNvSpPr>
            <a:spLocks noGrp="1"/>
          </p:cNvSpPr>
          <p:nvPr>
            <p:ph type="title"/>
          </p:nvPr>
        </p:nvSpPr>
        <p:spPr/>
        <p:txBody>
          <a:bodyPr/>
          <a:lstStyle/>
          <a:p>
            <a:r>
              <a:rPr lang="en-US" dirty="0"/>
              <a:t>View</a:t>
            </a:r>
          </a:p>
        </p:txBody>
      </p:sp>
      <p:sp>
        <p:nvSpPr>
          <p:cNvPr id="3" name="Content Placeholder 2">
            <a:extLst>
              <a:ext uri="{FF2B5EF4-FFF2-40B4-BE49-F238E27FC236}">
                <a16:creationId xmlns:a16="http://schemas.microsoft.com/office/drawing/2014/main" id="{A3BE6177-D129-4D79-A9A0-7952B4623CC4}"/>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The view is responsible for defining the structure, layout, and appearance of what the user sees on screen. Ideally, each view is defined in XAML, with a limited code-behind that does not contain business logic. </a:t>
            </a:r>
          </a:p>
          <a:p>
            <a:r>
              <a:rPr lang="en-US" b="0" i="0" dirty="0">
                <a:solidFill>
                  <a:srgbClr val="171717"/>
                </a:solidFill>
                <a:effectLst/>
                <a:latin typeface="Segoe UI" panose="020B0502040204020203" pitchFamily="34" charset="0"/>
              </a:rPr>
              <a:t>However, in some cases, the code-behind might contain UI logic that implements visual behavior that is difficult to express in XAML, such as animations.</a:t>
            </a:r>
            <a:endParaRPr lang="en-US" dirty="0"/>
          </a:p>
        </p:txBody>
      </p:sp>
      <p:sp>
        <p:nvSpPr>
          <p:cNvPr id="4" name="Date Placeholder 3">
            <a:extLst>
              <a:ext uri="{FF2B5EF4-FFF2-40B4-BE49-F238E27FC236}">
                <a16:creationId xmlns:a16="http://schemas.microsoft.com/office/drawing/2014/main" id="{52AA5EBC-7D2E-4CA6-8439-C5E836A969E0}"/>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53BFBBCB-65FF-4817-BB81-B77B83888493}"/>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169A12F1-8556-4838-8E7F-43C4D092DB0D}"/>
              </a:ext>
            </a:extLst>
          </p:cNvPr>
          <p:cNvSpPr>
            <a:spLocks noGrp="1"/>
          </p:cNvSpPr>
          <p:nvPr>
            <p:ph type="sldNum" sz="quarter" idx="12"/>
          </p:nvPr>
        </p:nvSpPr>
        <p:spPr/>
        <p:txBody>
          <a:bodyPr/>
          <a:lstStyle/>
          <a:p>
            <a:fld id="{DE8AFC43-2897-41A1-8E56-8325026E7933}" type="slidenum">
              <a:rPr lang="en-US" smtClean="0"/>
              <a:pPr/>
              <a:t>6</a:t>
            </a:fld>
            <a:endParaRPr lang="en-US" dirty="0"/>
          </a:p>
        </p:txBody>
      </p:sp>
    </p:spTree>
    <p:extLst>
      <p:ext uri="{BB962C8B-B14F-4D97-AF65-F5344CB8AC3E}">
        <p14:creationId xmlns:p14="http://schemas.microsoft.com/office/powerpoint/2010/main" val="116308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B090-303E-4BBE-A3D4-2D954D1029A4}"/>
              </a:ext>
            </a:extLst>
          </p:cNvPr>
          <p:cNvSpPr>
            <a:spLocks noGrp="1"/>
          </p:cNvSpPr>
          <p:nvPr>
            <p:ph type="title"/>
          </p:nvPr>
        </p:nvSpPr>
        <p:spPr/>
        <p:txBody>
          <a:bodyPr/>
          <a:lstStyle/>
          <a:p>
            <a:r>
              <a:rPr lang="en-US"/>
              <a:t>ViewModel</a:t>
            </a:r>
          </a:p>
        </p:txBody>
      </p:sp>
      <p:sp>
        <p:nvSpPr>
          <p:cNvPr id="3" name="Content Placeholder 2">
            <a:extLst>
              <a:ext uri="{FF2B5EF4-FFF2-40B4-BE49-F238E27FC236}">
                <a16:creationId xmlns:a16="http://schemas.microsoft.com/office/drawing/2014/main" id="{0B69CB0E-7233-4572-8D86-B1AFA9A6864A}"/>
              </a:ext>
            </a:extLst>
          </p:cNvPr>
          <p:cNvSpPr>
            <a:spLocks noGrp="1"/>
          </p:cNvSpPr>
          <p:nvPr>
            <p:ph idx="1"/>
          </p:nvPr>
        </p:nvSpPr>
        <p:spPr>
          <a:xfrm>
            <a:off x="838200" y="1684666"/>
            <a:ext cx="10515600" cy="2670175"/>
          </a:xfrm>
        </p:spPr>
        <p:txBody>
          <a:bodyPr/>
          <a:lstStyle/>
          <a:p>
            <a:r>
              <a:rPr lang="en-US" b="0" i="0" dirty="0">
                <a:solidFill>
                  <a:srgbClr val="171717"/>
                </a:solidFill>
                <a:effectLst/>
                <a:latin typeface="Segoe UI" panose="020B0502040204020203" pitchFamily="34" charset="0"/>
              </a:rPr>
              <a:t>The view model implements properties and commands to which the view can data bind to, and notifies the view of any state changes through change notification events. </a:t>
            </a:r>
          </a:p>
          <a:p>
            <a:r>
              <a:rPr lang="en-US" b="0" i="0" dirty="0">
                <a:solidFill>
                  <a:srgbClr val="171717"/>
                </a:solidFill>
                <a:effectLst/>
                <a:latin typeface="Segoe UI" panose="020B0502040204020203" pitchFamily="34" charset="0"/>
              </a:rPr>
              <a:t>The properties and commands that the view model provides define the functionality to be offered by the UI, but the view determines how that functionality is to be displayed.</a:t>
            </a:r>
            <a:endParaRPr lang="en-US" dirty="0"/>
          </a:p>
        </p:txBody>
      </p:sp>
      <p:sp>
        <p:nvSpPr>
          <p:cNvPr id="4" name="Date Placeholder 3">
            <a:extLst>
              <a:ext uri="{FF2B5EF4-FFF2-40B4-BE49-F238E27FC236}">
                <a16:creationId xmlns:a16="http://schemas.microsoft.com/office/drawing/2014/main" id="{8591AB00-7E50-4413-B83D-CC6E2577B61C}"/>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2BC9E82A-6163-425E-8746-3C90183B46BC}"/>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6EFDCF3C-69D2-468E-9045-540A7AB79F34}"/>
              </a:ext>
            </a:extLst>
          </p:cNvPr>
          <p:cNvSpPr>
            <a:spLocks noGrp="1"/>
          </p:cNvSpPr>
          <p:nvPr>
            <p:ph type="sldNum" sz="quarter" idx="12"/>
          </p:nvPr>
        </p:nvSpPr>
        <p:spPr/>
        <p:txBody>
          <a:bodyPr/>
          <a:lstStyle/>
          <a:p>
            <a:fld id="{DE8AFC43-2897-41A1-8E56-8325026E7933}" type="slidenum">
              <a:rPr lang="en-US" smtClean="0"/>
              <a:pPr/>
              <a:t>7</a:t>
            </a:fld>
            <a:endParaRPr lang="en-US" dirty="0"/>
          </a:p>
        </p:txBody>
      </p:sp>
      <p:sp>
        <p:nvSpPr>
          <p:cNvPr id="8" name="TextBox 7">
            <a:extLst>
              <a:ext uri="{FF2B5EF4-FFF2-40B4-BE49-F238E27FC236}">
                <a16:creationId xmlns:a16="http://schemas.microsoft.com/office/drawing/2014/main" id="{B8646EAB-D9DD-44B5-A079-73460D0994DE}"/>
              </a:ext>
            </a:extLst>
          </p:cNvPr>
          <p:cNvSpPr txBox="1"/>
          <p:nvPr/>
        </p:nvSpPr>
        <p:spPr>
          <a:xfrm>
            <a:off x="1082040" y="4348818"/>
            <a:ext cx="9784080" cy="163121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l"/>
            <a:r>
              <a:rPr lang="en-US" sz="2000" b="1" i="0" dirty="0">
                <a:effectLst/>
                <a:latin typeface="Segoe UI" panose="020B0502040204020203" pitchFamily="34" charset="0"/>
              </a:rPr>
              <a:t>Tip</a:t>
            </a:r>
          </a:p>
          <a:p>
            <a:pPr algn="l"/>
            <a:r>
              <a:rPr lang="en-US" sz="2000" b="0" i="0" dirty="0">
                <a:solidFill>
                  <a:srgbClr val="171717"/>
                </a:solidFill>
                <a:effectLst/>
                <a:latin typeface="Segoe UI" panose="020B0502040204020203" pitchFamily="34" charset="0"/>
              </a:rPr>
              <a:t>Keep the UI responsive with asynchronous operations. Mobile apps should keep the UI thread unblocked to improve the user's perception of performance. Therefore, in the view model, use asynchronous methods for I/O operations and raise events to asynchronously notify views of property changes.</a:t>
            </a:r>
          </a:p>
        </p:txBody>
      </p:sp>
    </p:spTree>
    <p:extLst>
      <p:ext uri="{BB962C8B-B14F-4D97-AF65-F5344CB8AC3E}">
        <p14:creationId xmlns:p14="http://schemas.microsoft.com/office/powerpoint/2010/main" val="158346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20707-E7E9-4DCD-B50C-F4D5B851DD0B}"/>
              </a:ext>
            </a:extLst>
          </p:cNvPr>
          <p:cNvSpPr>
            <a:spLocks noGrp="1"/>
          </p:cNvSpPr>
          <p:nvPr>
            <p:ph idx="1"/>
          </p:nvPr>
        </p:nvSpPr>
        <p:spPr>
          <a:xfrm>
            <a:off x="838200" y="1219200"/>
            <a:ext cx="10515600" cy="4957763"/>
          </a:xfrm>
        </p:spPr>
        <p:txBody>
          <a:bodyPr/>
          <a:lstStyle/>
          <a:p>
            <a:r>
              <a:rPr lang="en-US" dirty="0"/>
              <a:t>In order for the view model to participate in two-way data binding with the view, its properties must raise the </a:t>
            </a:r>
            <a:r>
              <a:rPr lang="en-US" i="1" dirty="0" err="1"/>
              <a:t>PropertyChanged</a:t>
            </a:r>
            <a:r>
              <a:rPr lang="en-US" dirty="0"/>
              <a:t> event. View models satisfy this requirement by implementing the </a:t>
            </a:r>
            <a:r>
              <a:rPr lang="en-US" i="1" dirty="0" err="1"/>
              <a:t>INotifyPropertyChanged</a:t>
            </a:r>
            <a:r>
              <a:rPr lang="en-US" dirty="0"/>
              <a:t> interface, and raising the </a:t>
            </a:r>
            <a:r>
              <a:rPr lang="en-US" i="1" dirty="0" err="1"/>
              <a:t>PropertyChanged</a:t>
            </a:r>
            <a:r>
              <a:rPr lang="en-US" dirty="0"/>
              <a:t> event when a property is changed.</a:t>
            </a:r>
          </a:p>
          <a:p>
            <a:endParaRPr lang="en-US" dirty="0"/>
          </a:p>
          <a:p>
            <a:r>
              <a:rPr lang="en-US" dirty="0"/>
              <a:t>For collections, the view-friendly </a:t>
            </a:r>
            <a:r>
              <a:rPr lang="en-US" i="1" dirty="0" err="1"/>
              <a:t>ObservableCollection</a:t>
            </a:r>
            <a:r>
              <a:rPr lang="en-US" dirty="0"/>
              <a:t>&lt;T&gt; is provided. This collection implements collection changed notification, relieving the developer from having to implement the </a:t>
            </a:r>
            <a:r>
              <a:rPr lang="en-US" i="1" dirty="0" err="1"/>
              <a:t>INotifyCollectionChanged</a:t>
            </a:r>
            <a:r>
              <a:rPr lang="en-US" dirty="0"/>
              <a:t> interface on collections.</a:t>
            </a:r>
          </a:p>
        </p:txBody>
      </p:sp>
      <p:sp>
        <p:nvSpPr>
          <p:cNvPr id="4" name="Date Placeholder 3">
            <a:extLst>
              <a:ext uri="{FF2B5EF4-FFF2-40B4-BE49-F238E27FC236}">
                <a16:creationId xmlns:a16="http://schemas.microsoft.com/office/drawing/2014/main" id="{9DFE2422-310B-47F6-BB9D-2DCCEDF8CF18}"/>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CCE1106F-5D28-4285-A22D-64E8F8330C32}"/>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542F0B7B-53D2-4AF4-A8DF-AD2EF60EBCEF}"/>
              </a:ext>
            </a:extLst>
          </p:cNvPr>
          <p:cNvSpPr>
            <a:spLocks noGrp="1"/>
          </p:cNvSpPr>
          <p:nvPr>
            <p:ph type="sldNum" sz="quarter" idx="12"/>
          </p:nvPr>
        </p:nvSpPr>
        <p:spPr/>
        <p:txBody>
          <a:bodyPr/>
          <a:lstStyle/>
          <a:p>
            <a:fld id="{DE8AFC43-2897-41A1-8E56-8325026E7933}" type="slidenum">
              <a:rPr lang="en-US" smtClean="0"/>
              <a:pPr/>
              <a:t>8</a:t>
            </a:fld>
            <a:endParaRPr lang="en-US" dirty="0"/>
          </a:p>
        </p:txBody>
      </p:sp>
    </p:spTree>
    <p:extLst>
      <p:ext uri="{BB962C8B-B14F-4D97-AF65-F5344CB8AC3E}">
        <p14:creationId xmlns:p14="http://schemas.microsoft.com/office/powerpoint/2010/main" val="3771352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9458-1AF7-4263-9A6D-F4C9AAE20183}"/>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066560D3-4EB6-42E9-98BA-003656FA4963}"/>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Model classes are non-visual classes that encapsulate the app's data. Therefore, the model can be thought of as representing the app's domain model, which usually includes a data model along with business and validation logic. </a:t>
            </a:r>
          </a:p>
          <a:p>
            <a:r>
              <a:rPr lang="en-US" b="0" i="0" dirty="0">
                <a:solidFill>
                  <a:srgbClr val="171717"/>
                </a:solidFill>
                <a:effectLst/>
                <a:latin typeface="Segoe UI" panose="020B0502040204020203" pitchFamily="34" charset="0"/>
              </a:rPr>
              <a:t>Model classes are typically used in conjunction with services or repositories that encapsulate data access and caching.</a:t>
            </a:r>
          </a:p>
        </p:txBody>
      </p:sp>
      <p:sp>
        <p:nvSpPr>
          <p:cNvPr id="4" name="Date Placeholder 3">
            <a:extLst>
              <a:ext uri="{FF2B5EF4-FFF2-40B4-BE49-F238E27FC236}">
                <a16:creationId xmlns:a16="http://schemas.microsoft.com/office/drawing/2014/main" id="{8D3EEC42-4758-4E6A-95C7-F809B8BEB10C}"/>
              </a:ext>
            </a:extLst>
          </p:cNvPr>
          <p:cNvSpPr>
            <a:spLocks noGrp="1"/>
          </p:cNvSpPr>
          <p:nvPr>
            <p:ph type="dt" sz="half" idx="10"/>
          </p:nvPr>
        </p:nvSpPr>
        <p:spPr/>
        <p:txBody>
          <a:bodyPr/>
          <a:lstStyle/>
          <a:p>
            <a:r>
              <a:rPr lang="en-US"/>
              <a:t>03/26/2022</a:t>
            </a:r>
            <a:endParaRPr lang="en-US" dirty="0"/>
          </a:p>
        </p:txBody>
      </p:sp>
      <p:sp>
        <p:nvSpPr>
          <p:cNvPr id="5" name="Footer Placeholder 4">
            <a:extLst>
              <a:ext uri="{FF2B5EF4-FFF2-40B4-BE49-F238E27FC236}">
                <a16:creationId xmlns:a16="http://schemas.microsoft.com/office/drawing/2014/main" id="{30B119EC-4120-4225-8A1E-BF2189B9B00D}"/>
              </a:ext>
            </a:extLst>
          </p:cNvPr>
          <p:cNvSpPr>
            <a:spLocks noGrp="1"/>
          </p:cNvSpPr>
          <p:nvPr>
            <p:ph type="ftr" sz="quarter" idx="11"/>
          </p:nvPr>
        </p:nvSpPr>
        <p:spPr/>
        <p:txBody>
          <a:bodyPr/>
          <a:lstStyle/>
          <a:p>
            <a:r>
              <a:rPr lang="en-US"/>
              <a:t>Mr. Yousif</a:t>
            </a:r>
            <a:endParaRPr lang="en-US" dirty="0"/>
          </a:p>
        </p:txBody>
      </p:sp>
      <p:sp>
        <p:nvSpPr>
          <p:cNvPr id="6" name="Slide Number Placeholder 5">
            <a:extLst>
              <a:ext uri="{FF2B5EF4-FFF2-40B4-BE49-F238E27FC236}">
                <a16:creationId xmlns:a16="http://schemas.microsoft.com/office/drawing/2014/main" id="{0D118614-5FAF-414D-A148-7F6FC960A5A7}"/>
              </a:ext>
            </a:extLst>
          </p:cNvPr>
          <p:cNvSpPr>
            <a:spLocks noGrp="1"/>
          </p:cNvSpPr>
          <p:nvPr>
            <p:ph type="sldNum" sz="quarter" idx="12"/>
          </p:nvPr>
        </p:nvSpPr>
        <p:spPr/>
        <p:txBody>
          <a:bodyPr/>
          <a:lstStyle/>
          <a:p>
            <a:fld id="{DE8AFC43-2897-41A1-8E56-8325026E7933}" type="slidenum">
              <a:rPr lang="en-US" smtClean="0"/>
              <a:pPr/>
              <a:t>9</a:t>
            </a:fld>
            <a:endParaRPr lang="en-US" dirty="0"/>
          </a:p>
        </p:txBody>
      </p:sp>
    </p:spTree>
    <p:extLst>
      <p:ext uri="{BB962C8B-B14F-4D97-AF65-F5344CB8AC3E}">
        <p14:creationId xmlns:p14="http://schemas.microsoft.com/office/powerpoint/2010/main" val="107660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713</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Lecture 8 – MVVM</vt:lpstr>
      <vt:lpstr>Outlines</vt:lpstr>
      <vt:lpstr>Introduction</vt:lpstr>
      <vt:lpstr>The MVVM Pattern</vt:lpstr>
      <vt:lpstr>The benefits of using the MVVM pattern are as follows:</vt:lpstr>
      <vt:lpstr>View</vt:lpstr>
      <vt:lpstr>ViewModel</vt:lpstr>
      <vt:lpstr>PowerPoint Presentation</vt:lpstr>
      <vt:lpstr>Model</vt:lpstr>
      <vt:lpstr>MVVM Example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 Introduction</dc:title>
  <dc:creator>Yousif Garabet</dc:creator>
  <cp:lastModifiedBy>Yousif Garabet</cp:lastModifiedBy>
  <cp:revision>157</cp:revision>
  <dcterms:created xsi:type="dcterms:W3CDTF">2020-11-04T07:46:55Z</dcterms:created>
  <dcterms:modified xsi:type="dcterms:W3CDTF">2022-04-03T06:36:30Z</dcterms:modified>
</cp:coreProperties>
</file>