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88" r:id="rId4"/>
    <p:sldId id="298" r:id="rId5"/>
    <p:sldId id="310" r:id="rId6"/>
    <p:sldId id="299" r:id="rId7"/>
    <p:sldId id="300" r:id="rId8"/>
    <p:sldId id="301" r:id="rId9"/>
    <p:sldId id="30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5852" autoAdjust="0"/>
  </p:normalViewPr>
  <p:slideViewPr>
    <p:cSldViewPr snapToGrid="0">
      <p:cViewPr varScale="1">
        <p:scale>
          <a:sx n="86" d="100"/>
          <a:sy n="86" d="100"/>
        </p:scale>
        <p:origin x="8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04/29/2021</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04/29/2021</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04/29/2021</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04/29/2021</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04/29/2021</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04/29/2021</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04/29/2021</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04/29/2021</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04/29/2021</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04/29/2021</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04/29/2021</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04/29/2021</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standard/events/observer-design-patte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api/system.web.ui.webcontrols.button" TargetMode="External"/><Relationship Id="rId2" Type="http://schemas.openxmlformats.org/officeDocument/2006/relationships/hyperlink" Target="https://docs.microsoft.com/en-us/dotnet/api/system.web.ui.webcontrols.button.click" TargetMode="External"/><Relationship Id="rId1" Type="http://schemas.openxmlformats.org/officeDocument/2006/relationships/slideLayout" Target="../slideLayouts/slideLayout2.xml"/><Relationship Id="rId5" Type="http://schemas.openxmlformats.org/officeDocument/2006/relationships/hyperlink" Target="https://docs.microsoft.com/en-us/dotnet/api/system.componentmodel.inotifypropertychanged" TargetMode="External"/><Relationship Id="rId4" Type="http://schemas.openxmlformats.org/officeDocument/2006/relationships/hyperlink" Target="https://docs.microsoft.com/en-us/dotnet/api/system.componentmodel.inotifypropertychanged.propertychang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xamarin/ios/app-fundamentals/delegates-protocols-and-ev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6 – Events</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10</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r>
              <a:rPr lang="en-US" i="0" dirty="0">
                <a:solidFill>
                  <a:srgbClr val="171717"/>
                </a:solidFill>
                <a:effectLst/>
                <a:latin typeface="Segoe UI" panose="020B0502040204020203" pitchFamily="34" charset="0"/>
              </a:rPr>
              <a:t>Introduction</a:t>
            </a:r>
          </a:p>
          <a:p>
            <a:r>
              <a:rPr lang="en-US" i="0" dirty="0">
                <a:solidFill>
                  <a:srgbClr val="171717"/>
                </a:solidFill>
                <a:effectLst/>
                <a:latin typeface="Segoe UI" panose="020B0502040204020203" pitchFamily="34" charset="0"/>
              </a:rPr>
              <a:t>Events</a:t>
            </a:r>
          </a:p>
          <a:p>
            <a:r>
              <a:rPr lang="en-US" i="0" dirty="0">
                <a:solidFill>
                  <a:srgbClr val="171717"/>
                </a:solidFill>
                <a:effectLst/>
                <a:latin typeface="Segoe UI" panose="020B0502040204020203" pitchFamily="34" charset="0"/>
              </a:rPr>
              <a:t>Delegates</a:t>
            </a:r>
          </a:p>
          <a:p>
            <a:r>
              <a:rPr lang="en-US" i="0" dirty="0">
                <a:solidFill>
                  <a:srgbClr val="171717"/>
                </a:solidFill>
                <a:effectLst/>
                <a:latin typeface="Segoe UI" panose="020B0502040204020203" pitchFamily="34" charset="0"/>
              </a:rPr>
              <a:t>Event handlers</a:t>
            </a:r>
          </a:p>
          <a:p>
            <a:r>
              <a:rPr lang="en-US" i="0" dirty="0">
                <a:solidFill>
                  <a:srgbClr val="171717"/>
                </a:solidFill>
                <a:effectLst/>
                <a:latin typeface="Segoe UI" panose="020B0502040204020203" pitchFamily="34" charset="0"/>
              </a:rPr>
              <a:t>Static and dynamic event handlers</a:t>
            </a:r>
          </a:p>
          <a:p>
            <a:r>
              <a:rPr lang="en-US" i="0" dirty="0">
                <a:solidFill>
                  <a:srgbClr val="171717"/>
                </a:solidFill>
                <a:effectLst/>
                <a:latin typeface="Segoe UI" panose="020B0502040204020203" pitchFamily="34" charset="0"/>
              </a:rPr>
              <a:t>Raising multiple events</a:t>
            </a:r>
          </a:p>
          <a:p>
            <a:pPr algn="l">
              <a:buFont typeface="Arial" panose="020B0604020202020204" pitchFamily="34" charset="0"/>
              <a:buChar char="•"/>
            </a:pPr>
            <a:endParaRPr lang="en-US" dirty="0">
              <a:solidFill>
                <a:srgbClr val="343434"/>
              </a:solidFill>
              <a:latin typeface="proxima-nova"/>
            </a:endParaRPr>
          </a:p>
          <a:p>
            <a:pPr algn="l">
              <a:buFont typeface="Arial" panose="020B0604020202020204" pitchFamily="34" charset="0"/>
              <a:buChar char="•"/>
            </a:pPr>
            <a:endParaRPr lang="en-US" dirty="0">
              <a:solidFill>
                <a:srgbClr val="343434"/>
              </a:solidFill>
              <a:latin typeface="proxima-nova"/>
            </a:endParaRPr>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b="1" i="0" u="none" strike="noStrike" dirty="0">
                <a:solidFill>
                  <a:srgbClr val="2D2D2D"/>
                </a:solidFill>
                <a:effectLst/>
                <a:latin typeface="proxima-nova"/>
              </a:rPr>
              <a:t>Introduction</a:t>
            </a:r>
            <a:endParaRPr lang="en-US" dirty="0">
              <a:solidFill>
                <a:srgbClr val="2D2D2D"/>
              </a:solidFill>
              <a:latin typeface="proxima-nova"/>
            </a:endParaRP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r>
              <a:rPr lang="en-US" sz="2400" b="0" i="0" dirty="0">
                <a:solidFill>
                  <a:srgbClr val="171717"/>
                </a:solidFill>
                <a:effectLst/>
                <a:latin typeface="Segoe UI" panose="020B0502040204020203" pitchFamily="34" charset="0"/>
              </a:rPr>
              <a:t>Events in .NET are based on the delegate model. The delegate model follows the </a:t>
            </a:r>
            <a:r>
              <a:rPr lang="en-US" sz="2400" b="0" i="0" u="none" strike="noStrike" dirty="0">
                <a:effectLst/>
                <a:latin typeface="Segoe UI" panose="020B0502040204020203" pitchFamily="34" charset="0"/>
                <a:hlinkClick r:id="rId2"/>
              </a:rPr>
              <a:t>observer design pattern</a:t>
            </a:r>
            <a:r>
              <a:rPr lang="en-US" sz="2400" b="0" i="0" dirty="0">
                <a:solidFill>
                  <a:srgbClr val="171717"/>
                </a:solidFill>
                <a:effectLst/>
                <a:latin typeface="Segoe UI" panose="020B0502040204020203" pitchFamily="34" charset="0"/>
              </a:rPr>
              <a:t>, which enables a subscriber to register with and receive notifications from a provider. An event sender pushes a notification that an event has happened, and an event receiver receives that notification and defines a response to it.</a:t>
            </a:r>
            <a:endParaRPr lang="en-US" altLang="en-US" sz="4000" dirty="0">
              <a:solidFill>
                <a:schemeClr val="tx2"/>
              </a:solidFill>
            </a:endParaRP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a:xfrm>
            <a:off x="838200" y="338492"/>
            <a:ext cx="10515600" cy="1325563"/>
          </a:xfrm>
        </p:spPr>
        <p:txBody>
          <a:bodyPr/>
          <a:lstStyle/>
          <a:p>
            <a:pPr algn="l"/>
            <a:r>
              <a:rPr lang="en-US" b="1" i="0" dirty="0">
                <a:solidFill>
                  <a:srgbClr val="171717"/>
                </a:solidFill>
                <a:effectLst/>
                <a:latin typeface="Segoe UI" panose="020B0502040204020203" pitchFamily="34" charset="0"/>
              </a:rPr>
              <a:t>Events</a:t>
            </a: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r>
              <a:rPr lang="en-US" sz="2400" b="0" i="0" dirty="0">
                <a:solidFill>
                  <a:srgbClr val="171717"/>
                </a:solidFill>
                <a:effectLst/>
                <a:latin typeface="Segoe UI" panose="020B0502040204020203" pitchFamily="34" charset="0"/>
              </a:rPr>
              <a:t>An event is a message sent by an object to signal the occurrence of an action. The action can be caused by user interaction, such as a button click, or it can result from some other program logic, such as changing a property's value. </a:t>
            </a:r>
          </a:p>
          <a:p>
            <a:r>
              <a:rPr lang="en-US" sz="2400" b="0" i="0" dirty="0">
                <a:solidFill>
                  <a:srgbClr val="171717"/>
                </a:solidFill>
                <a:effectLst/>
                <a:latin typeface="Segoe UI" panose="020B0502040204020203" pitchFamily="34" charset="0"/>
              </a:rPr>
              <a:t>The object that raises the event is called the </a:t>
            </a:r>
            <a:r>
              <a:rPr lang="en-US" sz="2400" b="0" i="1" dirty="0">
                <a:solidFill>
                  <a:srgbClr val="171717"/>
                </a:solidFill>
                <a:effectLst/>
                <a:latin typeface="Segoe UI" panose="020B0502040204020203" pitchFamily="34" charset="0"/>
              </a:rPr>
              <a:t>event sender</a:t>
            </a:r>
            <a:r>
              <a:rPr lang="en-US" sz="2400" b="0" i="0" dirty="0">
                <a:solidFill>
                  <a:srgbClr val="171717"/>
                </a:solidFill>
                <a:effectLst/>
                <a:latin typeface="Segoe UI" panose="020B0502040204020203" pitchFamily="34" charset="0"/>
              </a:rPr>
              <a:t>. </a:t>
            </a:r>
          </a:p>
          <a:p>
            <a:r>
              <a:rPr lang="en-US" sz="2400" b="0" i="0" dirty="0">
                <a:solidFill>
                  <a:srgbClr val="171717"/>
                </a:solidFill>
                <a:effectLst/>
                <a:latin typeface="Segoe UI" panose="020B0502040204020203" pitchFamily="34" charset="0"/>
              </a:rPr>
              <a:t>The event sender doesn't know which object or method will receive (handle) the events it raises. The event is typically a member of the event sender; for example, the </a:t>
            </a:r>
            <a:r>
              <a:rPr lang="en-US" sz="2400" b="0" i="0" u="none" strike="noStrike" dirty="0">
                <a:effectLst/>
                <a:latin typeface="Segoe UI" panose="020B0502040204020203" pitchFamily="34" charset="0"/>
                <a:hlinkClick r:id="rId2"/>
              </a:rPr>
              <a:t>Click</a:t>
            </a:r>
            <a:r>
              <a:rPr lang="en-US" sz="2400" b="0" i="0" dirty="0">
                <a:solidFill>
                  <a:srgbClr val="171717"/>
                </a:solidFill>
                <a:effectLst/>
                <a:latin typeface="Segoe UI" panose="020B0502040204020203" pitchFamily="34" charset="0"/>
              </a:rPr>
              <a:t> event is a member of the </a:t>
            </a:r>
            <a:r>
              <a:rPr lang="en-US" sz="2400" b="0" i="0" u="none" strike="noStrike" dirty="0">
                <a:effectLst/>
                <a:latin typeface="Segoe UI" panose="020B0502040204020203" pitchFamily="34" charset="0"/>
                <a:hlinkClick r:id="rId3"/>
              </a:rPr>
              <a:t>Button</a:t>
            </a:r>
            <a:r>
              <a:rPr lang="en-US" sz="2400" b="0" i="0" dirty="0">
                <a:solidFill>
                  <a:srgbClr val="171717"/>
                </a:solidFill>
                <a:effectLst/>
                <a:latin typeface="Segoe UI" panose="020B0502040204020203" pitchFamily="34" charset="0"/>
              </a:rPr>
              <a:t> class, and the </a:t>
            </a:r>
            <a:r>
              <a:rPr lang="en-US" sz="2400" b="0" i="0" u="none" strike="noStrike" dirty="0" err="1">
                <a:effectLst/>
                <a:latin typeface="Segoe UI" panose="020B0502040204020203" pitchFamily="34" charset="0"/>
                <a:hlinkClick r:id="rId4"/>
              </a:rPr>
              <a:t>PropertyChanged</a:t>
            </a:r>
            <a:r>
              <a:rPr lang="en-US" sz="2400" b="0" i="0" dirty="0">
                <a:solidFill>
                  <a:srgbClr val="171717"/>
                </a:solidFill>
                <a:effectLst/>
                <a:latin typeface="Segoe UI" panose="020B0502040204020203" pitchFamily="34" charset="0"/>
              </a:rPr>
              <a:t> event is a member of the class that implements the </a:t>
            </a:r>
            <a:r>
              <a:rPr lang="en-US" sz="2400" b="0" i="0" u="none" strike="noStrike" dirty="0" err="1">
                <a:effectLst/>
                <a:latin typeface="Segoe UI" panose="020B0502040204020203" pitchFamily="34" charset="0"/>
                <a:hlinkClick r:id="rId5"/>
              </a:rPr>
              <a:t>INotifyPropertyChanged</a:t>
            </a:r>
            <a:r>
              <a:rPr lang="en-US" sz="2400" b="0" i="0" dirty="0">
                <a:solidFill>
                  <a:srgbClr val="171717"/>
                </a:solidFill>
                <a:effectLst/>
                <a:latin typeface="Segoe UI" panose="020B0502040204020203" pitchFamily="34" charset="0"/>
              </a:rPr>
              <a:t> interface.</a:t>
            </a:r>
            <a:endParaRPr lang="en-US" altLang="en-US" sz="3600" dirty="0">
              <a:solidFill>
                <a:schemeClr val="tx2"/>
              </a:solidFill>
            </a:endParaRP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Tree>
    <p:extLst>
      <p:ext uri="{BB962C8B-B14F-4D97-AF65-F5344CB8AC3E}">
        <p14:creationId xmlns:p14="http://schemas.microsoft.com/office/powerpoint/2010/main" val="299741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2D518-344B-488E-8734-C0583BA4B4A7}"/>
              </a:ext>
            </a:extLst>
          </p:cNvPr>
          <p:cNvSpPr>
            <a:spLocks noGrp="1"/>
          </p:cNvSpPr>
          <p:nvPr>
            <p:ph idx="1"/>
          </p:nvPr>
        </p:nvSpPr>
        <p:spPr>
          <a:xfrm>
            <a:off x="838200" y="363894"/>
            <a:ext cx="10515600" cy="5813069"/>
          </a:xfrm>
        </p:spPr>
        <p:txBody>
          <a:bodyPr>
            <a:normAutofit/>
          </a:bodyPr>
          <a:lstStyle/>
          <a:p>
            <a:r>
              <a:rPr lang="en-US" sz="2000" dirty="0"/>
              <a:t>To define an event, you use the C# event or the Visual Basic Event keyword in the signature of your event class, and specify the type of delegate for the event. </a:t>
            </a:r>
            <a:endParaRPr lang="ar-IQ" sz="2000" dirty="0"/>
          </a:p>
          <a:p>
            <a:r>
              <a:rPr lang="en-US" sz="2000" dirty="0"/>
              <a:t>Typically, to raise an event, you add a method that is marked as protected and virtual (in C#)</a:t>
            </a:r>
            <a:endParaRPr lang="ar-IQ" sz="2000" dirty="0"/>
          </a:p>
          <a:p>
            <a:r>
              <a:rPr lang="en-US" sz="2000" dirty="0"/>
              <a:t>Name this method </a:t>
            </a:r>
            <a:r>
              <a:rPr lang="en-US" sz="2000" dirty="0" err="1"/>
              <a:t>OnEventName</a:t>
            </a:r>
            <a:r>
              <a:rPr lang="en-US" sz="2000" dirty="0"/>
              <a:t>; for example, </a:t>
            </a:r>
            <a:r>
              <a:rPr lang="en-US" sz="2000" dirty="0" err="1"/>
              <a:t>OnDataReceived</a:t>
            </a:r>
            <a:r>
              <a:rPr lang="en-US" sz="2000" dirty="0"/>
              <a:t>. The method should take one parameter that specifies an event data object, which is an object of type </a:t>
            </a:r>
            <a:r>
              <a:rPr lang="en-US" sz="2000" dirty="0" err="1"/>
              <a:t>EventArgs</a:t>
            </a:r>
            <a:r>
              <a:rPr lang="en-US" sz="2000" dirty="0"/>
              <a:t> or a derived type. You provide this method to enable derived classes to override the logic for raising the event. A derived class should always call the </a:t>
            </a:r>
            <a:r>
              <a:rPr lang="en-US" sz="2000" dirty="0" err="1"/>
              <a:t>OnEventName</a:t>
            </a:r>
            <a:r>
              <a:rPr lang="en-US" sz="2000" dirty="0"/>
              <a:t> method of the base class to ensure that registered delegates receive the event.</a:t>
            </a:r>
            <a:endParaRPr lang="ar-IQ" sz="2000" dirty="0"/>
          </a:p>
          <a:p>
            <a:r>
              <a:rPr lang="en-US" sz="2000" dirty="0"/>
              <a:t>The following example shows how to declare an event named </a:t>
            </a:r>
            <a:r>
              <a:rPr lang="en-US" sz="2000" dirty="0" err="1"/>
              <a:t>ThresholdReached</a:t>
            </a:r>
            <a:r>
              <a:rPr lang="en-US" sz="2000" dirty="0"/>
              <a:t>. The event is associated with the </a:t>
            </a:r>
            <a:r>
              <a:rPr lang="en-US" sz="2000" dirty="0" err="1"/>
              <a:t>EventHandler</a:t>
            </a:r>
            <a:r>
              <a:rPr lang="en-US" sz="2000" dirty="0"/>
              <a:t> delegate and raised in a method named </a:t>
            </a:r>
            <a:r>
              <a:rPr lang="en-US" sz="2000" dirty="0" err="1"/>
              <a:t>OnThresholdReached</a:t>
            </a:r>
            <a:r>
              <a:rPr lang="en-US" sz="2000" dirty="0"/>
              <a:t>.</a:t>
            </a:r>
            <a:endParaRPr lang="ar-IQ" sz="2000" dirty="0"/>
          </a:p>
          <a:p>
            <a:pPr marL="457200" lvl="1" indent="0">
              <a:buNone/>
            </a:pPr>
            <a:r>
              <a:rPr lang="en-US" sz="1600" dirty="0"/>
              <a:t>class Counter</a:t>
            </a:r>
          </a:p>
          <a:p>
            <a:pPr marL="457200" lvl="1" indent="0">
              <a:buNone/>
            </a:pPr>
            <a:r>
              <a:rPr lang="en-US" sz="1600" dirty="0"/>
              <a:t>{</a:t>
            </a:r>
          </a:p>
          <a:p>
            <a:pPr marL="457200" lvl="1" indent="0">
              <a:buNone/>
            </a:pPr>
            <a:r>
              <a:rPr lang="en-US" sz="1600" dirty="0"/>
              <a:t>    public event </a:t>
            </a:r>
            <a:r>
              <a:rPr lang="en-US" sz="1600" dirty="0" err="1"/>
              <a:t>EventHandler</a:t>
            </a:r>
            <a:r>
              <a:rPr lang="en-US" sz="1600" dirty="0"/>
              <a:t> </a:t>
            </a:r>
            <a:r>
              <a:rPr lang="en-US" sz="1600" dirty="0" err="1"/>
              <a:t>ThresholdReached</a:t>
            </a:r>
            <a:r>
              <a:rPr lang="en-US" sz="1600" dirty="0"/>
              <a:t>;</a:t>
            </a:r>
          </a:p>
          <a:p>
            <a:pPr marL="457200" lvl="1" indent="0">
              <a:buNone/>
            </a:pPr>
            <a:r>
              <a:rPr lang="en-US" sz="1600" dirty="0"/>
              <a:t>    protected virtual void </a:t>
            </a:r>
            <a:r>
              <a:rPr lang="en-US" sz="1600" dirty="0" err="1"/>
              <a:t>OnThresholdReached</a:t>
            </a:r>
            <a:r>
              <a:rPr lang="en-US" sz="1600" dirty="0"/>
              <a:t>(</a:t>
            </a:r>
            <a:r>
              <a:rPr lang="en-US" sz="1600" dirty="0" err="1"/>
              <a:t>EventArgs</a:t>
            </a:r>
            <a:r>
              <a:rPr lang="en-US" sz="1600" dirty="0"/>
              <a:t> e)</a:t>
            </a:r>
          </a:p>
          <a:p>
            <a:pPr marL="457200" lvl="1" indent="0">
              <a:buNone/>
            </a:pPr>
            <a:r>
              <a:rPr lang="en-US" sz="1600" dirty="0"/>
              <a:t>    {</a:t>
            </a:r>
          </a:p>
          <a:p>
            <a:pPr marL="457200" lvl="1" indent="0">
              <a:buNone/>
            </a:pPr>
            <a:r>
              <a:rPr lang="en-US" sz="1600" dirty="0"/>
              <a:t>        </a:t>
            </a:r>
            <a:r>
              <a:rPr lang="en-US" sz="1600" dirty="0" err="1"/>
              <a:t>EventHandler</a:t>
            </a:r>
            <a:r>
              <a:rPr lang="en-US" sz="1600" dirty="0"/>
              <a:t> handler = </a:t>
            </a:r>
            <a:r>
              <a:rPr lang="en-US" sz="1600" dirty="0" err="1"/>
              <a:t>ThresholdReached</a:t>
            </a:r>
            <a:r>
              <a:rPr lang="en-US" sz="1600" dirty="0"/>
              <a:t>;</a:t>
            </a:r>
          </a:p>
          <a:p>
            <a:pPr marL="457200" lvl="1" indent="0">
              <a:buNone/>
            </a:pPr>
            <a:r>
              <a:rPr lang="en-US" sz="1600" dirty="0"/>
              <a:t>        </a:t>
            </a:r>
            <a:r>
              <a:rPr lang="en-US" sz="1600" dirty="0" err="1"/>
              <a:t>handler?.Invoke</a:t>
            </a:r>
            <a:r>
              <a:rPr lang="en-US" sz="1600" dirty="0"/>
              <a:t>(this, e);</a:t>
            </a:r>
          </a:p>
          <a:p>
            <a:pPr marL="457200" lvl="1" indent="0">
              <a:buNone/>
            </a:pPr>
            <a:r>
              <a:rPr lang="en-US" sz="1600" dirty="0"/>
              <a:t>    }    // provide remaining implementation for the class</a:t>
            </a:r>
          </a:p>
          <a:p>
            <a:pPr marL="457200" lvl="1" indent="0">
              <a:buNone/>
            </a:pPr>
            <a:r>
              <a:rPr lang="en-US" sz="1600" dirty="0"/>
              <a:t>}</a:t>
            </a:r>
          </a:p>
        </p:txBody>
      </p:sp>
      <p:sp>
        <p:nvSpPr>
          <p:cNvPr id="4" name="Date Placeholder 3">
            <a:extLst>
              <a:ext uri="{FF2B5EF4-FFF2-40B4-BE49-F238E27FC236}">
                <a16:creationId xmlns:a16="http://schemas.microsoft.com/office/drawing/2014/main" id="{0E44D3AB-8650-44AF-9B2B-930A9B92CA58}"/>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DFD57333-44EB-4FB8-BCFD-5C595C459A5D}"/>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2D343DD9-8886-413D-90D7-274C0B918A01}"/>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47464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14AD-800C-4355-949C-BCBBF288E49D}"/>
              </a:ext>
            </a:extLst>
          </p:cNvPr>
          <p:cNvSpPr>
            <a:spLocks noGrp="1"/>
          </p:cNvSpPr>
          <p:nvPr>
            <p:ph type="title"/>
          </p:nvPr>
        </p:nvSpPr>
        <p:spPr/>
        <p:txBody>
          <a:bodyPr/>
          <a:lstStyle/>
          <a:p>
            <a:pPr algn="l"/>
            <a:r>
              <a:rPr lang="en-US" b="1" i="0" dirty="0">
                <a:solidFill>
                  <a:srgbClr val="171717"/>
                </a:solidFill>
                <a:effectLst/>
                <a:latin typeface="Segoe UI" panose="020B0502040204020203" pitchFamily="34" charset="0"/>
              </a:rPr>
              <a:t>Delegates</a:t>
            </a:r>
          </a:p>
        </p:txBody>
      </p:sp>
      <p:sp>
        <p:nvSpPr>
          <p:cNvPr id="3" name="Content Placeholder 2">
            <a:extLst>
              <a:ext uri="{FF2B5EF4-FFF2-40B4-BE49-F238E27FC236}">
                <a16:creationId xmlns:a16="http://schemas.microsoft.com/office/drawing/2014/main" id="{72C7B411-B65F-4D57-8A9B-638AB770F60D}"/>
              </a:ext>
            </a:extLst>
          </p:cNvPr>
          <p:cNvSpPr>
            <a:spLocks noGrp="1"/>
          </p:cNvSpPr>
          <p:nvPr>
            <p:ph idx="1"/>
          </p:nvPr>
        </p:nvSpPr>
        <p:spPr/>
        <p:txBody>
          <a:bodyPr>
            <a:normAutofit/>
          </a:bodyPr>
          <a:lstStyle/>
          <a:p>
            <a:r>
              <a:rPr lang="en-US" sz="2000" b="0" i="0" dirty="0">
                <a:solidFill>
                  <a:srgbClr val="171717"/>
                </a:solidFill>
                <a:effectLst/>
                <a:latin typeface="Segoe UI" panose="020B0502040204020203" pitchFamily="34" charset="0"/>
              </a:rPr>
              <a:t>A delegate is a type that holds a reference to a method. A delegate is declared with a signature that shows the return type and parameters for the methods it references, and it can hold references only to methods that match its signature.</a:t>
            </a:r>
            <a:endParaRPr lang="ar-IQ" sz="2000" b="0" i="0" dirty="0">
              <a:solidFill>
                <a:srgbClr val="171717"/>
              </a:solidFill>
              <a:effectLst/>
              <a:latin typeface="Segoe UI" panose="020B0502040204020203" pitchFamily="34" charset="0"/>
            </a:endParaRPr>
          </a:p>
          <a:p>
            <a:r>
              <a:rPr lang="en-US" sz="2000" b="0" i="0" dirty="0">
                <a:solidFill>
                  <a:srgbClr val="171717"/>
                </a:solidFill>
                <a:effectLst/>
                <a:latin typeface="Segoe UI" panose="020B0502040204020203" pitchFamily="34" charset="0"/>
              </a:rPr>
              <a:t>Delegates have many uses in .NET. In the context of events, a delegate is an intermediary (or pointer-like mechanism) between the event source and the code that handles the event.</a:t>
            </a:r>
            <a:endParaRPr lang="en-US" altLang="en-US" sz="3000" dirty="0">
              <a:solidFill>
                <a:schemeClr val="tx2"/>
              </a:solidFill>
            </a:endParaRPr>
          </a:p>
        </p:txBody>
      </p:sp>
      <p:sp>
        <p:nvSpPr>
          <p:cNvPr id="4" name="Date Placeholder 3">
            <a:extLst>
              <a:ext uri="{FF2B5EF4-FFF2-40B4-BE49-F238E27FC236}">
                <a16:creationId xmlns:a16="http://schemas.microsoft.com/office/drawing/2014/main" id="{77E35E3E-0EDF-4991-A599-C6E6F245C44A}"/>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685939E9-24F3-4BA5-B5DB-1497402FB91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572184E-F8C0-42D6-A030-B7B5C29A2C7F}"/>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336491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53FE-F26E-4830-A0C2-E3CD5D1C294C}"/>
              </a:ext>
            </a:extLst>
          </p:cNvPr>
          <p:cNvSpPr>
            <a:spLocks noGrp="1"/>
          </p:cNvSpPr>
          <p:nvPr>
            <p:ph type="title"/>
          </p:nvPr>
        </p:nvSpPr>
        <p:spPr/>
        <p:txBody>
          <a:bodyPr>
            <a:normAutofit/>
          </a:bodyPr>
          <a:lstStyle/>
          <a:p>
            <a:pPr algn="l"/>
            <a:r>
              <a:rPr lang="en-US" b="1" i="0" dirty="0">
                <a:solidFill>
                  <a:srgbClr val="171717"/>
                </a:solidFill>
                <a:effectLst/>
                <a:latin typeface="Segoe UI" panose="020B0502040204020203" pitchFamily="34" charset="0"/>
              </a:rPr>
              <a:t>Event handlers</a:t>
            </a:r>
            <a:endParaRPr lang="en-US" dirty="0"/>
          </a:p>
        </p:txBody>
      </p:sp>
      <p:sp>
        <p:nvSpPr>
          <p:cNvPr id="3" name="Content Placeholder 2">
            <a:extLst>
              <a:ext uri="{FF2B5EF4-FFF2-40B4-BE49-F238E27FC236}">
                <a16:creationId xmlns:a16="http://schemas.microsoft.com/office/drawing/2014/main" id="{CC56A133-8050-4C8D-B57B-605D012BCE72}"/>
              </a:ext>
            </a:extLst>
          </p:cNvPr>
          <p:cNvSpPr>
            <a:spLocks noGrp="1"/>
          </p:cNvSpPr>
          <p:nvPr>
            <p:ph idx="1"/>
          </p:nvPr>
        </p:nvSpPr>
        <p:spPr>
          <a:xfrm>
            <a:off x="838200" y="1548882"/>
            <a:ext cx="10515600" cy="4628081"/>
          </a:xfrm>
        </p:spPr>
        <p:txBody>
          <a:bodyPr>
            <a:normAutofit fontScale="85000" lnSpcReduction="20000"/>
          </a:bodyPr>
          <a:lstStyle/>
          <a:p>
            <a:r>
              <a:rPr lang="en-US" sz="2400" b="0" i="0" dirty="0">
                <a:solidFill>
                  <a:srgbClr val="171717"/>
                </a:solidFill>
                <a:effectLst/>
                <a:latin typeface="Segoe UI" panose="020B0502040204020203" pitchFamily="34" charset="0"/>
              </a:rPr>
              <a:t>To respond to an event, you define an event handler method in the event receiver. This method must match the signature of the delegate for the event you are handling. </a:t>
            </a:r>
          </a:p>
          <a:p>
            <a:pPr marL="457200" lvl="1" indent="0">
              <a:buNone/>
            </a:pPr>
            <a:r>
              <a:rPr lang="en-US" altLang="en-US" sz="2600" dirty="0">
                <a:solidFill>
                  <a:schemeClr val="tx2"/>
                </a:solidFill>
              </a:rPr>
              <a:t>class Program</a:t>
            </a:r>
          </a:p>
          <a:p>
            <a:pPr marL="457200" lvl="1" indent="0">
              <a:buNone/>
            </a:pPr>
            <a:r>
              <a:rPr lang="en-US" altLang="en-US" sz="2600" dirty="0">
                <a:solidFill>
                  <a:schemeClr val="tx2"/>
                </a:solidFill>
              </a:rPr>
              <a:t>{</a:t>
            </a:r>
          </a:p>
          <a:p>
            <a:pPr marL="457200" lvl="1" indent="0">
              <a:buNone/>
            </a:pPr>
            <a:r>
              <a:rPr lang="en-US" altLang="en-US" sz="2600" dirty="0">
                <a:solidFill>
                  <a:schemeClr val="tx2"/>
                </a:solidFill>
              </a:rPr>
              <a:t>    static void Main()</a:t>
            </a:r>
          </a:p>
          <a:p>
            <a:pPr marL="457200" lvl="1" indent="0">
              <a:buNone/>
            </a:pPr>
            <a:r>
              <a:rPr lang="en-US" altLang="en-US" sz="2600" dirty="0">
                <a:solidFill>
                  <a:schemeClr val="tx2"/>
                </a:solidFill>
              </a:rPr>
              <a:t>    {</a:t>
            </a:r>
          </a:p>
          <a:p>
            <a:pPr marL="457200" lvl="1" indent="0">
              <a:buNone/>
            </a:pPr>
            <a:r>
              <a:rPr lang="en-US" altLang="en-US" sz="2600" dirty="0">
                <a:solidFill>
                  <a:schemeClr val="tx2"/>
                </a:solidFill>
              </a:rPr>
              <a:t>        var c = new Counter();</a:t>
            </a:r>
          </a:p>
          <a:p>
            <a:pPr marL="457200" lvl="1" indent="0">
              <a:buNone/>
            </a:pPr>
            <a:r>
              <a:rPr lang="en-US" altLang="en-US" sz="2600" dirty="0">
                <a:solidFill>
                  <a:schemeClr val="tx2"/>
                </a:solidFill>
              </a:rPr>
              <a:t>        </a:t>
            </a:r>
            <a:r>
              <a:rPr lang="en-US" altLang="en-US" sz="2600" dirty="0" err="1">
                <a:solidFill>
                  <a:schemeClr val="tx2"/>
                </a:solidFill>
              </a:rPr>
              <a:t>c.ThresholdReached</a:t>
            </a:r>
            <a:r>
              <a:rPr lang="en-US" altLang="en-US" sz="2600" dirty="0">
                <a:solidFill>
                  <a:schemeClr val="tx2"/>
                </a:solidFill>
              </a:rPr>
              <a:t> += </a:t>
            </a:r>
            <a:r>
              <a:rPr lang="en-US" altLang="en-US" sz="2600" dirty="0" err="1">
                <a:solidFill>
                  <a:schemeClr val="tx2"/>
                </a:solidFill>
              </a:rPr>
              <a:t>c_ThresholdReached</a:t>
            </a:r>
            <a:r>
              <a:rPr lang="en-US" altLang="en-US" sz="2600" dirty="0">
                <a:solidFill>
                  <a:schemeClr val="tx2"/>
                </a:solidFill>
              </a:rPr>
              <a:t>;</a:t>
            </a:r>
          </a:p>
          <a:p>
            <a:pPr marL="457200" lvl="1" indent="0">
              <a:buNone/>
            </a:pPr>
            <a:r>
              <a:rPr lang="en-US" altLang="en-US" sz="2600" dirty="0">
                <a:solidFill>
                  <a:schemeClr val="tx2"/>
                </a:solidFill>
              </a:rPr>
              <a:t>        // provide remaining implementation for the class</a:t>
            </a:r>
          </a:p>
          <a:p>
            <a:pPr marL="457200" lvl="1" indent="0">
              <a:buNone/>
            </a:pPr>
            <a:r>
              <a:rPr lang="en-US" altLang="en-US" sz="2600" dirty="0">
                <a:solidFill>
                  <a:schemeClr val="tx2"/>
                </a:solidFill>
              </a:rPr>
              <a:t>    }</a:t>
            </a:r>
          </a:p>
          <a:p>
            <a:pPr marL="457200" lvl="1" indent="0">
              <a:buNone/>
            </a:pPr>
            <a:r>
              <a:rPr lang="en-US" altLang="en-US" sz="2600" dirty="0">
                <a:solidFill>
                  <a:schemeClr val="tx2"/>
                </a:solidFill>
              </a:rPr>
              <a:t>    static void </a:t>
            </a:r>
            <a:r>
              <a:rPr lang="en-US" altLang="en-US" sz="2600" dirty="0" err="1">
                <a:solidFill>
                  <a:schemeClr val="tx2"/>
                </a:solidFill>
              </a:rPr>
              <a:t>c_ThresholdReached</a:t>
            </a:r>
            <a:r>
              <a:rPr lang="en-US" altLang="en-US" sz="2600" dirty="0">
                <a:solidFill>
                  <a:schemeClr val="tx2"/>
                </a:solidFill>
              </a:rPr>
              <a:t>(object sender, </a:t>
            </a:r>
            <a:r>
              <a:rPr lang="en-US" altLang="en-US" sz="2600" dirty="0" err="1">
                <a:solidFill>
                  <a:schemeClr val="tx2"/>
                </a:solidFill>
              </a:rPr>
              <a:t>EventArgs</a:t>
            </a:r>
            <a:r>
              <a:rPr lang="en-US" altLang="en-US" sz="2600" dirty="0">
                <a:solidFill>
                  <a:schemeClr val="tx2"/>
                </a:solidFill>
              </a:rPr>
              <a:t> e)</a:t>
            </a:r>
          </a:p>
          <a:p>
            <a:pPr marL="457200" lvl="1" indent="0">
              <a:buNone/>
            </a:pPr>
            <a:r>
              <a:rPr lang="en-US" altLang="en-US" sz="2600" dirty="0">
                <a:solidFill>
                  <a:schemeClr val="tx2"/>
                </a:solidFill>
              </a:rPr>
              <a:t>    {</a:t>
            </a:r>
          </a:p>
          <a:p>
            <a:pPr marL="457200" lvl="1" indent="0">
              <a:buNone/>
            </a:pPr>
            <a:r>
              <a:rPr lang="en-US" altLang="en-US" sz="2600" dirty="0">
                <a:solidFill>
                  <a:schemeClr val="tx2"/>
                </a:solidFill>
              </a:rPr>
              <a:t>        </a:t>
            </a:r>
            <a:r>
              <a:rPr lang="en-US" altLang="en-US" sz="2600" dirty="0" err="1">
                <a:solidFill>
                  <a:schemeClr val="tx2"/>
                </a:solidFill>
              </a:rPr>
              <a:t>Console.WriteLine</a:t>
            </a:r>
            <a:r>
              <a:rPr lang="en-US" altLang="en-US" sz="2600" dirty="0">
                <a:solidFill>
                  <a:schemeClr val="tx2"/>
                </a:solidFill>
              </a:rPr>
              <a:t>("The threshold was reached.");</a:t>
            </a:r>
          </a:p>
          <a:p>
            <a:pPr marL="457200" lvl="1" indent="0">
              <a:buNone/>
            </a:pPr>
            <a:r>
              <a:rPr lang="en-US" altLang="en-US" sz="2600" dirty="0">
                <a:solidFill>
                  <a:schemeClr val="tx2"/>
                </a:solidFill>
              </a:rPr>
              <a:t>    }</a:t>
            </a:r>
          </a:p>
          <a:p>
            <a:pPr marL="457200" lvl="1" indent="0">
              <a:buNone/>
            </a:pPr>
            <a:r>
              <a:rPr lang="en-US" altLang="en-US" sz="2600" dirty="0">
                <a:solidFill>
                  <a:schemeClr val="tx2"/>
                </a:solidFill>
              </a:rPr>
              <a:t>}</a:t>
            </a:r>
          </a:p>
        </p:txBody>
      </p:sp>
      <p:sp>
        <p:nvSpPr>
          <p:cNvPr id="4" name="Date Placeholder 3">
            <a:extLst>
              <a:ext uri="{FF2B5EF4-FFF2-40B4-BE49-F238E27FC236}">
                <a16:creationId xmlns:a16="http://schemas.microsoft.com/office/drawing/2014/main" id="{339B8BFD-DD18-47E7-BEA5-F81C630601CA}"/>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B6BED3DD-781E-4678-82A5-2F6A59F1B96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A744089B-3849-4136-8DED-A44C66FE12B0}"/>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Tree>
    <p:extLst>
      <p:ext uri="{BB962C8B-B14F-4D97-AF65-F5344CB8AC3E}">
        <p14:creationId xmlns:p14="http://schemas.microsoft.com/office/powerpoint/2010/main" val="231078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F8E7-3DF1-416B-AD95-62713A36F320}"/>
              </a:ext>
            </a:extLst>
          </p:cNvPr>
          <p:cNvSpPr>
            <a:spLocks noGrp="1"/>
          </p:cNvSpPr>
          <p:nvPr>
            <p:ph type="title"/>
          </p:nvPr>
        </p:nvSpPr>
        <p:spPr/>
        <p:txBody>
          <a:bodyPr>
            <a:normAutofit/>
          </a:bodyPr>
          <a:lstStyle/>
          <a:p>
            <a:pPr algn="l"/>
            <a:r>
              <a:rPr lang="en-US" b="1" i="0" dirty="0">
                <a:solidFill>
                  <a:srgbClr val="171717"/>
                </a:solidFill>
                <a:effectLst/>
                <a:latin typeface="Segoe UI" panose="020B0502040204020203" pitchFamily="34" charset="0"/>
              </a:rPr>
              <a:t>Static and dynamic event handlers</a:t>
            </a:r>
            <a:endParaRPr lang="en-US" dirty="0"/>
          </a:p>
        </p:txBody>
      </p:sp>
      <p:sp>
        <p:nvSpPr>
          <p:cNvPr id="3" name="Content Placeholder 2">
            <a:extLst>
              <a:ext uri="{FF2B5EF4-FFF2-40B4-BE49-F238E27FC236}">
                <a16:creationId xmlns:a16="http://schemas.microsoft.com/office/drawing/2014/main" id="{35AC8C23-7BFD-4552-9D9C-C50BA360FB4A}"/>
              </a:ext>
            </a:extLst>
          </p:cNvPr>
          <p:cNvSpPr>
            <a:spLocks noGrp="1"/>
          </p:cNvSpPr>
          <p:nvPr>
            <p:ph idx="1"/>
          </p:nvPr>
        </p:nvSpPr>
        <p:spPr>
          <a:xfrm>
            <a:off x="838200" y="2466359"/>
            <a:ext cx="10515600" cy="1925281"/>
          </a:xfrm>
        </p:spPr>
        <p:txBody>
          <a:bodyPr>
            <a:normAutofit/>
          </a:bodyPr>
          <a:lstStyle/>
          <a:p>
            <a:pPr marL="0" indent="0" algn="l" fontAlgn="base">
              <a:buNone/>
            </a:pPr>
            <a:r>
              <a:rPr lang="en-US" sz="2400" b="0" i="0" dirty="0">
                <a:solidFill>
                  <a:srgbClr val="171717"/>
                </a:solidFill>
                <a:effectLst/>
                <a:latin typeface="Segoe UI" panose="020B0502040204020203" pitchFamily="34" charset="0"/>
              </a:rPr>
              <a:t>NET allows subscribers to register for event notifications either statically or dynamically. Static event handlers are in effect for the entire life of the class whose events they handle. Dynamic event handlers are explicitly activated and deactivated during program execution, usually in response to some conditional program logic.</a:t>
            </a:r>
          </a:p>
          <a:p>
            <a:pPr algn="l" fontAlgn="base">
              <a:buFont typeface="+mj-lt"/>
              <a:buAutoNum type="arabicPeriod"/>
            </a:pPr>
            <a:endParaRPr lang="en-US" sz="3200" b="0" i="0" dirty="0">
              <a:solidFill>
                <a:srgbClr val="000000"/>
              </a:solidFill>
              <a:effectLst/>
              <a:latin typeface="inherit"/>
            </a:endParaRPr>
          </a:p>
        </p:txBody>
      </p:sp>
      <p:sp>
        <p:nvSpPr>
          <p:cNvPr id="4" name="Date Placeholder 3">
            <a:extLst>
              <a:ext uri="{FF2B5EF4-FFF2-40B4-BE49-F238E27FC236}">
                <a16:creationId xmlns:a16="http://schemas.microsoft.com/office/drawing/2014/main" id="{13300A3B-1A5C-4572-BF71-E05720A1F7B5}"/>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690E0E3B-BC95-4441-840D-F1C5BDA8D31A}"/>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6BF09ED-1033-4490-B781-047922A8AAC2}"/>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142116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58FD-4451-47A5-A2DB-FA7B9F3EC066}"/>
              </a:ext>
            </a:extLst>
          </p:cNvPr>
          <p:cNvSpPr>
            <a:spLocks noGrp="1"/>
          </p:cNvSpPr>
          <p:nvPr>
            <p:ph type="title"/>
          </p:nvPr>
        </p:nvSpPr>
        <p:spPr/>
        <p:txBody>
          <a:bodyPr>
            <a:normAutofit/>
          </a:bodyPr>
          <a:lstStyle/>
          <a:p>
            <a:pPr algn="l"/>
            <a:r>
              <a:rPr lang="en-US" b="1" i="0" dirty="0">
                <a:solidFill>
                  <a:srgbClr val="171717"/>
                </a:solidFill>
                <a:effectLst/>
                <a:latin typeface="Segoe UI" panose="020B0502040204020203" pitchFamily="34" charset="0"/>
              </a:rPr>
              <a:t>Raising multiple events</a:t>
            </a:r>
            <a:endParaRPr lang="en-US" dirty="0"/>
          </a:p>
        </p:txBody>
      </p:sp>
      <p:sp>
        <p:nvSpPr>
          <p:cNvPr id="3" name="Content Placeholder 2">
            <a:extLst>
              <a:ext uri="{FF2B5EF4-FFF2-40B4-BE49-F238E27FC236}">
                <a16:creationId xmlns:a16="http://schemas.microsoft.com/office/drawing/2014/main" id="{8F11D341-23AC-4AB0-B0CF-3521464FEA75}"/>
              </a:ext>
            </a:extLst>
          </p:cNvPr>
          <p:cNvSpPr>
            <a:spLocks noGrp="1"/>
          </p:cNvSpPr>
          <p:nvPr>
            <p:ph idx="1"/>
          </p:nvPr>
        </p:nvSpPr>
        <p:spPr/>
        <p:txBody>
          <a:bodyPr>
            <a:normAutofit/>
          </a:bodyPr>
          <a:lstStyle/>
          <a:p>
            <a:pPr algn="l">
              <a:buFont typeface="+mj-lt"/>
              <a:buAutoNum type="arabicPeriod"/>
            </a:pPr>
            <a:r>
              <a:rPr lang="en-US" b="0" i="0" dirty="0">
                <a:solidFill>
                  <a:srgbClr val="171717"/>
                </a:solidFill>
                <a:effectLst/>
                <a:latin typeface="Segoe UI" panose="020B0502040204020203" pitchFamily="34" charset="0"/>
              </a:rPr>
              <a:t>If your class raises multiple events, the compiler generates one field per event delegate instance. If the number of events is large, the storage cost of one field per delegate may not be acceptable. For those situations, .NET provides event properties that you can use with another data structure of your choice to store event delegates.</a:t>
            </a:r>
          </a:p>
          <a:p>
            <a:pPr marL="0" indent="0" algn="l">
              <a:buNone/>
            </a:pPr>
            <a:endParaRPr lang="en-US" dirty="0">
              <a:solidFill>
                <a:srgbClr val="171717"/>
              </a:solidFill>
              <a:latin typeface="Segoe UI" panose="020B0502040204020203" pitchFamily="34" charset="0"/>
            </a:endParaRPr>
          </a:p>
          <a:p>
            <a:pPr marL="0" indent="0" algn="l">
              <a:buNone/>
            </a:pPr>
            <a:endParaRPr lang="en-US" b="0" i="0" dirty="0">
              <a:solidFill>
                <a:srgbClr val="171717"/>
              </a:solidFill>
              <a:effectLst/>
              <a:latin typeface="Segoe UI" panose="020B0502040204020203" pitchFamily="34" charset="0"/>
            </a:endParaRPr>
          </a:p>
          <a:p>
            <a:pPr marL="0" indent="0" algn="l">
              <a:buNone/>
            </a:pPr>
            <a:r>
              <a:rPr lang="en-US" b="0" i="0" dirty="0">
                <a:solidFill>
                  <a:srgbClr val="171717"/>
                </a:solidFill>
                <a:effectLst/>
                <a:latin typeface="Segoe UI" panose="020B0502040204020203" pitchFamily="34" charset="0"/>
              </a:rPr>
              <a:t>For more info: </a:t>
            </a:r>
            <a:r>
              <a:rPr lang="en-US" dirty="0">
                <a:hlinkClick r:id="rId2"/>
              </a:rPr>
              <a:t>Events, Protocols and Delegates in </a:t>
            </a:r>
            <a:r>
              <a:rPr lang="en-US" dirty="0" err="1">
                <a:hlinkClick r:id="rId2"/>
              </a:rPr>
              <a:t>Xamarin.iOS</a:t>
            </a:r>
            <a:r>
              <a:rPr lang="en-US" dirty="0">
                <a:hlinkClick r:id="rId2"/>
              </a:rPr>
              <a:t> - Xamarin | Microsoft Docs</a:t>
            </a:r>
            <a:endParaRPr lang="en-US" b="0" i="0" dirty="0">
              <a:solidFill>
                <a:srgbClr val="212121"/>
              </a:solidFill>
              <a:effectLst/>
              <a:latin typeface="open sans"/>
            </a:endParaRPr>
          </a:p>
        </p:txBody>
      </p:sp>
      <p:sp>
        <p:nvSpPr>
          <p:cNvPr id="4" name="Date Placeholder 3">
            <a:extLst>
              <a:ext uri="{FF2B5EF4-FFF2-40B4-BE49-F238E27FC236}">
                <a16:creationId xmlns:a16="http://schemas.microsoft.com/office/drawing/2014/main" id="{5EDE5BDD-5566-45E5-9061-888E7D1E88D4}"/>
              </a:ext>
            </a:extLst>
          </p:cNvPr>
          <p:cNvSpPr>
            <a:spLocks noGrp="1"/>
          </p:cNvSpPr>
          <p:nvPr>
            <p:ph type="dt" sz="half" idx="10"/>
          </p:nvPr>
        </p:nvSpPr>
        <p:spPr/>
        <p:txBody>
          <a:bodyPr/>
          <a:lstStyle/>
          <a:p>
            <a:r>
              <a:rPr lang="en-US"/>
              <a:t>04/29/2021</a:t>
            </a:r>
            <a:endParaRPr lang="en-US" dirty="0"/>
          </a:p>
        </p:txBody>
      </p:sp>
      <p:sp>
        <p:nvSpPr>
          <p:cNvPr id="5" name="Footer Placeholder 4">
            <a:extLst>
              <a:ext uri="{FF2B5EF4-FFF2-40B4-BE49-F238E27FC236}">
                <a16:creationId xmlns:a16="http://schemas.microsoft.com/office/drawing/2014/main" id="{00D2AE82-CA24-4BE1-A59D-B0D6B1CA3E7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5594040-01EF-40FF-9D57-BADA4B26E56D}"/>
              </a:ext>
            </a:extLst>
          </p:cNvPr>
          <p:cNvSpPr>
            <a:spLocks noGrp="1"/>
          </p:cNvSpPr>
          <p:nvPr>
            <p:ph type="sldNum" sz="quarter" idx="12"/>
          </p:nvPr>
        </p:nvSpPr>
        <p:spPr/>
        <p:txBody>
          <a:bodyPr/>
          <a:lstStyle/>
          <a:p>
            <a:fld id="{DE8AFC43-2897-41A1-8E56-8325026E7933}" type="slidenum">
              <a:rPr lang="en-US" smtClean="0"/>
              <a:pPr/>
              <a:t>9</a:t>
            </a:fld>
            <a:endParaRPr lang="en-US" dirty="0"/>
          </a:p>
        </p:txBody>
      </p:sp>
    </p:spTree>
    <p:extLst>
      <p:ext uri="{BB962C8B-B14F-4D97-AF65-F5344CB8AC3E}">
        <p14:creationId xmlns:p14="http://schemas.microsoft.com/office/powerpoint/2010/main" val="164628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801</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inherit</vt:lpstr>
      <vt:lpstr>open sans</vt:lpstr>
      <vt:lpstr>proxima-nova</vt:lpstr>
      <vt:lpstr>Segoe UI</vt:lpstr>
      <vt:lpstr>Office Theme</vt:lpstr>
      <vt:lpstr>Lecture 6 – Events</vt:lpstr>
      <vt:lpstr>Outlines</vt:lpstr>
      <vt:lpstr>Introduction</vt:lpstr>
      <vt:lpstr>Events</vt:lpstr>
      <vt:lpstr>PowerPoint Presentation</vt:lpstr>
      <vt:lpstr>Delegates</vt:lpstr>
      <vt:lpstr>Event handlers</vt:lpstr>
      <vt:lpstr>Static and dynamic event handlers</vt:lpstr>
      <vt:lpstr>Raising multiple events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112</cp:revision>
  <dcterms:created xsi:type="dcterms:W3CDTF">2020-11-04T07:46:55Z</dcterms:created>
  <dcterms:modified xsi:type="dcterms:W3CDTF">2021-05-26T15:12:42Z</dcterms:modified>
</cp:coreProperties>
</file>