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9" r:id="rId3"/>
    <p:sldId id="257" r:id="rId4"/>
    <p:sldId id="258" r:id="rId5"/>
    <p:sldId id="259" r:id="rId6"/>
    <p:sldId id="260" r:id="rId7"/>
    <p:sldId id="261" r:id="rId8"/>
    <p:sldId id="262" r:id="rId9"/>
    <p:sldId id="263" r:id="rId10"/>
    <p:sldId id="264" r:id="rId11"/>
    <p:sldId id="265" r:id="rId12"/>
    <p:sldId id="270" r:id="rId13"/>
    <p:sldId id="271" r:id="rId14"/>
    <p:sldId id="275" r:id="rId15"/>
    <p:sldId id="276" r:id="rId16"/>
    <p:sldId id="277" r:id="rId17"/>
    <p:sldId id="272" r:id="rId18"/>
    <p:sldId id="273" r:id="rId19"/>
    <p:sldId id="274" r:id="rId20"/>
    <p:sldId id="267"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E3CCA66-0185-4A3D-9B3F-52CB1EA6C27F}" v="25" dt="2025-07-12T22:06:14.045"/>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4" autoAdjust="0"/>
    <p:restoredTop sz="94673"/>
  </p:normalViewPr>
  <p:slideViewPr>
    <p:cSldViewPr snapToGrid="0">
      <p:cViewPr varScale="1">
        <p:scale>
          <a:sx n="115" d="100"/>
          <a:sy n="115" d="100"/>
        </p:scale>
        <p:origin x="53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B70760-9575-4D8D-A3BB-74EFEF2357E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811E7B70-DC0F-4AA4-AE36-C1B1DD7FBFD7}">
      <dgm:prSet/>
      <dgm:spPr/>
      <dgm:t>
        <a:bodyPr/>
        <a:lstStyle/>
        <a:p>
          <a:r>
            <a:rPr lang="en-US"/>
            <a:t>Classical machine learning remains viable when supported by effective feature engineering.  </a:t>
          </a:r>
        </a:p>
      </dgm:t>
    </dgm:pt>
    <dgm:pt modelId="{FF53B970-7EF3-4D18-B607-8F50A8D4F12F}" type="parTrans" cxnId="{36595539-9F86-4057-B04A-9A048B88D8EE}">
      <dgm:prSet/>
      <dgm:spPr/>
      <dgm:t>
        <a:bodyPr/>
        <a:lstStyle/>
        <a:p>
          <a:endParaRPr lang="en-US"/>
        </a:p>
      </dgm:t>
    </dgm:pt>
    <dgm:pt modelId="{AE721685-5803-411D-9980-32017441EC03}" type="sibTrans" cxnId="{36595539-9F86-4057-B04A-9A048B88D8EE}">
      <dgm:prSet/>
      <dgm:spPr/>
      <dgm:t>
        <a:bodyPr/>
        <a:lstStyle/>
        <a:p>
          <a:endParaRPr lang="en-US"/>
        </a:p>
      </dgm:t>
    </dgm:pt>
    <dgm:pt modelId="{46C906D2-A695-4FAC-8CE7-E4185660EBDE}">
      <dgm:prSet/>
      <dgm:spPr/>
      <dgm:t>
        <a:bodyPr/>
        <a:lstStyle/>
        <a:p>
          <a:r>
            <a:rPr lang="en-US"/>
            <a:t>The combination of HOG and SVM delivers modest performance on the CIFAR-10 dataset.  </a:t>
          </a:r>
        </a:p>
      </dgm:t>
    </dgm:pt>
    <dgm:pt modelId="{E036AB6C-0E16-4B3F-9DDE-D386E69E91A0}" type="parTrans" cxnId="{1448D1DB-46A3-43FE-9715-4DA04CAD82E3}">
      <dgm:prSet/>
      <dgm:spPr/>
      <dgm:t>
        <a:bodyPr/>
        <a:lstStyle/>
        <a:p>
          <a:endParaRPr lang="en-US"/>
        </a:p>
      </dgm:t>
    </dgm:pt>
    <dgm:pt modelId="{91C5EC65-43DC-4D7E-978B-8FB2DC82F2B4}" type="sibTrans" cxnId="{1448D1DB-46A3-43FE-9715-4DA04CAD82E3}">
      <dgm:prSet/>
      <dgm:spPr/>
      <dgm:t>
        <a:bodyPr/>
        <a:lstStyle/>
        <a:p>
          <a:endParaRPr lang="en-US"/>
        </a:p>
      </dgm:t>
    </dgm:pt>
    <dgm:pt modelId="{CEF4190C-84E2-4498-ACBB-E5D5BA50D55B}">
      <dgm:prSet/>
      <dgm:spPr/>
      <dgm:t>
        <a:bodyPr/>
        <a:lstStyle/>
        <a:p>
          <a:r>
            <a:rPr lang="en-US"/>
            <a:t>Animal classes present greater challenges due to their complex textures.  </a:t>
          </a:r>
        </a:p>
      </dgm:t>
    </dgm:pt>
    <dgm:pt modelId="{1BA96C7E-1472-44E9-87C5-727030394D3D}" type="parTrans" cxnId="{F7267589-C982-4249-9E1D-5406B9C3E9D2}">
      <dgm:prSet/>
      <dgm:spPr/>
      <dgm:t>
        <a:bodyPr/>
        <a:lstStyle/>
        <a:p>
          <a:endParaRPr lang="en-US"/>
        </a:p>
      </dgm:t>
    </dgm:pt>
    <dgm:pt modelId="{2586DE25-F8A0-4EA4-9931-1ECF1CD9F66E}" type="sibTrans" cxnId="{F7267589-C982-4249-9E1D-5406B9C3E9D2}">
      <dgm:prSet/>
      <dgm:spPr/>
      <dgm:t>
        <a:bodyPr/>
        <a:lstStyle/>
        <a:p>
          <a:endParaRPr lang="en-US"/>
        </a:p>
      </dgm:t>
    </dgm:pt>
    <dgm:pt modelId="{90DEF9AF-DFCC-4AF1-9C7B-8193C29ECDA9}">
      <dgm:prSet/>
      <dgm:spPr/>
      <dgm:t>
        <a:bodyPr/>
        <a:lstStyle/>
        <a:p>
          <a:r>
            <a:rPr lang="en-US"/>
            <a:t>Deep learning models are likely to outperform classical approaches because of their ability to automatically learn hierarchical feature representations.</a:t>
          </a:r>
        </a:p>
      </dgm:t>
    </dgm:pt>
    <dgm:pt modelId="{D8F125F8-6672-4FA9-96B1-CA57787B507D}" type="parTrans" cxnId="{105880A6-E7B2-4215-91B0-8A87263AC78A}">
      <dgm:prSet/>
      <dgm:spPr/>
      <dgm:t>
        <a:bodyPr/>
        <a:lstStyle/>
        <a:p>
          <a:endParaRPr lang="en-US"/>
        </a:p>
      </dgm:t>
    </dgm:pt>
    <dgm:pt modelId="{25FA8518-4C83-4FC9-A4E1-1FEED983F4F3}" type="sibTrans" cxnId="{105880A6-E7B2-4215-91B0-8A87263AC78A}">
      <dgm:prSet/>
      <dgm:spPr/>
      <dgm:t>
        <a:bodyPr/>
        <a:lstStyle/>
        <a:p>
          <a:endParaRPr lang="en-US"/>
        </a:p>
      </dgm:t>
    </dgm:pt>
    <dgm:pt modelId="{0CFD64DE-5714-F64E-B2A8-E00F10CA3F0D}" type="pres">
      <dgm:prSet presAssocID="{9CB70760-9575-4D8D-A3BB-74EFEF2357E5}" presName="vert0" presStyleCnt="0">
        <dgm:presLayoutVars>
          <dgm:dir/>
          <dgm:animOne val="branch"/>
          <dgm:animLvl val="lvl"/>
        </dgm:presLayoutVars>
      </dgm:prSet>
      <dgm:spPr/>
    </dgm:pt>
    <dgm:pt modelId="{053A5340-F1E0-4141-B2EE-A624DEF75A76}" type="pres">
      <dgm:prSet presAssocID="{811E7B70-DC0F-4AA4-AE36-C1B1DD7FBFD7}" presName="thickLine" presStyleLbl="alignNode1" presStyleIdx="0" presStyleCnt="4"/>
      <dgm:spPr/>
    </dgm:pt>
    <dgm:pt modelId="{D2C028BC-4FAB-AD46-9AE6-C22F7C596FAD}" type="pres">
      <dgm:prSet presAssocID="{811E7B70-DC0F-4AA4-AE36-C1B1DD7FBFD7}" presName="horz1" presStyleCnt="0"/>
      <dgm:spPr/>
    </dgm:pt>
    <dgm:pt modelId="{ADC5262C-6D09-2C4B-984B-8C89F1B4463A}" type="pres">
      <dgm:prSet presAssocID="{811E7B70-DC0F-4AA4-AE36-C1B1DD7FBFD7}" presName="tx1" presStyleLbl="revTx" presStyleIdx="0" presStyleCnt="4"/>
      <dgm:spPr/>
    </dgm:pt>
    <dgm:pt modelId="{738BFF54-B1F4-0D43-8BC7-5EACC26A80FF}" type="pres">
      <dgm:prSet presAssocID="{811E7B70-DC0F-4AA4-AE36-C1B1DD7FBFD7}" presName="vert1" presStyleCnt="0"/>
      <dgm:spPr/>
    </dgm:pt>
    <dgm:pt modelId="{0B6EE53A-9BC6-B744-A9B7-6B279924732D}" type="pres">
      <dgm:prSet presAssocID="{46C906D2-A695-4FAC-8CE7-E4185660EBDE}" presName="thickLine" presStyleLbl="alignNode1" presStyleIdx="1" presStyleCnt="4"/>
      <dgm:spPr/>
    </dgm:pt>
    <dgm:pt modelId="{96C84D64-6443-4049-BB42-13CE69CD35F8}" type="pres">
      <dgm:prSet presAssocID="{46C906D2-A695-4FAC-8CE7-E4185660EBDE}" presName="horz1" presStyleCnt="0"/>
      <dgm:spPr/>
    </dgm:pt>
    <dgm:pt modelId="{8CD2CF0E-2FA1-654D-966A-60AC4B1A5CDF}" type="pres">
      <dgm:prSet presAssocID="{46C906D2-A695-4FAC-8CE7-E4185660EBDE}" presName="tx1" presStyleLbl="revTx" presStyleIdx="1" presStyleCnt="4"/>
      <dgm:spPr/>
    </dgm:pt>
    <dgm:pt modelId="{67D1AAB8-879B-7146-8D66-96A13F068DBC}" type="pres">
      <dgm:prSet presAssocID="{46C906D2-A695-4FAC-8CE7-E4185660EBDE}" presName="vert1" presStyleCnt="0"/>
      <dgm:spPr/>
    </dgm:pt>
    <dgm:pt modelId="{52D9D0EC-E174-8247-A4AB-A502F2CB2A00}" type="pres">
      <dgm:prSet presAssocID="{CEF4190C-84E2-4498-ACBB-E5D5BA50D55B}" presName="thickLine" presStyleLbl="alignNode1" presStyleIdx="2" presStyleCnt="4"/>
      <dgm:spPr/>
    </dgm:pt>
    <dgm:pt modelId="{812ECEC0-856B-D44B-9800-5259478CCA6D}" type="pres">
      <dgm:prSet presAssocID="{CEF4190C-84E2-4498-ACBB-E5D5BA50D55B}" presName="horz1" presStyleCnt="0"/>
      <dgm:spPr/>
    </dgm:pt>
    <dgm:pt modelId="{D6CDF5CF-1060-FB47-A348-23E875286B45}" type="pres">
      <dgm:prSet presAssocID="{CEF4190C-84E2-4498-ACBB-E5D5BA50D55B}" presName="tx1" presStyleLbl="revTx" presStyleIdx="2" presStyleCnt="4"/>
      <dgm:spPr/>
    </dgm:pt>
    <dgm:pt modelId="{79967DB4-AA15-FD4F-AE6B-033439C2210E}" type="pres">
      <dgm:prSet presAssocID="{CEF4190C-84E2-4498-ACBB-E5D5BA50D55B}" presName="vert1" presStyleCnt="0"/>
      <dgm:spPr/>
    </dgm:pt>
    <dgm:pt modelId="{5ABB1D53-B953-5049-BE55-1CBB727021CD}" type="pres">
      <dgm:prSet presAssocID="{90DEF9AF-DFCC-4AF1-9C7B-8193C29ECDA9}" presName="thickLine" presStyleLbl="alignNode1" presStyleIdx="3" presStyleCnt="4"/>
      <dgm:spPr/>
    </dgm:pt>
    <dgm:pt modelId="{02C3908D-CE4F-0B46-B781-CED509F1A4A3}" type="pres">
      <dgm:prSet presAssocID="{90DEF9AF-DFCC-4AF1-9C7B-8193C29ECDA9}" presName="horz1" presStyleCnt="0"/>
      <dgm:spPr/>
    </dgm:pt>
    <dgm:pt modelId="{F82C7EEC-5F0C-654F-8C31-683A79587D42}" type="pres">
      <dgm:prSet presAssocID="{90DEF9AF-DFCC-4AF1-9C7B-8193C29ECDA9}" presName="tx1" presStyleLbl="revTx" presStyleIdx="3" presStyleCnt="4"/>
      <dgm:spPr/>
    </dgm:pt>
    <dgm:pt modelId="{433EC4A1-CDD2-034F-B3E8-50D3BD42ABCF}" type="pres">
      <dgm:prSet presAssocID="{90DEF9AF-DFCC-4AF1-9C7B-8193C29ECDA9}" presName="vert1" presStyleCnt="0"/>
      <dgm:spPr/>
    </dgm:pt>
  </dgm:ptLst>
  <dgm:cxnLst>
    <dgm:cxn modelId="{36595539-9F86-4057-B04A-9A048B88D8EE}" srcId="{9CB70760-9575-4D8D-A3BB-74EFEF2357E5}" destId="{811E7B70-DC0F-4AA4-AE36-C1B1DD7FBFD7}" srcOrd="0" destOrd="0" parTransId="{FF53B970-7EF3-4D18-B607-8F50A8D4F12F}" sibTransId="{AE721685-5803-411D-9980-32017441EC03}"/>
    <dgm:cxn modelId="{F7267589-C982-4249-9E1D-5406B9C3E9D2}" srcId="{9CB70760-9575-4D8D-A3BB-74EFEF2357E5}" destId="{CEF4190C-84E2-4498-ACBB-E5D5BA50D55B}" srcOrd="2" destOrd="0" parTransId="{1BA96C7E-1472-44E9-87C5-727030394D3D}" sibTransId="{2586DE25-F8A0-4EA4-9931-1ECF1CD9F66E}"/>
    <dgm:cxn modelId="{1152369A-1669-034C-9220-BF56EADA5589}" type="presOf" srcId="{811E7B70-DC0F-4AA4-AE36-C1B1DD7FBFD7}" destId="{ADC5262C-6D09-2C4B-984B-8C89F1B4463A}" srcOrd="0" destOrd="0" presId="urn:microsoft.com/office/officeart/2008/layout/LinedList"/>
    <dgm:cxn modelId="{D7C864A1-B939-4544-B7EC-B9E30ADF1B57}" type="presOf" srcId="{CEF4190C-84E2-4498-ACBB-E5D5BA50D55B}" destId="{D6CDF5CF-1060-FB47-A348-23E875286B45}" srcOrd="0" destOrd="0" presId="urn:microsoft.com/office/officeart/2008/layout/LinedList"/>
    <dgm:cxn modelId="{105880A6-E7B2-4215-91B0-8A87263AC78A}" srcId="{9CB70760-9575-4D8D-A3BB-74EFEF2357E5}" destId="{90DEF9AF-DFCC-4AF1-9C7B-8193C29ECDA9}" srcOrd="3" destOrd="0" parTransId="{D8F125F8-6672-4FA9-96B1-CA57787B507D}" sibTransId="{25FA8518-4C83-4FC9-A4E1-1FEED983F4F3}"/>
    <dgm:cxn modelId="{AE778CBA-9423-0949-A47B-55D38FAE38AC}" type="presOf" srcId="{46C906D2-A695-4FAC-8CE7-E4185660EBDE}" destId="{8CD2CF0E-2FA1-654D-966A-60AC4B1A5CDF}" srcOrd="0" destOrd="0" presId="urn:microsoft.com/office/officeart/2008/layout/LinedList"/>
    <dgm:cxn modelId="{9FD6F0CB-5208-5C4F-BDDD-D450AA80CFF6}" type="presOf" srcId="{90DEF9AF-DFCC-4AF1-9C7B-8193C29ECDA9}" destId="{F82C7EEC-5F0C-654F-8C31-683A79587D42}" srcOrd="0" destOrd="0" presId="urn:microsoft.com/office/officeart/2008/layout/LinedList"/>
    <dgm:cxn modelId="{1448D1DB-46A3-43FE-9715-4DA04CAD82E3}" srcId="{9CB70760-9575-4D8D-A3BB-74EFEF2357E5}" destId="{46C906D2-A695-4FAC-8CE7-E4185660EBDE}" srcOrd="1" destOrd="0" parTransId="{E036AB6C-0E16-4B3F-9DDE-D386E69E91A0}" sibTransId="{91C5EC65-43DC-4D7E-978B-8FB2DC82F2B4}"/>
    <dgm:cxn modelId="{A0E5EEF4-EEB3-114C-B30F-4EB9E1AE1502}" type="presOf" srcId="{9CB70760-9575-4D8D-A3BB-74EFEF2357E5}" destId="{0CFD64DE-5714-F64E-B2A8-E00F10CA3F0D}" srcOrd="0" destOrd="0" presId="urn:microsoft.com/office/officeart/2008/layout/LinedList"/>
    <dgm:cxn modelId="{C9BECD6A-7F49-B041-8CD1-FA126F1B8D31}" type="presParOf" srcId="{0CFD64DE-5714-F64E-B2A8-E00F10CA3F0D}" destId="{053A5340-F1E0-4141-B2EE-A624DEF75A76}" srcOrd="0" destOrd="0" presId="urn:microsoft.com/office/officeart/2008/layout/LinedList"/>
    <dgm:cxn modelId="{9E884528-0D4A-C345-848A-08FCCA091382}" type="presParOf" srcId="{0CFD64DE-5714-F64E-B2A8-E00F10CA3F0D}" destId="{D2C028BC-4FAB-AD46-9AE6-C22F7C596FAD}" srcOrd="1" destOrd="0" presId="urn:microsoft.com/office/officeart/2008/layout/LinedList"/>
    <dgm:cxn modelId="{0DDDA521-F1EE-AB41-A598-45CE329B765C}" type="presParOf" srcId="{D2C028BC-4FAB-AD46-9AE6-C22F7C596FAD}" destId="{ADC5262C-6D09-2C4B-984B-8C89F1B4463A}" srcOrd="0" destOrd="0" presId="urn:microsoft.com/office/officeart/2008/layout/LinedList"/>
    <dgm:cxn modelId="{A13D1714-F4F9-934E-B7C1-F8D66CA7943D}" type="presParOf" srcId="{D2C028BC-4FAB-AD46-9AE6-C22F7C596FAD}" destId="{738BFF54-B1F4-0D43-8BC7-5EACC26A80FF}" srcOrd="1" destOrd="0" presId="urn:microsoft.com/office/officeart/2008/layout/LinedList"/>
    <dgm:cxn modelId="{CB3718B3-D691-364C-A001-D2551ABCC292}" type="presParOf" srcId="{0CFD64DE-5714-F64E-B2A8-E00F10CA3F0D}" destId="{0B6EE53A-9BC6-B744-A9B7-6B279924732D}" srcOrd="2" destOrd="0" presId="urn:microsoft.com/office/officeart/2008/layout/LinedList"/>
    <dgm:cxn modelId="{673731FE-8268-FC45-BE3E-E4D4D07943AC}" type="presParOf" srcId="{0CFD64DE-5714-F64E-B2A8-E00F10CA3F0D}" destId="{96C84D64-6443-4049-BB42-13CE69CD35F8}" srcOrd="3" destOrd="0" presId="urn:microsoft.com/office/officeart/2008/layout/LinedList"/>
    <dgm:cxn modelId="{2275F4C8-A9F2-7F45-BEDB-36C9B175EF90}" type="presParOf" srcId="{96C84D64-6443-4049-BB42-13CE69CD35F8}" destId="{8CD2CF0E-2FA1-654D-966A-60AC4B1A5CDF}" srcOrd="0" destOrd="0" presId="urn:microsoft.com/office/officeart/2008/layout/LinedList"/>
    <dgm:cxn modelId="{08A18D14-214B-CE4C-A733-5E0BC5FA3364}" type="presParOf" srcId="{96C84D64-6443-4049-BB42-13CE69CD35F8}" destId="{67D1AAB8-879B-7146-8D66-96A13F068DBC}" srcOrd="1" destOrd="0" presId="urn:microsoft.com/office/officeart/2008/layout/LinedList"/>
    <dgm:cxn modelId="{7262E053-51E0-0A48-8470-C592805B16B8}" type="presParOf" srcId="{0CFD64DE-5714-F64E-B2A8-E00F10CA3F0D}" destId="{52D9D0EC-E174-8247-A4AB-A502F2CB2A00}" srcOrd="4" destOrd="0" presId="urn:microsoft.com/office/officeart/2008/layout/LinedList"/>
    <dgm:cxn modelId="{B95EA48F-15F0-E24D-8EB4-7D999FCBF9BD}" type="presParOf" srcId="{0CFD64DE-5714-F64E-B2A8-E00F10CA3F0D}" destId="{812ECEC0-856B-D44B-9800-5259478CCA6D}" srcOrd="5" destOrd="0" presId="urn:microsoft.com/office/officeart/2008/layout/LinedList"/>
    <dgm:cxn modelId="{891ADD30-BDDB-7E4B-9308-37F06FF36572}" type="presParOf" srcId="{812ECEC0-856B-D44B-9800-5259478CCA6D}" destId="{D6CDF5CF-1060-FB47-A348-23E875286B45}" srcOrd="0" destOrd="0" presId="urn:microsoft.com/office/officeart/2008/layout/LinedList"/>
    <dgm:cxn modelId="{1DB868D4-F73E-7C41-9AE7-CE97E20C654E}" type="presParOf" srcId="{812ECEC0-856B-D44B-9800-5259478CCA6D}" destId="{79967DB4-AA15-FD4F-AE6B-033439C2210E}" srcOrd="1" destOrd="0" presId="urn:microsoft.com/office/officeart/2008/layout/LinedList"/>
    <dgm:cxn modelId="{78708C9E-96A9-3B4F-98C6-86D9C6B5FC4A}" type="presParOf" srcId="{0CFD64DE-5714-F64E-B2A8-E00F10CA3F0D}" destId="{5ABB1D53-B953-5049-BE55-1CBB727021CD}" srcOrd="6" destOrd="0" presId="urn:microsoft.com/office/officeart/2008/layout/LinedList"/>
    <dgm:cxn modelId="{FA501FC6-B2CE-4545-8C97-19315C42E700}" type="presParOf" srcId="{0CFD64DE-5714-F64E-B2A8-E00F10CA3F0D}" destId="{02C3908D-CE4F-0B46-B781-CED509F1A4A3}" srcOrd="7" destOrd="0" presId="urn:microsoft.com/office/officeart/2008/layout/LinedList"/>
    <dgm:cxn modelId="{BFCD6424-2328-7648-8E45-403DD06305EF}" type="presParOf" srcId="{02C3908D-CE4F-0B46-B781-CED509F1A4A3}" destId="{F82C7EEC-5F0C-654F-8C31-683A79587D42}" srcOrd="0" destOrd="0" presId="urn:microsoft.com/office/officeart/2008/layout/LinedList"/>
    <dgm:cxn modelId="{45CC5320-8FF9-5F4A-B1CE-B5D67FD6C502}" type="presParOf" srcId="{02C3908D-CE4F-0B46-B781-CED509F1A4A3}" destId="{433EC4A1-CDD2-034F-B3E8-50D3BD42ABC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A5340-F1E0-4141-B2EE-A624DEF75A76}">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C5262C-6D09-2C4B-984B-8C89F1B4463A}">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Classical machine learning remains viable when supported by effective feature engineering.  </a:t>
          </a:r>
        </a:p>
      </dsp:txBody>
      <dsp:txXfrm>
        <a:off x="0" y="0"/>
        <a:ext cx="6900512" cy="1384035"/>
      </dsp:txXfrm>
    </dsp:sp>
    <dsp:sp modelId="{0B6EE53A-9BC6-B744-A9B7-6B279924732D}">
      <dsp:nvSpPr>
        <dsp:cNvPr id="0" name=""/>
        <dsp:cNvSpPr/>
      </dsp:nvSpPr>
      <dsp:spPr>
        <a:xfrm>
          <a:off x="0" y="1384035"/>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D2CF0E-2FA1-654D-966A-60AC4B1A5CDF}">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combination of HOG and SVM delivers modest performance on the CIFAR-10 dataset.  </a:t>
          </a:r>
        </a:p>
      </dsp:txBody>
      <dsp:txXfrm>
        <a:off x="0" y="1384035"/>
        <a:ext cx="6900512" cy="1384035"/>
      </dsp:txXfrm>
    </dsp:sp>
    <dsp:sp modelId="{52D9D0EC-E174-8247-A4AB-A502F2CB2A00}">
      <dsp:nvSpPr>
        <dsp:cNvPr id="0" name=""/>
        <dsp:cNvSpPr/>
      </dsp:nvSpPr>
      <dsp:spPr>
        <a:xfrm>
          <a:off x="0" y="276807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CDF5CF-1060-FB47-A348-23E875286B45}">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Animal classes present greater challenges due to their complex textures.  </a:t>
          </a:r>
        </a:p>
      </dsp:txBody>
      <dsp:txXfrm>
        <a:off x="0" y="2768070"/>
        <a:ext cx="6900512" cy="1384035"/>
      </dsp:txXfrm>
    </dsp:sp>
    <dsp:sp modelId="{5ABB1D53-B953-5049-BE55-1CBB727021CD}">
      <dsp:nvSpPr>
        <dsp:cNvPr id="0" name=""/>
        <dsp:cNvSpPr/>
      </dsp:nvSpPr>
      <dsp:spPr>
        <a:xfrm>
          <a:off x="0" y="4152105"/>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2C7EEC-5F0C-654F-8C31-683A79587D42}">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Deep learning models are likely to outperform classical approaches because of their ability to automatically learn hierarchical feature representations.</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350399-EAA5-0845-93C6-F7978E9F442E}" type="datetimeFigureOut">
              <a:rPr lang="en-AE" smtClean="0"/>
              <a:t>13/10/2025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0EB9D2-AD68-0845-9E5F-FF049249FC20}" type="slidenum">
              <a:rPr lang="en-AE" smtClean="0"/>
              <a:t>‹#›</a:t>
            </a:fld>
            <a:endParaRPr lang="en-AE"/>
          </a:p>
        </p:txBody>
      </p:sp>
    </p:spTree>
    <p:extLst>
      <p:ext uri="{BB962C8B-B14F-4D97-AF65-F5344CB8AC3E}">
        <p14:creationId xmlns:p14="http://schemas.microsoft.com/office/powerpoint/2010/main" val="1593604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A80EB9D2-AD68-0845-9E5F-FF049249FC20}" type="slidenum">
              <a:rPr lang="en-AE" smtClean="0"/>
              <a:t>1</a:t>
            </a:fld>
            <a:endParaRPr lang="en-AE"/>
          </a:p>
        </p:txBody>
      </p:sp>
    </p:spTree>
    <p:extLst>
      <p:ext uri="{BB962C8B-B14F-4D97-AF65-F5344CB8AC3E}">
        <p14:creationId xmlns:p14="http://schemas.microsoft.com/office/powerpoint/2010/main" val="1234817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A80EB9D2-AD68-0845-9E5F-FF049249FC20}" type="slidenum">
              <a:rPr lang="en-AE" smtClean="0"/>
              <a:t>3</a:t>
            </a:fld>
            <a:endParaRPr lang="en-AE"/>
          </a:p>
        </p:txBody>
      </p:sp>
    </p:spTree>
    <p:extLst>
      <p:ext uri="{BB962C8B-B14F-4D97-AF65-F5344CB8AC3E}">
        <p14:creationId xmlns:p14="http://schemas.microsoft.com/office/powerpoint/2010/main" val="267724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9F177-3B67-5BFA-1179-0278141638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5F3324-131D-39D7-D254-59DE7F7A4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A16C7F-71D9-C028-170E-7172542CBA53}"/>
              </a:ext>
            </a:extLst>
          </p:cNvPr>
          <p:cNvSpPr>
            <a:spLocks noGrp="1"/>
          </p:cNvSpPr>
          <p:nvPr>
            <p:ph type="dt" sz="half" idx="10"/>
          </p:nvPr>
        </p:nvSpPr>
        <p:spPr/>
        <p:txBody>
          <a:bodyPr/>
          <a:lstStyle/>
          <a:p>
            <a:fld id="{DA0CD92E-847F-4FE7-B48B-D0CB5A627DF8}" type="datetimeFigureOut">
              <a:rPr lang="en-US" smtClean="0"/>
              <a:t>10/13/25</a:t>
            </a:fld>
            <a:endParaRPr lang="en-US"/>
          </a:p>
        </p:txBody>
      </p:sp>
      <p:sp>
        <p:nvSpPr>
          <p:cNvPr id="5" name="Footer Placeholder 4">
            <a:extLst>
              <a:ext uri="{FF2B5EF4-FFF2-40B4-BE49-F238E27FC236}">
                <a16:creationId xmlns:a16="http://schemas.microsoft.com/office/drawing/2014/main" id="{BC9A7A37-44C4-4540-2EAE-1A1379A0A6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921403-06D8-ECAC-F9C0-2D6DC44AFBFF}"/>
              </a:ext>
            </a:extLst>
          </p:cNvPr>
          <p:cNvSpPr>
            <a:spLocks noGrp="1"/>
          </p:cNvSpPr>
          <p:nvPr>
            <p:ph type="sldNum" sz="quarter" idx="12"/>
          </p:nvPr>
        </p:nvSpPr>
        <p:spPr/>
        <p:txBody>
          <a:bodyPr/>
          <a:lstStyle/>
          <a:p>
            <a:fld id="{EFDC0FE9-2D2A-4C4A-86EF-956A26F01438}" type="slidenum">
              <a:rPr lang="en-US" smtClean="0"/>
              <a:t>‹#›</a:t>
            </a:fld>
            <a:endParaRPr lang="en-US"/>
          </a:p>
        </p:txBody>
      </p:sp>
    </p:spTree>
    <p:extLst>
      <p:ext uri="{BB962C8B-B14F-4D97-AF65-F5344CB8AC3E}">
        <p14:creationId xmlns:p14="http://schemas.microsoft.com/office/powerpoint/2010/main" val="278824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12A7F-7429-0F7A-5A6E-80BCAC56663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12CBED-0D88-3EB4-F119-FF00D5FD9C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2EC77-B712-2C1F-9E61-CC1A7AE955FA}"/>
              </a:ext>
            </a:extLst>
          </p:cNvPr>
          <p:cNvSpPr>
            <a:spLocks noGrp="1"/>
          </p:cNvSpPr>
          <p:nvPr>
            <p:ph type="dt" sz="half" idx="10"/>
          </p:nvPr>
        </p:nvSpPr>
        <p:spPr/>
        <p:txBody>
          <a:bodyPr/>
          <a:lstStyle/>
          <a:p>
            <a:fld id="{DA0CD92E-847F-4FE7-B48B-D0CB5A627DF8}" type="datetimeFigureOut">
              <a:rPr lang="en-US" smtClean="0"/>
              <a:t>10/13/25</a:t>
            </a:fld>
            <a:endParaRPr lang="en-US"/>
          </a:p>
        </p:txBody>
      </p:sp>
      <p:sp>
        <p:nvSpPr>
          <p:cNvPr id="5" name="Footer Placeholder 4">
            <a:extLst>
              <a:ext uri="{FF2B5EF4-FFF2-40B4-BE49-F238E27FC236}">
                <a16:creationId xmlns:a16="http://schemas.microsoft.com/office/drawing/2014/main" id="{D855952D-CAEF-CB5A-5FA0-E6CEAE1A1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327F7-92EC-C7FD-9658-0868E79377E3}"/>
              </a:ext>
            </a:extLst>
          </p:cNvPr>
          <p:cNvSpPr>
            <a:spLocks noGrp="1"/>
          </p:cNvSpPr>
          <p:nvPr>
            <p:ph type="sldNum" sz="quarter" idx="12"/>
          </p:nvPr>
        </p:nvSpPr>
        <p:spPr/>
        <p:txBody>
          <a:bodyPr/>
          <a:lstStyle/>
          <a:p>
            <a:fld id="{EFDC0FE9-2D2A-4C4A-86EF-956A26F01438}" type="slidenum">
              <a:rPr lang="en-US" smtClean="0"/>
              <a:t>‹#›</a:t>
            </a:fld>
            <a:endParaRPr lang="en-US"/>
          </a:p>
        </p:txBody>
      </p:sp>
    </p:spTree>
    <p:extLst>
      <p:ext uri="{BB962C8B-B14F-4D97-AF65-F5344CB8AC3E}">
        <p14:creationId xmlns:p14="http://schemas.microsoft.com/office/powerpoint/2010/main" val="3623801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D4B2B4-06ED-FB26-0A88-826657663D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3010C3-7544-7C87-9843-A66E58A18A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AD7303-AA6A-1207-533B-56649638ECA7}"/>
              </a:ext>
            </a:extLst>
          </p:cNvPr>
          <p:cNvSpPr>
            <a:spLocks noGrp="1"/>
          </p:cNvSpPr>
          <p:nvPr>
            <p:ph type="dt" sz="half" idx="10"/>
          </p:nvPr>
        </p:nvSpPr>
        <p:spPr/>
        <p:txBody>
          <a:bodyPr/>
          <a:lstStyle/>
          <a:p>
            <a:fld id="{DA0CD92E-847F-4FE7-B48B-D0CB5A627DF8}" type="datetimeFigureOut">
              <a:rPr lang="en-US" smtClean="0"/>
              <a:t>10/13/25</a:t>
            </a:fld>
            <a:endParaRPr lang="en-US"/>
          </a:p>
        </p:txBody>
      </p:sp>
      <p:sp>
        <p:nvSpPr>
          <p:cNvPr id="5" name="Footer Placeholder 4">
            <a:extLst>
              <a:ext uri="{FF2B5EF4-FFF2-40B4-BE49-F238E27FC236}">
                <a16:creationId xmlns:a16="http://schemas.microsoft.com/office/drawing/2014/main" id="{0228D630-1CD7-DEDB-FA0B-4E1A6E822B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9CEE66-F1F9-1984-8FB7-6E5CBFAC5F73}"/>
              </a:ext>
            </a:extLst>
          </p:cNvPr>
          <p:cNvSpPr>
            <a:spLocks noGrp="1"/>
          </p:cNvSpPr>
          <p:nvPr>
            <p:ph type="sldNum" sz="quarter" idx="12"/>
          </p:nvPr>
        </p:nvSpPr>
        <p:spPr/>
        <p:txBody>
          <a:bodyPr/>
          <a:lstStyle/>
          <a:p>
            <a:fld id="{EFDC0FE9-2D2A-4C4A-86EF-956A26F01438}" type="slidenum">
              <a:rPr lang="en-US" smtClean="0"/>
              <a:t>‹#›</a:t>
            </a:fld>
            <a:endParaRPr lang="en-US"/>
          </a:p>
        </p:txBody>
      </p:sp>
    </p:spTree>
    <p:extLst>
      <p:ext uri="{BB962C8B-B14F-4D97-AF65-F5344CB8AC3E}">
        <p14:creationId xmlns:p14="http://schemas.microsoft.com/office/powerpoint/2010/main" val="192360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F19B-F4D9-4332-8094-D0646B1C4E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239B66-1B46-16F5-E736-79765A3C07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C19F39-5BD5-FEDB-33C2-BFD2E6881466}"/>
              </a:ext>
            </a:extLst>
          </p:cNvPr>
          <p:cNvSpPr>
            <a:spLocks noGrp="1"/>
          </p:cNvSpPr>
          <p:nvPr>
            <p:ph type="dt" sz="half" idx="10"/>
          </p:nvPr>
        </p:nvSpPr>
        <p:spPr/>
        <p:txBody>
          <a:bodyPr/>
          <a:lstStyle/>
          <a:p>
            <a:fld id="{DA0CD92E-847F-4FE7-B48B-D0CB5A627DF8}" type="datetimeFigureOut">
              <a:rPr lang="en-US" smtClean="0"/>
              <a:t>10/13/25</a:t>
            </a:fld>
            <a:endParaRPr lang="en-US"/>
          </a:p>
        </p:txBody>
      </p:sp>
      <p:sp>
        <p:nvSpPr>
          <p:cNvPr id="5" name="Footer Placeholder 4">
            <a:extLst>
              <a:ext uri="{FF2B5EF4-FFF2-40B4-BE49-F238E27FC236}">
                <a16:creationId xmlns:a16="http://schemas.microsoft.com/office/drawing/2014/main" id="{30AC2CED-312C-AE52-856C-F76B490A01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21DE6-900E-38AA-6401-4982BCEF1AB5}"/>
              </a:ext>
            </a:extLst>
          </p:cNvPr>
          <p:cNvSpPr>
            <a:spLocks noGrp="1"/>
          </p:cNvSpPr>
          <p:nvPr>
            <p:ph type="sldNum" sz="quarter" idx="12"/>
          </p:nvPr>
        </p:nvSpPr>
        <p:spPr/>
        <p:txBody>
          <a:bodyPr/>
          <a:lstStyle/>
          <a:p>
            <a:fld id="{EFDC0FE9-2D2A-4C4A-86EF-956A26F01438}" type="slidenum">
              <a:rPr lang="en-US" smtClean="0"/>
              <a:t>‹#›</a:t>
            </a:fld>
            <a:endParaRPr lang="en-US"/>
          </a:p>
        </p:txBody>
      </p:sp>
    </p:spTree>
    <p:extLst>
      <p:ext uri="{BB962C8B-B14F-4D97-AF65-F5344CB8AC3E}">
        <p14:creationId xmlns:p14="http://schemas.microsoft.com/office/powerpoint/2010/main" val="93970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2FE8-6F14-BC59-4927-90033AE31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1557D2-4F4A-D297-A364-746EA1D3E09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1A80E6-484E-D5C4-809D-7B96D6A3275A}"/>
              </a:ext>
            </a:extLst>
          </p:cNvPr>
          <p:cNvSpPr>
            <a:spLocks noGrp="1"/>
          </p:cNvSpPr>
          <p:nvPr>
            <p:ph type="dt" sz="half" idx="10"/>
          </p:nvPr>
        </p:nvSpPr>
        <p:spPr/>
        <p:txBody>
          <a:bodyPr/>
          <a:lstStyle/>
          <a:p>
            <a:fld id="{DA0CD92E-847F-4FE7-B48B-D0CB5A627DF8}" type="datetimeFigureOut">
              <a:rPr lang="en-US" smtClean="0"/>
              <a:t>10/13/25</a:t>
            </a:fld>
            <a:endParaRPr lang="en-US"/>
          </a:p>
        </p:txBody>
      </p:sp>
      <p:sp>
        <p:nvSpPr>
          <p:cNvPr id="5" name="Footer Placeholder 4">
            <a:extLst>
              <a:ext uri="{FF2B5EF4-FFF2-40B4-BE49-F238E27FC236}">
                <a16:creationId xmlns:a16="http://schemas.microsoft.com/office/drawing/2014/main" id="{830C9E4A-DE38-20AE-E99A-46B05DCEE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30DDF2-89CD-D4A6-31A1-3B9B51535669}"/>
              </a:ext>
            </a:extLst>
          </p:cNvPr>
          <p:cNvSpPr>
            <a:spLocks noGrp="1"/>
          </p:cNvSpPr>
          <p:nvPr>
            <p:ph type="sldNum" sz="quarter" idx="12"/>
          </p:nvPr>
        </p:nvSpPr>
        <p:spPr/>
        <p:txBody>
          <a:bodyPr/>
          <a:lstStyle/>
          <a:p>
            <a:fld id="{EFDC0FE9-2D2A-4C4A-86EF-956A26F01438}" type="slidenum">
              <a:rPr lang="en-US" smtClean="0"/>
              <a:t>‹#›</a:t>
            </a:fld>
            <a:endParaRPr lang="en-US"/>
          </a:p>
        </p:txBody>
      </p:sp>
    </p:spTree>
    <p:extLst>
      <p:ext uri="{BB962C8B-B14F-4D97-AF65-F5344CB8AC3E}">
        <p14:creationId xmlns:p14="http://schemas.microsoft.com/office/powerpoint/2010/main" val="3584635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871D-471B-B5E8-A095-1367A55092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F46CE9-5188-F608-46C9-02D2A9F14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8E12BC-0186-4C31-BF40-F90D8C07A3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1F7DDF8-EE38-4B89-20DA-1AAD996D569A}"/>
              </a:ext>
            </a:extLst>
          </p:cNvPr>
          <p:cNvSpPr>
            <a:spLocks noGrp="1"/>
          </p:cNvSpPr>
          <p:nvPr>
            <p:ph type="dt" sz="half" idx="10"/>
          </p:nvPr>
        </p:nvSpPr>
        <p:spPr/>
        <p:txBody>
          <a:bodyPr/>
          <a:lstStyle/>
          <a:p>
            <a:fld id="{DA0CD92E-847F-4FE7-B48B-D0CB5A627DF8}" type="datetimeFigureOut">
              <a:rPr lang="en-US" smtClean="0"/>
              <a:t>10/13/25</a:t>
            </a:fld>
            <a:endParaRPr lang="en-US"/>
          </a:p>
        </p:txBody>
      </p:sp>
      <p:sp>
        <p:nvSpPr>
          <p:cNvPr id="6" name="Footer Placeholder 5">
            <a:extLst>
              <a:ext uri="{FF2B5EF4-FFF2-40B4-BE49-F238E27FC236}">
                <a16:creationId xmlns:a16="http://schemas.microsoft.com/office/drawing/2014/main" id="{BCE4BC36-3572-4F89-DAB6-E24DF6451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10444-A070-97B9-98AF-2C6B825DCE32}"/>
              </a:ext>
            </a:extLst>
          </p:cNvPr>
          <p:cNvSpPr>
            <a:spLocks noGrp="1"/>
          </p:cNvSpPr>
          <p:nvPr>
            <p:ph type="sldNum" sz="quarter" idx="12"/>
          </p:nvPr>
        </p:nvSpPr>
        <p:spPr/>
        <p:txBody>
          <a:bodyPr/>
          <a:lstStyle/>
          <a:p>
            <a:fld id="{EFDC0FE9-2D2A-4C4A-86EF-956A26F01438}" type="slidenum">
              <a:rPr lang="en-US" smtClean="0"/>
              <a:t>‹#›</a:t>
            </a:fld>
            <a:endParaRPr lang="en-US"/>
          </a:p>
        </p:txBody>
      </p:sp>
    </p:spTree>
    <p:extLst>
      <p:ext uri="{BB962C8B-B14F-4D97-AF65-F5344CB8AC3E}">
        <p14:creationId xmlns:p14="http://schemas.microsoft.com/office/powerpoint/2010/main" val="37973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A2A0D-A7C5-9539-019D-D13099E85C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8019B6-8B76-B497-09BF-B0886BF5C3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8E5203-9823-7AF6-2234-11EAC71E8D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1B14A5-C897-724A-9A9F-419F697947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E1231B-4E34-3C19-2C4C-39989EAA54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626CCB-C6ED-9701-6F86-655C1B54F939}"/>
              </a:ext>
            </a:extLst>
          </p:cNvPr>
          <p:cNvSpPr>
            <a:spLocks noGrp="1"/>
          </p:cNvSpPr>
          <p:nvPr>
            <p:ph type="dt" sz="half" idx="10"/>
          </p:nvPr>
        </p:nvSpPr>
        <p:spPr/>
        <p:txBody>
          <a:bodyPr/>
          <a:lstStyle/>
          <a:p>
            <a:fld id="{DA0CD92E-847F-4FE7-B48B-D0CB5A627DF8}" type="datetimeFigureOut">
              <a:rPr lang="en-US" smtClean="0"/>
              <a:t>10/13/25</a:t>
            </a:fld>
            <a:endParaRPr lang="en-US"/>
          </a:p>
        </p:txBody>
      </p:sp>
      <p:sp>
        <p:nvSpPr>
          <p:cNvPr id="8" name="Footer Placeholder 7">
            <a:extLst>
              <a:ext uri="{FF2B5EF4-FFF2-40B4-BE49-F238E27FC236}">
                <a16:creationId xmlns:a16="http://schemas.microsoft.com/office/drawing/2014/main" id="{DCB0C0CD-53FD-0E9F-6F0C-587F877FF6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218688-1A1C-F7A6-83F7-00FC7D8D2E32}"/>
              </a:ext>
            </a:extLst>
          </p:cNvPr>
          <p:cNvSpPr>
            <a:spLocks noGrp="1"/>
          </p:cNvSpPr>
          <p:nvPr>
            <p:ph type="sldNum" sz="quarter" idx="12"/>
          </p:nvPr>
        </p:nvSpPr>
        <p:spPr/>
        <p:txBody>
          <a:bodyPr/>
          <a:lstStyle/>
          <a:p>
            <a:fld id="{EFDC0FE9-2D2A-4C4A-86EF-956A26F01438}" type="slidenum">
              <a:rPr lang="en-US" smtClean="0"/>
              <a:t>‹#›</a:t>
            </a:fld>
            <a:endParaRPr lang="en-US"/>
          </a:p>
        </p:txBody>
      </p:sp>
    </p:spTree>
    <p:extLst>
      <p:ext uri="{BB962C8B-B14F-4D97-AF65-F5344CB8AC3E}">
        <p14:creationId xmlns:p14="http://schemas.microsoft.com/office/powerpoint/2010/main" val="1877818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69F82-5D09-9C48-4546-715EB06F2C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06A382-8F2B-31DF-0559-DFFEE74A6DB2}"/>
              </a:ext>
            </a:extLst>
          </p:cNvPr>
          <p:cNvSpPr>
            <a:spLocks noGrp="1"/>
          </p:cNvSpPr>
          <p:nvPr>
            <p:ph type="dt" sz="half" idx="10"/>
          </p:nvPr>
        </p:nvSpPr>
        <p:spPr/>
        <p:txBody>
          <a:bodyPr/>
          <a:lstStyle/>
          <a:p>
            <a:fld id="{DA0CD92E-847F-4FE7-B48B-D0CB5A627DF8}" type="datetimeFigureOut">
              <a:rPr lang="en-US" smtClean="0"/>
              <a:t>10/13/25</a:t>
            </a:fld>
            <a:endParaRPr lang="en-US"/>
          </a:p>
        </p:txBody>
      </p:sp>
      <p:sp>
        <p:nvSpPr>
          <p:cNvPr id="4" name="Footer Placeholder 3">
            <a:extLst>
              <a:ext uri="{FF2B5EF4-FFF2-40B4-BE49-F238E27FC236}">
                <a16:creationId xmlns:a16="http://schemas.microsoft.com/office/drawing/2014/main" id="{18CA3538-CB9A-889E-FFEC-475462F03C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D8620B-220F-65BE-D1F0-DCD3082C5194}"/>
              </a:ext>
            </a:extLst>
          </p:cNvPr>
          <p:cNvSpPr>
            <a:spLocks noGrp="1"/>
          </p:cNvSpPr>
          <p:nvPr>
            <p:ph type="sldNum" sz="quarter" idx="12"/>
          </p:nvPr>
        </p:nvSpPr>
        <p:spPr/>
        <p:txBody>
          <a:bodyPr/>
          <a:lstStyle/>
          <a:p>
            <a:fld id="{EFDC0FE9-2D2A-4C4A-86EF-956A26F01438}" type="slidenum">
              <a:rPr lang="en-US" smtClean="0"/>
              <a:t>‹#›</a:t>
            </a:fld>
            <a:endParaRPr lang="en-US"/>
          </a:p>
        </p:txBody>
      </p:sp>
    </p:spTree>
    <p:extLst>
      <p:ext uri="{BB962C8B-B14F-4D97-AF65-F5344CB8AC3E}">
        <p14:creationId xmlns:p14="http://schemas.microsoft.com/office/powerpoint/2010/main" val="2147194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95CDBF-BD0D-9C8A-1B64-D58C4C5EC607}"/>
              </a:ext>
            </a:extLst>
          </p:cNvPr>
          <p:cNvSpPr>
            <a:spLocks noGrp="1"/>
          </p:cNvSpPr>
          <p:nvPr>
            <p:ph type="dt" sz="half" idx="10"/>
          </p:nvPr>
        </p:nvSpPr>
        <p:spPr/>
        <p:txBody>
          <a:bodyPr/>
          <a:lstStyle/>
          <a:p>
            <a:fld id="{DA0CD92E-847F-4FE7-B48B-D0CB5A627DF8}" type="datetimeFigureOut">
              <a:rPr lang="en-US" smtClean="0"/>
              <a:t>10/13/25</a:t>
            </a:fld>
            <a:endParaRPr lang="en-US"/>
          </a:p>
        </p:txBody>
      </p:sp>
      <p:sp>
        <p:nvSpPr>
          <p:cNvPr id="3" name="Footer Placeholder 2">
            <a:extLst>
              <a:ext uri="{FF2B5EF4-FFF2-40B4-BE49-F238E27FC236}">
                <a16:creationId xmlns:a16="http://schemas.microsoft.com/office/drawing/2014/main" id="{24A2BDDF-D84F-D6B5-2C71-21F9D2D0E4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F61E60-EDB3-8283-78BC-A8629130A835}"/>
              </a:ext>
            </a:extLst>
          </p:cNvPr>
          <p:cNvSpPr>
            <a:spLocks noGrp="1"/>
          </p:cNvSpPr>
          <p:nvPr>
            <p:ph type="sldNum" sz="quarter" idx="12"/>
          </p:nvPr>
        </p:nvSpPr>
        <p:spPr/>
        <p:txBody>
          <a:bodyPr/>
          <a:lstStyle/>
          <a:p>
            <a:fld id="{EFDC0FE9-2D2A-4C4A-86EF-956A26F01438}" type="slidenum">
              <a:rPr lang="en-US" smtClean="0"/>
              <a:t>‹#›</a:t>
            </a:fld>
            <a:endParaRPr lang="en-US"/>
          </a:p>
        </p:txBody>
      </p:sp>
    </p:spTree>
    <p:extLst>
      <p:ext uri="{BB962C8B-B14F-4D97-AF65-F5344CB8AC3E}">
        <p14:creationId xmlns:p14="http://schemas.microsoft.com/office/powerpoint/2010/main" val="3360770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93079-11D9-7C64-8FC8-B7AF686E6B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94485CD-8BD9-A3AB-0309-B7D5CD3457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A31019-28D5-9165-B0F8-EEF994FED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11963-1DBE-E187-3CBF-BC82F861F76E}"/>
              </a:ext>
            </a:extLst>
          </p:cNvPr>
          <p:cNvSpPr>
            <a:spLocks noGrp="1"/>
          </p:cNvSpPr>
          <p:nvPr>
            <p:ph type="dt" sz="half" idx="10"/>
          </p:nvPr>
        </p:nvSpPr>
        <p:spPr/>
        <p:txBody>
          <a:bodyPr/>
          <a:lstStyle/>
          <a:p>
            <a:fld id="{DA0CD92E-847F-4FE7-B48B-D0CB5A627DF8}" type="datetimeFigureOut">
              <a:rPr lang="en-US" smtClean="0"/>
              <a:t>10/13/25</a:t>
            </a:fld>
            <a:endParaRPr lang="en-US"/>
          </a:p>
        </p:txBody>
      </p:sp>
      <p:sp>
        <p:nvSpPr>
          <p:cNvPr id="6" name="Footer Placeholder 5">
            <a:extLst>
              <a:ext uri="{FF2B5EF4-FFF2-40B4-BE49-F238E27FC236}">
                <a16:creationId xmlns:a16="http://schemas.microsoft.com/office/drawing/2014/main" id="{E7B0B268-EDF2-13C2-87F6-3A8CF7E10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709792-F88B-27FE-F50E-716A5FC313A0}"/>
              </a:ext>
            </a:extLst>
          </p:cNvPr>
          <p:cNvSpPr>
            <a:spLocks noGrp="1"/>
          </p:cNvSpPr>
          <p:nvPr>
            <p:ph type="sldNum" sz="quarter" idx="12"/>
          </p:nvPr>
        </p:nvSpPr>
        <p:spPr/>
        <p:txBody>
          <a:bodyPr/>
          <a:lstStyle/>
          <a:p>
            <a:fld id="{EFDC0FE9-2D2A-4C4A-86EF-956A26F01438}" type="slidenum">
              <a:rPr lang="en-US" smtClean="0"/>
              <a:t>‹#›</a:t>
            </a:fld>
            <a:endParaRPr lang="en-US"/>
          </a:p>
        </p:txBody>
      </p:sp>
    </p:spTree>
    <p:extLst>
      <p:ext uri="{BB962C8B-B14F-4D97-AF65-F5344CB8AC3E}">
        <p14:creationId xmlns:p14="http://schemas.microsoft.com/office/powerpoint/2010/main" val="99112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A073-C6E2-18B2-C3EB-C64AB741AA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2AF61B6-3BBB-710F-841B-0BD3B15FEE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DB79E6-82DA-C650-3E87-9FBE13B5A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A1C7B2-2D32-905D-86F5-7C02520D8A8F}"/>
              </a:ext>
            </a:extLst>
          </p:cNvPr>
          <p:cNvSpPr>
            <a:spLocks noGrp="1"/>
          </p:cNvSpPr>
          <p:nvPr>
            <p:ph type="dt" sz="half" idx="10"/>
          </p:nvPr>
        </p:nvSpPr>
        <p:spPr/>
        <p:txBody>
          <a:bodyPr/>
          <a:lstStyle/>
          <a:p>
            <a:fld id="{DA0CD92E-847F-4FE7-B48B-D0CB5A627DF8}" type="datetimeFigureOut">
              <a:rPr lang="en-US" smtClean="0"/>
              <a:t>10/13/25</a:t>
            </a:fld>
            <a:endParaRPr lang="en-US"/>
          </a:p>
        </p:txBody>
      </p:sp>
      <p:sp>
        <p:nvSpPr>
          <p:cNvPr id="6" name="Footer Placeholder 5">
            <a:extLst>
              <a:ext uri="{FF2B5EF4-FFF2-40B4-BE49-F238E27FC236}">
                <a16:creationId xmlns:a16="http://schemas.microsoft.com/office/drawing/2014/main" id="{E44F810A-096F-F88C-5F03-ACF26597E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01B561-B3E9-D795-38E2-B71885BA3BA0}"/>
              </a:ext>
            </a:extLst>
          </p:cNvPr>
          <p:cNvSpPr>
            <a:spLocks noGrp="1"/>
          </p:cNvSpPr>
          <p:nvPr>
            <p:ph type="sldNum" sz="quarter" idx="12"/>
          </p:nvPr>
        </p:nvSpPr>
        <p:spPr/>
        <p:txBody>
          <a:bodyPr/>
          <a:lstStyle/>
          <a:p>
            <a:fld id="{EFDC0FE9-2D2A-4C4A-86EF-956A26F01438}" type="slidenum">
              <a:rPr lang="en-US" smtClean="0"/>
              <a:t>‹#›</a:t>
            </a:fld>
            <a:endParaRPr lang="en-US"/>
          </a:p>
        </p:txBody>
      </p:sp>
    </p:spTree>
    <p:extLst>
      <p:ext uri="{BB962C8B-B14F-4D97-AF65-F5344CB8AC3E}">
        <p14:creationId xmlns:p14="http://schemas.microsoft.com/office/powerpoint/2010/main" val="2635822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53B131-943A-D9EF-D843-4703C65E67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06E33A1-125C-46AA-D387-29B0F3CC0D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17AB46-C1E7-7D58-86AF-A2D8C929C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0CD92E-847F-4FE7-B48B-D0CB5A627DF8}" type="datetimeFigureOut">
              <a:rPr lang="en-US" smtClean="0"/>
              <a:t>10/13/25</a:t>
            </a:fld>
            <a:endParaRPr lang="en-US"/>
          </a:p>
        </p:txBody>
      </p:sp>
      <p:sp>
        <p:nvSpPr>
          <p:cNvPr id="5" name="Footer Placeholder 4">
            <a:extLst>
              <a:ext uri="{FF2B5EF4-FFF2-40B4-BE49-F238E27FC236}">
                <a16:creationId xmlns:a16="http://schemas.microsoft.com/office/drawing/2014/main" id="{50D1F6A2-8F56-9C0B-F4AE-86FEECBD67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C40AC3D-7B92-3216-40C6-4A9BE2B0AB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DC0FE9-2D2A-4C4A-86EF-956A26F01438}" type="slidenum">
              <a:rPr lang="en-US" smtClean="0"/>
              <a:t>‹#›</a:t>
            </a:fld>
            <a:endParaRPr lang="en-US"/>
          </a:p>
        </p:txBody>
      </p:sp>
    </p:spTree>
    <p:extLst>
      <p:ext uri="{BB962C8B-B14F-4D97-AF65-F5344CB8AC3E}">
        <p14:creationId xmlns:p14="http://schemas.microsoft.com/office/powerpoint/2010/main" val="4294344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9.m4a"/><Relationship Id="rId1" Type="http://schemas.microsoft.com/office/2007/relationships/media" Target="../media/media9.m4a"/><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0.m4a"/><Relationship Id="rId1" Type="http://schemas.microsoft.com/office/2007/relationships/media" Target="../media/media10.m4a"/><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1.m4a"/><Relationship Id="rId1" Type="http://schemas.microsoft.com/office/2007/relationships/media" Target="../media/media11.m4a"/><Relationship Id="rId5" Type="http://schemas.openxmlformats.org/officeDocument/2006/relationships/image" Target="../media/image1.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2.m4a"/><Relationship Id="rId1" Type="http://schemas.microsoft.com/office/2007/relationships/media" Target="../media/media12.m4a"/><Relationship Id="rId5" Type="http://schemas.openxmlformats.org/officeDocument/2006/relationships/image" Target="../media/image1.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3.m4a"/><Relationship Id="rId1" Type="http://schemas.microsoft.com/office/2007/relationships/media" Target="../media/media13.m4a"/><Relationship Id="rId5" Type="http://schemas.openxmlformats.org/officeDocument/2006/relationships/image" Target="../media/image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4.m4a"/><Relationship Id="rId1" Type="http://schemas.microsoft.com/office/2007/relationships/media" Target="../media/media14.m4a"/><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5.m4a"/><Relationship Id="rId1" Type="http://schemas.microsoft.com/office/2007/relationships/media" Target="../media/media15.m4a"/><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slideLayout" Target="../slideLayouts/slideLayout2.xml"/><Relationship Id="rId7" Type="http://schemas.openxmlformats.org/officeDocument/2006/relationships/diagramColors" Target="../diagrams/colors1.xml"/><Relationship Id="rId2" Type="http://schemas.openxmlformats.org/officeDocument/2006/relationships/audio" Target="../media/media16.m4a"/><Relationship Id="rId1" Type="http://schemas.microsoft.com/office/2007/relationships/media" Target="../media/media16.m4a"/><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hyperlink" Target="https://doi.org/10.1109/TIT.1967.1053964" TargetMode="External"/><Relationship Id="rId7" Type="http://schemas.openxmlformats.org/officeDocument/2006/relationships/hyperlink" Target="https://doi.org/10.1162/neco_a_00990" TargetMode="External"/><Relationship Id="rId2" Type="http://schemas.openxmlformats.org/officeDocument/2006/relationships/hyperlink" Target="https://doi.org/10.1007/BF00994018" TargetMode="External"/><Relationship Id="rId1" Type="http://schemas.openxmlformats.org/officeDocument/2006/relationships/slideLayout" Target="../slideLayouts/slideLayout2.xml"/><Relationship Id="rId6" Type="http://schemas.openxmlformats.org/officeDocument/2006/relationships/hyperlink" Target="https://www.jmlr.org/papers/v12/pedregosa11a.html" TargetMode="External"/><Relationship Id="rId5" Type="http://schemas.openxmlformats.org/officeDocument/2006/relationships/hyperlink" Target="https://www.cs.toronto.edu/~kriz/cifar.html" TargetMode="External"/><Relationship Id="rId4" Type="http://schemas.openxmlformats.org/officeDocument/2006/relationships/hyperlink" Target="https://doi.org/10.1109/CVPR.2005.177" TargetMode="Externa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5"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5" Type="http://schemas.openxmlformats.org/officeDocument/2006/relationships/image" Target="../media/image1.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5.m4a"/><Relationship Id="rId1" Type="http://schemas.microsoft.com/office/2007/relationships/media" Target="../media/media5.m4a"/><Relationship Id="rId5" Type="http://schemas.openxmlformats.org/officeDocument/2006/relationships/image" Target="../media/image1.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6.m4a"/><Relationship Id="rId1" Type="http://schemas.microsoft.com/office/2007/relationships/media" Target="../media/media6.m4a"/><Relationship Id="rId5" Type="http://schemas.openxmlformats.org/officeDocument/2006/relationships/image" Target="../media/image1.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8C675C-31EE-9593-843C-6D367CF2A508}"/>
              </a:ext>
            </a:extLst>
          </p:cNvPr>
          <p:cNvSpPr>
            <a:spLocks noGrp="1"/>
          </p:cNvSpPr>
          <p:nvPr>
            <p:ph type="ctrTitle"/>
          </p:nvPr>
        </p:nvSpPr>
        <p:spPr>
          <a:xfrm>
            <a:off x="838200" y="1122362"/>
            <a:ext cx="6281928" cy="4135437"/>
          </a:xfrm>
        </p:spPr>
        <p:txBody>
          <a:bodyPr>
            <a:normAutofit/>
          </a:bodyPr>
          <a:lstStyle/>
          <a:p>
            <a:pPr algn="l"/>
            <a:r>
              <a:rPr lang="en-US" sz="6100"/>
              <a:t>Object Recognition using Classical Machine Learning (Track 1)</a:t>
            </a:r>
          </a:p>
        </p:txBody>
      </p:sp>
      <p:sp>
        <p:nvSpPr>
          <p:cNvPr id="39" name="Rectangle 38">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FD9CE503-35CC-2C0B-E219-0323EAACA897}"/>
              </a:ext>
            </a:extLst>
          </p:cNvPr>
          <p:cNvSpPr>
            <a:spLocks noGrp="1"/>
          </p:cNvSpPr>
          <p:nvPr>
            <p:ph type="subTitle" idx="1"/>
          </p:nvPr>
        </p:nvSpPr>
        <p:spPr>
          <a:xfrm>
            <a:off x="7928114" y="1232452"/>
            <a:ext cx="3200400" cy="3850919"/>
          </a:xfrm>
        </p:spPr>
        <p:txBody>
          <a:bodyPr anchor="b">
            <a:normAutofit/>
          </a:bodyPr>
          <a:lstStyle/>
          <a:p>
            <a:pPr algn="l"/>
            <a:r>
              <a:rPr lang="en-US">
                <a:solidFill>
                  <a:srgbClr val="FFFFFF"/>
                </a:solidFill>
              </a:rPr>
              <a:t>Exploring Feature Engineering with HOG + SVM/KNN on CIFAR-10</a:t>
            </a:r>
          </a:p>
        </p:txBody>
      </p:sp>
      <p:sp>
        <p:nvSpPr>
          <p:cNvPr id="41"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Audio 11">
            <a:extLst>
              <a:ext uri="{FF2B5EF4-FFF2-40B4-BE49-F238E27FC236}">
                <a16:creationId xmlns:a16="http://schemas.microsoft.com/office/drawing/2014/main" id="{0D9A6CF6-A42D-5AE4-58E0-AFAB9DCE4FB7}"/>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603527448"/>
      </p:ext>
    </p:extLst>
  </p:cSld>
  <p:clrMapOvr>
    <a:masterClrMapping/>
  </p:clrMapOvr>
  <mc:AlternateContent xmlns:mc="http://schemas.openxmlformats.org/markup-compatibility/2006" xmlns:p14="http://schemas.microsoft.com/office/powerpoint/2010/main">
    <mc:Choice Requires="p14">
      <p:transition spd="slow" p14:dur="2000" advTm="21871"/>
    </mc:Choice>
    <mc:Fallback xmlns="">
      <p:transition spd="slow" advTm="2187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par>
                                <p:cTn id="7" presetID="10" presetClass="entr" presetSubtype="0" fill="hold" grpId="0" nodeType="withEffect">
                                  <p:stCondLst>
                                    <p:cond delay="500"/>
                                  </p:stCondLst>
                                  <p:iterate>
                                    <p:tmPct val="10000"/>
                                  </p:iterate>
                                  <p:childTnLst>
                                    <p:set>
                                      <p:cBhvr>
                                        <p:cTn id="8" dur="1" fill="hold">
                                          <p:stCondLst>
                                            <p:cond delay="0"/>
                                          </p:stCondLst>
                                        </p:cTn>
                                        <p:tgtEl>
                                          <p:spTgt spid="2"/>
                                        </p:tgtEl>
                                        <p:attrNameLst>
                                          <p:attrName>style.visibility</p:attrName>
                                        </p:attrNameLst>
                                      </p:cBhvr>
                                      <p:to>
                                        <p:strVal val="visible"/>
                                      </p:to>
                                    </p:set>
                                    <p:animEffect transition="in" filter="fade">
                                      <p:cBhvr>
                                        <p:cTn id="9" dur="700"/>
                                        <p:tgtEl>
                                          <p:spTgt spid="2"/>
                                        </p:tgtEl>
                                      </p:cBhvr>
                                    </p:animEffect>
                                  </p:childTnLst>
                                </p:cTn>
                              </p:par>
                              <p:par>
                                <p:cTn id="10" presetID="10" presetClass="entr" presetSubtype="0" fill="hold" grpId="0" nodeType="withEffect">
                                  <p:stCondLst>
                                    <p:cond delay="1000"/>
                                  </p:stCondLst>
                                  <p:iterate>
                                    <p:tmPct val="10000"/>
                                  </p:iterate>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13" fill="hold" display="0">
                  <p:stCondLst>
                    <p:cond delay="indefinite"/>
                  </p:stCondLst>
                  <p:endCondLst>
                    <p:cond evt="onStopAudio" delay="0">
                      <p:tgtEl>
                        <p:sldTgt/>
                      </p:tgtEl>
                    </p:cond>
                  </p:endCondLst>
                </p:cTn>
                <p:tgtEl>
                  <p:spTgt spid="12"/>
                </p:tgtEl>
              </p:cMediaNode>
            </p:audio>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64BB55-156A-31FC-FB56-42070A3A50D9}"/>
              </a:ext>
            </a:extLst>
          </p:cNvPr>
          <p:cNvSpPr>
            <a:spLocks noGrp="1"/>
          </p:cNvSpPr>
          <p:nvPr>
            <p:ph type="title"/>
          </p:nvPr>
        </p:nvSpPr>
        <p:spPr>
          <a:xfrm>
            <a:off x="841248" y="548640"/>
            <a:ext cx="3600860" cy="5431536"/>
          </a:xfrm>
        </p:spPr>
        <p:txBody>
          <a:bodyPr>
            <a:normAutofit/>
          </a:bodyPr>
          <a:lstStyle/>
          <a:p>
            <a:r>
              <a:rPr lang="en-US" sz="5400"/>
              <a:t>Evaluation – KNN (Validation)</a:t>
            </a:r>
          </a:p>
        </p:txBody>
      </p:sp>
      <p:sp>
        <p:nvSpPr>
          <p:cNvPr id="3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71DC9E-DA77-3C79-22CD-6D211A4E2791}"/>
              </a:ext>
            </a:extLst>
          </p:cNvPr>
          <p:cNvSpPr>
            <a:spLocks noGrp="1"/>
          </p:cNvSpPr>
          <p:nvPr>
            <p:ph idx="1"/>
          </p:nvPr>
        </p:nvSpPr>
        <p:spPr>
          <a:xfrm>
            <a:off x="5126418" y="552091"/>
            <a:ext cx="6224335" cy="5431536"/>
          </a:xfrm>
        </p:spPr>
        <p:txBody>
          <a:bodyPr anchor="ctr">
            <a:normAutofit/>
          </a:bodyPr>
          <a:lstStyle/>
          <a:p>
            <a:r>
              <a:rPr lang="en-US" sz="2200" b="1"/>
              <a:t>Accuracy:</a:t>
            </a:r>
            <a:r>
              <a:rPr lang="en-US" sz="2200"/>
              <a:t> 46.79%</a:t>
            </a:r>
          </a:p>
          <a:p>
            <a:r>
              <a:rPr lang="en-US" sz="2200"/>
              <a:t>Higher recall for simple shapes (e.g., class 1, class 6).</a:t>
            </a:r>
          </a:p>
          <a:p>
            <a:r>
              <a:rPr lang="en-US" sz="2200"/>
              <a:t>Struggled with high-dimensional HOG space.</a:t>
            </a:r>
          </a:p>
          <a:p>
            <a:r>
              <a:rPr lang="en-US" sz="2200" b="1"/>
              <a:t>Confusion Matrix:</a:t>
            </a:r>
            <a:r>
              <a:rPr lang="en-US" sz="2200"/>
              <a:t> Heavy confusion for animal classes.</a:t>
            </a:r>
          </a:p>
          <a:p>
            <a:pPr marL="0" indent="0">
              <a:buNone/>
            </a:pPr>
            <a:endParaRPr lang="en-US" sz="2200"/>
          </a:p>
        </p:txBody>
      </p:sp>
      <p:pic>
        <p:nvPicPr>
          <p:cNvPr id="7" name="Audio 6">
            <a:extLst>
              <a:ext uri="{FF2B5EF4-FFF2-40B4-BE49-F238E27FC236}">
                <a16:creationId xmlns:a16="http://schemas.microsoft.com/office/drawing/2014/main" id="{FA5CA494-EF8E-D788-83C4-A09698971C87}"/>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640030444"/>
      </p:ext>
    </p:extLst>
  </p:cSld>
  <p:clrMapOvr>
    <a:masterClrMapping/>
  </p:clrMapOvr>
  <mc:AlternateContent xmlns:mc="http://schemas.openxmlformats.org/markup-compatibility/2006" xmlns:p14="http://schemas.microsoft.com/office/powerpoint/2010/main">
    <mc:Choice Requires="p14">
      <p:transition spd="slow" p14:dur="2000" advTm="17194"/>
    </mc:Choice>
    <mc:Fallback xmlns="">
      <p:transition spd="slow" advTm="1719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7D75FA-25EB-85C3-30A4-35AF7B526DBE}"/>
              </a:ext>
            </a:extLst>
          </p:cNvPr>
          <p:cNvSpPr>
            <a:spLocks noGrp="1"/>
          </p:cNvSpPr>
          <p:nvPr>
            <p:ph type="title"/>
          </p:nvPr>
        </p:nvSpPr>
        <p:spPr>
          <a:xfrm>
            <a:off x="841248" y="548640"/>
            <a:ext cx="3600860" cy="5431536"/>
          </a:xfrm>
        </p:spPr>
        <p:txBody>
          <a:bodyPr>
            <a:normAutofit/>
          </a:bodyPr>
          <a:lstStyle/>
          <a:p>
            <a:r>
              <a:rPr lang="en-US" sz="5400"/>
              <a:t>Test Set Evaluation</a:t>
            </a:r>
          </a:p>
        </p:txBody>
      </p:sp>
      <p:sp>
        <p:nvSpPr>
          <p:cNvPr id="3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DECB07A-A668-A7AB-6997-3D8D27368207}"/>
              </a:ext>
            </a:extLst>
          </p:cNvPr>
          <p:cNvSpPr>
            <a:spLocks noGrp="1"/>
          </p:cNvSpPr>
          <p:nvPr>
            <p:ph idx="1"/>
          </p:nvPr>
        </p:nvSpPr>
        <p:spPr>
          <a:xfrm>
            <a:off x="5126418" y="552091"/>
            <a:ext cx="6224335" cy="5431536"/>
          </a:xfrm>
        </p:spPr>
        <p:txBody>
          <a:bodyPr anchor="ctr">
            <a:normAutofit/>
          </a:bodyPr>
          <a:lstStyle/>
          <a:p>
            <a:r>
              <a:rPr lang="en-US" sz="2200" b="1"/>
              <a:t>SVM:</a:t>
            </a:r>
            <a:endParaRPr lang="en-US" sz="2200"/>
          </a:p>
          <a:p>
            <a:pPr lvl="1"/>
            <a:r>
              <a:rPr lang="en-US" sz="2200"/>
              <a:t>Accuracy: 52.39%</a:t>
            </a:r>
          </a:p>
          <a:p>
            <a:pPr lvl="1"/>
            <a:r>
              <a:rPr lang="en-US" sz="2200"/>
              <a:t>Consistent with validation</a:t>
            </a:r>
          </a:p>
          <a:p>
            <a:pPr lvl="1"/>
            <a:r>
              <a:rPr lang="en-US" sz="2200"/>
              <a:t>Best for: Airplane, Truck</a:t>
            </a:r>
          </a:p>
          <a:p>
            <a:r>
              <a:rPr lang="en-US" sz="2200" b="1"/>
              <a:t>KNN:</a:t>
            </a:r>
            <a:endParaRPr lang="en-US" sz="2200"/>
          </a:p>
          <a:p>
            <a:pPr lvl="1"/>
            <a:r>
              <a:rPr lang="en-US" sz="2200"/>
              <a:t>Accuracy: 47.05%</a:t>
            </a:r>
          </a:p>
          <a:p>
            <a:pPr lvl="1"/>
            <a:r>
              <a:rPr lang="en-US" sz="2200"/>
              <a:t>Recall bias towards simple structured classes</a:t>
            </a:r>
          </a:p>
          <a:p>
            <a:r>
              <a:rPr lang="en-US" sz="2200"/>
              <a:t>HOG + Linear SVM &gt; HOG + KNN on both sets.</a:t>
            </a:r>
          </a:p>
          <a:p>
            <a:pPr marL="0" indent="0">
              <a:buNone/>
            </a:pPr>
            <a:endParaRPr lang="en-US" sz="2200"/>
          </a:p>
        </p:txBody>
      </p:sp>
      <p:pic>
        <p:nvPicPr>
          <p:cNvPr id="6" name="Audio 5">
            <a:extLst>
              <a:ext uri="{FF2B5EF4-FFF2-40B4-BE49-F238E27FC236}">
                <a16:creationId xmlns:a16="http://schemas.microsoft.com/office/drawing/2014/main" id="{2EA622E0-01D5-DB71-1667-6858FDBE7FB9}"/>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251202605"/>
      </p:ext>
    </p:extLst>
  </p:cSld>
  <p:clrMapOvr>
    <a:masterClrMapping/>
  </p:clrMapOvr>
  <mc:AlternateContent xmlns:mc="http://schemas.openxmlformats.org/markup-compatibility/2006" xmlns:p14="http://schemas.microsoft.com/office/powerpoint/2010/main">
    <mc:Choice Requires="p14">
      <p:transition spd="slow" p14:dur="2000" advTm="22422"/>
    </mc:Choice>
    <mc:Fallback xmlns="">
      <p:transition spd="slow" advTm="224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EF1F69-C6E3-52D7-7CE1-05B93367D7C3}"/>
              </a:ext>
            </a:extLst>
          </p:cNvPr>
          <p:cNvSpPr>
            <a:spLocks noGrp="1"/>
          </p:cNvSpPr>
          <p:nvPr>
            <p:ph type="title"/>
          </p:nvPr>
        </p:nvSpPr>
        <p:spPr>
          <a:xfrm>
            <a:off x="572493" y="238539"/>
            <a:ext cx="11047013" cy="1434415"/>
          </a:xfrm>
        </p:spPr>
        <p:txBody>
          <a:bodyPr vert="horz" lIns="91440" tIns="45720" rIns="91440" bIns="45720" rtlCol="0" anchor="b">
            <a:normAutofit/>
          </a:bodyPr>
          <a:lstStyle/>
          <a:p>
            <a:r>
              <a:rPr lang="en-US" sz="5400"/>
              <a:t>Confusion Matrix - SVM</a:t>
            </a:r>
          </a:p>
        </p:txBody>
      </p:sp>
      <p:sp>
        <p:nvSpPr>
          <p:cNvPr id="46"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E9E027F-5D23-637E-360F-DD064C4F6FC3}"/>
              </a:ext>
            </a:extLst>
          </p:cNvPr>
          <p:cNvPicPr>
            <a:picLocks noChangeAspect="1"/>
          </p:cNvPicPr>
          <p:nvPr/>
        </p:nvPicPr>
        <p:blipFill>
          <a:blip r:embed="rId4"/>
          <a:srcRect l="11594" r="11588" b="4"/>
          <a:stretch>
            <a:fillRect/>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7" name="TextBox 6">
            <a:extLst>
              <a:ext uri="{FF2B5EF4-FFF2-40B4-BE49-F238E27FC236}">
                <a16:creationId xmlns:a16="http://schemas.microsoft.com/office/drawing/2014/main" id="{55B4D22F-368F-CAEF-45A2-166B67FF75F0}"/>
              </a:ext>
            </a:extLst>
          </p:cNvPr>
          <p:cNvSpPr txBox="1"/>
          <p:nvPr/>
        </p:nvSpPr>
        <p:spPr>
          <a:xfrm>
            <a:off x="4905955" y="2071316"/>
            <a:ext cx="6713552" cy="411480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The SVM confusion matrix indicates an overall test accuracy of 52.4%. The model performs well on digits such as 0, 1, and 9, which show the highest rates of correct classification. However, it struggles with digits like 2, 3, 4, and 5, where frequent misclassifications occur due to overlapping visual features. For instance, class 3 is often mistaken for classes 4, 5, and 6. These results suggest that while the model effectively recognizes certain digits, it faces challenges in distinguishing visually similar classes, highlighting the need for improved feature representations or more advanced modeling techniques.</a:t>
            </a:r>
          </a:p>
        </p:txBody>
      </p:sp>
      <p:pic>
        <p:nvPicPr>
          <p:cNvPr id="16" name="Audio 15">
            <a:extLst>
              <a:ext uri="{FF2B5EF4-FFF2-40B4-BE49-F238E27FC236}">
                <a16:creationId xmlns:a16="http://schemas.microsoft.com/office/drawing/2014/main" id="{857828E0-175E-87EF-BBF9-AE8D5173A9F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33203641"/>
      </p:ext>
    </p:extLst>
  </p:cSld>
  <p:clrMapOvr>
    <a:masterClrMapping/>
  </p:clrMapOvr>
  <mc:AlternateContent xmlns:mc="http://schemas.openxmlformats.org/markup-compatibility/2006" xmlns:p14="http://schemas.microsoft.com/office/powerpoint/2010/main">
    <mc:Choice Requires="p14">
      <p:transition spd="slow" p14:dur="2000" advTm="18978"/>
    </mc:Choice>
    <mc:Fallback xmlns="">
      <p:transition spd="slow" advTm="1897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6"/>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6D37EE4-EA1B-46EE-A54B-5233C63C9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8EE043-BE2E-E0C1-2284-A2D5A866524B}"/>
              </a:ext>
            </a:extLst>
          </p:cNvPr>
          <p:cNvSpPr>
            <a:spLocks noGrp="1"/>
          </p:cNvSpPr>
          <p:nvPr>
            <p:ph type="title"/>
          </p:nvPr>
        </p:nvSpPr>
        <p:spPr>
          <a:xfrm>
            <a:off x="572493" y="238539"/>
            <a:ext cx="11047013" cy="1434415"/>
          </a:xfrm>
        </p:spPr>
        <p:txBody>
          <a:bodyPr vert="horz" lIns="91440" tIns="45720" rIns="91440" bIns="45720" rtlCol="0" anchor="b">
            <a:normAutofit/>
          </a:bodyPr>
          <a:lstStyle/>
          <a:p>
            <a:r>
              <a:rPr lang="en-US" sz="5400"/>
              <a:t>Confusion Matrix - KNN</a:t>
            </a:r>
          </a:p>
        </p:txBody>
      </p:sp>
      <p:sp>
        <p:nvSpPr>
          <p:cNvPr id="23" name="sketch line">
            <a:extLst>
              <a:ext uri="{FF2B5EF4-FFF2-40B4-BE49-F238E27FC236}">
                <a16:creationId xmlns:a16="http://schemas.microsoft.com/office/drawing/2014/main" id="{927D5270-6648-4CC1-8F78-48BE299CAC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767709"/>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B53AE7-31B8-3D95-0927-44D93A84BA8B}"/>
              </a:ext>
            </a:extLst>
          </p:cNvPr>
          <p:cNvPicPr>
            <a:picLocks noChangeAspect="1"/>
          </p:cNvPicPr>
          <p:nvPr/>
        </p:nvPicPr>
        <p:blipFill>
          <a:blip r:embed="rId4"/>
          <a:srcRect l="13687" r="6192"/>
          <a:stretch>
            <a:fillRect/>
          </a:stretch>
        </p:blipFill>
        <p:spPr>
          <a:xfrm>
            <a:off x="572492" y="2002056"/>
            <a:ext cx="3943849" cy="4184060"/>
          </a:xfrm>
          <a:custGeom>
            <a:avLst/>
            <a:gdLst/>
            <a:ahLst/>
            <a:cxnLst/>
            <a:rect l="l" t="t" r="r" b="b"/>
            <a:pathLst>
              <a:path w="3807743" h="6307845">
                <a:moveTo>
                  <a:pt x="723201" y="386"/>
                </a:moveTo>
                <a:cubicBezTo>
                  <a:pt x="853884" y="-4204"/>
                  <a:pt x="1013493" y="33912"/>
                  <a:pt x="1176100" y="22622"/>
                </a:cubicBezTo>
                <a:cubicBezTo>
                  <a:pt x="1230302" y="18859"/>
                  <a:pt x="1281736" y="20622"/>
                  <a:pt x="1331852" y="24473"/>
                </a:cubicBezTo>
                <a:lnTo>
                  <a:pt x="1439547" y="34944"/>
                </a:lnTo>
                <a:lnTo>
                  <a:pt x="1484197" y="36226"/>
                </a:lnTo>
                <a:cubicBezTo>
                  <a:pt x="1535166" y="35421"/>
                  <a:pt x="1586369" y="31625"/>
                  <a:pt x="1636625" y="22622"/>
                </a:cubicBezTo>
                <a:cubicBezTo>
                  <a:pt x="1686882" y="13619"/>
                  <a:pt x="1729837" y="10653"/>
                  <a:pt x="1768740" y="10885"/>
                </a:cubicBezTo>
                <a:lnTo>
                  <a:pt x="1829538" y="15086"/>
                </a:lnTo>
                <a:lnTo>
                  <a:pt x="1869968" y="7996"/>
                </a:lnTo>
                <a:cubicBezTo>
                  <a:pt x="1953577" y="-31"/>
                  <a:pt x="2036989" y="9808"/>
                  <a:pt x="2112925" y="20118"/>
                </a:cubicBezTo>
                <a:lnTo>
                  <a:pt x="2119331" y="20977"/>
                </a:lnTo>
                <a:lnTo>
                  <a:pt x="2221855" y="13374"/>
                </a:lnTo>
                <a:cubicBezTo>
                  <a:pt x="2261207" y="12845"/>
                  <a:pt x="2298379" y="14359"/>
                  <a:pt x="2333484" y="16393"/>
                </a:cubicBezTo>
                <a:lnTo>
                  <a:pt x="2372613" y="18812"/>
                </a:lnTo>
                <a:lnTo>
                  <a:pt x="2404945" y="9387"/>
                </a:lnTo>
                <a:cubicBezTo>
                  <a:pt x="2452532" y="1754"/>
                  <a:pt x="2506192" y="9333"/>
                  <a:pt x="2561622" y="17814"/>
                </a:cubicBezTo>
                <a:lnTo>
                  <a:pt x="2583950" y="20591"/>
                </a:lnTo>
                <a:lnTo>
                  <a:pt x="2643527" y="20319"/>
                </a:lnTo>
                <a:cubicBezTo>
                  <a:pt x="2669677" y="20426"/>
                  <a:pt x="2697963" y="20717"/>
                  <a:pt x="2727392" y="21103"/>
                </a:cubicBezTo>
                <a:lnTo>
                  <a:pt x="2786908" y="21989"/>
                </a:lnTo>
                <a:lnTo>
                  <a:pt x="2846459" y="13267"/>
                </a:lnTo>
                <a:cubicBezTo>
                  <a:pt x="2896401" y="10176"/>
                  <a:pt x="2960607" y="12733"/>
                  <a:pt x="3036361" y="17072"/>
                </a:cubicBezTo>
                <a:lnTo>
                  <a:pt x="3129100" y="22671"/>
                </a:lnTo>
                <a:lnTo>
                  <a:pt x="3130653" y="22622"/>
                </a:lnTo>
                <a:cubicBezTo>
                  <a:pt x="3178874" y="19804"/>
                  <a:pt x="3260845" y="26231"/>
                  <a:pt x="3352422" y="32691"/>
                </a:cubicBezTo>
                <a:lnTo>
                  <a:pt x="3362608" y="33356"/>
                </a:lnTo>
                <a:lnTo>
                  <a:pt x="3446036" y="35579"/>
                </a:lnTo>
                <a:cubicBezTo>
                  <a:pt x="3550323" y="36566"/>
                  <a:pt x="3662083" y="33535"/>
                  <a:pt x="3778601" y="22622"/>
                </a:cubicBezTo>
                <a:cubicBezTo>
                  <a:pt x="3793981" y="243672"/>
                  <a:pt x="3764152" y="318695"/>
                  <a:pt x="3778601" y="467157"/>
                </a:cubicBezTo>
                <a:cubicBezTo>
                  <a:pt x="3790077" y="557563"/>
                  <a:pt x="3783697" y="684218"/>
                  <a:pt x="3777639" y="811856"/>
                </a:cubicBezTo>
                <a:lnTo>
                  <a:pt x="3773760" y="922625"/>
                </a:lnTo>
                <a:lnTo>
                  <a:pt x="3778601" y="974384"/>
                </a:lnTo>
                <a:cubicBezTo>
                  <a:pt x="3785784" y="1003717"/>
                  <a:pt x="3785160" y="1041120"/>
                  <a:pt x="3781239" y="1085904"/>
                </a:cubicBezTo>
                <a:lnTo>
                  <a:pt x="3776107" y="1132519"/>
                </a:lnTo>
                <a:lnTo>
                  <a:pt x="3778601" y="1162456"/>
                </a:lnTo>
                <a:cubicBezTo>
                  <a:pt x="3791360" y="1256797"/>
                  <a:pt x="3774958" y="1367020"/>
                  <a:pt x="3763568" y="1469787"/>
                </a:cubicBezTo>
                <a:lnTo>
                  <a:pt x="3758806" y="1520515"/>
                </a:lnTo>
                <a:lnTo>
                  <a:pt x="3760417" y="1549437"/>
                </a:lnTo>
                <a:cubicBezTo>
                  <a:pt x="3764298" y="1588133"/>
                  <a:pt x="3770171" y="1628243"/>
                  <a:pt x="3778601" y="1669683"/>
                </a:cubicBezTo>
                <a:cubicBezTo>
                  <a:pt x="3846039" y="2001203"/>
                  <a:pt x="3774784" y="2142285"/>
                  <a:pt x="3778601" y="2364982"/>
                </a:cubicBezTo>
                <a:lnTo>
                  <a:pt x="3776565" y="2406088"/>
                </a:lnTo>
                <a:lnTo>
                  <a:pt x="3778601" y="2427673"/>
                </a:lnTo>
                <a:cubicBezTo>
                  <a:pt x="3821357" y="2695960"/>
                  <a:pt x="3735684" y="2699438"/>
                  <a:pt x="3778601" y="2809517"/>
                </a:cubicBezTo>
                <a:cubicBezTo>
                  <a:pt x="3789330" y="2837037"/>
                  <a:pt x="3791666" y="2872927"/>
                  <a:pt x="3789892" y="2914654"/>
                </a:cubicBezTo>
                <a:lnTo>
                  <a:pt x="3784971" y="2966248"/>
                </a:lnTo>
                <a:lnTo>
                  <a:pt x="3796722" y="3024078"/>
                </a:lnTo>
                <a:cubicBezTo>
                  <a:pt x="3809238" y="3115139"/>
                  <a:pt x="3806232" y="3210898"/>
                  <a:pt x="3799338" y="3302850"/>
                </a:cubicBezTo>
                <a:lnTo>
                  <a:pt x="3787405" y="3438354"/>
                </a:lnTo>
                <a:lnTo>
                  <a:pt x="3790719" y="3460532"/>
                </a:lnTo>
                <a:cubicBezTo>
                  <a:pt x="3797323" y="3541872"/>
                  <a:pt x="3789007" y="3624193"/>
                  <a:pt x="3780361" y="3709762"/>
                </a:cubicBezTo>
                <a:lnTo>
                  <a:pt x="3780169" y="3712283"/>
                </a:lnTo>
                <a:lnTo>
                  <a:pt x="3781239" y="3768266"/>
                </a:lnTo>
                <a:cubicBezTo>
                  <a:pt x="3780994" y="3815588"/>
                  <a:pt x="3779902" y="3863939"/>
                  <a:pt x="3778794" y="3912511"/>
                </a:cubicBezTo>
                <a:lnTo>
                  <a:pt x="3776324" y="4054010"/>
                </a:lnTo>
                <a:lnTo>
                  <a:pt x="3778601" y="4074733"/>
                </a:lnTo>
                <a:cubicBezTo>
                  <a:pt x="3822365" y="4336760"/>
                  <a:pt x="3765189" y="4482586"/>
                  <a:pt x="3778601" y="4644650"/>
                </a:cubicBezTo>
                <a:cubicBezTo>
                  <a:pt x="3781954" y="4685166"/>
                  <a:pt x="3782850" y="4718916"/>
                  <a:pt x="3782504" y="4749344"/>
                </a:cubicBezTo>
                <a:lnTo>
                  <a:pt x="3780512" y="4796832"/>
                </a:lnTo>
                <a:lnTo>
                  <a:pt x="3786260" y="4877451"/>
                </a:lnTo>
                <a:cubicBezTo>
                  <a:pt x="3786165" y="4918212"/>
                  <a:pt x="3784020" y="4964155"/>
                  <a:pt x="3781623" y="5015963"/>
                </a:cubicBezTo>
                <a:lnTo>
                  <a:pt x="3779076" y="5087925"/>
                </a:lnTo>
                <a:lnTo>
                  <a:pt x="3779599" y="5155456"/>
                </a:lnTo>
                <a:lnTo>
                  <a:pt x="3775907" y="5219073"/>
                </a:lnTo>
                <a:lnTo>
                  <a:pt x="3778601" y="5402640"/>
                </a:lnTo>
                <a:cubicBezTo>
                  <a:pt x="3780494" y="5441637"/>
                  <a:pt x="3781680" y="5475146"/>
                  <a:pt x="3782335" y="5504141"/>
                </a:cubicBezTo>
                <a:lnTo>
                  <a:pt x="3782798" y="5566951"/>
                </a:lnTo>
                <a:lnTo>
                  <a:pt x="3786885" y="5599303"/>
                </a:lnTo>
                <a:cubicBezTo>
                  <a:pt x="3799534" y="5776838"/>
                  <a:pt x="3769350" y="6111156"/>
                  <a:pt x="3778601" y="6291711"/>
                </a:cubicBezTo>
                <a:cubicBezTo>
                  <a:pt x="3687392" y="6306733"/>
                  <a:pt x="3632350" y="6304889"/>
                  <a:pt x="3574752" y="6300212"/>
                </a:cubicBezTo>
                <a:lnTo>
                  <a:pt x="3545837" y="6297718"/>
                </a:lnTo>
                <a:lnTo>
                  <a:pt x="3527963" y="6296834"/>
                </a:lnTo>
                <a:cubicBezTo>
                  <a:pt x="3482151" y="6294419"/>
                  <a:pt x="3430025" y="6291672"/>
                  <a:pt x="3355561" y="6291711"/>
                </a:cubicBezTo>
                <a:cubicBezTo>
                  <a:pt x="3304843" y="6293555"/>
                  <a:pt x="3262749" y="6292377"/>
                  <a:pt x="3225711" y="6290098"/>
                </a:cubicBezTo>
                <a:lnTo>
                  <a:pt x="3218247" y="6289525"/>
                </a:lnTo>
                <a:lnTo>
                  <a:pt x="3198550" y="6289212"/>
                </a:lnTo>
                <a:cubicBezTo>
                  <a:pt x="3144315" y="6287803"/>
                  <a:pt x="3088976" y="6286105"/>
                  <a:pt x="3034921" y="6284968"/>
                </a:cubicBezTo>
                <a:lnTo>
                  <a:pt x="2973802" y="6284626"/>
                </a:lnTo>
                <a:lnTo>
                  <a:pt x="2932520" y="6291711"/>
                </a:lnTo>
                <a:cubicBezTo>
                  <a:pt x="2893699" y="6300111"/>
                  <a:pt x="2847670" y="6301992"/>
                  <a:pt x="2797581" y="6300669"/>
                </a:cubicBezTo>
                <a:lnTo>
                  <a:pt x="2672392" y="6292599"/>
                </a:lnTo>
                <a:lnTo>
                  <a:pt x="2629726" y="6293120"/>
                </a:lnTo>
                <a:lnTo>
                  <a:pt x="2540544" y="6284698"/>
                </a:lnTo>
                <a:lnTo>
                  <a:pt x="2473475" y="6280786"/>
                </a:lnTo>
                <a:cubicBezTo>
                  <a:pt x="2419724" y="6279900"/>
                  <a:pt x="2368202" y="6282437"/>
                  <a:pt x="2322057" y="6291711"/>
                </a:cubicBezTo>
                <a:cubicBezTo>
                  <a:pt x="2275912" y="6300985"/>
                  <a:pt x="2236301" y="6305003"/>
                  <a:pt x="2199195" y="6305968"/>
                </a:cubicBezTo>
                <a:lnTo>
                  <a:pt x="2094190" y="6302012"/>
                </a:lnTo>
                <a:lnTo>
                  <a:pt x="2029724" y="6307766"/>
                </a:lnTo>
                <a:cubicBezTo>
                  <a:pt x="1971866" y="6308389"/>
                  <a:pt x="1916420" y="6305265"/>
                  <a:pt x="1864312" y="6301339"/>
                </a:cubicBezTo>
                <a:lnTo>
                  <a:pt x="1761307" y="6293375"/>
                </a:lnTo>
                <a:lnTo>
                  <a:pt x="1745972" y="6293782"/>
                </a:lnTo>
                <a:cubicBezTo>
                  <a:pt x="1699734" y="6294177"/>
                  <a:pt x="1664143" y="6292827"/>
                  <a:pt x="1633352" y="6291083"/>
                </a:cubicBezTo>
                <a:lnTo>
                  <a:pt x="1621369" y="6290324"/>
                </a:lnTo>
                <a:lnTo>
                  <a:pt x="1599140" y="6291711"/>
                </a:lnTo>
                <a:cubicBezTo>
                  <a:pt x="1564093" y="6296354"/>
                  <a:pt x="1527169" y="6296254"/>
                  <a:pt x="1488567" y="6294097"/>
                </a:cubicBezTo>
                <a:lnTo>
                  <a:pt x="1429716" y="6289243"/>
                </a:lnTo>
                <a:lnTo>
                  <a:pt x="1401008" y="6291711"/>
                </a:lnTo>
                <a:cubicBezTo>
                  <a:pt x="1314301" y="6301163"/>
                  <a:pt x="1222976" y="6299856"/>
                  <a:pt x="1127367" y="6296839"/>
                </a:cubicBezTo>
                <a:lnTo>
                  <a:pt x="1062601" y="6295730"/>
                </a:lnTo>
                <a:lnTo>
                  <a:pt x="964991" y="6305909"/>
                </a:lnTo>
                <a:cubicBezTo>
                  <a:pt x="833250" y="6307778"/>
                  <a:pt x="714190" y="6280255"/>
                  <a:pt x="603122" y="6291711"/>
                </a:cubicBezTo>
                <a:cubicBezTo>
                  <a:pt x="455032" y="6306986"/>
                  <a:pt x="261206" y="6260346"/>
                  <a:pt x="30143" y="6291711"/>
                </a:cubicBezTo>
                <a:cubicBezTo>
                  <a:pt x="-1198" y="6167281"/>
                  <a:pt x="7291" y="6044138"/>
                  <a:pt x="19371" y="5934598"/>
                </a:cubicBezTo>
                <a:lnTo>
                  <a:pt x="33559" y="5801663"/>
                </a:lnTo>
                <a:lnTo>
                  <a:pt x="30143" y="5784485"/>
                </a:lnTo>
                <a:cubicBezTo>
                  <a:pt x="7257" y="5691455"/>
                  <a:pt x="7506" y="5585492"/>
                  <a:pt x="13352" y="5476692"/>
                </a:cubicBezTo>
                <a:lnTo>
                  <a:pt x="21882" y="5346809"/>
                </a:lnTo>
                <a:lnTo>
                  <a:pt x="22064" y="5339439"/>
                </a:lnTo>
                <a:lnTo>
                  <a:pt x="29601" y="5166357"/>
                </a:lnTo>
                <a:lnTo>
                  <a:pt x="30143" y="5151877"/>
                </a:lnTo>
                <a:cubicBezTo>
                  <a:pt x="30018" y="5125783"/>
                  <a:pt x="30111" y="5102484"/>
                  <a:pt x="30346" y="5081409"/>
                </a:cubicBezTo>
                <a:lnTo>
                  <a:pt x="30433" y="5076663"/>
                </a:lnTo>
                <a:lnTo>
                  <a:pt x="30143" y="4963804"/>
                </a:lnTo>
                <a:cubicBezTo>
                  <a:pt x="27040" y="4910138"/>
                  <a:pt x="27067" y="4856021"/>
                  <a:pt x="28459" y="4800989"/>
                </a:cubicBezTo>
                <a:lnTo>
                  <a:pt x="30399" y="4750796"/>
                </a:lnTo>
                <a:lnTo>
                  <a:pt x="31514" y="4666872"/>
                </a:lnTo>
                <a:lnTo>
                  <a:pt x="34697" y="4639551"/>
                </a:lnTo>
                <a:lnTo>
                  <a:pt x="34963" y="4632686"/>
                </a:lnTo>
                <a:cubicBezTo>
                  <a:pt x="37318" y="4575362"/>
                  <a:pt x="39271" y="4516661"/>
                  <a:pt x="39056" y="4456118"/>
                </a:cubicBezTo>
                <a:lnTo>
                  <a:pt x="36996" y="4412759"/>
                </a:lnTo>
                <a:lnTo>
                  <a:pt x="30143" y="4388188"/>
                </a:lnTo>
                <a:cubicBezTo>
                  <a:pt x="7389" y="4328002"/>
                  <a:pt x="11492" y="4256950"/>
                  <a:pt x="19232" y="4188739"/>
                </a:cubicBezTo>
                <a:lnTo>
                  <a:pt x="23985" y="4147809"/>
                </a:lnTo>
                <a:lnTo>
                  <a:pt x="23690" y="4087290"/>
                </a:lnTo>
                <a:lnTo>
                  <a:pt x="29097" y="3984687"/>
                </a:lnTo>
                <a:lnTo>
                  <a:pt x="28035" y="3962690"/>
                </a:lnTo>
                <a:cubicBezTo>
                  <a:pt x="28525" y="3945828"/>
                  <a:pt x="30052" y="3926691"/>
                  <a:pt x="32148" y="3905387"/>
                </a:cubicBezTo>
                <a:lnTo>
                  <a:pt x="34754" y="3881032"/>
                </a:lnTo>
                <a:lnTo>
                  <a:pt x="39206" y="3802233"/>
                </a:lnTo>
                <a:cubicBezTo>
                  <a:pt x="39778" y="3763353"/>
                  <a:pt x="37619" y="3728800"/>
                  <a:pt x="30143" y="3698588"/>
                </a:cubicBezTo>
                <a:cubicBezTo>
                  <a:pt x="7714" y="3607954"/>
                  <a:pt x="33117" y="3482508"/>
                  <a:pt x="36579" y="3365983"/>
                </a:cubicBezTo>
                <a:lnTo>
                  <a:pt x="36510" y="3356621"/>
                </a:lnTo>
                <a:lnTo>
                  <a:pt x="30143" y="3311044"/>
                </a:lnTo>
                <a:cubicBezTo>
                  <a:pt x="14271" y="3224157"/>
                  <a:pt x="11445" y="3149243"/>
                  <a:pt x="14856" y="3082749"/>
                </a:cubicBezTo>
                <a:lnTo>
                  <a:pt x="22229" y="3005366"/>
                </a:lnTo>
                <a:lnTo>
                  <a:pt x="27244" y="2895198"/>
                </a:lnTo>
                <a:cubicBezTo>
                  <a:pt x="29143" y="2848776"/>
                  <a:pt x="30527" y="2799531"/>
                  <a:pt x="30143" y="2746826"/>
                </a:cubicBezTo>
                <a:lnTo>
                  <a:pt x="36784" y="2638240"/>
                </a:lnTo>
                <a:lnTo>
                  <a:pt x="30143" y="2615745"/>
                </a:lnTo>
                <a:cubicBezTo>
                  <a:pt x="-20952" y="2495890"/>
                  <a:pt x="17898" y="2340273"/>
                  <a:pt x="37923" y="2201958"/>
                </a:cubicBezTo>
                <a:lnTo>
                  <a:pt x="42734" y="2158379"/>
                </a:lnTo>
                <a:lnTo>
                  <a:pt x="30143" y="2114218"/>
                </a:lnTo>
                <a:cubicBezTo>
                  <a:pt x="2269" y="2040950"/>
                  <a:pt x="-2735" y="1972014"/>
                  <a:pt x="1162" y="1906697"/>
                </a:cubicBezTo>
                <a:lnTo>
                  <a:pt x="6289" y="1854885"/>
                </a:lnTo>
                <a:lnTo>
                  <a:pt x="8053" y="1809168"/>
                </a:lnTo>
                <a:cubicBezTo>
                  <a:pt x="9832" y="1790244"/>
                  <a:pt x="12470" y="1771472"/>
                  <a:pt x="15415" y="1752867"/>
                </a:cubicBezTo>
                <a:lnTo>
                  <a:pt x="30925" y="1652561"/>
                </a:lnTo>
                <a:lnTo>
                  <a:pt x="30143" y="1606992"/>
                </a:lnTo>
                <a:cubicBezTo>
                  <a:pt x="28397" y="1588584"/>
                  <a:pt x="27931" y="1568665"/>
                  <a:pt x="28348" y="1547550"/>
                </a:cubicBezTo>
                <a:lnTo>
                  <a:pt x="29206" y="1531212"/>
                </a:lnTo>
                <a:lnTo>
                  <a:pt x="23637" y="1487282"/>
                </a:lnTo>
                <a:cubicBezTo>
                  <a:pt x="16479" y="1367166"/>
                  <a:pt x="59638" y="1246041"/>
                  <a:pt x="30143" y="1156757"/>
                </a:cubicBezTo>
                <a:cubicBezTo>
                  <a:pt x="21716" y="1131248"/>
                  <a:pt x="18318" y="1090735"/>
                  <a:pt x="17757" y="1041370"/>
                </a:cubicBezTo>
                <a:lnTo>
                  <a:pt x="18463" y="985697"/>
                </a:lnTo>
                <a:lnTo>
                  <a:pt x="16239" y="975915"/>
                </a:lnTo>
                <a:cubicBezTo>
                  <a:pt x="13541" y="957312"/>
                  <a:pt x="12597" y="940330"/>
                  <a:pt x="12862" y="924477"/>
                </a:cubicBezTo>
                <a:lnTo>
                  <a:pt x="23640" y="845857"/>
                </a:lnTo>
                <a:lnTo>
                  <a:pt x="30907" y="688163"/>
                </a:lnTo>
                <a:lnTo>
                  <a:pt x="31375" y="662715"/>
                </a:lnTo>
                <a:lnTo>
                  <a:pt x="30143" y="655230"/>
                </a:lnTo>
                <a:cubicBezTo>
                  <a:pt x="20345" y="615334"/>
                  <a:pt x="17924" y="569960"/>
                  <a:pt x="19185" y="520814"/>
                </a:cubicBezTo>
                <a:lnTo>
                  <a:pt x="26662" y="415314"/>
                </a:lnTo>
                <a:lnTo>
                  <a:pt x="25635" y="383217"/>
                </a:lnTo>
                <a:cubicBezTo>
                  <a:pt x="25461" y="243905"/>
                  <a:pt x="35455" y="113017"/>
                  <a:pt x="30143" y="22622"/>
                </a:cubicBezTo>
                <a:cubicBezTo>
                  <a:pt x="90096" y="13526"/>
                  <a:pt x="146841" y="12585"/>
                  <a:pt x="200495" y="15390"/>
                </a:cubicBezTo>
                <a:lnTo>
                  <a:pt x="324102" y="27794"/>
                </a:lnTo>
                <a:lnTo>
                  <a:pt x="329634" y="27979"/>
                </a:lnTo>
                <a:cubicBezTo>
                  <a:pt x="398332" y="30204"/>
                  <a:pt x="468106" y="31425"/>
                  <a:pt x="551798" y="27886"/>
                </a:cubicBezTo>
                <a:lnTo>
                  <a:pt x="592464" y="25476"/>
                </a:lnTo>
                <a:lnTo>
                  <a:pt x="603122" y="22622"/>
                </a:lnTo>
                <a:cubicBezTo>
                  <a:pt x="639294" y="8191"/>
                  <a:pt x="679641" y="1916"/>
                  <a:pt x="723201" y="386"/>
                </a:cubicBezTo>
                <a:close/>
              </a:path>
            </a:pathLst>
          </a:custGeom>
        </p:spPr>
      </p:pic>
      <p:sp>
        <p:nvSpPr>
          <p:cNvPr id="7" name="TextBox 6">
            <a:extLst>
              <a:ext uri="{FF2B5EF4-FFF2-40B4-BE49-F238E27FC236}">
                <a16:creationId xmlns:a16="http://schemas.microsoft.com/office/drawing/2014/main" id="{0F118B0D-7742-2EA1-5483-3FBD8E9F95C4}"/>
              </a:ext>
            </a:extLst>
          </p:cNvPr>
          <p:cNvSpPr txBox="1"/>
          <p:nvPr/>
        </p:nvSpPr>
        <p:spPr>
          <a:xfrm>
            <a:off x="4905955" y="2071316"/>
            <a:ext cx="6713552" cy="411480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500"/>
              <a:t>The K-Nearest Neighbors (KNN) model achieved an overall accuracy of 47%, correctly classifying just under half of the 12,000 test digits. Its strongest performance was observed for digit 1 (67% recall), digit 6 (74%), and digit 4 (57%). However, these results are counterbalanced by significant confusion across other classes.  </a:t>
            </a:r>
          </a:p>
          <a:p>
            <a:pPr indent="-228600">
              <a:lnSpc>
                <a:spcPct val="90000"/>
              </a:lnSpc>
              <a:spcAft>
                <a:spcPts val="600"/>
              </a:spcAft>
              <a:buFont typeface="Arial" panose="020B0604020202020204" pitchFamily="34" charset="0"/>
              <a:buChar char="•"/>
            </a:pPr>
            <a:r>
              <a:rPr lang="en-US" sz="1500"/>
              <a:t>Digit 3 is often misclassified as 4 or 6, with only 207 out of 1,200 samples correctly identified.  </a:t>
            </a:r>
          </a:p>
          <a:p>
            <a:pPr indent="-228600">
              <a:lnSpc>
                <a:spcPct val="90000"/>
              </a:lnSpc>
              <a:spcAft>
                <a:spcPts val="600"/>
              </a:spcAft>
              <a:buFont typeface="Arial" panose="020B0604020202020204" pitchFamily="34" charset="0"/>
              <a:buChar char="•"/>
            </a:pPr>
            <a:r>
              <a:rPr lang="en-US" sz="1500"/>
              <a:t>Digit 5 is heavily split between classes 4 and 6, resulting in a recall of just 29%.  </a:t>
            </a:r>
          </a:p>
          <a:p>
            <a:pPr indent="-228600">
              <a:lnSpc>
                <a:spcPct val="90000"/>
              </a:lnSpc>
              <a:spcAft>
                <a:spcPts val="600"/>
              </a:spcAft>
              <a:buFont typeface="Arial" panose="020B0604020202020204" pitchFamily="34" charset="0"/>
              <a:buChar char="•"/>
            </a:pPr>
            <a:r>
              <a:rPr lang="en-US" sz="1500"/>
              <a:t>Digit 2 is frequently confused with 4, 5, and 6, while digits 8 and 9 are commonly mistaken for 0 and 1.  </a:t>
            </a:r>
          </a:p>
          <a:p>
            <a:pPr indent="-228600">
              <a:lnSpc>
                <a:spcPct val="90000"/>
              </a:lnSpc>
              <a:spcAft>
                <a:spcPts val="600"/>
              </a:spcAft>
              <a:buFont typeface="Arial" panose="020B0604020202020204" pitchFamily="34" charset="0"/>
              <a:buChar char="•"/>
            </a:pPr>
            <a:r>
              <a:rPr lang="en-US" sz="1500"/>
              <a:t>Overall, the confusion matrix reveals that KNN performs well on certain digits but struggles with those that share overlapping pixel structures, leading to broad off-diagonal error bands. Improving feature extraction or employing a more discriminative model could enhance overall accuracy.</a:t>
            </a:r>
          </a:p>
        </p:txBody>
      </p:sp>
      <p:pic>
        <p:nvPicPr>
          <p:cNvPr id="8" name="Audio 7">
            <a:extLst>
              <a:ext uri="{FF2B5EF4-FFF2-40B4-BE49-F238E27FC236}">
                <a16:creationId xmlns:a16="http://schemas.microsoft.com/office/drawing/2014/main" id="{65CCD19C-914B-82FD-9F95-B2912236B763}"/>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56375682"/>
      </p:ext>
    </p:extLst>
  </p:cSld>
  <p:clrMapOvr>
    <a:masterClrMapping/>
  </p:clrMapOvr>
  <mc:AlternateContent xmlns:mc="http://schemas.openxmlformats.org/markup-compatibility/2006" xmlns:p14="http://schemas.microsoft.com/office/powerpoint/2010/main">
    <mc:Choice Requires="p14">
      <p:transition spd="slow" p14:dur="2000" advTm="28842"/>
    </mc:Choice>
    <mc:Fallback xmlns="">
      <p:transition spd="slow" advTm="2884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62121"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4D43E5-A9B3-6149-95BD-3D3F0615FFAA}"/>
              </a:ext>
            </a:extLst>
          </p:cNvPr>
          <p:cNvSpPr>
            <a:spLocks noGrp="1"/>
          </p:cNvSpPr>
          <p:nvPr>
            <p:ph type="title"/>
          </p:nvPr>
        </p:nvSpPr>
        <p:spPr>
          <a:xfrm>
            <a:off x="1115568" y="548640"/>
            <a:ext cx="10168128" cy="1179576"/>
          </a:xfrm>
        </p:spPr>
        <p:txBody>
          <a:bodyPr>
            <a:normAutofit/>
          </a:bodyPr>
          <a:lstStyle/>
          <a:p>
            <a:r>
              <a:rPr lang="en-US" sz="4000"/>
              <a:t>Single Image Test</a:t>
            </a:r>
          </a:p>
        </p:txBody>
      </p:sp>
      <p:sp>
        <p:nvSpPr>
          <p:cNvPr id="18" name="Rectangle 1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a:extLst>
              <a:ext uri="{FF2B5EF4-FFF2-40B4-BE49-F238E27FC236}">
                <a16:creationId xmlns:a16="http://schemas.microsoft.com/office/drawing/2014/main" id="{27FDFB29-3F3B-8B64-3980-F14CB97044A6}"/>
              </a:ext>
            </a:extLst>
          </p:cNvPr>
          <p:cNvPicPr>
            <a:picLocks noChangeAspect="1"/>
          </p:cNvPicPr>
          <p:nvPr/>
        </p:nvPicPr>
        <p:blipFill>
          <a:blip r:embed="rId4"/>
          <a:srcRect t="7550" r="-1" b="28048"/>
          <a:stretch>
            <a:fillRect/>
          </a:stretch>
        </p:blipFill>
        <p:spPr>
          <a:xfrm>
            <a:off x="908304" y="2478024"/>
            <a:ext cx="6009855" cy="3694176"/>
          </a:xfrm>
          <a:prstGeom prst="rect">
            <a:avLst/>
          </a:prstGeom>
        </p:spPr>
      </p:pic>
      <p:sp>
        <p:nvSpPr>
          <p:cNvPr id="9" name="Content Placeholder 8">
            <a:extLst>
              <a:ext uri="{FF2B5EF4-FFF2-40B4-BE49-F238E27FC236}">
                <a16:creationId xmlns:a16="http://schemas.microsoft.com/office/drawing/2014/main" id="{AF186E2E-508B-B3A1-C458-E76F549ABDB7}"/>
              </a:ext>
            </a:extLst>
          </p:cNvPr>
          <p:cNvSpPr>
            <a:spLocks noGrp="1"/>
          </p:cNvSpPr>
          <p:nvPr>
            <p:ph idx="1"/>
          </p:nvPr>
        </p:nvSpPr>
        <p:spPr>
          <a:xfrm>
            <a:off x="7411453" y="2478024"/>
            <a:ext cx="3872243" cy="3694176"/>
          </a:xfrm>
        </p:spPr>
        <p:txBody>
          <a:bodyPr anchor="ctr">
            <a:normAutofit/>
          </a:bodyPr>
          <a:lstStyle/>
          <a:p>
            <a:endParaRPr lang="en-US" sz="1800" dirty="0"/>
          </a:p>
        </p:txBody>
      </p:sp>
      <p:pic>
        <p:nvPicPr>
          <p:cNvPr id="6" name="Audio 5">
            <a:extLst>
              <a:ext uri="{FF2B5EF4-FFF2-40B4-BE49-F238E27FC236}">
                <a16:creationId xmlns:a16="http://schemas.microsoft.com/office/drawing/2014/main" id="{BAA46289-67F4-2518-2DBF-A45D09F099B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410135261"/>
      </p:ext>
    </p:extLst>
  </p:cSld>
  <p:clrMapOvr>
    <a:masterClrMapping/>
  </p:clrMapOvr>
  <mc:AlternateContent xmlns:mc="http://schemas.openxmlformats.org/markup-compatibility/2006" xmlns:p14="http://schemas.microsoft.com/office/powerpoint/2010/main">
    <mc:Choice Requires="p14">
      <p:transition spd="slow" p14:dur="2000" advTm="17109"/>
    </mc:Choice>
    <mc:Fallback xmlns="">
      <p:transition spd="slow" advTm="171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93D45B-0CAF-23E6-A660-C24CC50D6A8D}"/>
              </a:ext>
            </a:extLst>
          </p:cNvPr>
          <p:cNvSpPr>
            <a:spLocks noGrp="1"/>
          </p:cNvSpPr>
          <p:nvPr>
            <p:ph type="title"/>
          </p:nvPr>
        </p:nvSpPr>
        <p:spPr>
          <a:xfrm>
            <a:off x="841248" y="548640"/>
            <a:ext cx="3600860" cy="5431536"/>
          </a:xfrm>
        </p:spPr>
        <p:txBody>
          <a:bodyPr>
            <a:normAutofit/>
          </a:bodyPr>
          <a:lstStyle/>
          <a:p>
            <a:r>
              <a:rPr lang="en-US" sz="5000"/>
              <a:t>Strengths &amp; Weaknesses</a:t>
            </a:r>
          </a:p>
        </p:txBody>
      </p:sp>
      <p:sp>
        <p:nvSpPr>
          <p:cNvPr id="2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48E9190-DBCC-629E-8958-956B9397B331}"/>
              </a:ext>
            </a:extLst>
          </p:cNvPr>
          <p:cNvSpPr>
            <a:spLocks noGrp="1"/>
          </p:cNvSpPr>
          <p:nvPr>
            <p:ph idx="1"/>
          </p:nvPr>
        </p:nvSpPr>
        <p:spPr>
          <a:xfrm>
            <a:off x="5126418" y="552091"/>
            <a:ext cx="6224335" cy="5431536"/>
          </a:xfrm>
        </p:spPr>
        <p:txBody>
          <a:bodyPr anchor="ctr">
            <a:normAutofit/>
          </a:bodyPr>
          <a:lstStyle/>
          <a:p>
            <a:pPr marL="0" indent="0">
              <a:buNone/>
            </a:pPr>
            <a:r>
              <a:rPr lang="en-US" sz="1500" b="1"/>
              <a:t>Strengths</a:t>
            </a:r>
          </a:p>
          <a:p>
            <a:r>
              <a:rPr lang="en-US" sz="1500" b="1"/>
              <a:t>Simple &amp; Interpretable</a:t>
            </a:r>
            <a:r>
              <a:rPr lang="en-US" sz="1500"/>
              <a:t>: Easy to implement and analyze.</a:t>
            </a:r>
          </a:p>
          <a:p>
            <a:r>
              <a:rPr lang="en-US" sz="1500" b="1"/>
              <a:t>No need for large GPU resources</a:t>
            </a:r>
            <a:r>
              <a:rPr lang="en-US" sz="1500"/>
              <a:t>: Efficient on CPU.</a:t>
            </a:r>
          </a:p>
          <a:p>
            <a:r>
              <a:rPr lang="en-US" sz="1500" b="1"/>
              <a:t>Effective with limited data</a:t>
            </a:r>
            <a:r>
              <a:rPr lang="en-US" sz="1500"/>
              <a:t>: Performs adequately even with smaller datasets.</a:t>
            </a:r>
          </a:p>
          <a:p>
            <a:r>
              <a:rPr lang="en-US" sz="1500" b="1"/>
              <a:t>HOG captures shape/orientation features</a:t>
            </a:r>
            <a:r>
              <a:rPr lang="en-US" sz="1500"/>
              <a:t>: Effective for capturing structured patterns such as edges and contours (Dalal &amp; Triggs, 2005).</a:t>
            </a:r>
          </a:p>
          <a:p>
            <a:pPr marL="0" indent="0">
              <a:buNone/>
            </a:pPr>
            <a:r>
              <a:rPr lang="en-US" sz="1500" b="1"/>
              <a:t>Weaknesses</a:t>
            </a:r>
          </a:p>
          <a:p>
            <a:r>
              <a:rPr lang="en-US" sz="1500" b="1"/>
              <a:t>Lower accuracy on complex datasets like CIFAR-10</a:t>
            </a:r>
            <a:r>
              <a:rPr lang="en-US" sz="1500"/>
              <a:t>: Can't capture high-level abstract features (e.g., textures, context).</a:t>
            </a:r>
          </a:p>
          <a:p>
            <a:r>
              <a:rPr lang="en-US" sz="1500" b="1"/>
              <a:t>No end-to-end learning</a:t>
            </a:r>
            <a:r>
              <a:rPr lang="en-US" sz="1500"/>
              <a:t>: Feature extraction (HOG) is fixed, not optimized with classification.</a:t>
            </a:r>
          </a:p>
          <a:p>
            <a:r>
              <a:rPr lang="en-US" sz="1500" b="1"/>
              <a:t>Scalability issues</a:t>
            </a:r>
            <a:r>
              <a:rPr lang="en-US" sz="1500"/>
              <a:t>:</a:t>
            </a:r>
          </a:p>
          <a:p>
            <a:pPr lvl="1"/>
            <a:r>
              <a:rPr lang="en-US" sz="1500"/>
              <a:t>SVMs are slow on large datasets.</a:t>
            </a:r>
          </a:p>
          <a:p>
            <a:pPr lvl="1"/>
            <a:r>
              <a:rPr lang="en-US" sz="1500"/>
              <a:t>KNN is memory-heavy and slow during prediction.</a:t>
            </a:r>
          </a:p>
          <a:p>
            <a:r>
              <a:rPr lang="en-US" sz="1500" b="1"/>
              <a:t>No training curves</a:t>
            </a:r>
            <a:r>
              <a:rPr lang="en-US" sz="1500"/>
              <a:t>: Harder to monitor learning progress (unlike deep learning models).</a:t>
            </a:r>
          </a:p>
          <a:p>
            <a:pPr marL="0" indent="0">
              <a:buNone/>
            </a:pPr>
            <a:endParaRPr lang="en-US" sz="1500"/>
          </a:p>
        </p:txBody>
      </p:sp>
      <p:pic>
        <p:nvPicPr>
          <p:cNvPr id="11" name="Audio 10">
            <a:extLst>
              <a:ext uri="{FF2B5EF4-FFF2-40B4-BE49-F238E27FC236}">
                <a16:creationId xmlns:a16="http://schemas.microsoft.com/office/drawing/2014/main" id="{9AE9E22B-753F-5A67-A146-076BAE518D5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991564663"/>
      </p:ext>
    </p:extLst>
  </p:cSld>
  <p:clrMapOvr>
    <a:masterClrMapping/>
  </p:clrMapOvr>
  <mc:AlternateContent xmlns:mc="http://schemas.openxmlformats.org/markup-compatibility/2006" xmlns:p14="http://schemas.microsoft.com/office/powerpoint/2010/main">
    <mc:Choice Requires="p14">
      <p:transition spd="slow" p14:dur="2000" advTm="23722"/>
    </mc:Choice>
    <mc:Fallback xmlns="">
      <p:transition spd="slow" advTm="237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1"/>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304ABD-42D4-A7FD-7326-0CBE8031E227}"/>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000" kern="1200">
                <a:solidFill>
                  <a:schemeClr val="tx1"/>
                </a:solidFill>
                <a:latin typeface="+mj-lt"/>
                <a:ea typeface="+mj-ea"/>
                <a:cs typeface="+mj-cs"/>
              </a:rPr>
              <a:t>Comparative Insights</a:t>
            </a:r>
          </a:p>
        </p:txBody>
      </p:sp>
      <p:sp>
        <p:nvSpPr>
          <p:cNvPr id="19"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BA143FD-0BBD-E3A9-1D9B-6690D9BB4DF6}"/>
              </a:ext>
            </a:extLst>
          </p:cNvPr>
          <p:cNvSpPr>
            <a:spLocks noChangeArrowheads="1"/>
          </p:cNvSpPr>
          <p:nvPr/>
        </p:nvSpPr>
        <p:spPr bwMode="auto">
          <a:xfrm>
            <a:off x="6739128" y="2664886"/>
            <a:ext cx="4818888" cy="355078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200" b="1"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1" i="0" u="none" strike="noStrike" cap="none" normalizeH="0" baseline="0">
                <a:ln>
                  <a:noFill/>
                </a:ln>
                <a:effectLst/>
              </a:rPr>
              <a:t>Trade-Offs:</a:t>
            </a:r>
            <a:endParaRPr kumimoji="0" lang="en-US" altLang="en-US" sz="2200" b="0" i="0" u="none" strike="noStrike" cap="none" normalizeH="0" baseline="0">
              <a:ln>
                <a:noFill/>
              </a:ln>
              <a:effectLst/>
            </a:endParaRP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a:ln>
                  <a:noFill/>
                </a:ln>
                <a:effectLst/>
              </a:rPr>
              <a:t>SVM generalizes better in high-dimensional HOG space.</a:t>
            </a:r>
          </a:p>
          <a:p>
            <a:pPr marL="457200" marR="0" lvl="1" indent="-228600" fontAlgn="base">
              <a:lnSpc>
                <a:spcPct val="90000"/>
              </a:lnSpc>
              <a:spcBef>
                <a:spcPct val="0"/>
              </a:spcBef>
              <a:spcAft>
                <a:spcPts val="600"/>
              </a:spcAft>
              <a:buClrTx/>
              <a:buSzTx/>
              <a:buFont typeface="Arial" panose="020B0604020202020204" pitchFamily="34" charset="0"/>
              <a:buChar char="•"/>
              <a:tabLst/>
            </a:pPr>
            <a:r>
              <a:rPr kumimoji="0" lang="en-US" altLang="en-US" sz="2200" b="0" i="0" u="none" strike="noStrike" cap="none" normalizeH="0" baseline="0">
                <a:ln>
                  <a:noFill/>
                </a:ln>
                <a:effectLst/>
              </a:rPr>
              <a:t>KNN suffers due to curse of dimensionality.</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a:ln>
                <a:noFill/>
              </a:ln>
              <a:effectLst/>
            </a:endParaRPr>
          </a:p>
        </p:txBody>
      </p:sp>
      <p:graphicFrame>
        <p:nvGraphicFramePr>
          <p:cNvPr id="5" name="Content Placeholder 3">
            <a:extLst>
              <a:ext uri="{FF2B5EF4-FFF2-40B4-BE49-F238E27FC236}">
                <a16:creationId xmlns:a16="http://schemas.microsoft.com/office/drawing/2014/main" id="{796AC906-01F5-953A-B7E4-A89DC2C78C6D}"/>
              </a:ext>
            </a:extLst>
          </p:cNvPr>
          <p:cNvGraphicFramePr>
            <a:graphicFrameLocks/>
          </p:cNvGraphicFramePr>
          <p:nvPr>
            <p:extLst>
              <p:ext uri="{D42A27DB-BD31-4B8C-83A1-F6EECF244321}">
                <p14:modId xmlns:p14="http://schemas.microsoft.com/office/powerpoint/2010/main" val="3190525996"/>
              </p:ext>
            </p:extLst>
          </p:nvPr>
        </p:nvGraphicFramePr>
        <p:xfrm>
          <a:off x="630936" y="1958817"/>
          <a:ext cx="5458969" cy="2940368"/>
        </p:xfrm>
        <a:graphic>
          <a:graphicData uri="http://schemas.openxmlformats.org/drawingml/2006/table">
            <a:tbl>
              <a:tblPr>
                <a:solidFill>
                  <a:schemeClr val="bg1">
                    <a:lumMod val="95000"/>
                  </a:schemeClr>
                </a:solidFill>
                <a:tableStyleId>{5C22544A-7EE6-4342-B048-85BDC9FD1C3A}</a:tableStyleId>
              </a:tblPr>
              <a:tblGrid>
                <a:gridCol w="1878692">
                  <a:extLst>
                    <a:ext uri="{9D8B030D-6E8A-4147-A177-3AD203B41FA5}">
                      <a16:colId xmlns:a16="http://schemas.microsoft.com/office/drawing/2014/main" val="2231464624"/>
                    </a:ext>
                  </a:extLst>
                </a:gridCol>
                <a:gridCol w="1728673">
                  <a:extLst>
                    <a:ext uri="{9D8B030D-6E8A-4147-A177-3AD203B41FA5}">
                      <a16:colId xmlns:a16="http://schemas.microsoft.com/office/drawing/2014/main" val="4032511499"/>
                    </a:ext>
                  </a:extLst>
                </a:gridCol>
                <a:gridCol w="1851604">
                  <a:extLst>
                    <a:ext uri="{9D8B030D-6E8A-4147-A177-3AD203B41FA5}">
                      <a16:colId xmlns:a16="http://schemas.microsoft.com/office/drawing/2014/main" val="1991981912"/>
                    </a:ext>
                  </a:extLst>
                </a:gridCol>
              </a:tblGrid>
              <a:tr h="492062">
                <a:tc>
                  <a:txBody>
                    <a:bodyPr/>
                    <a:lstStyle/>
                    <a:p>
                      <a:r>
                        <a:rPr lang="en-US" sz="1600" b="1" cap="none" spc="0">
                          <a:solidFill>
                            <a:schemeClr val="tx1"/>
                          </a:solidFill>
                        </a:rPr>
                        <a:t>Metric</a:t>
                      </a:r>
                    </a:p>
                  </a:txBody>
                  <a:tcPr marL="84010" marR="656622" marT="24003" marB="180022"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600" b="1" cap="none" spc="0">
                          <a:solidFill>
                            <a:schemeClr val="tx1"/>
                          </a:solidFill>
                        </a:rPr>
                        <a:t>SVM</a:t>
                      </a:r>
                    </a:p>
                  </a:txBody>
                  <a:tcPr marL="84010" marR="656622" marT="24003" marB="180022"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tc>
                  <a:txBody>
                    <a:bodyPr/>
                    <a:lstStyle/>
                    <a:p>
                      <a:r>
                        <a:rPr lang="en-US" sz="1600" b="1" cap="none" spc="0">
                          <a:solidFill>
                            <a:schemeClr val="tx1"/>
                          </a:solidFill>
                        </a:rPr>
                        <a:t>KNN</a:t>
                      </a:r>
                    </a:p>
                  </a:txBody>
                  <a:tcPr marL="84010" marR="656622" marT="24003" marB="180022" anchor="ctr">
                    <a:lnL w="12700" cmpd="sng">
                      <a:noFill/>
                      <a:prstDash val="solid"/>
                    </a:lnL>
                    <a:lnR w="12700" cmpd="sng">
                      <a:noFill/>
                      <a:prstDash val="solid"/>
                    </a:lnR>
                    <a:lnT w="9525" cap="flat" cmpd="sng" algn="ctr">
                      <a:noFill/>
                      <a:prstDash val="solid"/>
                    </a:lnT>
                    <a:lnB w="12700" cmpd="sng">
                      <a:noFill/>
                      <a:prstDash val="solid"/>
                    </a:lnB>
                    <a:solidFill>
                      <a:schemeClr val="bg1">
                        <a:lumMod val="95000"/>
                      </a:schemeClr>
                    </a:solidFill>
                  </a:tcPr>
                </a:tc>
                <a:extLst>
                  <a:ext uri="{0D108BD9-81ED-4DB2-BD59-A6C34878D82A}">
                    <a16:rowId xmlns:a16="http://schemas.microsoft.com/office/drawing/2014/main" val="658601818"/>
                  </a:ext>
                </a:extLst>
              </a:tr>
              <a:tr h="492062">
                <a:tc>
                  <a:txBody>
                    <a:bodyPr/>
                    <a:lstStyle/>
                    <a:p>
                      <a:r>
                        <a:rPr lang="en-US" sz="1600" b="1" cap="none" spc="0">
                          <a:solidFill>
                            <a:schemeClr val="tx1"/>
                          </a:solidFill>
                        </a:rPr>
                        <a:t>Accuracy</a:t>
                      </a:r>
                    </a:p>
                  </a:txBody>
                  <a:tcPr marL="84010" marR="656622" marT="24003" marB="180022"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600" b="0" cap="none" spc="0">
                          <a:solidFill>
                            <a:schemeClr val="tx1"/>
                          </a:solidFill>
                        </a:rPr>
                        <a:t>52.4%</a:t>
                      </a:r>
                    </a:p>
                  </a:txBody>
                  <a:tcPr marL="84010" marR="656622" marT="24003" marB="18002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600" b="0" cap="none" spc="0">
                          <a:solidFill>
                            <a:schemeClr val="tx1"/>
                          </a:solidFill>
                        </a:rPr>
                        <a:t>47.0%</a:t>
                      </a:r>
                    </a:p>
                  </a:txBody>
                  <a:tcPr marL="84010" marR="656622" marT="24003" marB="18002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916028585"/>
                  </a:ext>
                </a:extLst>
              </a:tr>
              <a:tr h="492062">
                <a:tc>
                  <a:txBody>
                    <a:bodyPr/>
                    <a:lstStyle/>
                    <a:p>
                      <a:r>
                        <a:rPr lang="en-US" sz="1600" b="1" cap="none" spc="0">
                          <a:solidFill>
                            <a:schemeClr val="tx1"/>
                          </a:solidFill>
                        </a:rPr>
                        <a:t>Precision</a:t>
                      </a:r>
                    </a:p>
                  </a:txBody>
                  <a:tcPr marL="84010" marR="656622" marT="24003" marB="180022"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600" cap="none" spc="0">
                          <a:solidFill>
                            <a:schemeClr val="tx1"/>
                          </a:solidFill>
                        </a:rPr>
                        <a:t>Moderate</a:t>
                      </a:r>
                    </a:p>
                  </a:txBody>
                  <a:tcPr marL="84010" marR="656622" marT="24003" marB="18002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600" cap="none" spc="0">
                          <a:solidFill>
                            <a:schemeClr val="tx1"/>
                          </a:solidFill>
                        </a:rPr>
                        <a:t>Lower</a:t>
                      </a:r>
                    </a:p>
                  </a:txBody>
                  <a:tcPr marL="84010" marR="656622" marT="24003" marB="18002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2072480438"/>
                  </a:ext>
                </a:extLst>
              </a:tr>
              <a:tr h="732091">
                <a:tc>
                  <a:txBody>
                    <a:bodyPr/>
                    <a:lstStyle/>
                    <a:p>
                      <a:r>
                        <a:rPr lang="en-US" sz="1600" b="1" cap="none" spc="0">
                          <a:solidFill>
                            <a:schemeClr val="tx1"/>
                          </a:solidFill>
                        </a:rPr>
                        <a:t>Confusion</a:t>
                      </a:r>
                    </a:p>
                  </a:txBody>
                  <a:tcPr marL="84010" marR="656622" marT="24003" marB="180022"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600" cap="none" spc="0">
                          <a:solidFill>
                            <a:schemeClr val="tx1"/>
                          </a:solidFill>
                        </a:rPr>
                        <a:t>Balanced</a:t>
                      </a:r>
                    </a:p>
                  </a:txBody>
                  <a:tcPr marL="84010" marR="656622" marT="24003" marB="18002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600" cap="none" spc="0">
                          <a:solidFill>
                            <a:schemeClr val="tx1"/>
                          </a:solidFill>
                        </a:rPr>
                        <a:t>More class confusion</a:t>
                      </a:r>
                    </a:p>
                  </a:txBody>
                  <a:tcPr marL="84010" marR="656622" marT="24003" marB="18002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763655839"/>
                  </a:ext>
                </a:extLst>
              </a:tr>
              <a:tr h="732091">
                <a:tc>
                  <a:txBody>
                    <a:bodyPr/>
                    <a:lstStyle/>
                    <a:p>
                      <a:r>
                        <a:rPr lang="en-US" sz="1600" b="1" cap="none" spc="0">
                          <a:solidFill>
                            <a:schemeClr val="tx1"/>
                          </a:solidFill>
                        </a:rPr>
                        <a:t>Train Speed</a:t>
                      </a:r>
                    </a:p>
                  </a:txBody>
                  <a:tcPr marL="84010" marR="656622" marT="24003" marB="180022" anchor="ctr">
                    <a:lnL w="12700" cap="flat" cmpd="sng" algn="ctr">
                      <a:solidFill>
                        <a:schemeClr val="accent1"/>
                      </a:solid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600" cap="none" spc="0">
                          <a:solidFill>
                            <a:schemeClr val="tx1"/>
                          </a:solidFill>
                        </a:rPr>
                        <a:t>Slower</a:t>
                      </a:r>
                    </a:p>
                  </a:txBody>
                  <a:tcPr marL="84010" marR="656622" marT="24003" marB="18002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r>
                        <a:rPr lang="en-US" sz="1600" cap="none" spc="0">
                          <a:solidFill>
                            <a:schemeClr val="tx1"/>
                          </a:solidFill>
                        </a:rPr>
                        <a:t>Faster</a:t>
                      </a:r>
                    </a:p>
                  </a:txBody>
                  <a:tcPr marL="84010" marR="656622" marT="24003" marB="180022" anchor="ctr">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774388828"/>
                  </a:ext>
                </a:extLst>
              </a:tr>
            </a:tbl>
          </a:graphicData>
        </a:graphic>
      </p:graphicFrame>
      <p:pic>
        <p:nvPicPr>
          <p:cNvPr id="8" name="Audio 7">
            <a:extLst>
              <a:ext uri="{FF2B5EF4-FFF2-40B4-BE49-F238E27FC236}">
                <a16:creationId xmlns:a16="http://schemas.microsoft.com/office/drawing/2014/main" id="{4D6AAE2B-7CBB-EF21-E06D-3E3FACC1FF83}"/>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323166789"/>
      </p:ext>
    </p:extLst>
  </p:cSld>
  <p:clrMapOvr>
    <a:masterClrMapping/>
  </p:clrMapOvr>
  <mc:AlternateContent xmlns:mc="http://schemas.openxmlformats.org/markup-compatibility/2006" xmlns:p14="http://schemas.microsoft.com/office/powerpoint/2010/main">
    <mc:Choice Requires="p14">
      <p:transition spd="slow" p14:dur="2000" advTm="18657"/>
    </mc:Choice>
    <mc:Fallback xmlns="">
      <p:transition spd="slow" advTm="186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9A5B6B-0BF9-2E17-34C0-B8FB43B1CB97}"/>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a:t>Code</a:t>
            </a:r>
          </a:p>
        </p:txBody>
      </p:sp>
      <p:sp>
        <p:nvSpPr>
          <p:cNvPr id="23"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8DE7F5A-3A04-86E2-8EC6-3FA6DB8AC302}"/>
              </a:ext>
            </a:extLst>
          </p:cNvPr>
          <p:cNvPicPr>
            <a:picLocks noChangeAspect="1"/>
          </p:cNvPicPr>
          <p:nvPr/>
        </p:nvPicPr>
        <p:blipFill>
          <a:blip r:embed="rId2"/>
          <a:stretch>
            <a:fillRect/>
          </a:stretch>
        </p:blipFill>
        <p:spPr>
          <a:xfrm>
            <a:off x="320040" y="2811131"/>
            <a:ext cx="5614416" cy="3268753"/>
          </a:xfrm>
          <a:prstGeom prst="rect">
            <a:avLst/>
          </a:prstGeom>
        </p:spPr>
      </p:pic>
      <p:pic>
        <p:nvPicPr>
          <p:cNvPr id="7" name="Picture 6">
            <a:extLst>
              <a:ext uri="{FF2B5EF4-FFF2-40B4-BE49-F238E27FC236}">
                <a16:creationId xmlns:a16="http://schemas.microsoft.com/office/drawing/2014/main" id="{65CC08D7-049F-D5DA-5890-258C52363575}"/>
              </a:ext>
            </a:extLst>
          </p:cNvPr>
          <p:cNvPicPr>
            <a:picLocks noChangeAspect="1"/>
          </p:cNvPicPr>
          <p:nvPr/>
        </p:nvPicPr>
        <p:blipFill>
          <a:blip r:embed="rId3"/>
          <a:stretch>
            <a:fillRect/>
          </a:stretch>
        </p:blipFill>
        <p:spPr>
          <a:xfrm>
            <a:off x="6254496" y="3140312"/>
            <a:ext cx="5614416" cy="2610392"/>
          </a:xfrm>
          <a:prstGeom prst="rect">
            <a:avLst/>
          </a:prstGeom>
        </p:spPr>
      </p:pic>
    </p:spTree>
    <p:extLst>
      <p:ext uri="{BB962C8B-B14F-4D97-AF65-F5344CB8AC3E}">
        <p14:creationId xmlns:p14="http://schemas.microsoft.com/office/powerpoint/2010/main" val="1570741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6DF9929-4194-BB19-99CE-82151C604906}"/>
              </a:ext>
            </a:extLst>
          </p:cNvPr>
          <p:cNvPicPr>
            <a:picLocks noChangeAspect="1"/>
          </p:cNvPicPr>
          <p:nvPr/>
        </p:nvPicPr>
        <p:blipFill>
          <a:blip r:embed="rId2"/>
          <a:stretch>
            <a:fillRect/>
          </a:stretch>
        </p:blipFill>
        <p:spPr>
          <a:xfrm>
            <a:off x="348343" y="718456"/>
            <a:ext cx="6074228" cy="5236029"/>
          </a:xfrm>
          <a:prstGeom prst="rect">
            <a:avLst/>
          </a:prstGeom>
        </p:spPr>
      </p:pic>
      <p:pic>
        <p:nvPicPr>
          <p:cNvPr id="7" name="Picture 6">
            <a:extLst>
              <a:ext uri="{FF2B5EF4-FFF2-40B4-BE49-F238E27FC236}">
                <a16:creationId xmlns:a16="http://schemas.microsoft.com/office/drawing/2014/main" id="{DB489565-BC71-A624-D1D8-9BA84881D1EC}"/>
              </a:ext>
            </a:extLst>
          </p:cNvPr>
          <p:cNvPicPr>
            <a:picLocks noChangeAspect="1"/>
          </p:cNvPicPr>
          <p:nvPr/>
        </p:nvPicPr>
        <p:blipFill>
          <a:blip r:embed="rId3"/>
          <a:stretch>
            <a:fillRect/>
          </a:stretch>
        </p:blipFill>
        <p:spPr>
          <a:xfrm>
            <a:off x="6422572" y="816429"/>
            <a:ext cx="5562600" cy="4713514"/>
          </a:xfrm>
          <a:prstGeom prst="rect">
            <a:avLst/>
          </a:prstGeom>
        </p:spPr>
      </p:pic>
    </p:spTree>
    <p:extLst>
      <p:ext uri="{BB962C8B-B14F-4D97-AF65-F5344CB8AC3E}">
        <p14:creationId xmlns:p14="http://schemas.microsoft.com/office/powerpoint/2010/main" val="3122771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5939D29-E857-4708-2B6F-BB68BEE84ADA}"/>
              </a:ext>
            </a:extLst>
          </p:cNvPr>
          <p:cNvPicPr>
            <a:picLocks noGrp="1" noChangeAspect="1"/>
          </p:cNvPicPr>
          <p:nvPr>
            <p:ph idx="1"/>
          </p:nvPr>
        </p:nvPicPr>
        <p:blipFill>
          <a:blip r:embed="rId2"/>
          <a:stretch>
            <a:fillRect/>
          </a:stretch>
        </p:blipFill>
        <p:spPr>
          <a:xfrm>
            <a:off x="643467" y="1466088"/>
            <a:ext cx="10905066" cy="3925822"/>
          </a:xfrm>
          <a:prstGeom prst="rect">
            <a:avLst/>
          </a:prstGeom>
        </p:spPr>
      </p:pic>
    </p:spTree>
    <p:extLst>
      <p:ext uri="{BB962C8B-B14F-4D97-AF65-F5344CB8AC3E}">
        <p14:creationId xmlns:p14="http://schemas.microsoft.com/office/powerpoint/2010/main" val="3694311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8028925-235E-863D-732D-87CAA0323366}"/>
              </a:ext>
            </a:extLst>
          </p:cNvPr>
          <p:cNvSpPr>
            <a:spLocks noGrp="1"/>
          </p:cNvSpPr>
          <p:nvPr>
            <p:ph type="title"/>
          </p:nvPr>
        </p:nvSpPr>
        <p:spPr>
          <a:xfrm>
            <a:off x="1115568" y="548640"/>
            <a:ext cx="10168128" cy="1179576"/>
          </a:xfrm>
        </p:spPr>
        <p:txBody>
          <a:bodyPr>
            <a:normAutofit/>
          </a:bodyPr>
          <a:lstStyle/>
          <a:p>
            <a:r>
              <a:rPr lang="en-US" sz="4000"/>
              <a:t>Contents</a:t>
            </a:r>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graphic of a robot&#10;&#10;AI-generated content may be incorrect.">
            <a:extLst>
              <a:ext uri="{FF2B5EF4-FFF2-40B4-BE49-F238E27FC236}">
                <a16:creationId xmlns:a16="http://schemas.microsoft.com/office/drawing/2014/main" id="{A59E4F2C-372D-B85D-51AA-B36DD6651941}"/>
              </a:ext>
            </a:extLst>
          </p:cNvPr>
          <p:cNvPicPr>
            <a:picLocks noChangeAspect="1"/>
          </p:cNvPicPr>
          <p:nvPr/>
        </p:nvPicPr>
        <p:blipFill>
          <a:blip r:embed="rId2">
            <a:extLst>
              <a:ext uri="{28A0092B-C50C-407E-A947-70E740481C1C}">
                <a14:useLocalDpi xmlns:a14="http://schemas.microsoft.com/office/drawing/2010/main" val="0"/>
              </a:ext>
            </a:extLst>
          </a:blip>
          <a:srcRect r="2" b="25494"/>
          <a:stretch>
            <a:fillRect/>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A42B3DEE-DAD4-557D-5B37-4D5D6E5AEE52}"/>
              </a:ext>
            </a:extLst>
          </p:cNvPr>
          <p:cNvSpPr>
            <a:spLocks noGrp="1"/>
          </p:cNvSpPr>
          <p:nvPr>
            <p:ph idx="1"/>
          </p:nvPr>
        </p:nvSpPr>
        <p:spPr>
          <a:xfrm>
            <a:off x="7411453" y="2478024"/>
            <a:ext cx="3872243" cy="3694176"/>
          </a:xfrm>
        </p:spPr>
        <p:txBody>
          <a:bodyPr anchor="ctr">
            <a:normAutofit/>
          </a:bodyPr>
          <a:lstStyle/>
          <a:p>
            <a:pPr marL="0" indent="0">
              <a:buNone/>
            </a:pPr>
            <a:r>
              <a:rPr lang="en-US" sz="1300"/>
              <a:t>Introduction</a:t>
            </a:r>
          </a:p>
          <a:p>
            <a:pPr marL="0" indent="0">
              <a:buNone/>
            </a:pPr>
            <a:r>
              <a:rPr lang="en-US" sz="1300"/>
              <a:t>EDA</a:t>
            </a:r>
          </a:p>
          <a:p>
            <a:pPr marL="0" indent="0">
              <a:buNone/>
            </a:pPr>
            <a:r>
              <a:rPr lang="en-US" sz="1300"/>
              <a:t>Pre-Processing</a:t>
            </a:r>
          </a:p>
          <a:p>
            <a:pPr marL="0" indent="0">
              <a:buNone/>
            </a:pPr>
            <a:r>
              <a:rPr lang="en-US" sz="1300"/>
              <a:t>Data partitioning</a:t>
            </a:r>
          </a:p>
          <a:p>
            <a:pPr marL="0" indent="0">
              <a:buNone/>
            </a:pPr>
            <a:r>
              <a:rPr lang="en-US" sz="1300"/>
              <a:t>Architecture</a:t>
            </a:r>
          </a:p>
          <a:p>
            <a:pPr marL="0" indent="0">
              <a:buNone/>
            </a:pPr>
            <a:r>
              <a:rPr lang="en-US" sz="1300"/>
              <a:t>Training</a:t>
            </a:r>
          </a:p>
          <a:p>
            <a:pPr marL="0" indent="0">
              <a:buNone/>
            </a:pPr>
            <a:r>
              <a:rPr lang="en-US" sz="1300"/>
              <a:t>Evaluation</a:t>
            </a:r>
          </a:p>
          <a:p>
            <a:pPr marL="0" indent="0">
              <a:buNone/>
            </a:pPr>
            <a:r>
              <a:rPr lang="en-US" sz="1300"/>
              <a:t>Strengths &amp; Weaknesses</a:t>
            </a:r>
          </a:p>
          <a:p>
            <a:pPr marL="0" indent="0">
              <a:buNone/>
            </a:pPr>
            <a:r>
              <a:rPr lang="en-US" sz="1300"/>
              <a:t>Comparative Insights</a:t>
            </a:r>
          </a:p>
          <a:p>
            <a:pPr marL="0" indent="0">
              <a:buNone/>
            </a:pPr>
            <a:r>
              <a:rPr lang="en-US" sz="1300"/>
              <a:t>Code</a:t>
            </a:r>
          </a:p>
          <a:p>
            <a:pPr marL="0" indent="0">
              <a:buNone/>
            </a:pPr>
            <a:r>
              <a:rPr lang="en-US" sz="1300"/>
              <a:t>Conclusion</a:t>
            </a:r>
          </a:p>
          <a:p>
            <a:pPr marL="0" indent="0">
              <a:buNone/>
            </a:pPr>
            <a:r>
              <a:rPr lang="en-US" sz="1300"/>
              <a:t>References</a:t>
            </a:r>
          </a:p>
        </p:txBody>
      </p:sp>
    </p:spTree>
    <p:extLst>
      <p:ext uri="{BB962C8B-B14F-4D97-AF65-F5344CB8AC3E}">
        <p14:creationId xmlns:p14="http://schemas.microsoft.com/office/powerpoint/2010/main" val="41075242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4677D8-ABFB-1B7F-82E5-C0093135FA3C}"/>
              </a:ext>
            </a:extLst>
          </p:cNvPr>
          <p:cNvSpPr>
            <a:spLocks noGrp="1"/>
          </p:cNvSpPr>
          <p:nvPr>
            <p:ph type="title"/>
          </p:nvPr>
        </p:nvSpPr>
        <p:spPr>
          <a:xfrm>
            <a:off x="635000" y="640823"/>
            <a:ext cx="3418659" cy="5583148"/>
          </a:xfrm>
        </p:spPr>
        <p:txBody>
          <a:bodyPr anchor="ctr">
            <a:normAutofit/>
          </a:bodyPr>
          <a:lstStyle/>
          <a:p>
            <a:r>
              <a:rPr lang="en-US" sz="5400"/>
              <a:t>Conclusion</a:t>
            </a:r>
          </a:p>
        </p:txBody>
      </p:sp>
      <p:sp>
        <p:nvSpPr>
          <p:cNvPr id="44"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35415D54-89C9-9312-95CC-05B4227A1D59}"/>
              </a:ext>
            </a:extLst>
          </p:cNvPr>
          <p:cNvGraphicFramePr>
            <a:graphicFrameLocks noGrp="1"/>
          </p:cNvGraphicFramePr>
          <p:nvPr>
            <p:ph idx="1"/>
            <p:extLst>
              <p:ext uri="{D42A27DB-BD31-4B8C-83A1-F6EECF244321}">
                <p14:modId xmlns:p14="http://schemas.microsoft.com/office/powerpoint/2010/main" val="135782193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Audio 4">
            <a:extLst>
              <a:ext uri="{FF2B5EF4-FFF2-40B4-BE49-F238E27FC236}">
                <a16:creationId xmlns:a16="http://schemas.microsoft.com/office/drawing/2014/main" id="{B1F0DA63-695F-4748-77AB-C6A3A523BABD}"/>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1682613396"/>
      </p:ext>
    </p:extLst>
  </p:cSld>
  <p:clrMapOvr>
    <a:masterClrMapping/>
  </p:clrMapOvr>
  <mc:AlternateContent xmlns:mc="http://schemas.openxmlformats.org/markup-compatibility/2006" xmlns:p14="http://schemas.microsoft.com/office/powerpoint/2010/main">
    <mc:Choice Requires="p14">
      <p:transition spd="slow" p14:dur="2000" advTm="27070"/>
    </mc:Choice>
    <mc:Fallback xmlns="">
      <p:transition spd="slow" advTm="270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682D8A-DA2A-ADD7-6536-D2A68E54EA92}"/>
              </a:ext>
            </a:extLst>
          </p:cNvPr>
          <p:cNvSpPr>
            <a:spLocks noGrp="1"/>
          </p:cNvSpPr>
          <p:nvPr>
            <p:ph type="title"/>
          </p:nvPr>
        </p:nvSpPr>
        <p:spPr>
          <a:xfrm>
            <a:off x="838200" y="365125"/>
            <a:ext cx="10515600" cy="1325563"/>
          </a:xfrm>
        </p:spPr>
        <p:txBody>
          <a:bodyPr>
            <a:normAutofit/>
          </a:bodyPr>
          <a:lstStyle/>
          <a:p>
            <a:r>
              <a:rPr lang="en-US" sz="5400"/>
              <a:t>References</a:t>
            </a:r>
          </a:p>
        </p:txBody>
      </p:sp>
      <p:sp>
        <p:nvSpPr>
          <p:cNvPr id="3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90C86A-6843-668F-DC85-B8CB9141AA71}"/>
              </a:ext>
            </a:extLst>
          </p:cNvPr>
          <p:cNvSpPr>
            <a:spLocks noGrp="1"/>
          </p:cNvSpPr>
          <p:nvPr>
            <p:ph idx="1"/>
          </p:nvPr>
        </p:nvSpPr>
        <p:spPr>
          <a:xfrm>
            <a:off x="838200" y="1929384"/>
            <a:ext cx="10515600" cy="4251960"/>
          </a:xfrm>
        </p:spPr>
        <p:txBody>
          <a:bodyPr>
            <a:normAutofit/>
          </a:bodyPr>
          <a:lstStyle/>
          <a:p>
            <a:pPr marL="0" indent="0">
              <a:buNone/>
            </a:pPr>
            <a:r>
              <a:rPr lang="en-US" sz="1500" dirty="0"/>
              <a:t>Cortes, C., &amp; </a:t>
            </a:r>
            <a:r>
              <a:rPr lang="en-US" sz="1500"/>
              <a:t>Vapnik</a:t>
            </a:r>
            <a:r>
              <a:rPr lang="en-US" sz="1500" dirty="0"/>
              <a:t>, V. (1995). </a:t>
            </a:r>
            <a:r>
              <a:rPr lang="en-US" sz="1500" i="1" dirty="0"/>
              <a:t>Support-vector networks</a:t>
            </a:r>
            <a:r>
              <a:rPr lang="en-US" sz="1500" dirty="0"/>
              <a:t>. Machine Learning, 20(3), 273–297. Available at: </a:t>
            </a:r>
            <a:r>
              <a:rPr lang="en-US" sz="1500" dirty="0">
                <a:hlinkClick r:id="rId2">
                  <a:extLst>
                    <a:ext uri="{A12FA001-AC4F-418D-AE19-62706E023703}">
                      <ahyp:hlinkClr xmlns:ahyp="http://schemas.microsoft.com/office/drawing/2018/hyperlinkcolor" val="tx"/>
                    </a:ext>
                  </a:extLst>
                </a:hlinkClick>
              </a:rPr>
              <a:t>https://doi.org/10.1007/BF00994018</a:t>
            </a:r>
            <a:r>
              <a:rPr lang="en-US" sz="1500" dirty="0"/>
              <a:t> (Accessed: 12 Oct 2025).</a:t>
            </a:r>
          </a:p>
          <a:p>
            <a:pPr marL="0" indent="0">
              <a:buNone/>
            </a:pPr>
            <a:r>
              <a:rPr lang="en-US" sz="1500" dirty="0"/>
              <a:t>Cover, T., &amp; Hart, P. (1967). </a:t>
            </a:r>
            <a:r>
              <a:rPr lang="en-US" sz="1500" i="1" dirty="0"/>
              <a:t>Nearest neighbor pattern classification</a:t>
            </a:r>
            <a:r>
              <a:rPr lang="en-US" sz="1500" dirty="0"/>
              <a:t>. IEEE Transactions on Information Theory, 13(1), 21–27. Available at: </a:t>
            </a:r>
            <a:r>
              <a:rPr lang="en-US" sz="1500" dirty="0">
                <a:hlinkClick r:id="rId3">
                  <a:extLst>
                    <a:ext uri="{A12FA001-AC4F-418D-AE19-62706E023703}">
                      <ahyp:hlinkClr xmlns:ahyp="http://schemas.microsoft.com/office/drawing/2018/hyperlinkcolor" val="tx"/>
                    </a:ext>
                  </a:extLst>
                </a:hlinkClick>
              </a:rPr>
              <a:t>https://doi.org/10.1109/TIT.1967.1053964</a:t>
            </a:r>
            <a:r>
              <a:rPr lang="en-US" sz="1500" dirty="0"/>
              <a:t> (Accessed: 12 Oct 2025).</a:t>
            </a:r>
          </a:p>
          <a:p>
            <a:pPr marL="0" indent="0">
              <a:buNone/>
            </a:pPr>
            <a:r>
              <a:rPr lang="en-US" sz="1500" dirty="0"/>
              <a:t>Dalal, N., &amp; Triggs, B. (2005). </a:t>
            </a:r>
            <a:r>
              <a:rPr lang="en-US" sz="1500" i="1" dirty="0"/>
              <a:t>Histograms of Oriented Gradients for Human Detection</a:t>
            </a:r>
            <a:r>
              <a:rPr lang="en-US" sz="1500" dirty="0"/>
              <a:t>. In Proceedings of the IEEE Computer Society Conference on Computer Vision and Pattern Recognition (CVPR), 886–893. Available at: </a:t>
            </a:r>
            <a:r>
              <a:rPr lang="en-US" sz="1500" dirty="0">
                <a:hlinkClick r:id="rId4">
                  <a:extLst>
                    <a:ext uri="{A12FA001-AC4F-418D-AE19-62706E023703}">
                      <ahyp:hlinkClr xmlns:ahyp="http://schemas.microsoft.com/office/drawing/2018/hyperlinkcolor" val="tx"/>
                    </a:ext>
                  </a:extLst>
                </a:hlinkClick>
              </a:rPr>
              <a:t>https://doi.org/10.1109/CVPR.2005.177</a:t>
            </a:r>
            <a:r>
              <a:rPr lang="en-US" sz="1500" dirty="0"/>
              <a:t> (Accessed: 12 Oct 2025).</a:t>
            </a:r>
          </a:p>
          <a:p>
            <a:pPr marL="0" indent="0">
              <a:buNone/>
            </a:pPr>
            <a:r>
              <a:rPr lang="en-US" sz="1500"/>
              <a:t>Krizhevsky</a:t>
            </a:r>
            <a:r>
              <a:rPr lang="en-US" sz="1500" dirty="0"/>
              <a:t>, A. (2009). </a:t>
            </a:r>
            <a:r>
              <a:rPr lang="en-US" sz="1500" i="1" dirty="0"/>
              <a:t>Learning Multiple Layers of Features from Tiny Images</a:t>
            </a:r>
            <a:r>
              <a:rPr lang="en-US" sz="1500" dirty="0"/>
              <a:t>. Technical Report, University of Toronto. Available at: </a:t>
            </a:r>
            <a:br>
              <a:rPr lang="en-US" sz="1500" dirty="0"/>
            </a:br>
            <a:r>
              <a:rPr lang="en-US" sz="1500" dirty="0">
                <a:hlinkClick r:id="rId5">
                  <a:extLst>
                    <a:ext uri="{A12FA001-AC4F-418D-AE19-62706E023703}">
                      <ahyp:hlinkClr xmlns:ahyp="http://schemas.microsoft.com/office/drawing/2018/hyperlinkcolor" val="tx"/>
                    </a:ext>
                  </a:extLst>
                </a:hlinkClick>
              </a:rPr>
              <a:t>https://www.cs.toronto.edu/~kriz/cifar.html</a:t>
            </a:r>
            <a:r>
              <a:rPr lang="en-US" sz="1500" dirty="0"/>
              <a:t> (Accessed: 12 Oct 2025).</a:t>
            </a:r>
          </a:p>
          <a:p>
            <a:pPr marL="0" indent="0">
              <a:buNone/>
            </a:pPr>
            <a:r>
              <a:rPr lang="en-US" sz="1500" dirty="0"/>
              <a:t>Pedregosa, F., et al. (2011). </a:t>
            </a:r>
            <a:r>
              <a:rPr lang="en-US" sz="1500" i="1" dirty="0"/>
              <a:t>Scikit-learn: Machine Learning in Python</a:t>
            </a:r>
            <a:r>
              <a:rPr lang="en-US" sz="1500" dirty="0"/>
              <a:t>. Journal of Machine Learning Research, 12, 2825–2830. Available at: </a:t>
            </a:r>
            <a:br>
              <a:rPr lang="en-US" sz="1500" dirty="0"/>
            </a:br>
            <a:r>
              <a:rPr lang="en-US" sz="1500" dirty="0">
                <a:hlinkClick r:id="rId6">
                  <a:extLst>
                    <a:ext uri="{A12FA001-AC4F-418D-AE19-62706E023703}">
                      <ahyp:hlinkClr xmlns:ahyp="http://schemas.microsoft.com/office/drawing/2018/hyperlinkcolor" val="tx"/>
                    </a:ext>
                  </a:extLst>
                </a:hlinkClick>
              </a:rPr>
              <a:t>https://www.jmlr.org/papers/v12/pedregosa11a.html</a:t>
            </a:r>
            <a:r>
              <a:rPr lang="en-US" sz="1500" dirty="0"/>
              <a:t> (Accessed: 13 Oct 2025).</a:t>
            </a:r>
          </a:p>
          <a:p>
            <a:pPr marL="0" indent="0">
              <a:buNone/>
            </a:pPr>
            <a:r>
              <a:rPr lang="en-US" sz="1500" dirty="0"/>
              <a:t>Rawat, W., &amp; Wang, Z. (2017). </a:t>
            </a:r>
            <a:r>
              <a:rPr lang="en-US" sz="1500" i="1" dirty="0"/>
              <a:t>Deep Convolutional Neural Networks for Image Classification: A Comprehensive Review</a:t>
            </a:r>
            <a:r>
              <a:rPr lang="en-US" sz="1500" dirty="0"/>
              <a:t>. Neural Computation, 29(9), 2352–2449. Available at: </a:t>
            </a:r>
            <a:r>
              <a:rPr lang="en-US" sz="1500" dirty="0">
                <a:hlinkClick r:id="rId7">
                  <a:extLst>
                    <a:ext uri="{A12FA001-AC4F-418D-AE19-62706E023703}">
                      <ahyp:hlinkClr xmlns:ahyp="http://schemas.microsoft.com/office/drawing/2018/hyperlinkcolor" val="tx"/>
                    </a:ext>
                  </a:extLst>
                </a:hlinkClick>
              </a:rPr>
              <a:t>https://doi.org/10.1162/neco_a_00990</a:t>
            </a:r>
            <a:r>
              <a:rPr lang="en-US" sz="1500" dirty="0"/>
              <a:t> (Accessed: 13 Oct 2025).</a:t>
            </a:r>
          </a:p>
        </p:txBody>
      </p:sp>
    </p:spTree>
    <p:extLst>
      <p:ext uri="{BB962C8B-B14F-4D97-AF65-F5344CB8AC3E}">
        <p14:creationId xmlns:p14="http://schemas.microsoft.com/office/powerpoint/2010/main" val="2765563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0" name="Rectangle 5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2" name="Rectangle 6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4" name="Rectangle 6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D02E4D-E524-3F1D-2B10-580BE435C9C3}"/>
              </a:ext>
            </a:extLst>
          </p:cNvPr>
          <p:cNvSpPr>
            <a:spLocks noGrp="1"/>
          </p:cNvSpPr>
          <p:nvPr>
            <p:ph type="title"/>
          </p:nvPr>
        </p:nvSpPr>
        <p:spPr>
          <a:xfrm>
            <a:off x="1115568" y="548640"/>
            <a:ext cx="10168128" cy="1179576"/>
          </a:xfrm>
        </p:spPr>
        <p:txBody>
          <a:bodyPr>
            <a:normAutofit/>
          </a:bodyPr>
          <a:lstStyle/>
          <a:p>
            <a:r>
              <a:rPr lang="en-US" sz="4000"/>
              <a:t>Introduction</a:t>
            </a:r>
          </a:p>
        </p:txBody>
      </p:sp>
      <p:sp>
        <p:nvSpPr>
          <p:cNvPr id="66" name="Rectangle 6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collage of images of animals&#10;&#10;Description automatically generated">
            <a:extLst>
              <a:ext uri="{FF2B5EF4-FFF2-40B4-BE49-F238E27FC236}">
                <a16:creationId xmlns:a16="http://schemas.microsoft.com/office/drawing/2014/main" id="{BED1EF00-5E52-B6E9-54FB-125F784057F2}"/>
              </a:ext>
            </a:extLst>
          </p:cNvPr>
          <p:cNvPicPr>
            <a:picLocks noChangeAspect="1"/>
          </p:cNvPicPr>
          <p:nvPr/>
        </p:nvPicPr>
        <p:blipFill>
          <a:blip r:embed="rId5"/>
          <a:srcRect l="1947" r="20307" b="1"/>
          <a:stretch>
            <a:fillRect/>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CB2409D6-EE6D-EAB3-B6C7-A2EFA7246E8A}"/>
              </a:ext>
            </a:extLst>
          </p:cNvPr>
          <p:cNvSpPr>
            <a:spLocks noGrp="1"/>
          </p:cNvSpPr>
          <p:nvPr>
            <p:ph idx="1"/>
          </p:nvPr>
        </p:nvSpPr>
        <p:spPr>
          <a:xfrm>
            <a:off x="7411453" y="2478024"/>
            <a:ext cx="3872243" cy="3694176"/>
          </a:xfrm>
        </p:spPr>
        <p:txBody>
          <a:bodyPr anchor="ctr">
            <a:normAutofit/>
          </a:bodyPr>
          <a:lstStyle/>
          <a:p>
            <a:r>
              <a:rPr lang="en-US" sz="1300"/>
              <a:t>Object recognition plays a vital role in many modern AI systems, such as autonomous driving, security monitoring, and biometric identification.</a:t>
            </a:r>
          </a:p>
          <a:p>
            <a:r>
              <a:rPr lang="en-US" sz="1300"/>
              <a:t> The CIFAR-10 dataset serves as a standard benchmark for image classification research, containing 60,000 color images of 32×32 pixels divided into 10 distinct categories (Krizhevsky et al., 2009).</a:t>
            </a:r>
          </a:p>
          <a:p>
            <a:r>
              <a:rPr lang="en-US" sz="1300"/>
              <a:t> In this work, we apply a traditional machine learning framework that combines Histogram of Oriented Gradients (HOG) feature extraction with Support Vector Machine (SVM) and K-Nearest Neighbor (KNN) classifiers.</a:t>
            </a:r>
          </a:p>
          <a:p>
            <a:r>
              <a:rPr lang="en-US" sz="1300"/>
              <a:t> The goal is to evaluate how effectively classical ML models can perform visual object recognition tasks using hand-crafted features instead of deep learning methods.</a:t>
            </a:r>
          </a:p>
        </p:txBody>
      </p:sp>
      <p:pic>
        <p:nvPicPr>
          <p:cNvPr id="36" name="Audio 35">
            <a:extLst>
              <a:ext uri="{FF2B5EF4-FFF2-40B4-BE49-F238E27FC236}">
                <a16:creationId xmlns:a16="http://schemas.microsoft.com/office/drawing/2014/main" id="{626703F9-F79F-76A0-E981-EA1F75BD1FB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700308006"/>
      </p:ext>
    </p:extLst>
  </p:cSld>
  <p:clrMapOvr>
    <a:masterClrMapping/>
  </p:clrMapOvr>
  <mc:AlternateContent xmlns:mc="http://schemas.openxmlformats.org/markup-compatibility/2006" xmlns:p14="http://schemas.microsoft.com/office/powerpoint/2010/main">
    <mc:Choice Requires="p14">
      <p:transition spd="slow" p14:dur="2000" advTm="51434"/>
    </mc:Choice>
    <mc:Fallback xmlns="">
      <p:transition spd="slow" advTm="514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6"/>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3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536CAD-2B83-AA65-2D87-3A49E84685E7}"/>
              </a:ext>
            </a:extLst>
          </p:cNvPr>
          <p:cNvSpPr>
            <a:spLocks noGrp="1"/>
          </p:cNvSpPr>
          <p:nvPr>
            <p:ph type="title"/>
          </p:nvPr>
        </p:nvSpPr>
        <p:spPr>
          <a:xfrm>
            <a:off x="1115568" y="548640"/>
            <a:ext cx="10168128" cy="1179576"/>
          </a:xfrm>
        </p:spPr>
        <p:txBody>
          <a:bodyPr>
            <a:normAutofit/>
          </a:bodyPr>
          <a:lstStyle/>
          <a:p>
            <a:r>
              <a:rPr lang="en-US" sz="4000"/>
              <a:t>Exploratory Data Analysis (EDA)</a:t>
            </a:r>
          </a:p>
        </p:txBody>
      </p:sp>
      <p:sp>
        <p:nvSpPr>
          <p:cNvPr id="41" name="Rectangle 4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F6E0B5F7-AB97-A505-825B-8F3BC02B5A90}"/>
              </a:ext>
            </a:extLst>
          </p:cNvPr>
          <p:cNvPicPr>
            <a:picLocks noChangeAspect="1"/>
          </p:cNvPicPr>
          <p:nvPr/>
        </p:nvPicPr>
        <p:blipFill>
          <a:blip r:embed="rId4"/>
          <a:srcRect l="5643" r="-1" b="-1"/>
          <a:stretch>
            <a:fillRect/>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31C07844-2762-4C08-97F1-293775E051C9}"/>
              </a:ext>
            </a:extLst>
          </p:cNvPr>
          <p:cNvSpPr>
            <a:spLocks noGrp="1"/>
          </p:cNvSpPr>
          <p:nvPr>
            <p:ph idx="1"/>
          </p:nvPr>
        </p:nvSpPr>
        <p:spPr>
          <a:xfrm>
            <a:off x="7411453" y="2478024"/>
            <a:ext cx="3872243" cy="3694176"/>
          </a:xfrm>
        </p:spPr>
        <p:txBody>
          <a:bodyPr anchor="ctr">
            <a:normAutofit/>
          </a:bodyPr>
          <a:lstStyle/>
          <a:p>
            <a:r>
              <a:rPr lang="en-US" sz="1800"/>
              <a:t>CIFAR-10 has balanced classes (6,000 images per class).</a:t>
            </a:r>
          </a:p>
          <a:p>
            <a:r>
              <a:rPr lang="en-US" sz="1800"/>
              <a:t>Images are 32x32 RGB.</a:t>
            </a:r>
          </a:p>
          <a:p>
            <a:r>
              <a:rPr lang="en-US" sz="1800"/>
              <a:t>Visualization: Diverse objects, high intra-class variance.</a:t>
            </a:r>
          </a:p>
          <a:p>
            <a:r>
              <a:rPr lang="en-US" sz="1800"/>
              <a:t>Challenge: Low resolution, complex patterns—unsuitable for raw ML input without feature engineering.</a:t>
            </a:r>
          </a:p>
          <a:p>
            <a:pPr marL="0" indent="0">
              <a:buNone/>
            </a:pPr>
            <a:endParaRPr lang="en-US" sz="1800"/>
          </a:p>
        </p:txBody>
      </p:sp>
      <p:pic>
        <p:nvPicPr>
          <p:cNvPr id="12" name="Audio 11">
            <a:extLst>
              <a:ext uri="{FF2B5EF4-FFF2-40B4-BE49-F238E27FC236}">
                <a16:creationId xmlns:a16="http://schemas.microsoft.com/office/drawing/2014/main" id="{E76E7E90-D786-EFE2-A96E-ECDA60294376}"/>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089058072"/>
      </p:ext>
    </p:extLst>
  </p:cSld>
  <p:clrMapOvr>
    <a:masterClrMapping/>
  </p:clrMapOvr>
  <mc:AlternateContent xmlns:mc="http://schemas.openxmlformats.org/markup-compatibility/2006" xmlns:p14="http://schemas.microsoft.com/office/powerpoint/2010/main">
    <mc:Choice Requires="p14">
      <p:transition spd="slow" p14:dur="2000" advTm="29034"/>
    </mc:Choice>
    <mc:Fallback xmlns="">
      <p:transition spd="slow" advTm="2903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02239D2-A05D-4A1C-9F06-FBA7FC730E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A0BBD6-2B7B-3832-000C-788FD64DC5DA}"/>
              </a:ext>
            </a:extLst>
          </p:cNvPr>
          <p:cNvSpPr>
            <a:spLocks noGrp="1"/>
          </p:cNvSpPr>
          <p:nvPr>
            <p:ph type="title"/>
          </p:nvPr>
        </p:nvSpPr>
        <p:spPr>
          <a:xfrm>
            <a:off x="2019300" y="538956"/>
            <a:ext cx="8985250" cy="1118394"/>
          </a:xfrm>
        </p:spPr>
        <p:txBody>
          <a:bodyPr anchor="t">
            <a:normAutofit/>
          </a:bodyPr>
          <a:lstStyle/>
          <a:p>
            <a:r>
              <a:rPr lang="en-US" sz="4000"/>
              <a:t>Pre-Processing</a:t>
            </a:r>
          </a:p>
        </p:txBody>
      </p:sp>
      <p:pic>
        <p:nvPicPr>
          <p:cNvPr id="5" name="Picture 4">
            <a:extLst>
              <a:ext uri="{FF2B5EF4-FFF2-40B4-BE49-F238E27FC236}">
                <a16:creationId xmlns:a16="http://schemas.microsoft.com/office/drawing/2014/main" id="{2B54C30E-6A47-48B2-5F7E-956824F208A1}"/>
              </a:ext>
            </a:extLst>
          </p:cNvPr>
          <p:cNvPicPr>
            <a:picLocks noChangeAspect="1"/>
          </p:cNvPicPr>
          <p:nvPr/>
        </p:nvPicPr>
        <p:blipFill>
          <a:blip r:embed="rId4"/>
          <a:stretch>
            <a:fillRect/>
          </a:stretch>
        </p:blipFill>
        <p:spPr>
          <a:xfrm>
            <a:off x="631371" y="5227778"/>
            <a:ext cx="10940143" cy="1091266"/>
          </a:xfrm>
          <a:prstGeom prst="rect">
            <a:avLst/>
          </a:prstGeom>
        </p:spPr>
      </p:pic>
      <p:sp>
        <p:nvSpPr>
          <p:cNvPr id="3" name="Content Placeholder 2">
            <a:extLst>
              <a:ext uri="{FF2B5EF4-FFF2-40B4-BE49-F238E27FC236}">
                <a16:creationId xmlns:a16="http://schemas.microsoft.com/office/drawing/2014/main" id="{FE8A610D-B592-A89E-1E38-6047C10C653B}"/>
              </a:ext>
            </a:extLst>
          </p:cNvPr>
          <p:cNvSpPr>
            <a:spLocks noGrp="1"/>
          </p:cNvSpPr>
          <p:nvPr>
            <p:ph idx="1"/>
          </p:nvPr>
        </p:nvSpPr>
        <p:spPr>
          <a:xfrm>
            <a:off x="1009650" y="1847849"/>
            <a:ext cx="9994900" cy="4254501"/>
          </a:xfrm>
        </p:spPr>
        <p:txBody>
          <a:bodyPr>
            <a:normAutofit/>
          </a:bodyPr>
          <a:lstStyle/>
          <a:p>
            <a:r>
              <a:rPr lang="en-US" sz="2000"/>
              <a:t>Images were normalized by scaling pixel values to the range [0, 1].  </a:t>
            </a:r>
          </a:p>
          <a:p>
            <a:r>
              <a:rPr lang="en-US" sz="2000"/>
              <a:t>Feature Extraction:  </a:t>
            </a:r>
          </a:p>
          <a:p>
            <a:r>
              <a:rPr lang="en-US" sz="2000"/>
              <a:t>RGB images were converted to grayscale to simplify computation.  </a:t>
            </a:r>
          </a:p>
          <a:p>
            <a:r>
              <a:rPr lang="en-US" sz="2000"/>
              <a:t>Histogram of Oriented Gradients (HOG) was then applied to extract shape and edge-based features.  </a:t>
            </a:r>
          </a:p>
          <a:p>
            <a:r>
              <a:rPr lang="en-US" sz="2000"/>
              <a:t>HOG effectively captures texture and orientation information, which is essential for enabling classical models such as SVM and KNN to accurately differentiate between object classes (Dalal &amp; Triggs, 2005).</a:t>
            </a:r>
            <a:endParaRPr lang="en-US" sz="2000" dirty="0"/>
          </a:p>
        </p:txBody>
      </p:sp>
      <p:pic>
        <p:nvPicPr>
          <p:cNvPr id="17" name="Audio 16">
            <a:extLst>
              <a:ext uri="{FF2B5EF4-FFF2-40B4-BE49-F238E27FC236}">
                <a16:creationId xmlns:a16="http://schemas.microsoft.com/office/drawing/2014/main" id="{FFDCF648-AEDA-9CD6-CFF0-99A1A4D1FC65}"/>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137599438"/>
      </p:ext>
    </p:extLst>
  </p:cSld>
  <p:clrMapOvr>
    <a:masterClrMapping/>
  </p:clrMapOvr>
  <mc:AlternateContent xmlns:mc="http://schemas.openxmlformats.org/markup-compatibility/2006" xmlns:p14="http://schemas.microsoft.com/office/powerpoint/2010/main">
    <mc:Choice Requires="p14">
      <p:transition spd="slow" p14:dur="2000" advTm="22688"/>
    </mc:Choice>
    <mc:Fallback xmlns="">
      <p:transition spd="slow" advTm="2268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7"/>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7" name="Rectangle 3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9" name="Rectangle 3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0D5CC8E-3BDC-C422-291D-5889260752E9}"/>
              </a:ext>
            </a:extLst>
          </p:cNvPr>
          <p:cNvSpPr>
            <a:spLocks noGrp="1"/>
          </p:cNvSpPr>
          <p:nvPr>
            <p:ph type="title"/>
          </p:nvPr>
        </p:nvSpPr>
        <p:spPr>
          <a:xfrm>
            <a:off x="1115568" y="548640"/>
            <a:ext cx="10168128" cy="1179576"/>
          </a:xfrm>
        </p:spPr>
        <p:txBody>
          <a:bodyPr>
            <a:normAutofit/>
          </a:bodyPr>
          <a:lstStyle/>
          <a:p>
            <a:r>
              <a:rPr lang="en-US" sz="4000"/>
              <a:t>Data Partitioning</a:t>
            </a:r>
          </a:p>
        </p:txBody>
      </p:sp>
      <p:sp>
        <p:nvSpPr>
          <p:cNvPr id="41" name="Rectangle 4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Training Set คืออะไร ทำไมเราต้องแยกชุดข้อมูล Train / Test Split เป็น ...">
            <a:extLst>
              <a:ext uri="{FF2B5EF4-FFF2-40B4-BE49-F238E27FC236}">
                <a16:creationId xmlns:a16="http://schemas.microsoft.com/office/drawing/2014/main" id="{01E72FAF-B7AC-1597-84C0-4C630B3CFDD3}"/>
              </a:ext>
            </a:extLst>
          </p:cNvPr>
          <p:cNvPicPr>
            <a:picLocks noChangeAspect="1"/>
          </p:cNvPicPr>
          <p:nvPr/>
        </p:nvPicPr>
        <p:blipFill>
          <a:blip r:embed="rId4"/>
          <a:srcRect l="13938" r="3500"/>
          <a:stretch>
            <a:fillRect/>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79087F83-17E1-11F3-A1AC-4D3F88831B26}"/>
              </a:ext>
            </a:extLst>
          </p:cNvPr>
          <p:cNvSpPr>
            <a:spLocks noGrp="1"/>
          </p:cNvSpPr>
          <p:nvPr>
            <p:ph idx="1"/>
          </p:nvPr>
        </p:nvSpPr>
        <p:spPr>
          <a:xfrm>
            <a:off x="7411453" y="2478024"/>
            <a:ext cx="3872243" cy="3694176"/>
          </a:xfrm>
        </p:spPr>
        <p:txBody>
          <a:bodyPr anchor="ctr">
            <a:normAutofit/>
          </a:bodyPr>
          <a:lstStyle/>
          <a:p>
            <a:r>
              <a:rPr lang="en-US" sz="1800"/>
              <a:t>Combined CIFAR-10 train &amp; test sets (60,000 images).</a:t>
            </a:r>
          </a:p>
          <a:p>
            <a:r>
              <a:rPr lang="en-US" sz="1800"/>
              <a:t>Split:</a:t>
            </a:r>
          </a:p>
          <a:p>
            <a:pPr lvl="1"/>
            <a:r>
              <a:rPr lang="en-US" sz="1800"/>
              <a:t>60% Training (36,000)</a:t>
            </a:r>
          </a:p>
          <a:p>
            <a:pPr lvl="1"/>
            <a:r>
              <a:rPr lang="en-US" sz="1800"/>
              <a:t>20% Validation (12,000)</a:t>
            </a:r>
          </a:p>
          <a:p>
            <a:pPr lvl="1"/>
            <a:r>
              <a:rPr lang="en-US" sz="1800"/>
              <a:t>20% Test (12,000)</a:t>
            </a:r>
          </a:p>
          <a:p>
            <a:r>
              <a:rPr lang="en-US" sz="1800"/>
              <a:t>Stratified sampling was used to preserve class balance throughout all dataset partitions.</a:t>
            </a:r>
          </a:p>
        </p:txBody>
      </p:sp>
      <p:pic>
        <p:nvPicPr>
          <p:cNvPr id="14" name="Audio 13">
            <a:extLst>
              <a:ext uri="{FF2B5EF4-FFF2-40B4-BE49-F238E27FC236}">
                <a16:creationId xmlns:a16="http://schemas.microsoft.com/office/drawing/2014/main" id="{35C4FBA2-875E-B1F6-7C07-CE4FAB9151C8}"/>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382385219"/>
      </p:ext>
    </p:extLst>
  </p:cSld>
  <p:clrMapOvr>
    <a:masterClrMapping/>
  </p:clrMapOvr>
  <mc:AlternateContent xmlns:mc="http://schemas.openxmlformats.org/markup-compatibility/2006" xmlns:p14="http://schemas.microsoft.com/office/powerpoint/2010/main">
    <mc:Choice Requires="p14">
      <p:transition spd="slow" p14:dur="2000" advTm="17003"/>
    </mc:Choice>
    <mc:Fallback xmlns="">
      <p:transition spd="slow" advTm="1700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1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14"/>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Rectangle 38">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1" name="Rectangle 40">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543AB22-1140-AB5E-18B7-6DED1FF8313D}"/>
              </a:ext>
            </a:extLst>
          </p:cNvPr>
          <p:cNvSpPr>
            <a:spLocks noGrp="1"/>
          </p:cNvSpPr>
          <p:nvPr>
            <p:ph type="title"/>
          </p:nvPr>
        </p:nvSpPr>
        <p:spPr>
          <a:xfrm>
            <a:off x="1115568" y="548640"/>
            <a:ext cx="10168128" cy="1179576"/>
          </a:xfrm>
        </p:spPr>
        <p:txBody>
          <a:bodyPr>
            <a:normAutofit/>
          </a:bodyPr>
          <a:lstStyle/>
          <a:p>
            <a:r>
              <a:rPr lang="en-US" sz="4000"/>
              <a:t>Model Architecture (Classical ML)</a:t>
            </a:r>
          </a:p>
        </p:txBody>
      </p:sp>
      <p:sp>
        <p:nvSpPr>
          <p:cNvPr id="43" name="Rectangle 42">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diagram of a software system&#10;&#10;AI-generated content may be incorrect.">
            <a:extLst>
              <a:ext uri="{FF2B5EF4-FFF2-40B4-BE49-F238E27FC236}">
                <a16:creationId xmlns:a16="http://schemas.microsoft.com/office/drawing/2014/main" id="{6C783AA9-83CE-FA4E-CD2B-DBE3688A35F6}"/>
              </a:ext>
            </a:extLst>
          </p:cNvPr>
          <p:cNvPicPr>
            <a:picLocks noChangeAspect="1"/>
          </p:cNvPicPr>
          <p:nvPr/>
        </p:nvPicPr>
        <p:blipFill>
          <a:blip r:embed="rId4">
            <a:extLst>
              <a:ext uri="{28A0092B-C50C-407E-A947-70E740481C1C}">
                <a14:useLocalDpi xmlns:a14="http://schemas.microsoft.com/office/drawing/2010/main" val="0"/>
              </a:ext>
            </a:extLst>
          </a:blip>
          <a:srcRect r="2194" b="2"/>
          <a:stretch>
            <a:fillRect/>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B4EC2842-24E4-685B-B09B-E1EF1A75A2F6}"/>
              </a:ext>
            </a:extLst>
          </p:cNvPr>
          <p:cNvSpPr>
            <a:spLocks noGrp="1"/>
          </p:cNvSpPr>
          <p:nvPr>
            <p:ph idx="1"/>
          </p:nvPr>
        </p:nvSpPr>
        <p:spPr>
          <a:xfrm>
            <a:off x="7411453" y="2478024"/>
            <a:ext cx="3872243" cy="3694176"/>
          </a:xfrm>
        </p:spPr>
        <p:txBody>
          <a:bodyPr anchor="ctr">
            <a:normAutofit/>
          </a:bodyPr>
          <a:lstStyle/>
          <a:p>
            <a:r>
              <a:rPr lang="en-US" sz="1800" b="1"/>
              <a:t>Support Vector Machine (SVM):</a:t>
            </a:r>
            <a:endParaRPr lang="en-US" sz="1800"/>
          </a:p>
          <a:p>
            <a:pPr lvl="1"/>
            <a:r>
              <a:rPr lang="en-US" sz="1800"/>
              <a:t>Linear kernel</a:t>
            </a:r>
          </a:p>
          <a:p>
            <a:pPr lvl="1"/>
            <a:r>
              <a:rPr lang="en-US" sz="1800"/>
              <a:t>C = 1 (regularization)</a:t>
            </a:r>
          </a:p>
          <a:p>
            <a:r>
              <a:rPr lang="en-US" sz="1800" b="1"/>
              <a:t>K-Nearest Neighbors (KNN):</a:t>
            </a:r>
            <a:endParaRPr lang="en-US" sz="1800"/>
          </a:p>
          <a:p>
            <a:pPr lvl="1"/>
            <a:r>
              <a:rPr lang="en-US" sz="1800"/>
              <a:t>k = 5</a:t>
            </a:r>
          </a:p>
          <a:p>
            <a:r>
              <a:rPr lang="en-US" sz="1800"/>
              <a:t>Both models were trained using HOG features, consisting of approximately 5,000 dimensions per image.</a:t>
            </a:r>
          </a:p>
        </p:txBody>
      </p:sp>
      <p:pic>
        <p:nvPicPr>
          <p:cNvPr id="8" name="Audio 7">
            <a:extLst>
              <a:ext uri="{FF2B5EF4-FFF2-40B4-BE49-F238E27FC236}">
                <a16:creationId xmlns:a16="http://schemas.microsoft.com/office/drawing/2014/main" id="{74AC9279-7ED1-C28C-CA79-173D8781D60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4110860117"/>
      </p:ext>
    </p:extLst>
  </p:cSld>
  <p:clrMapOvr>
    <a:masterClrMapping/>
  </p:clrMapOvr>
  <mc:AlternateContent xmlns:mc="http://schemas.openxmlformats.org/markup-compatibility/2006" xmlns:p14="http://schemas.microsoft.com/office/powerpoint/2010/main">
    <mc:Choice Requires="p14">
      <p:transition spd="slow" p14:dur="2000" advTm="15904"/>
    </mc:Choice>
    <mc:Fallback xmlns="">
      <p:transition spd="slow" advTm="1590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8"/>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A8495B-FA01-F8AF-4F1F-4F842A4B2480}"/>
              </a:ext>
            </a:extLst>
          </p:cNvPr>
          <p:cNvSpPr>
            <a:spLocks noGrp="1"/>
          </p:cNvSpPr>
          <p:nvPr>
            <p:ph type="title"/>
          </p:nvPr>
        </p:nvSpPr>
        <p:spPr>
          <a:xfrm>
            <a:off x="841248" y="548640"/>
            <a:ext cx="3600860" cy="5431536"/>
          </a:xfrm>
        </p:spPr>
        <p:txBody>
          <a:bodyPr>
            <a:normAutofit/>
          </a:bodyPr>
          <a:lstStyle/>
          <a:p>
            <a:r>
              <a:rPr lang="en-US" sz="5400"/>
              <a:t>Training Strategy</a:t>
            </a:r>
          </a:p>
        </p:txBody>
      </p:sp>
      <p:sp>
        <p:nvSpPr>
          <p:cNvPr id="3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27CCBA1-4239-EEE5-1048-D8BA45D652AC}"/>
              </a:ext>
            </a:extLst>
          </p:cNvPr>
          <p:cNvSpPr>
            <a:spLocks noGrp="1"/>
          </p:cNvSpPr>
          <p:nvPr>
            <p:ph idx="1"/>
          </p:nvPr>
        </p:nvSpPr>
        <p:spPr>
          <a:xfrm>
            <a:off x="5126418" y="552091"/>
            <a:ext cx="6224335" cy="5431536"/>
          </a:xfrm>
        </p:spPr>
        <p:txBody>
          <a:bodyPr anchor="ctr">
            <a:normAutofit/>
          </a:bodyPr>
          <a:lstStyle/>
          <a:p>
            <a:r>
              <a:rPr lang="en-US" sz="2200"/>
              <a:t>Feature extraction using HOG took a few minutes for the entire set of 60,000 images.  </a:t>
            </a:r>
          </a:p>
          <a:p>
            <a:r>
              <a:rPr lang="en-US" sz="2200"/>
              <a:t>SVM and KNN models were trained on 36,000 samples.  </a:t>
            </a:r>
          </a:p>
          <a:p>
            <a:r>
              <a:rPr lang="en-US" sz="2200"/>
              <a:t>Since these are classical models, there is no epoch or batch structure—the models are trained only once.  </a:t>
            </a:r>
          </a:p>
          <a:p>
            <a:r>
              <a:rPr lang="en-US" sz="2200"/>
              <a:t>A validation set was used for model comparison prior to final testing.  </a:t>
            </a:r>
          </a:p>
          <a:p>
            <a:r>
              <a:rPr lang="en-US" sz="2200"/>
              <a:t>Unlike deep learning approaches, classical models do not involve iterative training or loss curves (Rawat &amp; Wang, 2017). Instead, both models were trained once on precomputed HOG features using the scikit-learn framework (Pedregosa et al., 2011).</a:t>
            </a:r>
          </a:p>
        </p:txBody>
      </p:sp>
      <p:pic>
        <p:nvPicPr>
          <p:cNvPr id="7" name="Audio 6">
            <a:extLst>
              <a:ext uri="{FF2B5EF4-FFF2-40B4-BE49-F238E27FC236}">
                <a16:creationId xmlns:a16="http://schemas.microsoft.com/office/drawing/2014/main" id="{A93014F8-C66E-533D-0B2D-57DEDCA783E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321407563"/>
      </p:ext>
    </p:extLst>
  </p:cSld>
  <p:clrMapOvr>
    <a:masterClrMapping/>
  </p:clrMapOvr>
  <mc:AlternateContent xmlns:mc="http://schemas.openxmlformats.org/markup-compatibility/2006" xmlns:p14="http://schemas.microsoft.com/office/powerpoint/2010/main">
    <mc:Choice Requires="p14">
      <p:transition spd="slow" p14:dur="2000" advTm="27338"/>
    </mc:Choice>
    <mc:Fallback xmlns="">
      <p:transition spd="slow" advTm="2733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7EF719-18D8-A5C1-A3F8-5A4FADC4FDCC}"/>
              </a:ext>
            </a:extLst>
          </p:cNvPr>
          <p:cNvSpPr>
            <a:spLocks noGrp="1"/>
          </p:cNvSpPr>
          <p:nvPr>
            <p:ph type="title"/>
          </p:nvPr>
        </p:nvSpPr>
        <p:spPr>
          <a:xfrm>
            <a:off x="841248" y="548640"/>
            <a:ext cx="3600860" cy="5431536"/>
          </a:xfrm>
        </p:spPr>
        <p:txBody>
          <a:bodyPr>
            <a:normAutofit/>
          </a:bodyPr>
          <a:lstStyle/>
          <a:p>
            <a:r>
              <a:rPr lang="en-US" sz="5400"/>
              <a:t>Evaluation – SVM (Validation)</a:t>
            </a:r>
          </a:p>
        </p:txBody>
      </p:sp>
      <p:sp>
        <p:nvSpPr>
          <p:cNvPr id="36"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EB65E9C-D988-898B-77D0-393267CDEF27}"/>
              </a:ext>
            </a:extLst>
          </p:cNvPr>
          <p:cNvSpPr>
            <a:spLocks noGrp="1"/>
          </p:cNvSpPr>
          <p:nvPr>
            <p:ph idx="1"/>
          </p:nvPr>
        </p:nvSpPr>
        <p:spPr>
          <a:xfrm>
            <a:off x="5126418" y="552091"/>
            <a:ext cx="6224335" cy="5431536"/>
          </a:xfrm>
        </p:spPr>
        <p:txBody>
          <a:bodyPr anchor="ctr">
            <a:normAutofit/>
          </a:bodyPr>
          <a:lstStyle/>
          <a:p>
            <a:r>
              <a:rPr lang="en-US" sz="2200" b="1"/>
              <a:t>Accuracy:</a:t>
            </a:r>
            <a:r>
              <a:rPr lang="en-US" sz="2200"/>
              <a:t> 52.15%</a:t>
            </a:r>
          </a:p>
          <a:p>
            <a:r>
              <a:rPr lang="en-US" sz="2200"/>
              <a:t>Stronger on structured classes (e.g., trucks, cars).</a:t>
            </a:r>
          </a:p>
          <a:p>
            <a:r>
              <a:rPr lang="en-US" sz="2200" b="1"/>
              <a:t>Confusion Matrix:</a:t>
            </a:r>
            <a:r>
              <a:rPr lang="en-US" sz="2200"/>
              <a:t> Shows confusion among animals (dog, cat, deer).</a:t>
            </a:r>
          </a:p>
          <a:p>
            <a:r>
              <a:rPr lang="en-US" sz="2200"/>
              <a:t>Macro F1: ~0.52 → fair generalization</a:t>
            </a:r>
          </a:p>
          <a:p>
            <a:pPr marL="0" indent="0">
              <a:buNone/>
            </a:pPr>
            <a:endParaRPr lang="en-US" sz="2200"/>
          </a:p>
        </p:txBody>
      </p:sp>
      <p:pic>
        <p:nvPicPr>
          <p:cNvPr id="7" name="Audio 6">
            <a:extLst>
              <a:ext uri="{FF2B5EF4-FFF2-40B4-BE49-F238E27FC236}">
                <a16:creationId xmlns:a16="http://schemas.microsoft.com/office/drawing/2014/main" id="{5CF74717-7189-F9E8-29A2-B6D4EED699F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26800" y="5892800"/>
            <a:ext cx="812800" cy="812800"/>
          </a:xfrm>
          <a:prstGeom prst="rect">
            <a:avLst/>
          </a:prstGeom>
        </p:spPr>
      </p:pic>
    </p:spTree>
    <p:extLst>
      <p:ext uri="{BB962C8B-B14F-4D97-AF65-F5344CB8AC3E}">
        <p14:creationId xmlns:p14="http://schemas.microsoft.com/office/powerpoint/2010/main" val="2442032825"/>
      </p:ext>
    </p:extLst>
  </p:cSld>
  <p:clrMapOvr>
    <a:masterClrMapping/>
  </p:clrMapOvr>
  <mc:AlternateContent xmlns:mc="http://schemas.openxmlformats.org/markup-compatibility/2006" xmlns:p14="http://schemas.microsoft.com/office/powerpoint/2010/main">
    <mc:Choice Requires="p14">
      <p:transition spd="slow" p14:dur="2000" advTm="19607"/>
    </mc:Choice>
    <mc:Fallback xmlns="">
      <p:transition spd="slow" advTm="1960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225</TotalTime>
  <Words>1445</Words>
  <Application>Microsoft Macintosh PowerPoint</Application>
  <PresentationFormat>Widescreen</PresentationFormat>
  <Paragraphs>127</Paragraphs>
  <Slides>21</Slides>
  <Notes>2</Notes>
  <HiddenSlides>0</HiddenSlides>
  <MMClips>16</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Calibri</vt:lpstr>
      <vt:lpstr>Office Theme</vt:lpstr>
      <vt:lpstr>Object Recognition using Classical Machine Learning (Track 1)</vt:lpstr>
      <vt:lpstr>Contents</vt:lpstr>
      <vt:lpstr>Introduction</vt:lpstr>
      <vt:lpstr>Exploratory Data Analysis (EDA)</vt:lpstr>
      <vt:lpstr>Pre-Processing</vt:lpstr>
      <vt:lpstr>Data Partitioning</vt:lpstr>
      <vt:lpstr>Model Architecture (Classical ML)</vt:lpstr>
      <vt:lpstr>Training Strategy</vt:lpstr>
      <vt:lpstr>Evaluation – SVM (Validation)</vt:lpstr>
      <vt:lpstr>Evaluation – KNN (Validation)</vt:lpstr>
      <vt:lpstr>Test Set Evaluation</vt:lpstr>
      <vt:lpstr>Confusion Matrix - SVM</vt:lpstr>
      <vt:lpstr>Confusion Matrix - KNN</vt:lpstr>
      <vt:lpstr>Single Image Test</vt:lpstr>
      <vt:lpstr>Strengths &amp; Weaknesses</vt:lpstr>
      <vt:lpstr>Comparative Insights</vt:lpstr>
      <vt:lpstr>Code</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Hassan Khan</dc:creator>
  <cp:lastModifiedBy>Yousif Ali</cp:lastModifiedBy>
  <cp:revision>13</cp:revision>
  <dcterms:created xsi:type="dcterms:W3CDTF">2025-07-05T05:51:41Z</dcterms:created>
  <dcterms:modified xsi:type="dcterms:W3CDTF">2025-10-13T18:35:15Z</dcterms:modified>
</cp:coreProperties>
</file>