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2">
  <p:sldMasterIdLst>
    <p:sldMasterId id="2147483648" r:id="rId4"/>
  </p:sldMasterIdLst>
  <p:notesMasterIdLst>
    <p:notesMasterId r:id="rId36"/>
  </p:notesMasterIdLst>
  <p:handoutMasterIdLst>
    <p:handoutMasterId r:id="rId37"/>
  </p:handoutMasterIdLst>
  <p:sldIdLst>
    <p:sldId id="256" r:id="rId5"/>
    <p:sldId id="257" r:id="rId6"/>
    <p:sldId id="260" r:id="rId7"/>
    <p:sldId id="258" r:id="rId8"/>
    <p:sldId id="286" r:id="rId9"/>
    <p:sldId id="288" r:id="rId10"/>
    <p:sldId id="290" r:id="rId11"/>
    <p:sldId id="291" r:id="rId12"/>
    <p:sldId id="292" r:id="rId13"/>
    <p:sldId id="293" r:id="rId14"/>
    <p:sldId id="294" r:id="rId15"/>
    <p:sldId id="303" r:id="rId16"/>
    <p:sldId id="300" r:id="rId17"/>
    <p:sldId id="295" r:id="rId18"/>
    <p:sldId id="296" r:id="rId19"/>
    <p:sldId id="298" r:id="rId20"/>
    <p:sldId id="299" r:id="rId21"/>
    <p:sldId id="297" r:id="rId22"/>
    <p:sldId id="301" r:id="rId23"/>
    <p:sldId id="304" r:id="rId24"/>
    <p:sldId id="306" r:id="rId25"/>
    <p:sldId id="307" r:id="rId26"/>
    <p:sldId id="308" r:id="rId27"/>
    <p:sldId id="309" r:id="rId28"/>
    <p:sldId id="312" r:id="rId29"/>
    <p:sldId id="311" r:id="rId30"/>
    <p:sldId id="313" r:id="rId31"/>
    <p:sldId id="315" r:id="rId32"/>
    <p:sldId id="261" r:id="rId33"/>
    <p:sldId id="316" r:id="rId34"/>
    <p:sldId id="2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84CA38-F2E6-4283-A285-106E47CC6445}">
          <p14:sldIdLst>
            <p14:sldId id="256"/>
            <p14:sldId id="257"/>
            <p14:sldId id="260"/>
            <p14:sldId id="258"/>
            <p14:sldId id="286"/>
            <p14:sldId id="288"/>
            <p14:sldId id="290"/>
            <p14:sldId id="291"/>
            <p14:sldId id="292"/>
          </p14:sldIdLst>
        </p14:section>
        <p14:section name="Untitled Section" id="{A946325C-CBBA-4F3B-A5DE-B629EB00DB79}">
          <p14:sldIdLst>
            <p14:sldId id="293"/>
            <p14:sldId id="294"/>
            <p14:sldId id="303"/>
            <p14:sldId id="300"/>
            <p14:sldId id="295"/>
            <p14:sldId id="296"/>
            <p14:sldId id="298"/>
            <p14:sldId id="299"/>
            <p14:sldId id="297"/>
            <p14:sldId id="301"/>
            <p14:sldId id="304"/>
            <p14:sldId id="306"/>
            <p14:sldId id="307"/>
            <p14:sldId id="308"/>
            <p14:sldId id="309"/>
            <p14:sldId id="312"/>
            <p14:sldId id="311"/>
            <p14:sldId id="313"/>
            <p14:sldId id="315"/>
            <p14:sldId id="261"/>
            <p14:sldId id="316"/>
            <p14:sldId id="26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59" autoAdjust="0"/>
  </p:normalViewPr>
  <p:slideViewPr>
    <p:cSldViewPr snapToGrid="0">
      <p:cViewPr varScale="1">
        <p:scale>
          <a:sx n="68" d="100"/>
          <a:sy n="68" d="100"/>
        </p:scale>
        <p:origin x="816"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4/20/2024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4/20/2024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teertha/ushealthinsurancedataset/code"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544417" y="1616765"/>
            <a:ext cx="7294527" cy="2022547"/>
          </a:xfrm>
        </p:spPr>
        <p:txBody>
          <a:bodyPr/>
          <a:lstStyle/>
          <a:p>
            <a:r>
              <a:rPr lang="en-US" dirty="0"/>
              <a:t>Insurance Analysis</a:t>
            </a:r>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55" y="1410446"/>
            <a:ext cx="9538901" cy="4572638"/>
          </a:xfrm>
          <a:prstGeom prst="rect">
            <a:avLst/>
          </a:prstGeom>
        </p:spPr>
      </p:pic>
    </p:spTree>
    <p:extLst>
      <p:ext uri="{BB962C8B-B14F-4D97-AF65-F5344CB8AC3E}">
        <p14:creationId xmlns:p14="http://schemas.microsoft.com/office/powerpoint/2010/main" val="1824753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429275"/>
            <a:ext cx="9316750" cy="4344006"/>
          </a:xfrm>
          <a:prstGeom prst="rect">
            <a:avLst/>
          </a:prstGeom>
        </p:spPr>
      </p:pic>
    </p:spTree>
    <p:extLst>
      <p:ext uri="{BB962C8B-B14F-4D97-AF65-F5344CB8AC3E}">
        <p14:creationId xmlns:p14="http://schemas.microsoft.com/office/powerpoint/2010/main" val="176697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497012"/>
            <a:ext cx="8267700" cy="5000625"/>
          </a:xfrm>
          <a:prstGeom prst="rect">
            <a:avLst/>
          </a:prstGeom>
        </p:spPr>
      </p:pic>
    </p:spTree>
    <p:extLst>
      <p:ext uri="{BB962C8B-B14F-4D97-AF65-F5344CB8AC3E}">
        <p14:creationId xmlns:p14="http://schemas.microsoft.com/office/powerpoint/2010/main" val="204223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497012"/>
            <a:ext cx="9363075" cy="5000625"/>
          </a:xfrm>
          <a:prstGeom prst="rect">
            <a:avLst/>
          </a:prstGeom>
        </p:spPr>
      </p:pic>
    </p:spTree>
    <p:extLst>
      <p:ext uri="{BB962C8B-B14F-4D97-AF65-F5344CB8AC3E}">
        <p14:creationId xmlns:p14="http://schemas.microsoft.com/office/powerpoint/2010/main" val="107051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42" y="1338999"/>
            <a:ext cx="9316750" cy="4715533"/>
          </a:xfrm>
          <a:prstGeom prst="rect">
            <a:avLst/>
          </a:prstGeom>
        </p:spPr>
      </p:pic>
    </p:spTree>
    <p:extLst>
      <p:ext uri="{BB962C8B-B14F-4D97-AF65-F5344CB8AC3E}">
        <p14:creationId xmlns:p14="http://schemas.microsoft.com/office/powerpoint/2010/main" val="420324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817" y="1780542"/>
            <a:ext cx="9440592" cy="4534533"/>
          </a:xfrm>
          <a:prstGeom prst="rect">
            <a:avLst/>
          </a:prstGeom>
        </p:spPr>
      </p:pic>
    </p:spTree>
    <p:extLst>
      <p:ext uri="{BB962C8B-B14F-4D97-AF65-F5344CB8AC3E}">
        <p14:creationId xmlns:p14="http://schemas.microsoft.com/office/powerpoint/2010/main" val="369444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467604"/>
            <a:ext cx="9326277" cy="4458322"/>
          </a:xfrm>
          <a:prstGeom prst="rect">
            <a:avLst/>
          </a:prstGeom>
        </p:spPr>
      </p:pic>
    </p:spTree>
    <p:extLst>
      <p:ext uri="{BB962C8B-B14F-4D97-AF65-F5344CB8AC3E}">
        <p14:creationId xmlns:p14="http://schemas.microsoft.com/office/powerpoint/2010/main" val="443924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497012"/>
            <a:ext cx="9182100" cy="5000625"/>
          </a:xfrm>
          <a:prstGeom prst="rect">
            <a:avLst/>
          </a:prstGeom>
        </p:spPr>
      </p:pic>
    </p:spTree>
    <p:extLst>
      <p:ext uri="{BB962C8B-B14F-4D97-AF65-F5344CB8AC3E}">
        <p14:creationId xmlns:p14="http://schemas.microsoft.com/office/powerpoint/2010/main" val="150400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827" y="1679575"/>
            <a:ext cx="9363075" cy="5000625"/>
          </a:xfrm>
          <a:prstGeom prst="rect">
            <a:avLst/>
          </a:prstGeom>
        </p:spPr>
      </p:pic>
    </p:spTree>
    <p:extLst>
      <p:ext uri="{BB962C8B-B14F-4D97-AF65-F5344CB8AC3E}">
        <p14:creationId xmlns:p14="http://schemas.microsoft.com/office/powerpoint/2010/main" val="216477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19</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36" y="1497012"/>
            <a:ext cx="9363075" cy="5000625"/>
          </a:xfrm>
          <a:prstGeom prst="rect">
            <a:avLst/>
          </a:prstGeom>
        </p:spPr>
      </p:pic>
    </p:spTree>
    <p:extLst>
      <p:ext uri="{BB962C8B-B14F-4D97-AF65-F5344CB8AC3E}">
        <p14:creationId xmlns:p14="http://schemas.microsoft.com/office/powerpoint/2010/main" val="135653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69494" y="1235765"/>
            <a:ext cx="7781544" cy="859055"/>
          </a:xfrm>
        </p:spPr>
        <p:txBody>
          <a:bodyPr/>
          <a:lstStyle/>
          <a:p>
            <a:r>
              <a:rPr lang="en-US" dirty="0"/>
              <a:t>Introduction</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69493" y="2405684"/>
            <a:ext cx="8298645" cy="4167394"/>
          </a:xfrm>
        </p:spPr>
        <p:txBody>
          <a:bodyPr>
            <a:noAutofit/>
          </a:bodyPr>
          <a:lstStyle/>
          <a:p>
            <a:r>
              <a:rPr lang="en-US" sz="2000" dirty="0">
                <a:solidFill>
                  <a:schemeClr val="bg1"/>
                </a:solidFill>
              </a:rPr>
              <a:t>The venerable insurance industry is no stranger to </a:t>
            </a:r>
            <a:r>
              <a:rPr lang="en-US" sz="2000" dirty="0" smtClean="0">
                <a:solidFill>
                  <a:schemeClr val="bg1"/>
                </a:solidFill>
              </a:rPr>
              <a:t>data-driven decision-making. </a:t>
            </a:r>
            <a:r>
              <a:rPr lang="en-US" sz="2000" dirty="0">
                <a:solidFill>
                  <a:schemeClr val="bg1"/>
                </a:solidFill>
              </a:rPr>
              <a:t>Yet in today's rapidly transforming digital landscape, Insurance is struggling to adapt and benefit from new technologies compared to other industries, even within the BFSI sphere (compared to the Banking sector for example.) Extremely complex underwriting </a:t>
            </a:r>
            <a:r>
              <a:rPr lang="en-US" sz="2000" dirty="0" smtClean="0">
                <a:solidFill>
                  <a:schemeClr val="bg1"/>
                </a:solidFill>
              </a:rPr>
              <a:t>rule sets </a:t>
            </a:r>
            <a:r>
              <a:rPr lang="en-US" sz="2000" dirty="0">
                <a:solidFill>
                  <a:schemeClr val="bg1"/>
                </a:solidFill>
              </a:rPr>
              <a:t>that are radically different in different product lines, many non-KYC environments with a lack of centralized customer information base, complex </a:t>
            </a:r>
            <a:r>
              <a:rPr lang="en-US" sz="2000" dirty="0" smtClean="0">
                <a:solidFill>
                  <a:schemeClr val="bg1"/>
                </a:solidFill>
              </a:rPr>
              <a:t>relationships </a:t>
            </a:r>
            <a:r>
              <a:rPr lang="en-US" sz="2000" dirty="0">
                <a:solidFill>
                  <a:schemeClr val="bg1"/>
                </a:solidFill>
              </a:rPr>
              <a:t>with consumers in traditional risk underwriting where sometimes customer centricity runs reverse to business profit, inertia of regulatory compliance - are some of the unique challenges faced by Insurance Business</a:t>
            </a:r>
            <a:r>
              <a:rPr lang="en-US" sz="2000" dirty="0"/>
              <a: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372036"/>
            <a:ext cx="11214100" cy="535531"/>
          </a:xfrm>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20</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033671"/>
            <a:ext cx="8792265" cy="4086290"/>
          </a:xfrm>
          <a:prstGeom prst="rect">
            <a:avLst/>
          </a:prstGeom>
        </p:spPr>
      </p:pic>
      <p:sp>
        <p:nvSpPr>
          <p:cNvPr id="6"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5300461"/>
            <a:ext cx="11508961" cy="1219609"/>
          </a:xfrm>
        </p:spPr>
        <p:txBody>
          <a:bodyPr/>
          <a:lstStyle/>
          <a:p>
            <a:r>
              <a:rPr lang="en-US" dirty="0"/>
              <a:t>Above </a:t>
            </a:r>
            <a:r>
              <a:rPr lang="en-US" dirty="0" err="1"/>
              <a:t>pairplot</a:t>
            </a:r>
            <a:r>
              <a:rPr lang="en-US" dirty="0"/>
              <a:t> shows that the distribution of age was uniformly distributed, </a:t>
            </a:r>
            <a:r>
              <a:rPr lang="en-US" dirty="0" smtClean="0"/>
              <a:t>the </a:t>
            </a:r>
            <a:r>
              <a:rPr lang="en-US" dirty="0"/>
              <a:t>distribution of </a:t>
            </a:r>
            <a:r>
              <a:rPr lang="en-US" dirty="0" err="1"/>
              <a:t>bmi</a:t>
            </a:r>
            <a:r>
              <a:rPr lang="en-US" dirty="0"/>
              <a:t> was normally distributed, </a:t>
            </a:r>
            <a:r>
              <a:rPr lang="en-US" dirty="0" smtClean="0"/>
              <a:t>and </a:t>
            </a:r>
            <a:r>
              <a:rPr lang="en-US" dirty="0"/>
              <a:t>the distribution of charges was </a:t>
            </a:r>
            <a:r>
              <a:rPr lang="en-US" dirty="0" err="1"/>
              <a:t>highliy</a:t>
            </a:r>
            <a:r>
              <a:rPr lang="en-US" dirty="0"/>
              <a:t> skewed with long tails on the right. We can also observe that indeed the age was correlated with charges but not linearly.</a:t>
            </a:r>
          </a:p>
        </p:txBody>
      </p:sp>
    </p:spTree>
    <p:extLst>
      <p:ext uri="{BB962C8B-B14F-4D97-AF65-F5344CB8AC3E}">
        <p14:creationId xmlns:p14="http://schemas.microsoft.com/office/powerpoint/2010/main" val="256548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21</a:t>
            </a:fld>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211026"/>
            <a:ext cx="8384584" cy="3956865"/>
          </a:xfrm>
          <a:prstGeom prst="rect">
            <a:avLst/>
          </a:prstGeom>
        </p:spPr>
      </p:pic>
      <p:sp>
        <p:nvSpPr>
          <p:cNvPr id="12"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38539" y="5300462"/>
            <a:ext cx="11847443" cy="1153348"/>
          </a:xfrm>
        </p:spPr>
        <p:txBody>
          <a:bodyPr/>
          <a:lstStyle/>
          <a:p>
            <a:r>
              <a:rPr lang="en-US" dirty="0"/>
              <a:t>Above visualization shows that majority of the insured does not have children. In addition, the slope of the regression line with </a:t>
            </a:r>
            <a:r>
              <a:rPr lang="en-US" dirty="0" err="1"/>
              <a:t>respecto</a:t>
            </a:r>
            <a:r>
              <a:rPr lang="en-US" dirty="0"/>
              <a:t> to charges appears to almost horizontal. This indicates a weak relationship between the two as what we observed with the correlation matrix.</a:t>
            </a:r>
          </a:p>
        </p:txBody>
      </p:sp>
    </p:spTree>
    <p:extLst>
      <p:ext uri="{BB962C8B-B14F-4D97-AF65-F5344CB8AC3E}">
        <p14:creationId xmlns:p14="http://schemas.microsoft.com/office/powerpoint/2010/main" val="364401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EDA Summary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
        <p:nvSpPr>
          <p:cNvPr id="4" name="Text Placeholder 3"/>
          <p:cNvSpPr>
            <a:spLocks noGrp="1"/>
          </p:cNvSpPr>
          <p:nvPr>
            <p:ph type="body" sz="quarter" idx="13"/>
          </p:nvPr>
        </p:nvSpPr>
        <p:spPr>
          <a:xfrm>
            <a:off x="444500" y="1625386"/>
            <a:ext cx="11214100" cy="5054814"/>
          </a:xfrm>
        </p:spPr>
        <p:txBody>
          <a:bodyPr/>
          <a:lstStyle/>
          <a:p>
            <a:r>
              <a:rPr lang="en-US" sz="2400" dirty="0"/>
              <a:t>All in all, using exploratory data analysis, we found that our dataset does not contain missing data and alarming duplicate records. </a:t>
            </a:r>
            <a:endParaRPr lang="en-US" sz="2400" dirty="0" smtClean="0"/>
          </a:p>
          <a:p>
            <a:r>
              <a:rPr lang="en-US" sz="2400" dirty="0" smtClean="0"/>
              <a:t>During </a:t>
            </a:r>
            <a:r>
              <a:rPr lang="en-US" sz="2400" dirty="0"/>
              <a:t>our data visualization, we found that the charges variable was </a:t>
            </a:r>
            <a:r>
              <a:rPr lang="en-US" sz="2400" dirty="0" smtClean="0"/>
              <a:t>highly </a:t>
            </a:r>
            <a:r>
              <a:rPr lang="en-US" sz="2400" dirty="0"/>
              <a:t>skewed to the right -- this skewness might affect some of our </a:t>
            </a:r>
            <a:r>
              <a:rPr lang="en-US" sz="2400" dirty="0" smtClean="0"/>
              <a:t>machine-learning </a:t>
            </a:r>
            <a:r>
              <a:rPr lang="en-US" sz="2400" dirty="0"/>
              <a:t>models. </a:t>
            </a:r>
            <a:endParaRPr lang="en-US" sz="2400" dirty="0" smtClean="0"/>
          </a:p>
          <a:p>
            <a:r>
              <a:rPr lang="en-US" sz="2400" dirty="0" smtClean="0"/>
              <a:t>We </a:t>
            </a:r>
            <a:r>
              <a:rPr lang="en-US" sz="2400" dirty="0"/>
              <a:t>also found that our dataset has a class imbalance problem on the smoker variable wherein only 20% of its samples </a:t>
            </a:r>
            <a:r>
              <a:rPr lang="en-US" sz="2400" dirty="0" smtClean="0"/>
              <a:t>contain </a:t>
            </a:r>
            <a:r>
              <a:rPr lang="en-US" sz="2400" dirty="0"/>
              <a:t>data for smokers. </a:t>
            </a:r>
            <a:endParaRPr lang="en-US" sz="2400" dirty="0" smtClean="0"/>
          </a:p>
          <a:p>
            <a:r>
              <a:rPr lang="en-US" sz="2400" dirty="0" smtClean="0"/>
              <a:t>To </a:t>
            </a:r>
            <a:r>
              <a:rPr lang="en-US" sz="2400" dirty="0"/>
              <a:t>deal with these issues, it is suggested that we conduct </a:t>
            </a:r>
            <a:r>
              <a:rPr lang="en-US" sz="2400" dirty="0" smtClean="0"/>
              <a:t>a log transformation </a:t>
            </a:r>
            <a:r>
              <a:rPr lang="en-US" sz="2400" dirty="0"/>
              <a:t>on the charges dataset to normalize its distribution on the </a:t>
            </a:r>
            <a:r>
              <a:rPr lang="en-US" sz="2400" dirty="0" smtClean="0"/>
              <a:t>log scale. </a:t>
            </a:r>
          </a:p>
          <a:p>
            <a:r>
              <a:rPr lang="en-US" sz="2400" dirty="0" smtClean="0"/>
              <a:t>For </a:t>
            </a:r>
            <a:r>
              <a:rPr lang="en-US" sz="2400" dirty="0"/>
              <a:t>the class imbalance issue, we will evaluate the use of both </a:t>
            </a:r>
            <a:r>
              <a:rPr lang="en-US" sz="2400" dirty="0" err="1"/>
              <a:t>undersampling</a:t>
            </a:r>
            <a:r>
              <a:rPr lang="en-US" sz="2400" dirty="0"/>
              <a:t> and oversampling</a:t>
            </a:r>
          </a:p>
        </p:txBody>
      </p:sp>
    </p:spTree>
    <p:extLst>
      <p:ext uri="{BB962C8B-B14F-4D97-AF65-F5344CB8AC3E}">
        <p14:creationId xmlns:p14="http://schemas.microsoft.com/office/powerpoint/2010/main" val="128659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357257" y="2636768"/>
            <a:ext cx="11098143" cy="923330"/>
          </a:xfrm>
        </p:spPr>
        <p:txBody>
          <a:bodyPr/>
          <a:lstStyle/>
          <a:p>
            <a:r>
              <a:rPr lang="en-US" sz="6000" dirty="0"/>
              <a:t>Modelling</a:t>
            </a:r>
            <a:endParaRPr lang="en-US" sz="44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Tree>
    <p:extLst>
      <p:ext uri="{BB962C8B-B14F-4D97-AF65-F5344CB8AC3E}">
        <p14:creationId xmlns:p14="http://schemas.microsoft.com/office/powerpoint/2010/main" val="389292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b="0" dirty="0"/>
              <a:t>Modelling</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
        <p:nvSpPr>
          <p:cNvPr id="4" name="Text Placeholder 3"/>
          <p:cNvSpPr>
            <a:spLocks noGrp="1"/>
          </p:cNvSpPr>
          <p:nvPr>
            <p:ph type="body" sz="quarter" idx="13"/>
          </p:nvPr>
        </p:nvSpPr>
        <p:spPr>
          <a:xfrm>
            <a:off x="444499" y="1625386"/>
            <a:ext cx="7864613" cy="4457362"/>
          </a:xfrm>
        </p:spPr>
        <p:txBody>
          <a:bodyPr/>
          <a:lstStyle/>
          <a:p>
            <a:r>
              <a:rPr lang="en-US" sz="2400" dirty="0"/>
              <a:t>During our exploratory data analysis, we found the top three attributes with weak to medium correlation with charges. In this section, we will quantify the effects of these variables on charges by fitting an interpretable model. In this project, we will only be dealing with the two most interpretable models in the machine learning landscape. Linear Regression Decision Trees</a:t>
            </a:r>
          </a:p>
        </p:txBody>
      </p:sp>
    </p:spTree>
    <p:extLst>
      <p:ext uri="{BB962C8B-B14F-4D97-AF65-F5344CB8AC3E}">
        <p14:creationId xmlns:p14="http://schemas.microsoft.com/office/powerpoint/2010/main" val="322456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Modelling</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25</a:t>
            </a:fld>
            <a:endParaRPr lang="en-US" dirty="0"/>
          </a:p>
        </p:txBody>
      </p:sp>
      <p:sp>
        <p:nvSpPr>
          <p:cNvPr id="4" name="Text Placeholder 3"/>
          <p:cNvSpPr>
            <a:spLocks noGrp="1"/>
          </p:cNvSpPr>
          <p:nvPr>
            <p:ph type="body" sz="quarter" idx="13"/>
          </p:nvPr>
        </p:nvSpPr>
        <p:spPr>
          <a:xfrm>
            <a:off x="444500" y="2798204"/>
            <a:ext cx="10064474" cy="3364057"/>
          </a:xfrm>
        </p:spPr>
        <p:txBody>
          <a:bodyPr/>
          <a:lstStyle/>
          <a:p>
            <a:r>
              <a:rPr lang="en-US" sz="2000" dirty="0" smtClean="0"/>
              <a:t>Let's </a:t>
            </a:r>
            <a:r>
              <a:rPr lang="en-US" sz="2000" dirty="0"/>
              <a:t>start with the simplest model. To model our data in a linear regression model, we need to perform the following tasks: Split the dataset into training, evaluation, and testing set. The training set will be used for training, the evaluation will be used for </a:t>
            </a:r>
            <a:r>
              <a:rPr lang="en-US" sz="2000" dirty="0" err="1"/>
              <a:t>hyperparameter</a:t>
            </a:r>
            <a:r>
              <a:rPr lang="en-US" sz="2000" dirty="0"/>
              <a:t> tuning, and the test set will be used when comparing different models. Scale the values of the numerical features using </a:t>
            </a:r>
            <a:r>
              <a:rPr lang="en-US" sz="2000" dirty="0" err="1" smtClean="0"/>
              <a:t>StandardScaler</a:t>
            </a:r>
            <a:r>
              <a:rPr lang="en-US" sz="2000" dirty="0"/>
              <a:t>. </a:t>
            </a:r>
          </a:p>
        </p:txBody>
      </p:sp>
      <p:sp>
        <p:nvSpPr>
          <p:cNvPr id="5" name="Title 6">
            <a:extLst>
              <a:ext uri="{FF2B5EF4-FFF2-40B4-BE49-F238E27FC236}">
                <a16:creationId xmlns:a16="http://schemas.microsoft.com/office/drawing/2014/main" id="{7875C19A-1AAE-476A-A316-A2CF92D763D3}"/>
              </a:ext>
            </a:extLst>
          </p:cNvPr>
          <p:cNvSpPr txBox="1">
            <a:spLocks/>
          </p:cNvSpPr>
          <p:nvPr/>
        </p:nvSpPr>
        <p:spPr>
          <a:xfrm>
            <a:off x="444500" y="1530211"/>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b="0" dirty="0"/>
              <a:t>Linear</a:t>
            </a:r>
            <a:r>
              <a:rPr lang="en-US" dirty="0"/>
              <a:t> </a:t>
            </a:r>
            <a:r>
              <a:rPr lang="en-US" b="0" dirty="0"/>
              <a:t>Regression</a:t>
            </a:r>
          </a:p>
        </p:txBody>
      </p:sp>
    </p:spTree>
    <p:extLst>
      <p:ext uri="{BB962C8B-B14F-4D97-AF65-F5344CB8AC3E}">
        <p14:creationId xmlns:p14="http://schemas.microsoft.com/office/powerpoint/2010/main" val="228996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smtClean="0"/>
              <a:t>Other </a:t>
            </a:r>
            <a:r>
              <a:rPr lang="en-US" dirty="0" err="1" smtClean="0"/>
              <a:t>Modeles</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26</a:t>
            </a:fld>
            <a:endParaRPr lang="en-US" dirty="0"/>
          </a:p>
        </p:txBody>
      </p:sp>
      <p:sp>
        <p:nvSpPr>
          <p:cNvPr id="4" name="Text Placeholder 3"/>
          <p:cNvSpPr>
            <a:spLocks noGrp="1"/>
          </p:cNvSpPr>
          <p:nvPr>
            <p:ph type="body" sz="quarter" idx="13"/>
          </p:nvPr>
        </p:nvSpPr>
        <p:spPr>
          <a:xfrm>
            <a:off x="444500" y="5373587"/>
            <a:ext cx="7864613" cy="811910"/>
          </a:xfrm>
        </p:spPr>
        <p:txBody>
          <a:bodyPr/>
          <a:lstStyle/>
          <a:p>
            <a:r>
              <a:rPr lang="en-US" b="1" dirty="0"/>
              <a:t>We found that the DT model is better than </a:t>
            </a:r>
            <a:r>
              <a:rPr lang="en-US" b="1" dirty="0" smtClean="0"/>
              <a:t>the others</a:t>
            </a:r>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524622"/>
            <a:ext cx="5163271" cy="135273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00" y="2966726"/>
            <a:ext cx="5163271" cy="2267266"/>
          </a:xfrm>
          <a:prstGeom prst="rect">
            <a:avLst/>
          </a:prstGeom>
        </p:spPr>
      </p:pic>
    </p:spTree>
    <p:extLst>
      <p:ext uri="{BB962C8B-B14F-4D97-AF65-F5344CB8AC3E}">
        <p14:creationId xmlns:p14="http://schemas.microsoft.com/office/powerpoint/2010/main" val="412914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Conclusions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27</a:t>
            </a:fld>
            <a:endParaRPr lang="en-US" dirty="0"/>
          </a:p>
        </p:txBody>
      </p:sp>
      <p:sp>
        <p:nvSpPr>
          <p:cNvPr id="7" name="Content Placeholder 6"/>
          <p:cNvSpPr>
            <a:spLocks noGrp="1"/>
          </p:cNvSpPr>
          <p:nvPr>
            <p:ph sz="half" idx="2"/>
          </p:nvPr>
        </p:nvSpPr>
        <p:spPr>
          <a:xfrm>
            <a:off x="444500" y="2372139"/>
            <a:ext cx="11214100" cy="1895061"/>
          </a:xfrm>
        </p:spPr>
        <p:txBody>
          <a:bodyPr>
            <a:normAutofit/>
          </a:bodyPr>
          <a:lstStyle/>
          <a:p>
            <a:r>
              <a:rPr lang="en-US" sz="2400" dirty="0" smtClean="0"/>
              <a:t>In </a:t>
            </a:r>
            <a:r>
              <a:rPr lang="en-US" sz="2400" dirty="0"/>
              <a:t>this project, we conducted exploratory data analysis and built both linear regression and decision tree models to identify the key attributes affecting premium charges. Our best prediction performance was achieved using a </a:t>
            </a:r>
            <a:r>
              <a:rPr lang="en-US" sz="2400" dirty="0" smtClean="0"/>
              <a:t>Decision </a:t>
            </a:r>
            <a:r>
              <a:rPr lang="en-US" sz="2400" dirty="0"/>
              <a:t>T</a:t>
            </a:r>
            <a:r>
              <a:rPr lang="en-US" sz="2400" dirty="0" smtClean="0"/>
              <a:t>ree </a:t>
            </a:r>
            <a:r>
              <a:rPr lang="en-US" sz="2400" dirty="0"/>
              <a:t>with a depth of </a:t>
            </a:r>
            <a:r>
              <a:rPr lang="en-US" sz="2400" dirty="0" smtClean="0"/>
              <a:t>3 </a:t>
            </a:r>
            <a:r>
              <a:rPr lang="en-US" sz="2400" dirty="0"/>
              <a:t>layers.</a:t>
            </a:r>
          </a:p>
          <a:p>
            <a:endParaRPr lang="en-US" sz="2400" dirty="0"/>
          </a:p>
        </p:txBody>
      </p:sp>
    </p:spTree>
    <p:extLst>
      <p:ext uri="{BB962C8B-B14F-4D97-AF65-F5344CB8AC3E}">
        <p14:creationId xmlns:p14="http://schemas.microsoft.com/office/powerpoint/2010/main" val="2855598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Top </a:t>
            </a:r>
            <a:r>
              <a:rPr lang="en-US" dirty="0" smtClean="0"/>
              <a:t>Factors</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28</a:t>
            </a:fld>
            <a:endParaRPr lang="en-US" dirty="0"/>
          </a:p>
        </p:txBody>
      </p:sp>
      <p:sp>
        <p:nvSpPr>
          <p:cNvPr id="7" name="Content Placeholder 6"/>
          <p:cNvSpPr>
            <a:spLocks noGrp="1"/>
          </p:cNvSpPr>
          <p:nvPr>
            <p:ph sz="half" idx="2"/>
          </p:nvPr>
        </p:nvSpPr>
        <p:spPr>
          <a:xfrm>
            <a:off x="444500" y="2372139"/>
            <a:ext cx="11214100" cy="3751263"/>
          </a:xfrm>
        </p:spPr>
        <p:txBody>
          <a:bodyPr>
            <a:normAutofit/>
          </a:bodyPr>
          <a:lstStyle/>
          <a:p>
            <a:r>
              <a:rPr lang="en-US" sz="2800" b="1" dirty="0" smtClean="0"/>
              <a:t>Based </a:t>
            </a:r>
            <a:r>
              <a:rPr lang="en-US" sz="2800" b="1" dirty="0"/>
              <a:t>on our modeling results, the top 4 attributes influencing premium charges are: </a:t>
            </a:r>
            <a:endParaRPr lang="en-US" sz="2800" b="1" dirty="0" smtClean="0"/>
          </a:p>
          <a:p>
            <a:r>
              <a:rPr lang="en-US" sz="2400" dirty="0" smtClean="0"/>
              <a:t>Smoker</a:t>
            </a:r>
            <a:r>
              <a:rPr lang="en-US" sz="2400" dirty="0"/>
              <a:t>: Whether the insured is a smoker or not. </a:t>
            </a:r>
            <a:endParaRPr lang="en-US" sz="2400" dirty="0" smtClean="0"/>
          </a:p>
          <a:p>
            <a:r>
              <a:rPr lang="en-US" sz="2400" dirty="0" smtClean="0"/>
              <a:t>Age</a:t>
            </a:r>
            <a:r>
              <a:rPr lang="en-US" sz="2400" dirty="0"/>
              <a:t>: The age of the insured. </a:t>
            </a:r>
            <a:endParaRPr lang="en-US" sz="2400" dirty="0" smtClean="0"/>
          </a:p>
          <a:p>
            <a:r>
              <a:rPr lang="en-US" sz="2400" dirty="0" smtClean="0"/>
              <a:t>Children</a:t>
            </a:r>
            <a:r>
              <a:rPr lang="en-US" sz="2400" dirty="0"/>
              <a:t>: The number of children. </a:t>
            </a:r>
            <a:endParaRPr lang="en-US" sz="2400" dirty="0" smtClean="0"/>
          </a:p>
          <a:p>
            <a:r>
              <a:rPr lang="en-US" sz="2400" dirty="0" smtClean="0"/>
              <a:t>BMI</a:t>
            </a:r>
            <a:r>
              <a:rPr lang="en-US" sz="2400" dirty="0"/>
              <a:t>: Body Mass Index.</a:t>
            </a:r>
            <a:endParaRPr lang="en-US" sz="3200" dirty="0"/>
          </a:p>
        </p:txBody>
      </p:sp>
    </p:spTree>
    <p:extLst>
      <p:ext uri="{BB962C8B-B14F-4D97-AF65-F5344CB8AC3E}">
        <p14:creationId xmlns:p14="http://schemas.microsoft.com/office/powerpoint/2010/main" val="425035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Conclusions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29</a:t>
            </a:fld>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normAutofit/>
          </a:bodyPr>
          <a:lstStyle/>
          <a:p>
            <a:r>
              <a:rPr lang="en-US" sz="2400" dirty="0"/>
              <a:t>Non-smoker's Premium Charge</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normAutofit/>
          </a:bodyPr>
          <a:lstStyle/>
          <a:p>
            <a:r>
              <a:rPr lang="en-US" sz="2400" dirty="0"/>
              <a:t>For smokers, the price of their premium primarily depends on the interaction between their BMI and age. Smokers with an obese BMI tend to face higher premium charges.</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normAutofit/>
          </a:bodyPr>
          <a:lstStyle/>
          <a:p>
            <a:r>
              <a:rPr lang="en-US" sz="2400" dirty="0"/>
              <a:t>Non-smokers’ premium charges are mainly influenced by their age, number of children, and BMI. Individuals in their early 20s with no children and a BMI within the healthy to overweight range have the lowest premium prices. As insured individuals age or have more children, the insurance premium increases.</a:t>
            </a:r>
          </a:p>
        </p:txBody>
      </p:sp>
      <p:sp>
        <p:nvSpPr>
          <p:cNvPr id="3" name="Text Placeholder 2"/>
          <p:cNvSpPr>
            <a:spLocks noGrp="1"/>
          </p:cNvSpPr>
          <p:nvPr>
            <p:ph type="body" idx="1"/>
          </p:nvPr>
        </p:nvSpPr>
        <p:spPr/>
        <p:txBody>
          <a:bodyPr/>
          <a:lstStyle/>
          <a:p>
            <a:r>
              <a:rPr lang="en-US" sz="2400" dirty="0"/>
              <a:t>Smoker's Premium Charge</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182576" y="2163418"/>
            <a:ext cx="7781544" cy="859055"/>
          </a:xfrm>
        </p:spPr>
        <p:txBody>
          <a:bodyPr/>
          <a:lstStyle/>
          <a:p>
            <a:r>
              <a:rPr lang="en-US" dirty="0"/>
              <a:t>Background </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183620" y="3220278"/>
            <a:ext cx="7343438" cy="2120348"/>
          </a:xfrm>
        </p:spPr>
        <p:txBody>
          <a:bodyPr/>
          <a:lstStyle/>
          <a:p>
            <a:r>
              <a:rPr lang="en-US" dirty="0">
                <a:solidFill>
                  <a:schemeClr val="bg1"/>
                </a:solidFill>
              </a:rPr>
              <a:t>In this project, we will explore the US health insurance dataset and identify the key factors that drive the price of insurance </a:t>
            </a:r>
            <a:r>
              <a:rPr lang="en-US" dirty="0" smtClean="0">
                <a:solidFill>
                  <a:schemeClr val="bg1"/>
                </a:solidFill>
              </a:rPr>
              <a:t>premiums. </a:t>
            </a:r>
            <a:r>
              <a:rPr lang="en-US" dirty="0">
                <a:solidFill>
                  <a:schemeClr val="bg1"/>
                </a:solidFill>
              </a:rPr>
              <a:t>To do this, we will leverage machine learning to model the relationship between the attributes of the insured and the price of their insurance premium. We will use that model to describe the importance </a:t>
            </a:r>
            <a:r>
              <a:rPr lang="en-US" dirty="0" smtClean="0">
                <a:solidFill>
                  <a:schemeClr val="bg1"/>
                </a:solidFill>
              </a:rPr>
              <a:t>of </a:t>
            </a:r>
            <a:r>
              <a:rPr lang="en-US" dirty="0">
                <a:solidFill>
                  <a:schemeClr val="bg1"/>
                </a:solidFill>
              </a:rPr>
              <a:t>each attribute to the insurance premium.</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t>Recommendations</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30</a:t>
            </a:fld>
            <a:endParaRPr lang="en-US" dirty="0"/>
          </a:p>
        </p:txBody>
      </p:sp>
      <p:sp>
        <p:nvSpPr>
          <p:cNvPr id="7" name="Content Placeholder 6"/>
          <p:cNvSpPr>
            <a:spLocks noGrp="1"/>
          </p:cNvSpPr>
          <p:nvPr>
            <p:ph sz="half" idx="2"/>
          </p:nvPr>
        </p:nvSpPr>
        <p:spPr>
          <a:xfrm>
            <a:off x="444500" y="2372139"/>
            <a:ext cx="11214100" cy="3751263"/>
          </a:xfrm>
        </p:spPr>
        <p:txBody>
          <a:bodyPr>
            <a:normAutofit/>
          </a:bodyPr>
          <a:lstStyle/>
          <a:p>
            <a:r>
              <a:rPr lang="en-US" sz="2400" dirty="0" smtClean="0"/>
              <a:t>In </a:t>
            </a:r>
            <a:r>
              <a:rPr lang="en-US" sz="2400" dirty="0"/>
              <a:t>this straightforward project, we identified and quantified the impact of key factors on premium charges. </a:t>
            </a:r>
            <a:endParaRPr lang="en-US" sz="2400" dirty="0" smtClean="0"/>
          </a:p>
          <a:p>
            <a:r>
              <a:rPr lang="en-US" sz="2400" dirty="0" smtClean="0"/>
              <a:t>For </a:t>
            </a:r>
            <a:r>
              <a:rPr lang="en-US" sz="2400" dirty="0"/>
              <a:t>smokers seeking health insurance, we recommend developing a plan to quit smoking, maintaining a healthy diet, and exercising to keep their BMI within the healthy range—ultimately leading to lower insurance premiums. </a:t>
            </a:r>
            <a:endParaRPr lang="en-US" sz="2400" dirty="0" smtClean="0"/>
          </a:p>
          <a:p>
            <a:r>
              <a:rPr lang="en-US" sz="2400" dirty="0" smtClean="0"/>
              <a:t>Non-smokers </a:t>
            </a:r>
            <a:r>
              <a:rPr lang="en-US" sz="2400" dirty="0"/>
              <a:t>aiming for lower premiums should start early and focus on maintaining a healthy BMI.</a:t>
            </a:r>
          </a:p>
          <a:p>
            <a:endParaRPr lang="en-US" sz="2400" dirty="0"/>
          </a:p>
        </p:txBody>
      </p:sp>
    </p:spTree>
    <p:extLst>
      <p:ext uri="{BB962C8B-B14F-4D97-AF65-F5344CB8AC3E}">
        <p14:creationId xmlns:p14="http://schemas.microsoft.com/office/powerpoint/2010/main" val="191388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701731"/>
          </a:xfrm>
        </p:spPr>
        <p:txBody>
          <a:bodyPr/>
          <a:lstStyle/>
          <a:p>
            <a:r>
              <a:rPr lang="en-US" sz="4400" dirty="0" smtClean="0"/>
              <a:t>About Data Set</a:t>
            </a:r>
            <a:endParaRPr lang="en-US" sz="44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388511"/>
            <a:ext cx="11402943" cy="5109126"/>
          </a:xfrm>
        </p:spPr>
        <p:txBody>
          <a:bodyPr/>
          <a:lstStyle/>
          <a:p>
            <a:r>
              <a:rPr lang="en-US" dirty="0"/>
              <a:t>This data appears to be a dataset relevant to insurance analysis, likely for health insurance. Here's how each column relates to insurance analysis:</a:t>
            </a:r>
          </a:p>
          <a:p>
            <a:r>
              <a:rPr lang="en-US" b="1" dirty="0"/>
              <a:t>Age:</a:t>
            </a:r>
            <a:endParaRPr lang="en-US" dirty="0"/>
          </a:p>
          <a:p>
            <a:pPr lvl="1"/>
            <a:r>
              <a:rPr lang="en-US" dirty="0"/>
              <a:t>Age is a crucial factor in determining insurance premiums. Older individuals typically face higher premiums due to increased health risks and potentially higher healthcare utilization.</a:t>
            </a:r>
          </a:p>
          <a:p>
            <a:r>
              <a:rPr lang="en-US" b="1" dirty="0"/>
              <a:t>Sex:</a:t>
            </a:r>
            <a:endParaRPr lang="en-US" dirty="0"/>
          </a:p>
          <a:p>
            <a:pPr lvl="1"/>
            <a:r>
              <a:rPr lang="en-US" dirty="0"/>
              <a:t>Gender can also influence insurance premiums. In some cases, insurance companies may charge different premiums based on gender due to variations in healthcare utilization patterns and risk factors.</a:t>
            </a:r>
          </a:p>
          <a:p>
            <a:r>
              <a:rPr lang="en-US" b="1" dirty="0"/>
              <a:t>BMI (Body Mass Index):</a:t>
            </a:r>
            <a:endParaRPr lang="en-US" dirty="0"/>
          </a:p>
          <a:p>
            <a:pPr lvl="1"/>
            <a:r>
              <a:rPr lang="en-US" dirty="0"/>
              <a:t>BMI is an indicator of body fatness and is often used by insurers as a measure of health risk. Higher BMIs are associated with increased risks of various health conditions, such as heart disease, diabetes, and certain cancers. Individuals with higher BMIs may face higher insurance premiums.</a:t>
            </a:r>
          </a:p>
          <a:p>
            <a:r>
              <a:rPr lang="en-US" b="1" dirty="0"/>
              <a:t>Children:</a:t>
            </a:r>
            <a:endParaRPr lang="en-US" dirty="0"/>
          </a:p>
          <a:p>
            <a:pPr lvl="1"/>
            <a:r>
              <a:rPr lang="en-US" dirty="0"/>
              <a:t>The number of children an individual has may influence their insurance needs and costs. Family policies often cover dependents, so individuals with more children may require more extensive coverage, which can affect premiums.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smtClean="0"/>
              <a:t>About Data Set</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205949"/>
            <a:ext cx="11402943" cy="3273286"/>
          </a:xfrm>
        </p:spPr>
        <p:txBody>
          <a:bodyPr/>
          <a:lstStyle/>
          <a:p>
            <a:r>
              <a:rPr lang="en-US" b="1" dirty="0"/>
              <a:t>Smoker:</a:t>
            </a:r>
            <a:endParaRPr lang="en-US" dirty="0"/>
          </a:p>
          <a:p>
            <a:pPr lvl="1"/>
            <a:r>
              <a:rPr lang="en-US" dirty="0"/>
              <a:t>Smoking status is a significant determinant of health insurance premiums. Smokers typically face significantly higher premiums than non-smokers due to the increased risk of tobacco-related diseases and healthcare costs.</a:t>
            </a:r>
          </a:p>
          <a:p>
            <a:r>
              <a:rPr lang="en-US" b="1" dirty="0"/>
              <a:t>Region:</a:t>
            </a:r>
            <a:endParaRPr lang="en-US" dirty="0"/>
          </a:p>
          <a:p>
            <a:pPr lvl="1"/>
            <a:r>
              <a:rPr lang="en-US" dirty="0"/>
              <a:t>The geographic region can impact healthcare costs and insurance premiums due to variations in healthcare provider networks, cost of living, and regional health trends. Insurance companies may adjust premiums based on the region where the insured resides.</a:t>
            </a:r>
          </a:p>
          <a:p>
            <a:r>
              <a:rPr lang="en-US" b="1" dirty="0"/>
              <a:t>Charges:</a:t>
            </a:r>
            <a:endParaRPr lang="en-US" dirty="0"/>
          </a:p>
          <a:p>
            <a:pPr lvl="1"/>
            <a:r>
              <a:rPr lang="en-US" dirty="0"/>
              <a:t>The "charges" column likely represents the insurance charges or premiums paid by individuals in the dataset. This information is essential for insurers to assess revenue, claims experience, and profitability.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282042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2941568"/>
            <a:ext cx="3358874" cy="535531"/>
          </a:xfrm>
        </p:spPr>
        <p:txBody>
          <a:bodyPr/>
          <a:lstStyle/>
          <a:p>
            <a:r>
              <a:rPr lang="en-US" dirty="0"/>
              <a:t>Data Collection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3843132"/>
            <a:ext cx="6234597" cy="742121"/>
          </a:xfrm>
        </p:spPr>
        <p:txBody>
          <a:bodyPr/>
          <a:lstStyle/>
          <a:p>
            <a:r>
              <a:rPr lang="en-US" dirty="0" smtClean="0"/>
              <a:t>From </a:t>
            </a:r>
            <a:r>
              <a:rPr lang="en-US" dirty="0" err="1" smtClean="0"/>
              <a:t>kaggle</a:t>
            </a:r>
            <a:r>
              <a:rPr lang="en-US" dirty="0" smtClean="0"/>
              <a:t> :  </a:t>
            </a:r>
            <a:r>
              <a:rPr lang="en-US" dirty="0">
                <a:hlinkClick r:id="rId2"/>
              </a:rPr>
              <a:t>US Health Insurance Dataset (kaggle.com)</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39755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499" y="2941568"/>
            <a:ext cx="11098143" cy="701731"/>
          </a:xfrm>
        </p:spPr>
        <p:txBody>
          <a:bodyPr/>
          <a:lstStyle/>
          <a:p>
            <a:r>
              <a:rPr lang="en-US" sz="4400" dirty="0"/>
              <a:t>Exploratory</a:t>
            </a:r>
            <a:r>
              <a:rPr lang="en-US" dirty="0"/>
              <a:t> </a:t>
            </a:r>
            <a:r>
              <a:rPr lang="en-US" sz="4400" dirty="0"/>
              <a:t>Data Analysis (EDA):</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49749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56522"/>
            <a:ext cx="11402943" cy="4518991"/>
          </a:xfrm>
        </p:spPr>
        <p:txBody>
          <a:bodyPr/>
          <a:lstStyle/>
          <a:p>
            <a:r>
              <a:rPr lang="en-US" b="1" dirty="0"/>
              <a:t>Exploratory Data Analysis (EDA)</a:t>
            </a:r>
            <a:r>
              <a:rPr lang="en-US" dirty="0"/>
              <a:t> serves as the critical first step in the data analysis journey. It lays the groundwork for deeper analysis and statistical modeling. We will examine our dataset to ensure its quality and readiness for subsequent analysis. We will undertake the following essential tasks:</a:t>
            </a:r>
          </a:p>
          <a:p>
            <a:r>
              <a:rPr lang="en-US" dirty="0"/>
              <a:t>Determine the dataset's dimensions, revealing its size and shape.</a:t>
            </a:r>
          </a:p>
          <a:p>
            <a:r>
              <a:rPr lang="en-US" dirty="0"/>
              <a:t>Ascertain the data types present across all columns.</a:t>
            </a:r>
          </a:p>
          <a:p>
            <a:r>
              <a:rPr lang="en-US" dirty="0"/>
              <a:t>Measure the extent of missing values within the dataset.</a:t>
            </a:r>
          </a:p>
          <a:p>
            <a:r>
              <a:rPr lang="en-US" dirty="0"/>
              <a:t>Identify and count any duplicate entries.</a:t>
            </a:r>
          </a:p>
          <a:p>
            <a:r>
              <a:rPr lang="en-US" dirty="0"/>
              <a:t>Compile descriptive statistics for each column to understand data distributions.</a:t>
            </a:r>
          </a:p>
          <a:p>
            <a:r>
              <a:rPr lang="en-US" dirty="0"/>
              <a:t>Compute the correlation coefficients between variables to uncover relationships.</a:t>
            </a:r>
          </a:p>
          <a:p>
            <a:r>
              <a:rPr lang="en-US" dirty="0"/>
              <a:t>Plot histograms for each variable to visualize their frequency distributions.</a:t>
            </a:r>
          </a:p>
          <a:p>
            <a:r>
              <a:rPr lang="en-US" dirty="0"/>
              <a:t>Generate scatterplots to explore potential correlations between variables.</a:t>
            </a:r>
          </a:p>
          <a:p>
            <a:r>
              <a:rPr lang="en-US" dirty="0"/>
              <a:t>Compare the distribution of premium charges across age, gender, and their number of children.</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1873409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3" name="Rectangle 1"/>
          <p:cNvSpPr>
            <a:spLocks noGrp="1" noChangeArrowheads="1"/>
          </p:cNvSpPr>
          <p:nvPr>
            <p:ph type="body" sz="quarter" idx="13"/>
          </p:nvPr>
        </p:nvSpPr>
        <p:spPr bwMode="auto">
          <a:xfrm>
            <a:off x="444500" y="1749208"/>
            <a:ext cx="5989140" cy="2565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42830" rIns="9144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effectLst/>
                <a:latin typeface="Roboto Mono"/>
              </a:rPr>
              <a:t>age</a:t>
            </a:r>
            <a:r>
              <a:rPr kumimoji="0" lang="en-US" altLang="en-US" b="0" i="0" u="none" strike="noStrike" cap="none" normalizeH="0" baseline="0" dirty="0" smtClean="0">
                <a:ln>
                  <a:noFill/>
                </a:ln>
                <a:effectLst/>
                <a:latin typeface="Inter"/>
              </a:rPr>
              <a:t> (continuous) - The age of the insured.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effectLst/>
                <a:latin typeface="Roboto Mono"/>
              </a:rPr>
              <a:t>bmi</a:t>
            </a:r>
            <a:r>
              <a:rPr kumimoji="0" lang="en-US" altLang="en-US" b="0" i="0" u="none" strike="noStrike" cap="none" normalizeH="0" baseline="0" dirty="0" smtClean="0">
                <a:ln>
                  <a:noFill/>
                </a:ln>
                <a:effectLst/>
                <a:latin typeface="Inter"/>
              </a:rPr>
              <a:t> (continuous) - The body mass index of the insured.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effectLst/>
                <a:latin typeface="Roboto Mono"/>
              </a:rPr>
              <a:t>children</a:t>
            </a:r>
            <a:r>
              <a:rPr kumimoji="0" lang="en-US" altLang="en-US" b="0" i="0" u="none" strike="noStrike" cap="none" normalizeH="0" baseline="0" dirty="0" smtClean="0">
                <a:ln>
                  <a:noFill/>
                </a:ln>
                <a:effectLst/>
                <a:latin typeface="Inter"/>
              </a:rPr>
              <a:t> (discrete) - The number of children of the insured.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effectLst/>
                <a:latin typeface="Roboto Mono"/>
              </a:rPr>
              <a:t>sex</a:t>
            </a:r>
            <a:r>
              <a:rPr kumimoji="0" lang="en-US" altLang="en-US" b="0" i="0" u="none" strike="noStrike" cap="none" normalizeH="0" baseline="0" dirty="0" smtClean="0">
                <a:ln>
                  <a:noFill/>
                </a:ln>
                <a:effectLst/>
                <a:latin typeface="Inter"/>
              </a:rPr>
              <a:t> (categorical/binary) - The gender of the insured.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effectLst/>
                <a:latin typeface="Roboto Mono"/>
              </a:rPr>
              <a:t>smoker</a:t>
            </a:r>
            <a:r>
              <a:rPr kumimoji="0" lang="en-US" altLang="en-US" b="0" i="0" u="none" strike="noStrike" cap="none" normalizeH="0" baseline="0" dirty="0" smtClean="0">
                <a:ln>
                  <a:noFill/>
                </a:ln>
                <a:effectLst/>
                <a:latin typeface="Inter"/>
              </a:rPr>
              <a:t> (categorical/binary) - Status of insured if smoker or not.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effectLst/>
                <a:latin typeface="Roboto Mono"/>
              </a:rPr>
              <a:t>region</a:t>
            </a:r>
            <a:r>
              <a:rPr kumimoji="0" lang="en-US" altLang="en-US" b="0" i="0" u="none" strike="noStrike" cap="none" normalizeH="0" baseline="0" dirty="0" smtClean="0">
                <a:ln>
                  <a:noFill/>
                </a:ln>
                <a:effectLst/>
                <a:latin typeface="Inter"/>
              </a:rPr>
              <a:t> (categorical) - The region where the insured lives.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effectLst/>
                <a:latin typeface="Roboto Mono"/>
              </a:rPr>
              <a:t>charges</a:t>
            </a:r>
            <a:r>
              <a:rPr kumimoji="0" lang="en-US" altLang="en-US" b="0" i="0" u="none" strike="noStrike" cap="none" normalizeH="0" baseline="0" dirty="0" smtClean="0">
                <a:ln>
                  <a:noFill/>
                </a:ln>
                <a:effectLst/>
                <a:latin typeface="Inter"/>
              </a:rPr>
              <a:t> (float) - The premium charges of the insured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384996" y="4377758"/>
            <a:ext cx="4284509" cy="923330"/>
          </a:xfrm>
          <a:prstGeom prst="rect">
            <a:avLst/>
          </a:prstGeom>
        </p:spPr>
        <p:txBody>
          <a:bodyPr wrap="square">
            <a:spAutoFit/>
          </a:bodyPr>
          <a:lstStyle/>
          <a:p>
            <a:r>
              <a:rPr lang="en-US" dirty="0">
                <a:solidFill>
                  <a:schemeClr val="bg1"/>
                </a:solidFill>
              </a:rPr>
              <a:t>Missing Value and Duplicated </a:t>
            </a:r>
            <a:r>
              <a:rPr lang="en-US" dirty="0" smtClean="0">
                <a:solidFill>
                  <a:schemeClr val="bg1"/>
                </a:solidFill>
              </a:rPr>
              <a:t>Data</a:t>
            </a:r>
            <a:endParaRPr lang="en-US" dirty="0">
              <a:solidFill>
                <a:schemeClr val="bg1"/>
              </a:solidFill>
            </a:endParaRPr>
          </a:p>
          <a:p>
            <a:r>
              <a:rPr lang="en-US" dirty="0"/>
              <a:t/>
            </a:r>
            <a:br>
              <a:rPr lang="en-US" dirty="0"/>
            </a:br>
            <a:endParaRPr lang="en-US" b="0" i="0" dirty="0">
              <a:solidFill>
                <a:schemeClr val="bg1"/>
              </a:solidFill>
              <a:effectLst/>
              <a:latin typeface="Inter"/>
            </a:endParaRPr>
          </a:p>
        </p:txBody>
      </p:sp>
      <p:sp>
        <p:nvSpPr>
          <p:cNvPr id="8" name="Rectangle 7"/>
          <p:cNvSpPr/>
          <p:nvPr/>
        </p:nvSpPr>
        <p:spPr>
          <a:xfrm>
            <a:off x="596900" y="1453916"/>
            <a:ext cx="4225005" cy="369332"/>
          </a:xfrm>
          <a:prstGeom prst="rect">
            <a:avLst/>
          </a:prstGeom>
        </p:spPr>
        <p:txBody>
          <a:bodyPr wrap="square">
            <a:spAutoFit/>
          </a:bodyPr>
          <a:lstStyle/>
          <a:p>
            <a:r>
              <a:rPr lang="en-US" dirty="0" smtClean="0">
                <a:solidFill>
                  <a:schemeClr val="bg1"/>
                </a:solidFill>
                <a:latin typeface="Inter"/>
              </a:rPr>
              <a:t>Datatypes</a:t>
            </a:r>
            <a:endParaRPr lang="en-US" b="0" i="0" dirty="0">
              <a:solidFill>
                <a:schemeClr val="bg1"/>
              </a:solidFill>
              <a:effectLst/>
              <a:latin typeface="Inter"/>
            </a:endParaRPr>
          </a:p>
        </p:txBody>
      </p:sp>
      <p:sp>
        <p:nvSpPr>
          <p:cNvPr id="9" name="Rectangle 1"/>
          <p:cNvSpPr txBox="1">
            <a:spLocks noChangeArrowheads="1"/>
          </p:cNvSpPr>
          <p:nvPr/>
        </p:nvSpPr>
        <p:spPr bwMode="auto">
          <a:xfrm>
            <a:off x="384996" y="4556296"/>
            <a:ext cx="6534419" cy="208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42830" rIns="91440" bIns="142830" numCol="1" rtlCol="0" anchor="ctr" anchorCtr="0" compatLnSpc="1">
            <a:prstTxWarp prst="textNoShape">
              <a:avLst/>
            </a:prstTxWarp>
            <a:sp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spcBef>
                <a:spcPct val="0"/>
              </a:spcBef>
              <a:spcAft>
                <a:spcPct val="0"/>
              </a:spcAft>
              <a:buClrTx/>
              <a:buFontTx/>
              <a:buNone/>
            </a:pPr>
            <a:endParaRPr lang="en-US" altLang="en-US" sz="1800" dirty="0" smtClean="0">
              <a:solidFill>
                <a:schemeClr val="tx1"/>
              </a:solidFill>
              <a:latin typeface="Arial" panose="020B0604020202020204" pitchFamily="34" charset="0"/>
            </a:endParaRPr>
          </a:p>
          <a:p>
            <a:r>
              <a:rPr lang="en-US" dirty="0"/>
              <a:t>The dataset does not contain missing </a:t>
            </a:r>
            <a:r>
              <a:rPr lang="en-US" dirty="0" smtClean="0"/>
              <a:t>values.</a:t>
            </a:r>
            <a:endParaRPr lang="en-US" dirty="0"/>
          </a:p>
          <a:p>
            <a:r>
              <a:rPr lang="en-US" dirty="0"/>
              <a:t>The dataset only contains one duplicated row. </a:t>
            </a:r>
            <a:r>
              <a:rPr lang="en-US" dirty="0" smtClean="0"/>
              <a:t>However, </a:t>
            </a:r>
            <a:r>
              <a:rPr lang="en-US" dirty="0"/>
              <a:t>since we do not know if this data comes from the same </a:t>
            </a:r>
            <a:r>
              <a:rPr lang="en-US" dirty="0" smtClean="0"/>
              <a:t>person, </a:t>
            </a:r>
            <a:r>
              <a:rPr lang="en-US" dirty="0"/>
              <a:t>we won't be dropping that row.</a:t>
            </a:r>
          </a:p>
          <a:p>
            <a:pPr marL="0" indent="0" eaLnBrk="0" fontAlgn="base" hangingPunct="0">
              <a:spcBef>
                <a:spcPct val="0"/>
              </a:spcBef>
              <a:spcAft>
                <a:spcPct val="0"/>
              </a:spcAft>
              <a:buClrTx/>
              <a:buFontTx/>
              <a:buNone/>
            </a:pPr>
            <a:endParaRPr lang="en-US" altLang="en-US" sz="1800" dirty="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02225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1546</Words>
  <Application>Microsoft Office PowerPoint</Application>
  <PresentationFormat>Widescreen</PresentationFormat>
  <Paragraphs>126</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Inter</vt:lpstr>
      <vt:lpstr>Roboto Mono</vt:lpstr>
      <vt:lpstr>Tahoma</vt:lpstr>
      <vt:lpstr>Trade Gothic LT Pro</vt:lpstr>
      <vt:lpstr>Trebuchet MS</vt:lpstr>
      <vt:lpstr>Office Theme</vt:lpstr>
      <vt:lpstr>Insurance Analysis</vt:lpstr>
      <vt:lpstr>Introduction</vt:lpstr>
      <vt:lpstr>Background </vt:lpstr>
      <vt:lpstr>About Data Set</vt:lpstr>
      <vt:lpstr>About Data Set</vt:lpstr>
      <vt:lpstr>Data Collection</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EDA Summary</vt:lpstr>
      <vt:lpstr>Modelling</vt:lpstr>
      <vt:lpstr>Modelling</vt:lpstr>
      <vt:lpstr>Modelling</vt:lpstr>
      <vt:lpstr>Other Modeles</vt:lpstr>
      <vt:lpstr>Conclusions</vt:lpstr>
      <vt:lpstr>Top Factors</vt:lpstr>
      <vt:lpstr>Conclusions</vt:lpstr>
      <vt:lpstr>Recommendations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2024-04-16T09:35:17Z</dcterms:created>
  <dcterms:modified xsi:type="dcterms:W3CDTF">2024-04-20T14:26:13Z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