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6B71-5985-4587-AD2A-EB28C851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A21E1-1568-401B-AE20-B28825F3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7F8CC-AE33-4442-B70B-E81EBA40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7A8F7-5F39-4232-91D8-1C89844B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4D32B-FBF0-408A-A799-9713A4D1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06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1BBD4-8426-480B-904E-36B8511C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B04510-F76F-481E-ADAE-A2126F9F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29B89-2CED-4C2F-AB50-17268C2C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B2F42-1289-4EB1-B740-785EA261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7B6E3-FD3E-4902-8C5D-E4F768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456F42-6279-4F08-8939-9676438C2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ACCFA-1F79-46F1-9102-24EF7741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745E1-D1AA-4576-8672-181BD7A1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BE10C-7128-4E25-A37F-BCAACCF7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89189-5DF6-487D-A1A6-7D3068A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C767A-D7ED-4A5A-84E8-D23A4285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8D5B1-F718-4D31-B0D0-CBC0DD56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69F53-6FD7-4FE6-A549-C5DEB4F6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75B5A-6DDC-4E29-8004-FB39AFD3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F55BE-F27D-4680-BE95-A408C53C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5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A975-0803-49E9-A287-11B9B436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D1E0C-87F9-424C-B975-17CDC695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61594-D048-4924-8A18-148C24A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AFBC3-4D45-4D29-8663-5159720E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3E254-23C9-4255-AD0E-A6F35C2C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020C-EFC5-4879-9C99-018AFA1A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B3403-D9F5-40AF-BC1C-6BCE3018F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64E9D-568B-4714-8186-789F8AE99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982D8-F162-4670-985C-0D6EAAA0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94495-1B72-40FE-AEAE-3F6A36FB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A733C-1B0B-41C4-B0FA-E9A8FB91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AD74B-2683-4066-B416-7F3154BD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24272-88B3-44A0-A079-9A5625FC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583633-F2EA-4236-A504-CEA76FA8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3C95E-7CB5-47DD-8976-E6D034A91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A3B0F1-3864-495D-B8A0-9D5778800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321DE1-7646-475A-B642-44D8AF86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13EEE4-0AD5-4D44-A7AB-CD49A30F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EB25E0-86DF-4389-B190-88371F43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2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7AF0-EDC9-45E3-BFCC-4A9B0825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DF398-8DDA-485B-AC0E-A6DFF7BB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1860F-AC10-4F9B-86E3-9A7DD378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DB6050-2093-43D0-879C-F5A1585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4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EB5C56-27A2-4A4A-80A4-957456BE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291C6-A300-41ED-AA30-0F32230A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B65A9-67F8-4822-A820-20BD64F4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D161-50AC-43AF-8FCE-CD857AC8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D6428-0F75-4E70-BC65-B6D7C8F7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F79640-6DC6-4DB5-A21F-A33165D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7B831-46FE-446E-B4E9-A55DE3ED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07B91-C8FF-461F-B3E2-3CB30B54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D8ADC-FF42-478A-839B-E3A0EC16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9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6164-AA75-46EE-AA07-601A0F4F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49C4A-3D14-45C7-8347-528E055E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B67EA-2C5D-463C-AAF6-577C2A6F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F8718-2CAB-4A43-887A-A205252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E2E73-F20C-449E-92A9-6A8686A7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74BE3-7982-4D4C-9734-82ADC107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7C38A4-20A6-4196-85D2-57C6B37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615714-6DE3-417C-874E-E00D1DB1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78CC1-321C-4AFC-B9DB-F56CEEDF0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8798-4E9D-477B-8253-7F2E5ECE2C9E}" type="datetimeFigureOut">
              <a:rPr lang="ko-KR" altLang="en-US" smtClean="0"/>
              <a:t>2021-09-30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B5D31-A654-4ED0-8312-10B60CC46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5D402-B2A1-40A3-9448-1CD5D417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ACC3-F998-4C3A-83B8-F1F663CB6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4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E755C-1CA0-4BE6-B66F-2EB5E104D3CC}"/>
              </a:ext>
            </a:extLst>
          </p:cNvPr>
          <p:cNvSpPr txBox="1"/>
          <p:nvPr/>
        </p:nvSpPr>
        <p:spPr>
          <a:xfrm>
            <a:off x="930612" y="675012"/>
            <a:ext cx="9039654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</a:rPr>
              <a:t>MIME</a:t>
            </a:r>
            <a:r>
              <a:rPr lang="ko-KR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ko-KR" sz="3200" dirty="0">
                <a:latin typeface="Comic Sans MS" panose="030F0702030302020204" pitchFamily="66" charset="0"/>
              </a:rPr>
              <a:t>(Multipurpose</a:t>
            </a:r>
            <a:r>
              <a:rPr lang="ko-KR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ko-KR" sz="3200" dirty="0">
                <a:latin typeface="Comic Sans MS" panose="030F0702030302020204" pitchFamily="66" charset="0"/>
              </a:rPr>
              <a:t>Internet</a:t>
            </a:r>
            <a:r>
              <a:rPr lang="ko-KR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ko-KR" sz="3200" dirty="0">
                <a:latin typeface="Comic Sans MS" panose="030F0702030302020204" pitchFamily="66" charset="0"/>
              </a:rPr>
              <a:t>Mail</a:t>
            </a:r>
            <a:r>
              <a:rPr lang="ko-KR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ko-KR" sz="3200" dirty="0">
                <a:latin typeface="Comic Sans MS" panose="030F0702030302020204" pitchFamily="66" charset="0"/>
              </a:rPr>
              <a:t>Extension)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7545B-EE0F-4183-A3AC-E45C2DC3456B}"/>
              </a:ext>
            </a:extLst>
          </p:cNvPr>
          <p:cNvSpPr txBox="1"/>
          <p:nvPr/>
        </p:nvSpPr>
        <p:spPr>
          <a:xfrm>
            <a:off x="1269507" y="1500325"/>
            <a:ext cx="9474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mic Sans MS" panose="030F0702030302020204" pitchFamily="66" charset="0"/>
              </a:rPr>
              <a:t>: a supplementary protocol that allows non-ASCII code </a:t>
            </a:r>
          </a:p>
          <a:p>
            <a:r>
              <a:rPr lang="en-US" altLang="ko-KR" sz="2800" dirty="0">
                <a:latin typeface="Comic Sans MS" panose="030F0702030302020204" pitchFamily="66" charset="0"/>
              </a:rPr>
              <a:t>  to be sent through SMTP (extension to SMTP)</a:t>
            </a:r>
            <a:endParaRPr lang="ko-KR" altLang="en-US" sz="2800" dirty="0">
              <a:latin typeface="Comic Sans MS" panose="030F0702030302020204" pitchFamily="66" charset="0"/>
            </a:endParaRPr>
          </a:p>
        </p:txBody>
      </p:sp>
      <p:grpSp>
        <p:nvGrpSpPr>
          <p:cNvPr id="6" name="Group 67">
            <a:extLst>
              <a:ext uri="{FF2B5EF4-FFF2-40B4-BE49-F238E27FC236}">
                <a16:creationId xmlns:a16="http://schemas.microsoft.com/office/drawing/2014/main" id="{AA43BD76-3A36-4947-A5EC-EDE3C8E37F10}"/>
              </a:ext>
            </a:extLst>
          </p:cNvPr>
          <p:cNvGrpSpPr>
            <a:grpSpLocks/>
          </p:cNvGrpSpPr>
          <p:nvPr/>
        </p:nvGrpSpPr>
        <p:grpSpPr bwMode="auto">
          <a:xfrm>
            <a:off x="2360242" y="2906604"/>
            <a:ext cx="742950" cy="742950"/>
            <a:chOff x="-44" y="1473"/>
            <a:chExt cx="981" cy="1105"/>
          </a:xfrm>
        </p:grpSpPr>
        <p:pic>
          <p:nvPicPr>
            <p:cNvPr id="7" name="Picture 68" descr="desktop_computer_stylized_medium">
              <a:extLst>
                <a:ext uri="{FF2B5EF4-FFF2-40B4-BE49-F238E27FC236}">
                  <a16:creationId xmlns:a16="http://schemas.microsoft.com/office/drawing/2014/main" id="{CAE1DB66-AB1F-40E3-A78D-8D9FE5AB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1C225012-42DB-4600-A78E-432DBA5563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F94F0-5D69-4C4D-A10A-D0322B273EB0}"/>
              </a:ext>
            </a:extLst>
          </p:cNvPr>
          <p:cNvSpPr/>
          <p:nvPr/>
        </p:nvSpPr>
        <p:spPr>
          <a:xfrm>
            <a:off x="2111710" y="4234649"/>
            <a:ext cx="1491449" cy="705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3049B-C308-4FCF-A024-A117E3B2274F}"/>
              </a:ext>
            </a:extLst>
          </p:cNvPr>
          <p:cNvSpPr/>
          <p:nvPr/>
        </p:nvSpPr>
        <p:spPr>
          <a:xfrm>
            <a:off x="2111709" y="5528258"/>
            <a:ext cx="1491449" cy="705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67">
            <a:extLst>
              <a:ext uri="{FF2B5EF4-FFF2-40B4-BE49-F238E27FC236}">
                <a16:creationId xmlns:a16="http://schemas.microsoft.com/office/drawing/2014/main" id="{FE99B505-34C8-4EB7-A395-B37463FCAA81}"/>
              </a:ext>
            </a:extLst>
          </p:cNvPr>
          <p:cNvGrpSpPr>
            <a:grpSpLocks/>
          </p:cNvGrpSpPr>
          <p:nvPr/>
        </p:nvGrpSpPr>
        <p:grpSpPr bwMode="auto">
          <a:xfrm>
            <a:off x="8114452" y="2906604"/>
            <a:ext cx="742950" cy="742950"/>
            <a:chOff x="-44" y="1473"/>
            <a:chExt cx="981" cy="1105"/>
          </a:xfrm>
        </p:grpSpPr>
        <p:pic>
          <p:nvPicPr>
            <p:cNvPr id="12" name="Picture 68" descr="desktop_computer_stylized_medium">
              <a:extLst>
                <a:ext uri="{FF2B5EF4-FFF2-40B4-BE49-F238E27FC236}">
                  <a16:creationId xmlns:a16="http://schemas.microsoft.com/office/drawing/2014/main" id="{7EBC98DB-16B7-4A8A-AE73-EB864354B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ABCD81B-4707-4203-9EC3-CFDC4912A0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992EF-4E1C-4A99-B42F-AE62939DB5F3}"/>
              </a:ext>
            </a:extLst>
          </p:cNvPr>
          <p:cNvSpPr/>
          <p:nvPr/>
        </p:nvSpPr>
        <p:spPr>
          <a:xfrm>
            <a:off x="7865920" y="4234649"/>
            <a:ext cx="1491449" cy="705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9C9CCF-730D-40FE-8228-4A359B64CF15}"/>
              </a:ext>
            </a:extLst>
          </p:cNvPr>
          <p:cNvSpPr/>
          <p:nvPr/>
        </p:nvSpPr>
        <p:spPr>
          <a:xfrm>
            <a:off x="7865919" y="5528258"/>
            <a:ext cx="1491449" cy="7057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A3E6E-E6A0-4CB9-8834-EE8B97B885A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857435" y="3720823"/>
            <a:ext cx="0" cy="5138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688A2B2-A27C-4A5D-9E7A-8D0BE22F906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857435" y="4940424"/>
            <a:ext cx="0" cy="5878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C933A9-DFA1-4046-8B3C-78E6515738FD}"/>
              </a:ext>
            </a:extLst>
          </p:cNvPr>
          <p:cNvCxnSpPr>
            <a:cxnSpLocks/>
          </p:cNvCxnSpPr>
          <p:nvPr/>
        </p:nvCxnSpPr>
        <p:spPr>
          <a:xfrm>
            <a:off x="8663431" y="4940424"/>
            <a:ext cx="0" cy="5878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847160-031B-4445-ABBC-C54F34DE5EB7}"/>
              </a:ext>
            </a:extLst>
          </p:cNvPr>
          <p:cNvCxnSpPr>
            <a:cxnSpLocks/>
          </p:cNvCxnSpPr>
          <p:nvPr/>
        </p:nvCxnSpPr>
        <p:spPr>
          <a:xfrm>
            <a:off x="8627920" y="3646815"/>
            <a:ext cx="0" cy="587834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24FF8F-935E-480B-8D94-BE802E7ACE2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3603158" y="5881146"/>
            <a:ext cx="4262761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14B19C-7D75-4E66-8621-9606E31ECB4D}"/>
              </a:ext>
            </a:extLst>
          </p:cNvPr>
          <p:cNvSpPr txBox="1"/>
          <p:nvPr/>
        </p:nvSpPr>
        <p:spPr>
          <a:xfrm>
            <a:off x="3231472" y="376495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Non-ASCII code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5B9A91-C0CA-4D43-A4CB-D29754C0F58A}"/>
              </a:ext>
            </a:extLst>
          </p:cNvPr>
          <p:cNvSpPr txBox="1"/>
          <p:nvPr/>
        </p:nvSpPr>
        <p:spPr>
          <a:xfrm>
            <a:off x="3333969" y="507501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9ED214-29AA-48EA-A36D-78A27BDEA3BB}"/>
              </a:ext>
            </a:extLst>
          </p:cNvPr>
          <p:cNvSpPr txBox="1"/>
          <p:nvPr/>
        </p:nvSpPr>
        <p:spPr>
          <a:xfrm>
            <a:off x="4950292" y="54725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59A1E7-75BF-4C76-87B8-8CA4F4D5C6AB}"/>
              </a:ext>
            </a:extLst>
          </p:cNvPr>
          <p:cNvSpPr txBox="1"/>
          <p:nvPr/>
        </p:nvSpPr>
        <p:spPr>
          <a:xfrm>
            <a:off x="7117103" y="507341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ASCII code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FCB7F-38B4-4CB9-B255-16F0EB5F3F02}"/>
              </a:ext>
            </a:extLst>
          </p:cNvPr>
          <p:cNvSpPr txBox="1"/>
          <p:nvPr/>
        </p:nvSpPr>
        <p:spPr>
          <a:xfrm>
            <a:off x="6564803" y="377481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Non-ASCII code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99D08-4703-4B2A-B96F-ED8FA953516E}"/>
              </a:ext>
            </a:extLst>
          </p:cNvPr>
          <p:cNvSpPr txBox="1"/>
          <p:nvPr/>
        </p:nvSpPr>
        <p:spPr>
          <a:xfrm>
            <a:off x="8268931" y="443156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MIME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8F9100-DF74-4A48-90E3-E361AFA1BF22}"/>
              </a:ext>
            </a:extLst>
          </p:cNvPr>
          <p:cNvSpPr txBox="1"/>
          <p:nvPr/>
        </p:nvSpPr>
        <p:spPr>
          <a:xfrm>
            <a:off x="2442473" y="440287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MIME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78010-7014-42FE-BA35-CA378811066D}"/>
              </a:ext>
            </a:extLst>
          </p:cNvPr>
          <p:cNvSpPr txBox="1"/>
          <p:nvPr/>
        </p:nvSpPr>
        <p:spPr>
          <a:xfrm>
            <a:off x="2462933" y="569647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30B985-2F43-4767-8C39-9924C283585F}"/>
              </a:ext>
            </a:extLst>
          </p:cNvPr>
          <p:cNvSpPr txBox="1"/>
          <p:nvPr/>
        </p:nvSpPr>
        <p:spPr>
          <a:xfrm>
            <a:off x="8223555" y="571829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SMTP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37139-98B3-41C8-B12B-A6F4065F4ADD}"/>
              </a:ext>
            </a:extLst>
          </p:cNvPr>
          <p:cNvSpPr txBox="1"/>
          <p:nvPr/>
        </p:nvSpPr>
        <p:spPr>
          <a:xfrm>
            <a:off x="3108617" y="28242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7CC55-C49C-454A-A936-49525462DE4F}"/>
              </a:ext>
            </a:extLst>
          </p:cNvPr>
          <p:cNvSpPr txBox="1"/>
          <p:nvPr/>
        </p:nvSpPr>
        <p:spPr>
          <a:xfrm>
            <a:off x="7691035" y="28301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97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B29F57-8A36-4935-B220-BA15502D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26" y="1126485"/>
            <a:ext cx="5585274" cy="479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8BAA2-0DF1-42E3-A9B8-5F0B4116E970}"/>
              </a:ext>
            </a:extLst>
          </p:cNvPr>
          <p:cNvSpPr txBox="1"/>
          <p:nvPr/>
        </p:nvSpPr>
        <p:spPr>
          <a:xfrm>
            <a:off x="1739028" y="834097"/>
            <a:ext cx="2847254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mic Sans MS" panose="030F0702030302020204" pitchFamily="66" charset="0"/>
              </a:rPr>
              <a:t>MIME header</a:t>
            </a:r>
            <a:endParaRPr lang="ko-KR" altLang="en-US" sz="3200" dirty="0">
              <a:latin typeface="Comic Sans MS" panose="030F0702030302020204" pitchFamily="66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E5041E-87C9-4029-819D-24487B9A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3" y="2035057"/>
            <a:ext cx="6473862" cy="1718181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EBE1836-B376-490F-9C9C-07B038835731}"/>
              </a:ext>
            </a:extLst>
          </p:cNvPr>
          <p:cNvCxnSpPr/>
          <p:nvPr/>
        </p:nvCxnSpPr>
        <p:spPr>
          <a:xfrm>
            <a:off x="6729274" y="2035057"/>
            <a:ext cx="1287262" cy="11697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8B24EC-5446-4A14-B8A0-B7B0911A75C2}"/>
              </a:ext>
            </a:extLst>
          </p:cNvPr>
          <p:cNvCxnSpPr/>
          <p:nvPr/>
        </p:nvCxnSpPr>
        <p:spPr>
          <a:xfrm>
            <a:off x="6720396" y="3753238"/>
            <a:ext cx="1358284" cy="3482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2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6B65DC-8EE3-4D06-9948-D8C4F430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5" y="996383"/>
            <a:ext cx="7735469" cy="5491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117A80-1248-4F42-8D40-A18325643533}"/>
              </a:ext>
            </a:extLst>
          </p:cNvPr>
          <p:cNvSpPr txBox="1"/>
          <p:nvPr/>
        </p:nvSpPr>
        <p:spPr>
          <a:xfrm>
            <a:off x="2157273" y="255779"/>
            <a:ext cx="405835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Content-Type: type/subtype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63AA2-21CD-4C7D-93E6-4A8880A70DD2}"/>
              </a:ext>
            </a:extLst>
          </p:cNvPr>
          <p:cNvSpPr/>
          <p:nvPr/>
        </p:nvSpPr>
        <p:spPr>
          <a:xfrm>
            <a:off x="7350711" y="1535837"/>
            <a:ext cx="2370338" cy="485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3A163-836C-4AA1-9FFF-8C84D6C947BB}"/>
              </a:ext>
            </a:extLst>
          </p:cNvPr>
          <p:cNvSpPr txBox="1"/>
          <p:nvPr/>
        </p:nvSpPr>
        <p:spPr>
          <a:xfrm>
            <a:off x="1127464" y="710214"/>
            <a:ext cx="5041637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Content-Transfer-Encoding: Base64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2FC3CC-C6C6-469E-AE21-14E69929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737"/>
            <a:ext cx="5762625" cy="1914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037CB4-0D33-413D-8813-C3FE5118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35" y="941046"/>
            <a:ext cx="3105150" cy="547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80525B-5D0C-4AC4-99FE-9BF06C2F1D66}"/>
              </a:ext>
            </a:extLst>
          </p:cNvPr>
          <p:cNvSpPr txBox="1"/>
          <p:nvPr/>
        </p:nvSpPr>
        <p:spPr>
          <a:xfrm>
            <a:off x="9097299" y="440079"/>
            <a:ext cx="151515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Base64 table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167BE-5523-47F3-A26A-E6E9EF14E9F5}"/>
              </a:ext>
            </a:extLst>
          </p:cNvPr>
          <p:cNvSpPr txBox="1"/>
          <p:nvPr/>
        </p:nvSpPr>
        <p:spPr>
          <a:xfrm>
            <a:off x="5079993" y="259228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24-bit non-ASCII data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5E654-C480-4BF8-AB02-82335602C9E3}"/>
              </a:ext>
            </a:extLst>
          </p:cNvPr>
          <p:cNvSpPr txBox="1"/>
          <p:nvPr/>
        </p:nvSpPr>
        <p:spPr>
          <a:xfrm>
            <a:off x="5637554" y="31199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4 X 6-bit data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2E746-4D97-48A3-909D-52C3053A7660}"/>
              </a:ext>
            </a:extLst>
          </p:cNvPr>
          <p:cNvSpPr txBox="1"/>
          <p:nvPr/>
        </p:nvSpPr>
        <p:spPr>
          <a:xfrm>
            <a:off x="5998889" y="401268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ASCII coded data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B32EA-23B2-496C-B652-DE56D5B528D1}"/>
              </a:ext>
            </a:extLst>
          </p:cNvPr>
          <p:cNvSpPr txBox="1"/>
          <p:nvPr/>
        </p:nvSpPr>
        <p:spPr>
          <a:xfrm>
            <a:off x="547016" y="18731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Comic Sans MS" panose="030F0702030302020204" pitchFamily="66" charset="0"/>
              </a:rPr>
              <a:t>Example)</a:t>
            </a:r>
            <a:endParaRPr lang="ko-KR" altLang="en-US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6BA8E9-4D96-468E-A676-64DBC6CD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99" y="1332470"/>
            <a:ext cx="2783536" cy="49096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7C887D-D065-4AFE-AB04-5C0106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5" y="1338358"/>
            <a:ext cx="5287664" cy="4932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7BB26-D092-4E2B-9BC6-C03C965EF34F}"/>
              </a:ext>
            </a:extLst>
          </p:cNvPr>
          <p:cNvSpPr txBox="1"/>
          <p:nvPr/>
        </p:nvSpPr>
        <p:spPr>
          <a:xfrm>
            <a:off x="8538821" y="625348"/>
            <a:ext cx="151515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Base64 table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A6B69-5CFF-46EF-AA35-1A710801B273}"/>
              </a:ext>
            </a:extLst>
          </p:cNvPr>
          <p:cNvSpPr txBox="1"/>
          <p:nvPr/>
        </p:nvSpPr>
        <p:spPr>
          <a:xfrm>
            <a:off x="2865494" y="615919"/>
            <a:ext cx="19239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ASCII code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75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정대인</dc:creator>
  <cp:lastModifiedBy>정대인</cp:lastModifiedBy>
  <cp:revision>1</cp:revision>
  <dcterms:created xsi:type="dcterms:W3CDTF">2021-09-30T08:00:31Z</dcterms:created>
  <dcterms:modified xsi:type="dcterms:W3CDTF">2021-09-30T09:16:10Z</dcterms:modified>
</cp:coreProperties>
</file>