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434" r:id="rId8"/>
    <p:sldId id="43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9" autoAdjust="0"/>
  </p:normalViewPr>
  <p:slideViewPr>
    <p:cSldViewPr snapToGrid="0">
      <p:cViewPr varScale="1">
        <p:scale>
          <a:sx n="75" d="100"/>
          <a:sy n="75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00:44:3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7146 0 0,'-10'7'384'0'0,"2"0"-312"0"0,-1 2-48 0 0,2-2-8 0 0,0 0 8 0 0,1 2 0 0 0,0-2-16 0 0,2 2-8 0 0,-2-2 16 0 0,2 0-16 0 0,1-1-56 0 0,1 1-120 0 0,2-1-4265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00342-A93E-48BE-A558-BB9D71E51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001150-D4A4-4CFA-A48B-C04D42240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E8B38-754C-454E-ABC7-D10AD78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9F3-155F-4583-B542-C07553648EB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5CEAB-9CF9-4056-B3B2-E2D0934F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A2C04-6AD6-4212-933C-BFB37117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D230-3FFF-4A30-9611-311618003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2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C7EE-AB32-4065-A95B-0F50E3E9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0D7A3-CB5C-479A-BEEA-DA8B447BA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8B785-FCCB-4254-8C05-2C0D7A12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9F3-155F-4583-B542-C07553648EB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F0642-244C-4959-BBCA-06480AD2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98A76-F14E-4291-868B-E72BB944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D230-3FFF-4A30-9611-311618003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E85F29-9671-4857-B01C-1998E25C8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29339-5321-4F88-B0FB-0D9EC8B69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102BC-72ED-4EF5-8788-512AB422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9F3-155F-4583-B542-C07553648EB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13DC4-0B03-4B3C-8077-D9601D41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4F157-133B-4155-8B3E-19FBE0D1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D230-3FFF-4A30-9611-311618003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7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93786"/>
            <a:ext cx="10972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Thursday, June 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5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93786"/>
            <a:ext cx="10972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Thursday, June 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5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418AE-1800-4DEC-89DE-8CA0B5E1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0CCAB-228A-413B-8BC9-A501A53A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2ADA7-11A4-4F8B-BCC9-71BFE18C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9F3-155F-4583-B542-C07553648EB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C7070-AC71-4711-A978-D8F4AFC9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55207-895C-45ED-8461-42787810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D230-3FFF-4A30-9611-311618003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3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44DE2-3B39-48E2-AE28-90251B87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8F23D-2A89-4CC8-A911-6824BA3B4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9B848-6621-4271-BC78-A34BB7CC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9F3-155F-4583-B542-C07553648EB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ACD66-FE59-463E-A5BD-DD298BC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9472B-E472-4EB0-9BED-EC95844B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D230-3FFF-4A30-9611-311618003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274ED-B9BB-4647-9595-F2F01A9B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465D6-10AE-471E-B0AD-DD8C3C3B5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2EE4D-CA60-4202-BB92-1A5E8293D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770C59-B6C8-4AC8-B716-2F349004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9F3-155F-4583-B542-C07553648EB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795CE-3E16-4C6C-A5D0-8DE8B950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321F54-BB38-4DDF-A5ED-73CE468B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D230-3FFF-4A30-9611-311618003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1C952-9B0B-4602-9352-5248DD51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B39D7-A0C1-468D-BAEC-BC8D5CFA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9B069-1D29-498D-B4EC-7EF6497D8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C35367-467E-4437-AE2D-9E8431EED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7602E-C55D-41A0-8E23-93A79327C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40C8E4-E734-4A0E-B4FA-BF97B3DE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9F3-155F-4583-B542-C07553648EB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D6B5A7-36AB-4EDA-85C9-0A83CF03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0D255B-6A03-40AE-B75E-5B57BDC7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D230-3FFF-4A30-9611-311618003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4B70F-899B-4B1E-9876-143ED68B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F1782-91EC-41A4-8AC7-897CD57A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9F3-155F-4583-B542-C07553648EB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051CC8-16A0-4D85-A48B-77DD44C3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85016-0672-46D8-89E8-D53426E3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D230-3FFF-4A30-9611-311618003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9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5B7DD-E961-42E4-A1F1-900D9B7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9F3-155F-4583-B542-C07553648EB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71BABA-4B34-4C15-A79C-81A0C911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27EBE-FD49-49A3-9680-C5963120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D230-3FFF-4A30-9611-311618003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9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F5A61-3C98-4B8F-9EBD-C3FA676D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6EC30-47C9-4AFA-9035-598F55EB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8D12E-AA05-4222-877D-F738924C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C3368-4F28-4183-BB31-CDA57940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9F3-155F-4583-B542-C07553648EB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B37FA-2D30-48C3-90B2-3C9838D6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794DC-2364-482D-9C55-44882E40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D230-3FFF-4A30-9611-311618003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2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4665D-29B4-4EE7-9A1F-09ED524E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60BD46-2468-41A0-AB67-2F9A0D806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476D9-D1E1-4B77-A344-53D4E2A4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70C62C-65FC-4E95-B1A3-FC2B5371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9F3-155F-4583-B542-C07553648EB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A9F8D-B80E-416A-8278-2FAC6724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33152-11D0-4426-853A-3B1AB28F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D230-3FFF-4A30-9611-311618003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0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A47028-D6B4-4C1E-827A-F7A73460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89E1-FD39-4477-97F5-6104DC5F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54137-3C96-44CB-A9CD-745F6B3C5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69F3-155F-4583-B542-C07553648EB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17856-04D3-4A84-9E2F-1A3F9F10E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DF1A5-BDD2-46B4-8787-CE13BEF08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D230-3FFF-4A30-9611-311618003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4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05A33-BED8-4C4A-8E36-06B186685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이진트리</a:t>
            </a:r>
            <a:r>
              <a:rPr lang="ko-KR" altLang="en-US" dirty="0"/>
              <a:t> 보충</a:t>
            </a:r>
          </a:p>
        </p:txBody>
      </p:sp>
    </p:spTree>
    <p:extLst>
      <p:ext uri="{BB962C8B-B14F-4D97-AF65-F5344CB8AC3E}">
        <p14:creationId xmlns:p14="http://schemas.microsoft.com/office/powerpoint/2010/main" val="20691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D2E5C-3E86-4A02-A94B-086CD91C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서로 다른 </a:t>
            </a:r>
            <a:r>
              <a:rPr lang="ko-KR" altLang="en-US" dirty="0" err="1"/>
              <a:t>이진트리</a:t>
            </a:r>
            <a:r>
              <a:rPr lang="ko-KR" altLang="en-US" dirty="0"/>
              <a:t> 개수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7A134B-2D11-45FE-A187-68BB35A7C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7424"/>
                <a:ext cx="10515600" cy="474361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sz="2000" dirty="0"/>
                  <a:t>B(n): n</a:t>
                </a:r>
                <a:r>
                  <a:rPr lang="ko-KR" altLang="en-US" sz="2000" dirty="0"/>
                  <a:t>개의 노드를 가지는 서로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다른 </a:t>
                </a:r>
                <a:r>
                  <a:rPr lang="ko-KR" altLang="en-US" sz="2000" dirty="0" err="1"/>
                  <a:t>이진트리의</a:t>
                </a:r>
                <a:r>
                  <a:rPr lang="ko-KR" altLang="en-US" sz="2000" dirty="0"/>
                  <a:t> 개수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 </a:t>
                </a:r>
                <a:r>
                  <a:rPr lang="en-US" altLang="ko-KR" sz="2000" dirty="0"/>
                  <a:t>B(1) = 1 				B(3) = 5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B(2) = 2                                                 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B(0) = B(1) = 1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B(n)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 B(n-1)B(0) + B(n-2)B(1) … + B(k)B(n-k-1) + … + B(0)B(n-1), n &gt; 1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B(4)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B(0)B(3) + B(1)B(2) + B(2)B(1) + B(3)B(0)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    5 + 2 + 2 + 5 = 14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B(5)….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B(n): Catalan Number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7A134B-2D11-45FE-A187-68BB35A7C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7424"/>
                <a:ext cx="10515600" cy="4743619"/>
              </a:xfrm>
              <a:blipFill>
                <a:blip r:embed="rId2"/>
                <a:stretch>
                  <a:fillRect l="-290" t="-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8" name="잉크 127">
                <a:extLst>
                  <a:ext uri="{FF2B5EF4-FFF2-40B4-BE49-F238E27FC236}">
                    <a16:creationId xmlns:a16="http://schemas.microsoft.com/office/drawing/2014/main" id="{D505305D-06F3-431A-8989-8FDD3D47A348}"/>
                  </a:ext>
                </a:extLst>
              </p14:cNvPr>
              <p14:cNvContentPartPr/>
              <p14:nvPr/>
            </p14:nvContentPartPr>
            <p14:xfrm>
              <a:off x="1574812" y="2210776"/>
              <a:ext cx="26280" cy="34560"/>
            </p14:xfrm>
          </p:contentPart>
        </mc:Choice>
        <mc:Fallback xmlns="">
          <p:pic>
            <p:nvPicPr>
              <p:cNvPr id="128" name="잉크 127">
                <a:extLst>
                  <a:ext uri="{FF2B5EF4-FFF2-40B4-BE49-F238E27FC236}">
                    <a16:creationId xmlns:a16="http://schemas.microsoft.com/office/drawing/2014/main" id="{D505305D-06F3-431A-8989-8FDD3D47A3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65812" y="2202136"/>
                <a:ext cx="4392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51B9D6B2-921F-461E-82E5-9219BD0A5CD1}"/>
              </a:ext>
            </a:extLst>
          </p:cNvPr>
          <p:cNvSpPr/>
          <p:nvPr/>
        </p:nvSpPr>
        <p:spPr>
          <a:xfrm>
            <a:off x="5209986" y="2401967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FD24004-9ACC-4EC6-AF40-ACA11FC982DF}"/>
              </a:ext>
            </a:extLst>
          </p:cNvPr>
          <p:cNvSpPr/>
          <p:nvPr/>
        </p:nvSpPr>
        <p:spPr>
          <a:xfrm>
            <a:off x="4861453" y="2753811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C10AC3-FA9D-407A-9E24-05CC605FE899}"/>
              </a:ext>
            </a:extLst>
          </p:cNvPr>
          <p:cNvSpPr/>
          <p:nvPr/>
        </p:nvSpPr>
        <p:spPr>
          <a:xfrm>
            <a:off x="4488741" y="3136799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4C5D19-A0EC-4861-9515-BD5703937B80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5003978" y="2544492"/>
            <a:ext cx="230461" cy="2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734A25-4645-4E47-8ACA-310AC0CEBD27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631266" y="2896336"/>
            <a:ext cx="254640" cy="26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C520225-F2F3-4BE8-BE21-4CBF6A03049F}"/>
              </a:ext>
            </a:extLst>
          </p:cNvPr>
          <p:cNvSpPr/>
          <p:nvPr/>
        </p:nvSpPr>
        <p:spPr>
          <a:xfrm>
            <a:off x="6270095" y="2377514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C3DF032-840C-49EB-A46B-5795CA9EAF1A}"/>
              </a:ext>
            </a:extLst>
          </p:cNvPr>
          <p:cNvSpPr/>
          <p:nvPr/>
        </p:nvSpPr>
        <p:spPr>
          <a:xfrm>
            <a:off x="5921562" y="2729358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AF96145-E73A-4F97-9C76-67CB79CF1747}"/>
              </a:ext>
            </a:extLst>
          </p:cNvPr>
          <p:cNvSpPr/>
          <p:nvPr/>
        </p:nvSpPr>
        <p:spPr>
          <a:xfrm>
            <a:off x="6186606" y="3151797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55620F-0FC3-4A2D-BA6C-5A06D2E6C533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6064087" y="2520039"/>
            <a:ext cx="230461" cy="2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C73C64-D84C-4E4C-9616-34968CFCB2FE}"/>
              </a:ext>
            </a:extLst>
          </p:cNvPr>
          <p:cNvCxnSpPr>
            <a:cxnSpLocks/>
          </p:cNvCxnSpPr>
          <p:nvPr/>
        </p:nvCxnSpPr>
        <p:spPr>
          <a:xfrm>
            <a:off x="5999986" y="2863143"/>
            <a:ext cx="225689" cy="29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21B2ABEE-389E-4FE4-A570-A147F6E657A5}"/>
              </a:ext>
            </a:extLst>
          </p:cNvPr>
          <p:cNvSpPr/>
          <p:nvPr/>
        </p:nvSpPr>
        <p:spPr>
          <a:xfrm>
            <a:off x="2337704" y="2078358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48C3BF9-D7D2-4BCF-A8F3-DED9A134FE2B}"/>
              </a:ext>
            </a:extLst>
          </p:cNvPr>
          <p:cNvSpPr/>
          <p:nvPr/>
        </p:nvSpPr>
        <p:spPr>
          <a:xfrm>
            <a:off x="2179054" y="2643820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40DB6D-059D-4ACD-93BA-74C1941C0C73}"/>
              </a:ext>
            </a:extLst>
          </p:cNvPr>
          <p:cNvSpPr/>
          <p:nvPr/>
        </p:nvSpPr>
        <p:spPr>
          <a:xfrm>
            <a:off x="1830521" y="2995664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BCA174E-9D33-4396-94A4-AC8290934091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1973046" y="2786345"/>
            <a:ext cx="230461" cy="2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47229BD-00E7-4A65-992B-465996E0B5EA}"/>
              </a:ext>
            </a:extLst>
          </p:cNvPr>
          <p:cNvSpPr/>
          <p:nvPr/>
        </p:nvSpPr>
        <p:spPr>
          <a:xfrm>
            <a:off x="2670246" y="2593351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615EAD3-FB41-4FF1-AA91-8A5B3B692D38}"/>
              </a:ext>
            </a:extLst>
          </p:cNvPr>
          <p:cNvSpPr/>
          <p:nvPr/>
        </p:nvSpPr>
        <p:spPr>
          <a:xfrm>
            <a:off x="2957854" y="3079153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8884E0A-3718-4D39-80ED-C0D11AA0A4F6}"/>
              </a:ext>
            </a:extLst>
          </p:cNvPr>
          <p:cNvCxnSpPr>
            <a:cxnSpLocks/>
          </p:cNvCxnSpPr>
          <p:nvPr/>
        </p:nvCxnSpPr>
        <p:spPr>
          <a:xfrm>
            <a:off x="2748670" y="2727136"/>
            <a:ext cx="270109" cy="35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CD20527-6990-44DF-BAF3-EC810B63CC94}"/>
              </a:ext>
            </a:extLst>
          </p:cNvPr>
          <p:cNvSpPr/>
          <p:nvPr/>
        </p:nvSpPr>
        <p:spPr>
          <a:xfrm>
            <a:off x="7195185" y="2393405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AAA3606-0D14-46B7-B689-AC79A695F22C}"/>
              </a:ext>
            </a:extLst>
          </p:cNvPr>
          <p:cNvSpPr/>
          <p:nvPr/>
        </p:nvSpPr>
        <p:spPr>
          <a:xfrm>
            <a:off x="6846652" y="2745249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4463736-1098-4915-82E9-6CFA7F1038B2}"/>
              </a:ext>
            </a:extLst>
          </p:cNvPr>
          <p:cNvSpPr/>
          <p:nvPr/>
        </p:nvSpPr>
        <p:spPr>
          <a:xfrm>
            <a:off x="7482245" y="2757200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675D27D-661B-47D5-80C1-A804B6C64AC5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6989177" y="2535930"/>
            <a:ext cx="230461" cy="2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BCAE4F5-E659-46D9-AFDF-2BD0A7029B4A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7337710" y="2535930"/>
            <a:ext cx="228024" cy="22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7D07EDD0-52D9-4A42-AB1F-2AD12581F16B}"/>
              </a:ext>
            </a:extLst>
          </p:cNvPr>
          <p:cNvSpPr/>
          <p:nvPr/>
        </p:nvSpPr>
        <p:spPr>
          <a:xfrm>
            <a:off x="8307979" y="2339063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4C71E2C-802F-41F5-8663-D8C3472B9B5F}"/>
              </a:ext>
            </a:extLst>
          </p:cNvPr>
          <p:cNvSpPr/>
          <p:nvPr/>
        </p:nvSpPr>
        <p:spPr>
          <a:xfrm>
            <a:off x="8657196" y="2696165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F7DCC03-D9AF-4D3A-B21B-D11525DCC1E9}"/>
              </a:ext>
            </a:extLst>
          </p:cNvPr>
          <p:cNvSpPr/>
          <p:nvPr/>
        </p:nvSpPr>
        <p:spPr>
          <a:xfrm>
            <a:off x="8307979" y="3087903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73194A1-0677-4E81-8025-9039C5F37DA3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8450504" y="2481588"/>
            <a:ext cx="231145" cy="23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26B87D3-CFAB-4FCF-8CC3-F066758FA4B9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8443557" y="2838690"/>
            <a:ext cx="238092" cy="29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7323B7B-735D-45D5-B73B-03A876487D9A}"/>
              </a:ext>
            </a:extLst>
          </p:cNvPr>
          <p:cNvSpPr/>
          <p:nvPr/>
        </p:nvSpPr>
        <p:spPr>
          <a:xfrm>
            <a:off x="9126413" y="2330313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751EBE2-1903-4237-AF78-721F1F6635E0}"/>
              </a:ext>
            </a:extLst>
          </p:cNvPr>
          <p:cNvSpPr/>
          <p:nvPr/>
        </p:nvSpPr>
        <p:spPr>
          <a:xfrm>
            <a:off x="9475630" y="2687415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5130A3F-3ADB-46A2-9021-22DEF1C0DAA8}"/>
              </a:ext>
            </a:extLst>
          </p:cNvPr>
          <p:cNvSpPr/>
          <p:nvPr/>
        </p:nvSpPr>
        <p:spPr>
          <a:xfrm>
            <a:off x="9785841" y="3068308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9E2608C-4FDF-4295-86FF-3A8F934FB1F5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9268938" y="2472838"/>
            <a:ext cx="231145" cy="23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82EBDC1-8655-48C7-9A75-4B23A3C81502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636757" y="2845464"/>
            <a:ext cx="232573" cy="222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7BE1673F-E7D9-4239-8D9C-04BFBE4066E8}"/>
              </a:ext>
            </a:extLst>
          </p:cNvPr>
          <p:cNvSpPr/>
          <p:nvPr/>
        </p:nvSpPr>
        <p:spPr>
          <a:xfrm>
            <a:off x="8655795" y="4003608"/>
            <a:ext cx="166978" cy="166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819D2F3E-99AF-434D-A6FA-A669E4C75B95}"/>
              </a:ext>
            </a:extLst>
          </p:cNvPr>
          <p:cNvSpPr/>
          <p:nvPr/>
        </p:nvSpPr>
        <p:spPr>
          <a:xfrm>
            <a:off x="7803282" y="4621148"/>
            <a:ext cx="936002" cy="75331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6227D76E-E36B-4E3A-BD86-441CBB77800D}"/>
              </a:ext>
            </a:extLst>
          </p:cNvPr>
          <p:cNvSpPr/>
          <p:nvPr/>
        </p:nvSpPr>
        <p:spPr>
          <a:xfrm>
            <a:off x="8869354" y="4638199"/>
            <a:ext cx="936002" cy="602377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A8D92CA-F6A4-49EF-97E1-212AA5772609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flipH="1">
            <a:off x="8271283" y="4146133"/>
            <a:ext cx="408965" cy="47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36DDFE8-B799-4707-AE1E-1E86BD6C1EA9}"/>
              </a:ext>
            </a:extLst>
          </p:cNvPr>
          <p:cNvCxnSpPr>
            <a:cxnSpLocks/>
          </p:cNvCxnSpPr>
          <p:nvPr/>
        </p:nvCxnSpPr>
        <p:spPr>
          <a:xfrm flipH="1" flipV="1">
            <a:off x="8797614" y="4124709"/>
            <a:ext cx="539741" cy="49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2096D1E-A1A3-4BFD-8852-AC5730B03D06}"/>
              </a:ext>
            </a:extLst>
          </p:cNvPr>
          <p:cNvSpPr txBox="1"/>
          <p:nvPr/>
        </p:nvSpPr>
        <p:spPr>
          <a:xfrm>
            <a:off x="7772958" y="5374458"/>
            <a:ext cx="966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k</a:t>
            </a:r>
            <a:r>
              <a:rPr lang="ko-KR" altLang="en-US" sz="1500" dirty="0"/>
              <a:t>개 노드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E0CFB3-3F0D-4079-B2B1-CFDA89C73D0D}"/>
              </a:ext>
            </a:extLst>
          </p:cNvPr>
          <p:cNvSpPr txBox="1"/>
          <p:nvPr/>
        </p:nvSpPr>
        <p:spPr>
          <a:xfrm>
            <a:off x="8997837" y="5347461"/>
            <a:ext cx="1277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n-k</a:t>
            </a:r>
            <a:r>
              <a:rPr lang="ko-KR" altLang="en-US" sz="1500" dirty="0"/>
              <a:t>개 노드</a:t>
            </a:r>
          </a:p>
        </p:txBody>
      </p:sp>
    </p:spTree>
    <p:extLst>
      <p:ext uri="{BB962C8B-B14F-4D97-AF65-F5344CB8AC3E}">
        <p14:creationId xmlns:p14="http://schemas.microsoft.com/office/powerpoint/2010/main" val="383988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E006F-6F04-45F0-ACE5-A00B4B8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n</a:t>
            </a:r>
            <a:r>
              <a:rPr lang="ko-KR" altLang="en-US" dirty="0"/>
              <a:t>개의 키를 가지는 </a:t>
            </a:r>
            <a:r>
              <a:rPr lang="ko-KR" altLang="en-US" dirty="0" err="1"/>
              <a:t>이진탐색트리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0F90C-1028-4582-B67A-67631E24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주어진 </a:t>
            </a:r>
            <a:r>
              <a:rPr lang="en-US" altLang="ko-KR" sz="2000" dirty="0"/>
              <a:t>n</a:t>
            </a:r>
            <a:r>
              <a:rPr lang="ko-KR" altLang="en-US" sz="2000" dirty="0"/>
              <a:t>개 키 </a:t>
            </a:r>
            <a:r>
              <a:rPr lang="en-US" altLang="ko-KR" sz="2000" dirty="0"/>
              <a:t>=&gt; </a:t>
            </a:r>
            <a:r>
              <a:rPr lang="ko-KR" altLang="en-US" sz="2000" dirty="0" err="1"/>
              <a:t>이진탐색트리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 = 5</a:t>
            </a:r>
            <a:r>
              <a:rPr lang="ko-KR" altLang="en-US" sz="2000" dirty="0"/>
              <a:t>인</a:t>
            </a:r>
            <a:r>
              <a:rPr lang="en-US" altLang="ko-KR" sz="2000" dirty="0"/>
              <a:t> </a:t>
            </a:r>
            <a:r>
              <a:rPr lang="ko-KR" altLang="en-US" sz="2000" dirty="0"/>
              <a:t>다음의 </a:t>
            </a:r>
            <a:r>
              <a:rPr lang="ko-KR" altLang="en-US" sz="2000" dirty="0" err="1"/>
              <a:t>이진탐색트리가</a:t>
            </a:r>
            <a:r>
              <a:rPr lang="ko-KR" altLang="en-US" sz="2000" dirty="0"/>
              <a:t> 만들어진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키들의 가능한 삽입순서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B1B29F8-BBB5-4FAA-B367-7CE95F6095D1}"/>
              </a:ext>
            </a:extLst>
          </p:cNvPr>
          <p:cNvGrpSpPr/>
          <p:nvPr/>
        </p:nvGrpSpPr>
        <p:grpSpPr>
          <a:xfrm>
            <a:off x="1791030" y="2666496"/>
            <a:ext cx="504267" cy="526774"/>
            <a:chOff x="7641203" y="2902226"/>
            <a:chExt cx="504267" cy="52677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4BB5E65-D786-4AAD-8626-9EB530443DE7}"/>
                </a:ext>
              </a:extLst>
            </p:cNvPr>
            <p:cNvSpPr/>
            <p:nvPr/>
          </p:nvSpPr>
          <p:spPr>
            <a:xfrm>
              <a:off x="7641203" y="2902226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4004C0-1AEA-4E44-A3A7-EA25C8DE9EBA}"/>
                </a:ext>
              </a:extLst>
            </p:cNvPr>
            <p:cNvSpPr txBox="1"/>
            <p:nvPr/>
          </p:nvSpPr>
          <p:spPr>
            <a:xfrm>
              <a:off x="7682626" y="3004030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20</a:t>
              </a:r>
              <a:endParaRPr lang="ko-KR" altLang="en-US" sz="15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6DBE68C-1DB4-42EC-A932-D2E380AA4F7E}"/>
              </a:ext>
            </a:extLst>
          </p:cNvPr>
          <p:cNvGrpSpPr/>
          <p:nvPr/>
        </p:nvGrpSpPr>
        <p:grpSpPr>
          <a:xfrm>
            <a:off x="917713" y="3597130"/>
            <a:ext cx="504267" cy="526774"/>
            <a:chOff x="7641203" y="2902226"/>
            <a:chExt cx="504267" cy="52677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D577C30-215B-4EC3-B82E-0DB69FB01A6C}"/>
                </a:ext>
              </a:extLst>
            </p:cNvPr>
            <p:cNvSpPr/>
            <p:nvPr/>
          </p:nvSpPr>
          <p:spPr>
            <a:xfrm>
              <a:off x="7641203" y="2902226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A2FA40-149A-4B29-B924-06F905C678A2}"/>
                </a:ext>
              </a:extLst>
            </p:cNvPr>
            <p:cNvSpPr txBox="1"/>
            <p:nvPr/>
          </p:nvSpPr>
          <p:spPr>
            <a:xfrm>
              <a:off x="7682626" y="3004030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10</a:t>
              </a:r>
              <a:endParaRPr lang="ko-KR" altLang="en-US" sz="15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922D619-3DCB-47DF-BDBB-AD22A8CCBAE3}"/>
              </a:ext>
            </a:extLst>
          </p:cNvPr>
          <p:cNvGrpSpPr/>
          <p:nvPr/>
        </p:nvGrpSpPr>
        <p:grpSpPr>
          <a:xfrm>
            <a:off x="2690853" y="3597129"/>
            <a:ext cx="504267" cy="526774"/>
            <a:chOff x="7641203" y="2902226"/>
            <a:chExt cx="504267" cy="52677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EF522B2-0166-46A1-A28F-6BF82D914E03}"/>
                </a:ext>
              </a:extLst>
            </p:cNvPr>
            <p:cNvSpPr/>
            <p:nvPr/>
          </p:nvSpPr>
          <p:spPr>
            <a:xfrm>
              <a:off x="7641203" y="2902226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4E8751-88D0-4016-A2A5-16D4AD3114CA}"/>
                </a:ext>
              </a:extLst>
            </p:cNvPr>
            <p:cNvSpPr txBox="1"/>
            <p:nvPr/>
          </p:nvSpPr>
          <p:spPr>
            <a:xfrm>
              <a:off x="7682626" y="3004030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50</a:t>
              </a:r>
              <a:endParaRPr lang="ko-KR" altLang="en-US" sz="15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5B07E3-84A9-485E-8F34-F29D1577B18C}"/>
              </a:ext>
            </a:extLst>
          </p:cNvPr>
          <p:cNvGrpSpPr/>
          <p:nvPr/>
        </p:nvGrpSpPr>
        <p:grpSpPr>
          <a:xfrm>
            <a:off x="1944756" y="4671880"/>
            <a:ext cx="504267" cy="526774"/>
            <a:chOff x="7641203" y="2902226"/>
            <a:chExt cx="504267" cy="5267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A92233B-DA0B-4E89-A949-2AC241410B57}"/>
                </a:ext>
              </a:extLst>
            </p:cNvPr>
            <p:cNvSpPr/>
            <p:nvPr/>
          </p:nvSpPr>
          <p:spPr>
            <a:xfrm>
              <a:off x="7641203" y="2902226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24230-E510-44D7-82F1-6A90502F2C56}"/>
                </a:ext>
              </a:extLst>
            </p:cNvPr>
            <p:cNvSpPr txBox="1"/>
            <p:nvPr/>
          </p:nvSpPr>
          <p:spPr>
            <a:xfrm>
              <a:off x="7682626" y="3004030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30</a:t>
              </a:r>
              <a:endParaRPr lang="ko-KR" altLang="en-US" sz="1500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F12B12E-E3FB-4F6F-B224-65C134860F9F}"/>
              </a:ext>
            </a:extLst>
          </p:cNvPr>
          <p:cNvGrpSpPr/>
          <p:nvPr/>
        </p:nvGrpSpPr>
        <p:grpSpPr>
          <a:xfrm>
            <a:off x="2759909" y="5664656"/>
            <a:ext cx="504267" cy="526774"/>
            <a:chOff x="7641203" y="2902226"/>
            <a:chExt cx="504267" cy="52677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71B0541-B1FC-4D8E-912C-F5C50D80A1D6}"/>
                </a:ext>
              </a:extLst>
            </p:cNvPr>
            <p:cNvSpPr/>
            <p:nvPr/>
          </p:nvSpPr>
          <p:spPr>
            <a:xfrm>
              <a:off x="7641203" y="2902226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F642F-89AE-421E-888D-5420D0C88A02}"/>
                </a:ext>
              </a:extLst>
            </p:cNvPr>
            <p:cNvSpPr txBox="1"/>
            <p:nvPr/>
          </p:nvSpPr>
          <p:spPr>
            <a:xfrm>
              <a:off x="7682626" y="3004030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40</a:t>
              </a:r>
              <a:endParaRPr lang="ko-KR" altLang="en-US" sz="1500" dirty="0"/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FA718A2-77C7-4179-A4A2-AE5491B173D3}"/>
              </a:ext>
            </a:extLst>
          </p:cNvPr>
          <p:cNvCxnSpPr>
            <a:stCxn id="4" idx="3"/>
            <a:endCxn id="34" idx="7"/>
          </p:cNvCxnSpPr>
          <p:nvPr/>
        </p:nvCxnSpPr>
        <p:spPr>
          <a:xfrm flipH="1">
            <a:off x="1348132" y="3116126"/>
            <a:ext cx="516746" cy="558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B662B91-91DF-4B85-8861-A660B4CE4C75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2297583" y="4046759"/>
            <a:ext cx="467118" cy="62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5BE57E3-2ADC-4D26-8F02-E2C9F4698820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2242629" y="3093645"/>
            <a:ext cx="522072" cy="580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465A2D4-47F7-40F1-9BF2-098C22095D4C}"/>
              </a:ext>
            </a:extLst>
          </p:cNvPr>
          <p:cNvCxnSpPr>
            <a:cxnSpLocks/>
          </p:cNvCxnSpPr>
          <p:nvPr/>
        </p:nvCxnSpPr>
        <p:spPr>
          <a:xfrm flipH="1" flipV="1">
            <a:off x="2352194" y="5113342"/>
            <a:ext cx="522072" cy="580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8CF6E78-92B8-419E-A858-17988DBBA41F}"/>
              </a:ext>
            </a:extLst>
          </p:cNvPr>
          <p:cNvSpPr txBox="1"/>
          <p:nvPr/>
        </p:nvSpPr>
        <p:spPr>
          <a:xfrm>
            <a:off x="4778733" y="3091465"/>
            <a:ext cx="2798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20, 10, 50, 30, 40</a:t>
            </a:r>
          </a:p>
          <a:p>
            <a:r>
              <a:rPr lang="en-US" altLang="ko-KR" dirty="0"/>
              <a:t>20, 50, 10, 30, 40</a:t>
            </a:r>
          </a:p>
          <a:p>
            <a:r>
              <a:rPr lang="en-US" altLang="ko-KR" dirty="0"/>
              <a:t>20, 50, 30, 10, 40</a:t>
            </a:r>
          </a:p>
          <a:p>
            <a:r>
              <a:rPr lang="en-US" altLang="ko-KR" dirty="0"/>
              <a:t>20, 50, 30, 40, 10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55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E006F-6F04-45F0-ACE5-A00B4B8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n</a:t>
            </a:r>
            <a:r>
              <a:rPr lang="ko-KR" altLang="en-US" dirty="0"/>
              <a:t>개의 키를 가지는 </a:t>
            </a:r>
            <a:r>
              <a:rPr lang="ko-KR" altLang="en-US" dirty="0" err="1"/>
              <a:t>이진트리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0F90C-1028-4582-B67A-67631E24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주어진 </a:t>
            </a:r>
            <a:r>
              <a:rPr lang="en-US" altLang="ko-KR" sz="2000" dirty="0"/>
              <a:t>n</a:t>
            </a:r>
            <a:r>
              <a:rPr lang="ko-KR" altLang="en-US" sz="2000" dirty="0"/>
              <a:t>개 키 </a:t>
            </a:r>
            <a:r>
              <a:rPr lang="en-US" altLang="ko-KR" sz="2000" dirty="0"/>
              <a:t>=&gt; </a:t>
            </a:r>
            <a:r>
              <a:rPr lang="ko-KR" altLang="en-US" sz="2000" dirty="0" err="1"/>
              <a:t>이진탐색트리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</a:t>
            </a:r>
            <a:r>
              <a:rPr lang="ko-KR" altLang="en-US" sz="2000" dirty="0"/>
              <a:t>개의 키들이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삽입될 때 높이 </a:t>
            </a:r>
            <a:r>
              <a:rPr lang="en-US" altLang="ko-KR" sz="2000" dirty="0"/>
              <a:t>O(log n) </a:t>
            </a:r>
          </a:p>
          <a:p>
            <a:pPr marL="0" indent="0">
              <a:buNone/>
            </a:pPr>
            <a:r>
              <a:rPr lang="en-US" altLang="ko-KR" sz="2000" dirty="0"/>
              <a:t>   =&gt; n</a:t>
            </a:r>
            <a:r>
              <a:rPr lang="ko-KR" altLang="en-US" sz="2000" dirty="0"/>
              <a:t>개의 키들이 삽입될 때 평균적인</a:t>
            </a:r>
            <a:r>
              <a:rPr lang="en-US" altLang="ko-KR" sz="2000" dirty="0"/>
              <a:t> </a:t>
            </a:r>
            <a:r>
              <a:rPr lang="ko-KR" altLang="en-US" sz="2000" dirty="0"/>
              <a:t>높이가</a:t>
            </a:r>
            <a:r>
              <a:rPr lang="en-US" altLang="ko-KR" sz="2000" dirty="0"/>
              <a:t> O(log n)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평균적인</a:t>
            </a:r>
            <a:r>
              <a:rPr lang="en-US" altLang="ko-KR" sz="2000" dirty="0"/>
              <a:t> </a:t>
            </a:r>
            <a:r>
              <a:rPr lang="ko-KR" altLang="en-US" sz="2000" dirty="0"/>
              <a:t>수행시간</a:t>
            </a:r>
            <a:r>
              <a:rPr lang="en-US" altLang="ko-KR" sz="2000" dirty="0"/>
              <a:t>: </a:t>
            </a:r>
            <a:r>
              <a:rPr lang="ko-KR" altLang="en-US" sz="2000" dirty="0"/>
              <a:t>탐색 </a:t>
            </a:r>
            <a:r>
              <a:rPr lang="en-US" altLang="ko-KR" sz="2000" dirty="0"/>
              <a:t>O(log n), </a:t>
            </a:r>
            <a:r>
              <a:rPr lang="ko-KR" altLang="en-US" sz="2000" dirty="0"/>
              <a:t>삽입 </a:t>
            </a:r>
            <a:r>
              <a:rPr lang="en-US" altLang="ko-KR" sz="2000" dirty="0"/>
              <a:t>O(log n), </a:t>
            </a:r>
            <a:r>
              <a:rPr lang="ko-KR" altLang="en-US" sz="2000" dirty="0"/>
              <a:t>삭제 </a:t>
            </a:r>
            <a:r>
              <a:rPr lang="en-US" altLang="ko-KR" sz="2000" dirty="0"/>
              <a:t>O(log 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270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23BBB-D156-4E4C-A6DC-BE0BCA95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이진트리</a:t>
            </a:r>
            <a:r>
              <a:rPr lang="ko-KR" altLang="en-US" dirty="0"/>
              <a:t>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975BA-93EE-497A-8165-C938FC59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Inorder</a:t>
            </a:r>
            <a:r>
              <a:rPr lang="en-US" altLang="ko-KR" sz="2000" dirty="0"/>
              <a:t> traverse</a:t>
            </a:r>
            <a:r>
              <a:rPr lang="ko-KR" altLang="en-US" sz="2000" dirty="0"/>
              <a:t>할 때 </a:t>
            </a:r>
            <a:r>
              <a:rPr lang="ko-KR" altLang="en-US" sz="2000" dirty="0" err="1"/>
              <a:t>방문되는</a:t>
            </a:r>
            <a:r>
              <a:rPr lang="ko-KR" altLang="en-US" sz="2000" dirty="0"/>
              <a:t> 노드들의 원소들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r>
              <a:rPr lang="en-US" altLang="ko-KR" sz="2000" dirty="0"/>
              <a:t>         5, 20, 40, 50, 60, 70</a:t>
            </a:r>
          </a:p>
          <a:p>
            <a:pPr marL="0" indent="0">
              <a:buNone/>
            </a:pPr>
            <a:r>
              <a:rPr lang="en-US" altLang="ko-KR" sz="2000" dirty="0"/>
              <a:t>Preorder travers</a:t>
            </a:r>
            <a:r>
              <a:rPr lang="ko-KR" altLang="en-US" sz="2000" dirty="0"/>
              <a:t>할 때 순서대로 노드들의 원소들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r>
              <a:rPr lang="en-US" altLang="ko-KR" sz="2000" dirty="0"/>
              <a:t>         40, 20, 5, 70, 60, 50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 err="1"/>
              <a:t>이진트리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루트</a:t>
            </a:r>
            <a:r>
              <a:rPr lang="en-US" altLang="ko-KR" sz="2000" dirty="0"/>
              <a:t>: preorder traverse</a:t>
            </a:r>
            <a:r>
              <a:rPr lang="ko-KR" altLang="en-US" sz="2000" dirty="0"/>
              <a:t>의 첫번째 원소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left subtree: </a:t>
            </a:r>
            <a:r>
              <a:rPr lang="en-US" altLang="ko-KR" sz="2000" dirty="0" err="1"/>
              <a:t>inorder</a:t>
            </a:r>
            <a:r>
              <a:rPr lang="en-US" altLang="ko-KR" sz="2000" dirty="0"/>
              <a:t> traverse</a:t>
            </a:r>
            <a:r>
              <a:rPr lang="ko-KR" altLang="en-US" sz="2000" dirty="0"/>
              <a:t>에서 루트 원소 이전에 나오는 원소들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right subtree: </a:t>
            </a:r>
            <a:r>
              <a:rPr lang="en-US" altLang="ko-KR" sz="2000" dirty="0" err="1"/>
              <a:t>inorder</a:t>
            </a:r>
            <a:r>
              <a:rPr lang="en-US" altLang="ko-KR" sz="2000" dirty="0"/>
              <a:t> traverse</a:t>
            </a:r>
            <a:r>
              <a:rPr lang="ko-KR" altLang="en-US" sz="2000" dirty="0"/>
              <a:t>에서 루트 원소 다음에 나오는 원소들 </a:t>
            </a:r>
          </a:p>
        </p:txBody>
      </p:sp>
    </p:spTree>
    <p:extLst>
      <p:ext uri="{BB962C8B-B14F-4D97-AF65-F5344CB8AC3E}">
        <p14:creationId xmlns:p14="http://schemas.microsoft.com/office/powerpoint/2010/main" val="388266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23BBB-D156-4E4C-A6DC-BE0BCA95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이진트리</a:t>
            </a:r>
            <a:r>
              <a:rPr lang="ko-KR" altLang="en-US" dirty="0"/>
              <a:t>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975BA-93EE-497A-8165-C938FC595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7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Inorder</a:t>
            </a:r>
            <a:r>
              <a:rPr lang="en-US" altLang="ko-KR" sz="1800" dirty="0"/>
              <a:t> traverse</a:t>
            </a:r>
            <a:r>
              <a:rPr lang="ko-KR" altLang="en-US" sz="1800" dirty="0"/>
              <a:t>할 때 </a:t>
            </a:r>
            <a:r>
              <a:rPr lang="ko-KR" altLang="en-US" sz="1800" dirty="0" err="1"/>
              <a:t>방문되는</a:t>
            </a:r>
            <a:r>
              <a:rPr lang="ko-KR" altLang="en-US" sz="1800" dirty="0"/>
              <a:t> 노드들의 원소들</a:t>
            </a:r>
            <a:r>
              <a:rPr lang="en-US" altLang="ko-KR" sz="1800" dirty="0"/>
              <a:t>: </a:t>
            </a:r>
          </a:p>
          <a:p>
            <a:pPr marL="0" indent="0">
              <a:buNone/>
            </a:pPr>
            <a:r>
              <a:rPr lang="en-US" altLang="ko-KR" sz="1800" dirty="0"/>
              <a:t>         5, 20, 40, 50, 60, 70</a:t>
            </a:r>
          </a:p>
          <a:p>
            <a:pPr marL="0" indent="0">
              <a:buNone/>
            </a:pPr>
            <a:r>
              <a:rPr lang="en-US" altLang="ko-KR" sz="1800" dirty="0"/>
              <a:t>Preorder travers</a:t>
            </a:r>
            <a:r>
              <a:rPr lang="ko-KR" altLang="en-US" sz="1800" dirty="0"/>
              <a:t>할 때 순서대로 노드들의 원소들</a:t>
            </a:r>
            <a:r>
              <a:rPr lang="en-US" altLang="ko-KR" sz="1800" dirty="0"/>
              <a:t>: </a:t>
            </a:r>
          </a:p>
          <a:p>
            <a:pPr marL="0" indent="0">
              <a:buNone/>
            </a:pPr>
            <a:r>
              <a:rPr lang="en-US" altLang="ko-KR" sz="1800" dirty="0"/>
              <a:t>         40, 20, 5, 70, 60, 50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1800" dirty="0"/>
              <a:t> preorder traverse</a:t>
            </a:r>
            <a:r>
              <a:rPr lang="ko-KR" altLang="en-US" sz="1800" dirty="0"/>
              <a:t>한 원소들 순서로 부터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root: 40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1C657D-8277-4BF5-B6DB-307334D94D53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890379" y="4754593"/>
            <a:ext cx="670027" cy="580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75D6BC-FC65-4FB8-B1D4-9229ABC96DE3}"/>
              </a:ext>
            </a:extLst>
          </p:cNvPr>
          <p:cNvCxnSpPr>
            <a:cxnSpLocks/>
          </p:cNvCxnSpPr>
          <p:nvPr/>
        </p:nvCxnSpPr>
        <p:spPr>
          <a:xfrm flipH="1" flipV="1">
            <a:off x="1901525" y="4770376"/>
            <a:ext cx="520883" cy="56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F9D2FE-86E8-4C67-8CE0-4BDDC005F867}"/>
              </a:ext>
            </a:extLst>
          </p:cNvPr>
          <p:cNvGrpSpPr/>
          <p:nvPr/>
        </p:nvGrpSpPr>
        <p:grpSpPr>
          <a:xfrm>
            <a:off x="1486558" y="4304963"/>
            <a:ext cx="513383" cy="526774"/>
            <a:chOff x="7641203" y="2902226"/>
            <a:chExt cx="513383" cy="52677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7731913-58BA-4F8B-854A-08EC5D10077F}"/>
                </a:ext>
              </a:extLst>
            </p:cNvPr>
            <p:cNvSpPr/>
            <p:nvPr/>
          </p:nvSpPr>
          <p:spPr>
            <a:xfrm>
              <a:off x="7641203" y="2902226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377EBD-91CF-43BF-9F54-FAAB8592C9D4}"/>
                </a:ext>
              </a:extLst>
            </p:cNvPr>
            <p:cNvSpPr txBox="1"/>
            <p:nvPr/>
          </p:nvSpPr>
          <p:spPr>
            <a:xfrm>
              <a:off x="7733167" y="3004030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40</a:t>
              </a:r>
              <a:endParaRPr lang="ko-KR" altLang="en-US" sz="1500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92D3FF7-D85C-459D-8B73-76D9F910A915}"/>
              </a:ext>
            </a:extLst>
          </p:cNvPr>
          <p:cNvSpPr/>
          <p:nvPr/>
        </p:nvSpPr>
        <p:spPr>
          <a:xfrm>
            <a:off x="71563" y="5335325"/>
            <a:ext cx="1456418" cy="38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27A0A-F1A8-4C6A-9D2A-2C300509F90E}"/>
              </a:ext>
            </a:extLst>
          </p:cNvPr>
          <p:cNvSpPr txBox="1"/>
          <p:nvPr/>
        </p:nvSpPr>
        <p:spPr>
          <a:xfrm>
            <a:off x="294199" y="5335325"/>
            <a:ext cx="119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5,20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EA9D09F-321F-4D73-B4C0-74F2789E084C}"/>
              </a:ext>
            </a:extLst>
          </p:cNvPr>
          <p:cNvSpPr/>
          <p:nvPr/>
        </p:nvSpPr>
        <p:spPr>
          <a:xfrm>
            <a:off x="1901525" y="5323282"/>
            <a:ext cx="1456418" cy="38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60132-C41B-4422-ABE7-1C8FF4E4701B}"/>
              </a:ext>
            </a:extLst>
          </p:cNvPr>
          <p:cNvSpPr txBox="1"/>
          <p:nvPr/>
        </p:nvSpPr>
        <p:spPr>
          <a:xfrm>
            <a:off x="2124161" y="5323282"/>
            <a:ext cx="132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50, 60, 70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7F7E0D-FC1F-4432-B9C6-54C5DB61893F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5285187" y="4783063"/>
            <a:ext cx="513383" cy="580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5BD89A-1769-4E63-99BA-B06C3FCEF11C}"/>
              </a:ext>
            </a:extLst>
          </p:cNvPr>
          <p:cNvCxnSpPr>
            <a:cxnSpLocks/>
          </p:cNvCxnSpPr>
          <p:nvPr/>
        </p:nvCxnSpPr>
        <p:spPr>
          <a:xfrm flipH="1" flipV="1">
            <a:off x="6139689" y="4798846"/>
            <a:ext cx="520883" cy="56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16C055-FBBD-4671-B3E5-B2C1D22E9645}"/>
              </a:ext>
            </a:extLst>
          </p:cNvPr>
          <p:cNvGrpSpPr/>
          <p:nvPr/>
        </p:nvGrpSpPr>
        <p:grpSpPr>
          <a:xfrm>
            <a:off x="5724722" y="4333433"/>
            <a:ext cx="504267" cy="526774"/>
            <a:chOff x="7641203" y="2902226"/>
            <a:chExt cx="504267" cy="526774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A7A5975-D8FA-40ED-ACF0-3C39F146A24C}"/>
                </a:ext>
              </a:extLst>
            </p:cNvPr>
            <p:cNvSpPr/>
            <p:nvPr/>
          </p:nvSpPr>
          <p:spPr>
            <a:xfrm>
              <a:off x="7641203" y="2902226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894F49-ABBC-41A4-81AF-65A53122E965}"/>
                </a:ext>
              </a:extLst>
            </p:cNvPr>
            <p:cNvSpPr txBox="1"/>
            <p:nvPr/>
          </p:nvSpPr>
          <p:spPr>
            <a:xfrm>
              <a:off x="7682626" y="3004030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40</a:t>
              </a:r>
              <a:endParaRPr lang="ko-KR" altLang="en-US" sz="1500" dirty="0"/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083FC8DC-06E2-44CF-B33B-5120491C067D}"/>
              </a:ext>
            </a:extLst>
          </p:cNvPr>
          <p:cNvSpPr/>
          <p:nvPr/>
        </p:nvSpPr>
        <p:spPr>
          <a:xfrm>
            <a:off x="6139689" y="5351752"/>
            <a:ext cx="1456418" cy="38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6AE0BB-7E97-4E8C-89DE-84C35849C23B}"/>
              </a:ext>
            </a:extLst>
          </p:cNvPr>
          <p:cNvSpPr txBox="1"/>
          <p:nvPr/>
        </p:nvSpPr>
        <p:spPr>
          <a:xfrm>
            <a:off x="6362325" y="5351752"/>
            <a:ext cx="132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50, 60, 70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83D78-5116-4AE4-8B5C-E520CF243487}"/>
              </a:ext>
            </a:extLst>
          </p:cNvPr>
          <p:cNvSpPr txBox="1"/>
          <p:nvPr/>
        </p:nvSpPr>
        <p:spPr>
          <a:xfrm>
            <a:off x="3501112" y="4777017"/>
            <a:ext cx="2089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preorder traversal:</a:t>
            </a:r>
          </a:p>
          <a:p>
            <a:r>
              <a:rPr lang="en-US" altLang="ko-KR" sz="1400" dirty="0"/>
              <a:t>  left</a:t>
            </a:r>
            <a:r>
              <a:rPr lang="ko-KR" altLang="en-US" sz="1400" dirty="0"/>
              <a:t> </a:t>
            </a:r>
            <a:r>
              <a:rPr lang="en-US" altLang="ko-KR" sz="1400" dirty="0"/>
              <a:t>subtree root: 20</a:t>
            </a:r>
            <a:endParaRPr lang="ko-KR" altLang="en-US" sz="14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5B3F0AA-31EE-4D66-9495-8B879BDE836B}"/>
              </a:ext>
            </a:extLst>
          </p:cNvPr>
          <p:cNvGrpSpPr/>
          <p:nvPr/>
        </p:nvGrpSpPr>
        <p:grpSpPr>
          <a:xfrm>
            <a:off x="4952020" y="5308033"/>
            <a:ext cx="504267" cy="526774"/>
            <a:chOff x="7641203" y="2902226"/>
            <a:chExt cx="504267" cy="52677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DE1E7BC-AA61-41A9-BC73-E71EF5E4541D}"/>
                </a:ext>
              </a:extLst>
            </p:cNvPr>
            <p:cNvSpPr/>
            <p:nvPr/>
          </p:nvSpPr>
          <p:spPr>
            <a:xfrm>
              <a:off x="7641203" y="2902226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990802-4DD7-4157-8935-0179D42466DF}"/>
                </a:ext>
              </a:extLst>
            </p:cNvPr>
            <p:cNvSpPr txBox="1"/>
            <p:nvPr/>
          </p:nvSpPr>
          <p:spPr>
            <a:xfrm>
              <a:off x="7682626" y="3004030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20</a:t>
              </a:r>
              <a:endParaRPr lang="ko-KR" altLang="en-US" sz="15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CEED142-BAAB-43AB-A2B6-95EDDF3EE171}"/>
              </a:ext>
            </a:extLst>
          </p:cNvPr>
          <p:cNvGrpSpPr/>
          <p:nvPr/>
        </p:nvGrpSpPr>
        <p:grpSpPr>
          <a:xfrm>
            <a:off x="4216952" y="6039559"/>
            <a:ext cx="504267" cy="526774"/>
            <a:chOff x="6219375" y="2902225"/>
            <a:chExt cx="504267" cy="526774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E9E3BCB-E1B8-4DEC-8324-0EF4EED8EB3D}"/>
                </a:ext>
              </a:extLst>
            </p:cNvPr>
            <p:cNvSpPr/>
            <p:nvPr/>
          </p:nvSpPr>
          <p:spPr>
            <a:xfrm>
              <a:off x="6219375" y="2902225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271C29-E1AD-4E95-8A06-AE0F86FA1400}"/>
                </a:ext>
              </a:extLst>
            </p:cNvPr>
            <p:cNvSpPr txBox="1"/>
            <p:nvPr/>
          </p:nvSpPr>
          <p:spPr>
            <a:xfrm>
              <a:off x="6251988" y="3001567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5</a:t>
              </a:r>
              <a:endParaRPr lang="ko-KR" altLang="en-US" sz="1500" dirty="0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02171BC-8755-477C-954E-DA448E3FA8F9}"/>
              </a:ext>
            </a:extLst>
          </p:cNvPr>
          <p:cNvCxnSpPr>
            <a:cxnSpLocks/>
            <a:endCxn id="41" idx="7"/>
          </p:cNvCxnSpPr>
          <p:nvPr/>
        </p:nvCxnSpPr>
        <p:spPr>
          <a:xfrm flipH="1">
            <a:off x="4647371" y="5721084"/>
            <a:ext cx="355456" cy="395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523C84-A032-4C8E-BF19-E4CE67FF0B50}"/>
              </a:ext>
            </a:extLst>
          </p:cNvPr>
          <p:cNvSpPr txBox="1"/>
          <p:nvPr/>
        </p:nvSpPr>
        <p:spPr>
          <a:xfrm>
            <a:off x="3086831" y="4420723"/>
            <a:ext cx="520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sym typeface="Symbol" panose="05050102010706020507" pitchFamily="18" charset="2"/>
              </a:rPr>
              <a:t>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970460B-A5B7-47D6-B8CD-50BB6FAA460B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8454165" y="4880533"/>
            <a:ext cx="513383" cy="580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C94B099-C885-4851-8469-F10810000924}"/>
              </a:ext>
            </a:extLst>
          </p:cNvPr>
          <p:cNvCxnSpPr>
            <a:cxnSpLocks/>
          </p:cNvCxnSpPr>
          <p:nvPr/>
        </p:nvCxnSpPr>
        <p:spPr>
          <a:xfrm flipH="1" flipV="1">
            <a:off x="9308667" y="4896316"/>
            <a:ext cx="520883" cy="56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257087E-0E40-4B77-814F-13C1D4F89404}"/>
              </a:ext>
            </a:extLst>
          </p:cNvPr>
          <p:cNvGrpSpPr/>
          <p:nvPr/>
        </p:nvGrpSpPr>
        <p:grpSpPr>
          <a:xfrm>
            <a:off x="8893700" y="4430903"/>
            <a:ext cx="504267" cy="526774"/>
            <a:chOff x="7641203" y="2902226"/>
            <a:chExt cx="504267" cy="526774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44507FA-9453-46E3-9650-51158853A192}"/>
                </a:ext>
              </a:extLst>
            </p:cNvPr>
            <p:cNvSpPr/>
            <p:nvPr/>
          </p:nvSpPr>
          <p:spPr>
            <a:xfrm>
              <a:off x="7641203" y="2902226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62502B-65A4-41D4-A02C-6FA541314957}"/>
                </a:ext>
              </a:extLst>
            </p:cNvPr>
            <p:cNvSpPr txBox="1"/>
            <p:nvPr/>
          </p:nvSpPr>
          <p:spPr>
            <a:xfrm>
              <a:off x="7682626" y="3004030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40</a:t>
              </a:r>
              <a:endParaRPr lang="ko-KR" altLang="en-US" sz="15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31AF925-2901-4C38-BCA3-A65C7E33F8E6}"/>
              </a:ext>
            </a:extLst>
          </p:cNvPr>
          <p:cNvGrpSpPr/>
          <p:nvPr/>
        </p:nvGrpSpPr>
        <p:grpSpPr>
          <a:xfrm>
            <a:off x="8120998" y="5405503"/>
            <a:ext cx="504267" cy="526774"/>
            <a:chOff x="7641203" y="2902226"/>
            <a:chExt cx="504267" cy="526774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36BC567-6E52-4F49-BFB7-A7CDEC5B6E01}"/>
                </a:ext>
              </a:extLst>
            </p:cNvPr>
            <p:cNvSpPr/>
            <p:nvPr/>
          </p:nvSpPr>
          <p:spPr>
            <a:xfrm>
              <a:off x="7641203" y="2902226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E6B3F2-E6BD-45C0-9267-E827E5EB11EB}"/>
                </a:ext>
              </a:extLst>
            </p:cNvPr>
            <p:cNvSpPr txBox="1"/>
            <p:nvPr/>
          </p:nvSpPr>
          <p:spPr>
            <a:xfrm>
              <a:off x="7682626" y="3004030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20</a:t>
              </a:r>
              <a:endParaRPr lang="ko-KR" altLang="en-US" sz="15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B548EC6-9283-4B36-AD45-D36B63DDA5D4}"/>
              </a:ext>
            </a:extLst>
          </p:cNvPr>
          <p:cNvGrpSpPr/>
          <p:nvPr/>
        </p:nvGrpSpPr>
        <p:grpSpPr>
          <a:xfrm>
            <a:off x="7385930" y="6137029"/>
            <a:ext cx="504267" cy="526774"/>
            <a:chOff x="6219375" y="2902225"/>
            <a:chExt cx="504267" cy="526774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E5D2904-2F64-4C80-BC80-8E119088D498}"/>
                </a:ext>
              </a:extLst>
            </p:cNvPr>
            <p:cNvSpPr/>
            <p:nvPr/>
          </p:nvSpPr>
          <p:spPr>
            <a:xfrm>
              <a:off x="6219375" y="2902225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CB9DA6-CA1B-4414-848F-A757E1E7AFEA}"/>
                </a:ext>
              </a:extLst>
            </p:cNvPr>
            <p:cNvSpPr txBox="1"/>
            <p:nvPr/>
          </p:nvSpPr>
          <p:spPr>
            <a:xfrm>
              <a:off x="6251988" y="3001567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5</a:t>
              </a:r>
              <a:endParaRPr lang="ko-KR" altLang="en-US" sz="1500" dirty="0"/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4A355C4-7107-4BE4-8E5C-6AD0FD192082}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7816349" y="5818554"/>
            <a:ext cx="355456" cy="395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6DFA78D-BBEF-4A1A-BD85-72C44ADE4FA1}"/>
              </a:ext>
            </a:extLst>
          </p:cNvPr>
          <p:cNvGrpSpPr/>
          <p:nvPr/>
        </p:nvGrpSpPr>
        <p:grpSpPr>
          <a:xfrm>
            <a:off x="9666402" y="5404490"/>
            <a:ext cx="504267" cy="526774"/>
            <a:chOff x="6219375" y="2902225"/>
            <a:chExt cx="504267" cy="526774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EE1B527-44A1-4432-A19B-8160BB339541}"/>
                </a:ext>
              </a:extLst>
            </p:cNvPr>
            <p:cNvSpPr/>
            <p:nvPr/>
          </p:nvSpPr>
          <p:spPr>
            <a:xfrm>
              <a:off x="6219375" y="2902225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68E4B94-0190-4511-B24D-BDF375AF6AD8}"/>
                </a:ext>
              </a:extLst>
            </p:cNvPr>
            <p:cNvSpPr txBox="1"/>
            <p:nvPr/>
          </p:nvSpPr>
          <p:spPr>
            <a:xfrm>
              <a:off x="6251988" y="3001567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70</a:t>
              </a:r>
              <a:endParaRPr lang="ko-KR" altLang="en-US" sz="1500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E073272-ACE8-48DC-A9D0-83691F974943}"/>
              </a:ext>
            </a:extLst>
          </p:cNvPr>
          <p:cNvSpPr txBox="1"/>
          <p:nvPr/>
        </p:nvSpPr>
        <p:spPr>
          <a:xfrm>
            <a:off x="201195" y="5947673"/>
            <a:ext cx="24624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inorder</a:t>
            </a:r>
            <a:r>
              <a:rPr lang="en-US" altLang="ko-KR" sz="1500" dirty="0"/>
              <a:t> traverse: </a:t>
            </a:r>
          </a:p>
          <a:p>
            <a:r>
              <a:rPr lang="en-US" altLang="ko-KR" sz="1500" dirty="0"/>
              <a:t>   left</a:t>
            </a:r>
            <a:r>
              <a:rPr lang="ko-KR" altLang="en-US" sz="1500" dirty="0"/>
              <a:t> </a:t>
            </a:r>
            <a:r>
              <a:rPr lang="en-US" altLang="ko-KR" sz="1500" dirty="0"/>
              <a:t>subtree: 5, 20</a:t>
            </a:r>
          </a:p>
          <a:p>
            <a:r>
              <a:rPr lang="en-US" altLang="ko-KR" sz="1500" dirty="0"/>
              <a:t>   right</a:t>
            </a:r>
            <a:r>
              <a:rPr lang="ko-KR" altLang="en-US" sz="1500" dirty="0"/>
              <a:t> </a:t>
            </a:r>
            <a:r>
              <a:rPr lang="en-US" altLang="ko-KR" sz="1500" dirty="0"/>
              <a:t>subtree: 50, 60, 70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CCA24B-D88C-4801-8E8D-312C4FF5AF5F}"/>
              </a:ext>
            </a:extLst>
          </p:cNvPr>
          <p:cNvSpPr txBox="1"/>
          <p:nvPr/>
        </p:nvSpPr>
        <p:spPr>
          <a:xfrm>
            <a:off x="4697598" y="6150951"/>
            <a:ext cx="18127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inorder</a:t>
            </a:r>
            <a:r>
              <a:rPr lang="en-US" altLang="ko-KR" sz="1500" dirty="0"/>
              <a:t> traverse: </a:t>
            </a:r>
          </a:p>
          <a:p>
            <a:r>
              <a:rPr lang="en-US" altLang="ko-KR" sz="1500" dirty="0"/>
              <a:t>   left</a:t>
            </a:r>
            <a:r>
              <a:rPr lang="ko-KR" altLang="en-US" sz="1500" dirty="0"/>
              <a:t> </a:t>
            </a:r>
            <a:r>
              <a:rPr lang="en-US" altLang="ko-KR" sz="1500" dirty="0"/>
              <a:t>subtree: 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2E4C88-A490-4F5C-A85B-01DAFEABCEC9}"/>
              </a:ext>
            </a:extLst>
          </p:cNvPr>
          <p:cNvSpPr txBox="1"/>
          <p:nvPr/>
        </p:nvSpPr>
        <p:spPr>
          <a:xfrm>
            <a:off x="8491581" y="6168705"/>
            <a:ext cx="1980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inorder</a:t>
            </a:r>
            <a:r>
              <a:rPr lang="en-US" altLang="ko-KR" sz="1500" dirty="0"/>
              <a:t> traverse: </a:t>
            </a:r>
          </a:p>
          <a:p>
            <a:r>
              <a:rPr lang="en-US" altLang="ko-KR" sz="1500" dirty="0"/>
              <a:t>   left</a:t>
            </a:r>
            <a:r>
              <a:rPr lang="ko-KR" altLang="en-US" sz="1500" dirty="0"/>
              <a:t> </a:t>
            </a:r>
            <a:r>
              <a:rPr lang="en-US" altLang="ko-KR" sz="1500" dirty="0"/>
              <a:t>subtree: 50,60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3B08EC-139E-47C6-83DE-DAD090B85EC9}"/>
              </a:ext>
            </a:extLst>
          </p:cNvPr>
          <p:cNvSpPr txBox="1"/>
          <p:nvPr/>
        </p:nvSpPr>
        <p:spPr>
          <a:xfrm>
            <a:off x="9660504" y="4821804"/>
            <a:ext cx="2089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preorder traversal:</a:t>
            </a:r>
          </a:p>
          <a:p>
            <a:r>
              <a:rPr lang="en-US" altLang="ko-KR" sz="1400" dirty="0"/>
              <a:t>  left</a:t>
            </a:r>
            <a:r>
              <a:rPr lang="ko-KR" altLang="en-US" sz="1400" dirty="0"/>
              <a:t> </a:t>
            </a:r>
            <a:r>
              <a:rPr lang="en-US" altLang="ko-KR" sz="1400" dirty="0"/>
              <a:t>subtree root: 70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00046C-E6C6-4E96-9853-8A555E9E28EB}"/>
              </a:ext>
            </a:extLst>
          </p:cNvPr>
          <p:cNvSpPr txBox="1"/>
          <p:nvPr/>
        </p:nvSpPr>
        <p:spPr>
          <a:xfrm>
            <a:off x="7473194" y="4376907"/>
            <a:ext cx="520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sym typeface="Symbol" panose="05050102010706020507" pitchFamily="18" charset="2"/>
              </a:rPr>
              <a:t>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9EEB9A2-B721-4752-915D-BD2A96D0EC26}"/>
              </a:ext>
            </a:extLst>
          </p:cNvPr>
          <p:cNvCxnSpPr>
            <a:cxnSpLocks/>
            <a:stCxn id="74" idx="3"/>
          </p:cNvCxnSpPr>
          <p:nvPr/>
        </p:nvCxnSpPr>
        <p:spPr>
          <a:xfrm flipH="1">
            <a:off x="8383766" y="931153"/>
            <a:ext cx="513383" cy="580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10C4D60-F3D9-4DCA-8DD1-0EB728BA9388}"/>
              </a:ext>
            </a:extLst>
          </p:cNvPr>
          <p:cNvCxnSpPr>
            <a:cxnSpLocks/>
          </p:cNvCxnSpPr>
          <p:nvPr/>
        </p:nvCxnSpPr>
        <p:spPr>
          <a:xfrm flipH="1" flipV="1">
            <a:off x="9238268" y="946936"/>
            <a:ext cx="520883" cy="56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3C40AB0-7628-4CA2-9376-DF13B73F184E}"/>
              </a:ext>
            </a:extLst>
          </p:cNvPr>
          <p:cNvGrpSpPr/>
          <p:nvPr/>
        </p:nvGrpSpPr>
        <p:grpSpPr>
          <a:xfrm>
            <a:off x="8823301" y="481523"/>
            <a:ext cx="504267" cy="526774"/>
            <a:chOff x="7641203" y="2902226"/>
            <a:chExt cx="504267" cy="526774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4576B4A-C77D-4A0D-B3F9-6BB2062114A1}"/>
                </a:ext>
              </a:extLst>
            </p:cNvPr>
            <p:cNvSpPr/>
            <p:nvPr/>
          </p:nvSpPr>
          <p:spPr>
            <a:xfrm>
              <a:off x="7641203" y="2902226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9D4674E-B8B7-4D0F-94E6-048614F3D732}"/>
                </a:ext>
              </a:extLst>
            </p:cNvPr>
            <p:cNvSpPr txBox="1"/>
            <p:nvPr/>
          </p:nvSpPr>
          <p:spPr>
            <a:xfrm>
              <a:off x="7682626" y="3004030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40</a:t>
              </a:r>
              <a:endParaRPr lang="ko-KR" altLang="en-US" sz="1500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92023DD-8717-4D3B-AA94-239CFB0EBE4D}"/>
              </a:ext>
            </a:extLst>
          </p:cNvPr>
          <p:cNvGrpSpPr/>
          <p:nvPr/>
        </p:nvGrpSpPr>
        <p:grpSpPr>
          <a:xfrm>
            <a:off x="8050599" y="1456123"/>
            <a:ext cx="504267" cy="526774"/>
            <a:chOff x="7641203" y="2902226"/>
            <a:chExt cx="504267" cy="526774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7A73334-207E-4DBF-9276-313C8A61E4EA}"/>
                </a:ext>
              </a:extLst>
            </p:cNvPr>
            <p:cNvSpPr/>
            <p:nvPr/>
          </p:nvSpPr>
          <p:spPr>
            <a:xfrm>
              <a:off x="7641203" y="2902226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2FD3993-C23A-4B7B-A8CF-FF18F3900EA1}"/>
                </a:ext>
              </a:extLst>
            </p:cNvPr>
            <p:cNvSpPr txBox="1"/>
            <p:nvPr/>
          </p:nvSpPr>
          <p:spPr>
            <a:xfrm>
              <a:off x="7682626" y="3004030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20</a:t>
              </a:r>
              <a:endParaRPr lang="ko-KR" altLang="en-US" sz="1500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21734F6-6283-471C-A7ED-BB8A5EE4215B}"/>
              </a:ext>
            </a:extLst>
          </p:cNvPr>
          <p:cNvGrpSpPr/>
          <p:nvPr/>
        </p:nvGrpSpPr>
        <p:grpSpPr>
          <a:xfrm>
            <a:off x="7315531" y="2187649"/>
            <a:ext cx="504267" cy="526774"/>
            <a:chOff x="6219375" y="2902225"/>
            <a:chExt cx="504267" cy="526774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7B20EA6-99BB-4841-B9DE-391801113183}"/>
                </a:ext>
              </a:extLst>
            </p:cNvPr>
            <p:cNvSpPr/>
            <p:nvPr/>
          </p:nvSpPr>
          <p:spPr>
            <a:xfrm>
              <a:off x="6219375" y="2902225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76A8243-1AD8-4602-9116-9FCA055A87BC}"/>
                </a:ext>
              </a:extLst>
            </p:cNvPr>
            <p:cNvSpPr txBox="1"/>
            <p:nvPr/>
          </p:nvSpPr>
          <p:spPr>
            <a:xfrm>
              <a:off x="6251988" y="3001567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5</a:t>
              </a:r>
              <a:endParaRPr lang="ko-KR" altLang="en-US" sz="1500" dirty="0"/>
            </a:p>
          </p:txBody>
        </p:sp>
      </p:grp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5509157-6707-4A3D-BF54-356AB01CFC55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7745950" y="1869174"/>
            <a:ext cx="355456" cy="395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FAB13B5-026A-43C1-A2F4-6D6BFFBB1D04}"/>
              </a:ext>
            </a:extLst>
          </p:cNvPr>
          <p:cNvGrpSpPr/>
          <p:nvPr/>
        </p:nvGrpSpPr>
        <p:grpSpPr>
          <a:xfrm>
            <a:off x="9596003" y="1455110"/>
            <a:ext cx="504267" cy="526774"/>
            <a:chOff x="6219375" y="2902225"/>
            <a:chExt cx="504267" cy="526774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5E9EB191-3F34-4B77-9406-68A75CB5DD1D}"/>
                </a:ext>
              </a:extLst>
            </p:cNvPr>
            <p:cNvSpPr/>
            <p:nvPr/>
          </p:nvSpPr>
          <p:spPr>
            <a:xfrm>
              <a:off x="6219375" y="2902225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FC8289-B40C-437D-86F5-FD16ED282BB6}"/>
                </a:ext>
              </a:extLst>
            </p:cNvPr>
            <p:cNvSpPr txBox="1"/>
            <p:nvPr/>
          </p:nvSpPr>
          <p:spPr>
            <a:xfrm>
              <a:off x="6251988" y="3001567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70</a:t>
              </a:r>
              <a:endParaRPr lang="ko-KR" altLang="en-US" sz="15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7CD31323-48D1-4E31-900B-AB059BCBCD03}"/>
              </a:ext>
            </a:extLst>
          </p:cNvPr>
          <p:cNvSpPr txBox="1"/>
          <p:nvPr/>
        </p:nvSpPr>
        <p:spPr>
          <a:xfrm>
            <a:off x="9699015" y="2399824"/>
            <a:ext cx="2089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preorder traversal:</a:t>
            </a:r>
          </a:p>
          <a:p>
            <a:r>
              <a:rPr lang="en-US" altLang="ko-KR" sz="1400" dirty="0"/>
              <a:t>  left</a:t>
            </a:r>
            <a:r>
              <a:rPr lang="ko-KR" altLang="en-US" sz="1400" dirty="0"/>
              <a:t> </a:t>
            </a:r>
            <a:r>
              <a:rPr lang="en-US" altLang="ko-KR" sz="1400" dirty="0"/>
              <a:t>subtree root: 60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64A17B-D023-4649-83E6-845B9D593531}"/>
              </a:ext>
            </a:extLst>
          </p:cNvPr>
          <p:cNvSpPr txBox="1"/>
          <p:nvPr/>
        </p:nvSpPr>
        <p:spPr>
          <a:xfrm>
            <a:off x="8874170" y="3759836"/>
            <a:ext cx="520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sym typeface="Symbol" panose="05050102010706020507" pitchFamily="18" charset="2"/>
              </a:rPr>
              <a:t>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07903BE-4B3D-42D9-B763-A3222F80801D}"/>
              </a:ext>
            </a:extLst>
          </p:cNvPr>
          <p:cNvGrpSpPr/>
          <p:nvPr/>
        </p:nvGrpSpPr>
        <p:grpSpPr>
          <a:xfrm>
            <a:off x="8994442" y="2217239"/>
            <a:ext cx="504267" cy="526774"/>
            <a:chOff x="6219375" y="2902225"/>
            <a:chExt cx="504267" cy="526774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1797858-06A3-4E37-AFDE-8056EEB43C0B}"/>
                </a:ext>
              </a:extLst>
            </p:cNvPr>
            <p:cNvSpPr/>
            <p:nvPr/>
          </p:nvSpPr>
          <p:spPr>
            <a:xfrm>
              <a:off x="6219375" y="2902225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039B10C-333F-4E10-970B-BDD608E8046A}"/>
                </a:ext>
              </a:extLst>
            </p:cNvPr>
            <p:cNvSpPr txBox="1"/>
            <p:nvPr/>
          </p:nvSpPr>
          <p:spPr>
            <a:xfrm>
              <a:off x="6251988" y="3001567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60</a:t>
              </a:r>
              <a:endParaRPr lang="ko-KR" altLang="en-US" sz="15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EB9E411-360A-4B3B-9234-8F71510E85BF}"/>
              </a:ext>
            </a:extLst>
          </p:cNvPr>
          <p:cNvSpPr txBox="1"/>
          <p:nvPr/>
        </p:nvSpPr>
        <p:spPr>
          <a:xfrm>
            <a:off x="8896663" y="3158504"/>
            <a:ext cx="1980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inorder</a:t>
            </a:r>
            <a:r>
              <a:rPr lang="en-US" altLang="ko-KR" sz="1500" dirty="0"/>
              <a:t> traverse: </a:t>
            </a:r>
          </a:p>
          <a:p>
            <a:r>
              <a:rPr lang="en-US" altLang="ko-KR" sz="1500" dirty="0"/>
              <a:t>   left</a:t>
            </a:r>
            <a:r>
              <a:rPr lang="ko-KR" altLang="en-US" sz="1500" dirty="0"/>
              <a:t> </a:t>
            </a:r>
            <a:r>
              <a:rPr lang="en-US" altLang="ko-KR" sz="1500" dirty="0"/>
              <a:t>subtree: 50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A921F5-0724-4F98-84D8-C3CD174FC9B4}"/>
              </a:ext>
            </a:extLst>
          </p:cNvPr>
          <p:cNvCxnSpPr>
            <a:cxnSpLocks/>
            <a:stCxn id="84" idx="3"/>
          </p:cNvCxnSpPr>
          <p:nvPr/>
        </p:nvCxnSpPr>
        <p:spPr>
          <a:xfrm flipH="1">
            <a:off x="9417839" y="1904740"/>
            <a:ext cx="252012" cy="37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D8F4C17-2E73-4872-BBF4-43852F5C7D25}"/>
              </a:ext>
            </a:extLst>
          </p:cNvPr>
          <p:cNvGrpSpPr/>
          <p:nvPr/>
        </p:nvGrpSpPr>
        <p:grpSpPr>
          <a:xfrm>
            <a:off x="8430856" y="2975133"/>
            <a:ext cx="504267" cy="526774"/>
            <a:chOff x="6219375" y="2902225"/>
            <a:chExt cx="504267" cy="526774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C7CDAE9-C203-4FF9-9FB4-954AAD052C37}"/>
                </a:ext>
              </a:extLst>
            </p:cNvPr>
            <p:cNvSpPr/>
            <p:nvPr/>
          </p:nvSpPr>
          <p:spPr>
            <a:xfrm>
              <a:off x="6219375" y="2902225"/>
              <a:ext cx="504267" cy="52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1B8C0A2-DF3D-4A7B-9EBD-B25EC9A1D898}"/>
                </a:ext>
              </a:extLst>
            </p:cNvPr>
            <p:cNvSpPr txBox="1"/>
            <p:nvPr/>
          </p:nvSpPr>
          <p:spPr>
            <a:xfrm>
              <a:off x="6251988" y="3001567"/>
              <a:ext cx="4214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50</a:t>
              </a:r>
              <a:endParaRPr lang="ko-KR" altLang="en-US" sz="1500" dirty="0"/>
            </a:p>
          </p:txBody>
        </p: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57B966D-5BCB-434A-B37E-B8315900B45F}"/>
              </a:ext>
            </a:extLst>
          </p:cNvPr>
          <p:cNvCxnSpPr>
            <a:cxnSpLocks/>
          </p:cNvCxnSpPr>
          <p:nvPr/>
        </p:nvCxnSpPr>
        <p:spPr>
          <a:xfrm flipH="1">
            <a:off x="8854253" y="2662634"/>
            <a:ext cx="252012" cy="37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64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수식트리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수식을 </a:t>
            </a:r>
            <a:r>
              <a:rPr lang="ko-KR" altLang="en-US" dirty="0" err="1"/>
              <a:t>이진트리형태로</a:t>
            </a:r>
            <a:r>
              <a:rPr lang="ko-KR" altLang="en-US" dirty="0"/>
              <a:t> 표현한 것</a:t>
            </a:r>
          </a:p>
          <a:p>
            <a:pPr marL="0" indent="0">
              <a:buNone/>
            </a:pPr>
            <a:r>
              <a:rPr lang="en-US" altLang="ko-KR" dirty="0"/>
              <a:t>  op: </a:t>
            </a:r>
            <a:r>
              <a:rPr lang="ko-KR" altLang="en-US" dirty="0"/>
              <a:t>연산자</a:t>
            </a:r>
            <a:r>
              <a:rPr lang="en-US" altLang="ko-KR" dirty="0"/>
              <a:t>, opr1: </a:t>
            </a:r>
            <a:r>
              <a:rPr lang="ko-KR" altLang="en-US" dirty="0"/>
              <a:t>왼쪽 피연산자</a:t>
            </a:r>
            <a:r>
              <a:rPr lang="en-US" altLang="ko-KR" dirty="0"/>
              <a:t>, opr2: </a:t>
            </a:r>
            <a:r>
              <a:rPr lang="ko-KR" altLang="en-US" dirty="0"/>
              <a:t>오른쪽 피연산자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수식</a:t>
            </a:r>
            <a:r>
              <a:rPr lang="en-US" altLang="ko-KR" dirty="0"/>
              <a:t>: opr1 op opr2  =&gt;</a:t>
            </a:r>
            <a:r>
              <a:rPr lang="ko-KR" altLang="en-US" dirty="0" err="1"/>
              <a:t>이진트리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                          </a:t>
            </a:r>
            <a:r>
              <a:rPr lang="ko-KR" altLang="en-US" dirty="0"/>
              <a:t>루트</a:t>
            </a:r>
            <a:r>
              <a:rPr lang="en-US" altLang="ko-KR" dirty="0"/>
              <a:t>: op, </a:t>
            </a:r>
            <a:r>
              <a:rPr lang="ko-KR" altLang="en-US" dirty="0"/>
              <a:t>왼쪽 자식 노드</a:t>
            </a:r>
            <a:r>
              <a:rPr lang="en-US" altLang="ko-KR" dirty="0"/>
              <a:t>: opr1, </a:t>
            </a:r>
            <a:r>
              <a:rPr lang="ko-KR" altLang="en-US" dirty="0"/>
              <a:t>오른쪽 자식 노드</a:t>
            </a:r>
            <a:r>
              <a:rPr lang="en-US" altLang="ko-KR" dirty="0"/>
              <a:t>: opr2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13" y="3364034"/>
            <a:ext cx="5303391" cy="166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524000" y="2787134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5646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91328"/>
              </p:ext>
            </p:extLst>
          </p:nvPr>
        </p:nvGraphicFramePr>
        <p:xfrm>
          <a:off x="2563117" y="5036751"/>
          <a:ext cx="7065766" cy="1574839"/>
        </p:xfrm>
        <a:graphic>
          <a:graphicData uri="http://schemas.openxmlformats.org/drawingml/2006/table">
            <a:tbl>
              <a:tblPr/>
              <a:tblGrid>
                <a:gridCol w="1499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수식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+ b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- (b × c)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(a &lt; b) or (c &lt; d)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전위순회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 a b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 a × b c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 &lt; a b &lt; c d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중위순회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+ b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- b × c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&lt; b or c &lt; d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후위순회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b +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b c × -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b &lt; c d &lt; or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93" name="Rectangle 109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09600" y="36724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수식 트리 </a:t>
            </a:r>
            <a:r>
              <a:rPr lang="en-US" altLang="ko-KR" dirty="0"/>
              <a:t>(expression tree)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31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후위순회를 사용</a:t>
            </a:r>
          </a:p>
          <a:p>
            <a:pPr lvl="1"/>
            <a:r>
              <a:rPr lang="ko-KR" altLang="en-US" dirty="0" err="1"/>
              <a:t>서브트리의</a:t>
            </a:r>
            <a:r>
              <a:rPr lang="ko-KR" altLang="en-US" dirty="0"/>
              <a:t> 값을 순환호출로 계산</a:t>
            </a:r>
          </a:p>
          <a:p>
            <a:pPr lvl="1"/>
            <a:r>
              <a:rPr lang="ko-KR" altLang="en-US" dirty="0" err="1"/>
              <a:t>비단말노드를</a:t>
            </a:r>
            <a:r>
              <a:rPr lang="ko-KR" altLang="en-US" dirty="0"/>
              <a:t> </a:t>
            </a:r>
            <a:r>
              <a:rPr lang="ko-KR" altLang="en-US" dirty="0" err="1"/>
              <a:t>방문할때</a:t>
            </a:r>
            <a:r>
              <a:rPr lang="ko-KR" altLang="en-US" dirty="0"/>
              <a:t> </a:t>
            </a:r>
            <a:r>
              <a:rPr lang="ko-KR" altLang="en-US" dirty="0" err="1"/>
              <a:t>양쪽서브트리의</a:t>
            </a:r>
            <a:r>
              <a:rPr lang="ko-KR" altLang="en-US" dirty="0"/>
              <a:t> 값을 저장된 연산자를 이용하여 계산한다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428235" y="3325921"/>
            <a:ext cx="733553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i="1" dirty="0">
                <a:latin typeface="Consolas" pitchFamily="49" charset="0"/>
                <a:cs typeface="Consolas" pitchFamily="49" charset="0"/>
              </a:rPr>
              <a:t>evaluate(</a:t>
            </a:r>
            <a:r>
              <a:rPr lang="en-US" altLang="ko-KR" b="1" i="1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en-US" altLang="ko-KR" b="1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b="1" i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= NULL</a:t>
            </a:r>
          </a:p>
          <a:p>
            <a:r>
              <a:rPr lang="en-US" altLang="ko-KR" b="1" dirty="0">
                <a:latin typeface="Consolas" pitchFamily="49" charset="0"/>
                <a:cs typeface="Consolas" pitchFamily="49" charset="0"/>
              </a:rPr>
              <a:t>  then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return 0;</a:t>
            </a:r>
          </a:p>
          <a:p>
            <a:r>
              <a:rPr lang="en-US" altLang="ko-KR" b="1" dirty="0">
                <a:latin typeface="Consolas" pitchFamily="49" charset="0"/>
                <a:cs typeface="Consolas" pitchFamily="49" charset="0"/>
              </a:rPr>
              <a:t>  else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x←evaluate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(LEFT(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y←evaluate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(RIGHT(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op←DATA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b="1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(x op y);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1" y="3564467"/>
            <a:ext cx="233997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09600" y="343196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수식트리</a:t>
            </a:r>
            <a:r>
              <a:rPr lang="ko-KR" altLang="en-US" dirty="0"/>
              <a:t> 결과값 계산</a:t>
            </a:r>
          </a:p>
        </p:txBody>
      </p:sp>
    </p:spTree>
    <p:extLst>
      <p:ext uri="{BB962C8B-B14F-4D97-AF65-F5344CB8AC3E}">
        <p14:creationId xmlns:p14="http://schemas.microsoft.com/office/powerpoint/2010/main" val="230405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711</Words>
  <Application>Microsoft Office PowerPoint</Application>
  <PresentationFormat>와이드스크린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Cambria Math</vt:lpstr>
      <vt:lpstr>Consolas</vt:lpstr>
      <vt:lpstr>Symbol</vt:lpstr>
      <vt:lpstr>Office 테마</vt:lpstr>
      <vt:lpstr>이진트리 보충</vt:lpstr>
      <vt:lpstr>서로 다른 이진트리 개수</vt:lpstr>
      <vt:lpstr>주어진 n개의 키를 가지는 이진탐색트리</vt:lpstr>
      <vt:lpstr>주어진 n개의 키를 가지는 이진트리</vt:lpstr>
      <vt:lpstr>이진트리 구성</vt:lpstr>
      <vt:lpstr>이진트리 구성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HCKIM</dc:creator>
  <cp:lastModifiedBy>HCKIM</cp:lastModifiedBy>
  <cp:revision>18</cp:revision>
  <dcterms:created xsi:type="dcterms:W3CDTF">2021-05-28T00:25:32Z</dcterms:created>
  <dcterms:modified xsi:type="dcterms:W3CDTF">2021-06-04T00:12:09Z</dcterms:modified>
</cp:coreProperties>
</file>