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8" r:id="rId1"/>
  </p:sldMasterIdLst>
  <p:notesMasterIdLst>
    <p:notesMasterId r:id="rId28"/>
  </p:notesMasterIdLst>
  <p:handoutMasterIdLst>
    <p:handoutMasterId r:id="rId29"/>
  </p:handoutMasterIdLst>
  <p:sldIdLst>
    <p:sldId id="477" r:id="rId2"/>
    <p:sldId id="272" r:id="rId3"/>
    <p:sldId id="518" r:id="rId4"/>
    <p:sldId id="257" r:id="rId5"/>
    <p:sldId id="406" r:id="rId6"/>
    <p:sldId id="519" r:id="rId7"/>
    <p:sldId id="506" r:id="rId8"/>
    <p:sldId id="464" r:id="rId9"/>
    <p:sldId id="507" r:id="rId10"/>
    <p:sldId id="458" r:id="rId11"/>
    <p:sldId id="468" r:id="rId12"/>
    <p:sldId id="493" r:id="rId13"/>
    <p:sldId id="520" r:id="rId14"/>
    <p:sldId id="494" r:id="rId15"/>
    <p:sldId id="471" r:id="rId16"/>
    <p:sldId id="473" r:id="rId17"/>
    <p:sldId id="460" r:id="rId18"/>
    <p:sldId id="474" r:id="rId19"/>
    <p:sldId id="475" r:id="rId20"/>
    <p:sldId id="476" r:id="rId21"/>
    <p:sldId id="523" r:id="rId22"/>
    <p:sldId id="525" r:id="rId23"/>
    <p:sldId id="463" r:id="rId24"/>
    <p:sldId id="432" r:id="rId25"/>
    <p:sldId id="521" r:id="rId26"/>
    <p:sldId id="522" r:id="rId27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BFFD1"/>
    <a:srgbClr val="FF0066"/>
    <a:srgbClr val="FF3300"/>
    <a:srgbClr val="E1C48F"/>
    <a:srgbClr val="FF9999"/>
    <a:srgbClr val="33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4660"/>
  </p:normalViewPr>
  <p:slideViewPr>
    <p:cSldViewPr>
      <p:cViewPr varScale="1">
        <p:scale>
          <a:sx n="70" d="100"/>
          <a:sy n="70" d="100"/>
        </p:scale>
        <p:origin x="472" y="52"/>
      </p:cViewPr>
      <p:guideLst>
        <p:guide orient="horz" pos="941"/>
        <p:guide pos="3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2082" y="108"/>
      </p:cViewPr>
      <p:guideLst>
        <p:guide orient="horz" pos="3224"/>
        <p:guide pos="223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자료구조</a:t>
            </a:r>
            <a:endParaRPr lang="ko-KR" altLang="en-US" sz="400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25264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 dirty="0"/>
              <a:t>9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 err="1"/>
              <a:t>탐색트리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837" y="0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2021-05-13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6763"/>
            <a:ext cx="5113337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90" y="4860928"/>
            <a:ext cx="5683886" cy="460692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837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165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30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33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43635"/>
            <a:ext cx="2255525" cy="1146050"/>
          </a:xfrm>
          <a:prstGeom prst="rect">
            <a:avLst/>
          </a:prstGeom>
        </p:spPr>
      </p:pic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28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Thursday, May 13,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1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Thursday, May 13,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82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 userDrawn="1"/>
        </p:nvSpPr>
        <p:spPr>
          <a:xfrm>
            <a:off x="521550" y="260977"/>
            <a:ext cx="2070230" cy="1284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dirty="0"/>
              <a:t>----------------</a:t>
            </a:r>
          </a:p>
          <a:p>
            <a:pPr algn="l"/>
            <a:r>
              <a:rPr lang="ko-KR" altLang="en-US" sz="1600" dirty="0" err="1"/>
              <a:t>파이썬</a:t>
            </a:r>
            <a:endParaRPr lang="en-US" altLang="ko-KR" sz="1600" dirty="0"/>
          </a:p>
          <a:p>
            <a:pPr algn="l"/>
            <a:r>
              <a:rPr lang="ko-KR" altLang="en-US" sz="1600" dirty="0"/>
              <a:t>자료구조</a:t>
            </a:r>
            <a:endParaRPr lang="en-US" altLang="ko-KR" sz="1600" dirty="0"/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/>
              <a:t>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99553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Thursday, May 13,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88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1807"/>
            <a:ext cx="7886700" cy="503554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C00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663"/>
            <a:ext cx="7886700" cy="5096577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38382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Thursday, May 13,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0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Thursday, May 13,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8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Thursday, May 13,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8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Thursday, May 13, 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2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Thursday, May 13, 2021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5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Thursday, May 13, 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0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Thursday, May 13, 2021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0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Thursday, May 13,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4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Thursday, May 13,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613830" y="6489340"/>
            <a:ext cx="35298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endParaRPr lang="en-US" altLang="ko-KR" sz="1050" dirty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623" y="6482484"/>
            <a:ext cx="702035" cy="2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2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  <p:sldLayoutId id="2147484310" r:id="rId12"/>
    <p:sldLayoutId id="2147484312" r:id="rId13"/>
    <p:sldLayoutId id="2147484315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6165685" cy="147002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ko-KR" altLang="en-US" dirty="0" err="1"/>
              <a:t>이진탐색트리</a:t>
            </a:r>
            <a:br>
              <a:rPr lang="en-US" altLang="ko-KR" dirty="0"/>
            </a:br>
            <a:r>
              <a:rPr lang="en-US" altLang="ko-KR" dirty="0"/>
              <a:t>(binary search tree)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489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노드의 구조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 err="1"/>
              <a:t>탐색키</a:t>
            </a:r>
            <a:r>
              <a:rPr lang="en-US" altLang="ko-KR" dirty="0"/>
              <a:t>, </a:t>
            </a:r>
            <a:r>
              <a:rPr lang="ko-KR" altLang="en-US" dirty="0"/>
              <a:t>키에 대한 값</a:t>
            </a:r>
            <a:r>
              <a:rPr lang="en-US" altLang="ko-KR" dirty="0"/>
              <a:t>)</a:t>
            </a:r>
            <a:r>
              <a:rPr lang="ko-KR" altLang="en-US" dirty="0"/>
              <a:t>의 형태</a:t>
            </a:r>
            <a:endParaRPr lang="en-US" altLang="ko-KR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이진탐색트리</a:t>
            </a:r>
            <a:r>
              <a:rPr lang="en-US" altLang="ko-KR" dirty="0"/>
              <a:t>: </a:t>
            </a:r>
            <a:r>
              <a:rPr lang="ko-KR" altLang="en-US" dirty="0"/>
              <a:t>노드 구조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E9A636-DCC0-42B6-8A94-C3099C45B06E}"/>
              </a:ext>
            </a:extLst>
          </p:cNvPr>
          <p:cNvSpPr txBox="1"/>
          <p:nvPr/>
        </p:nvSpPr>
        <p:spPr>
          <a:xfrm>
            <a:off x="656565" y="2663915"/>
            <a:ext cx="60248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T</a:t>
            </a:r>
            <a:r>
              <a:rPr lang="en-US" altLang="ko-KR" dirty="0" err="1"/>
              <a:t>ree</a:t>
            </a:r>
            <a:r>
              <a:rPr lang="ko-KR" altLang="en-US" dirty="0" err="1"/>
              <a:t>Node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key</a:t>
            </a:r>
            <a:r>
              <a:rPr lang="ko-KR" altLang="en-US" dirty="0"/>
              <a:t>, </a:t>
            </a:r>
            <a:r>
              <a:rPr lang="ko-KR" altLang="en-US" dirty="0" err="1"/>
              <a:t>value</a:t>
            </a:r>
            <a:r>
              <a:rPr lang="ko-KR" altLang="en-US" dirty="0"/>
              <a:t>, </a:t>
            </a:r>
            <a:r>
              <a:rPr lang="ko-KR" altLang="en-US" dirty="0" err="1"/>
              <a:t>left</a:t>
            </a:r>
            <a:r>
              <a:rPr lang="ko-KR" altLang="en-US" dirty="0"/>
              <a:t>=</a:t>
            </a:r>
            <a:r>
              <a:rPr lang="ko-KR" altLang="en-US" dirty="0" err="1"/>
              <a:t>None</a:t>
            </a:r>
            <a:r>
              <a:rPr lang="ko-KR" altLang="en-US" dirty="0"/>
              <a:t>, </a:t>
            </a:r>
            <a:r>
              <a:rPr lang="ko-KR" altLang="en-US" dirty="0" err="1"/>
              <a:t>right</a:t>
            </a:r>
            <a:r>
              <a:rPr lang="ko-KR" altLang="en-US" dirty="0"/>
              <a:t>=</a:t>
            </a:r>
            <a:r>
              <a:rPr lang="ko-KR" altLang="en-US" dirty="0" err="1"/>
              <a:t>None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self.key</a:t>
            </a:r>
            <a:r>
              <a:rPr lang="ko-KR" altLang="en-US" dirty="0"/>
              <a:t> = </a:t>
            </a:r>
            <a:r>
              <a:rPr lang="ko-KR" altLang="en-US" dirty="0" err="1"/>
              <a:t>key</a:t>
            </a:r>
            <a:r>
              <a:rPr lang="ko-KR" altLang="en-US" dirty="0"/>
              <a:t>         </a:t>
            </a:r>
            <a:r>
              <a:rPr lang="en-US" altLang="ko-KR" dirty="0"/>
              <a:t># </a:t>
            </a:r>
            <a:r>
              <a:rPr lang="ko-KR" altLang="en-US" dirty="0"/>
              <a:t>키 </a:t>
            </a:r>
            <a:r>
              <a:rPr lang="en-US" altLang="ko-KR" dirty="0"/>
              <a:t>(key)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self.value</a:t>
            </a:r>
            <a:r>
              <a:rPr lang="ko-KR" altLang="en-US" dirty="0"/>
              <a:t> = </a:t>
            </a:r>
            <a:r>
              <a:rPr lang="ko-KR" altLang="en-US" dirty="0" err="1"/>
              <a:t>value</a:t>
            </a:r>
            <a:r>
              <a:rPr lang="ko-KR" altLang="en-US" dirty="0"/>
              <a:t>    </a:t>
            </a:r>
            <a:r>
              <a:rPr lang="en-US" altLang="ko-KR" dirty="0"/>
              <a:t># </a:t>
            </a:r>
            <a:r>
              <a:rPr lang="ko-KR" altLang="en-US" dirty="0"/>
              <a:t>값</a:t>
            </a:r>
            <a:r>
              <a:rPr lang="en-US" altLang="ko-KR" dirty="0"/>
              <a:t> (value)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self.left</a:t>
            </a:r>
            <a:r>
              <a:rPr lang="ko-KR" altLang="en-US" dirty="0"/>
              <a:t> = </a:t>
            </a:r>
            <a:r>
              <a:rPr lang="ko-KR" altLang="en-US" dirty="0" err="1"/>
              <a:t>left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self.right</a:t>
            </a:r>
            <a:r>
              <a:rPr lang="ko-KR" altLang="en-US" dirty="0"/>
              <a:t> = </a:t>
            </a:r>
            <a:r>
              <a:rPr lang="ko-KR" altLang="en-US" dirty="0" err="1"/>
              <a:t>right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498C16-D3E0-4E0C-B45E-4121E38547AA}"/>
              </a:ext>
            </a:extLst>
          </p:cNvPr>
          <p:cNvSpPr txBox="1"/>
          <p:nvPr/>
        </p:nvSpPr>
        <p:spPr>
          <a:xfrm>
            <a:off x="659724" y="4902550"/>
            <a:ext cx="61625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B</a:t>
            </a:r>
            <a:r>
              <a:rPr lang="en-US" altLang="ko-KR" dirty="0"/>
              <a:t>ST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self.root</a:t>
            </a:r>
            <a:r>
              <a:rPr lang="ko-KR" altLang="en-US" dirty="0"/>
              <a:t> = </a:t>
            </a:r>
            <a:r>
              <a:rPr lang="ko-KR" altLang="en-US" dirty="0" err="1"/>
              <a:t>None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362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탐색 연산</a:t>
            </a:r>
            <a:r>
              <a:rPr lang="en-US" altLang="ko-KR" sz="3200" dirty="0"/>
              <a:t>: </a:t>
            </a:r>
            <a:r>
              <a:rPr lang="ko-KR" altLang="en-US" sz="3200" dirty="0"/>
              <a:t>키를 이용한 탐색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403775"/>
            <a:ext cx="8280920" cy="306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75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탐색 연산</a:t>
            </a:r>
            <a:r>
              <a:rPr lang="en-US" altLang="ko-KR" sz="3200" dirty="0"/>
              <a:t>: </a:t>
            </a:r>
            <a:r>
              <a:rPr lang="ko-KR" altLang="en-US" sz="3200" dirty="0"/>
              <a:t>순환과 반복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46575" y="135302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ko-KR" altLang="en-US" dirty="0"/>
              <a:t>재귀</a:t>
            </a:r>
            <a:r>
              <a:rPr kumimoji="0" lang="en-US" altLang="ko-KR" dirty="0"/>
              <a:t>(</a:t>
            </a:r>
            <a:r>
              <a:rPr kumimoji="0" lang="ko-KR" altLang="en-US" dirty="0"/>
              <a:t>순환</a:t>
            </a:r>
            <a:r>
              <a:rPr kumimoji="0" lang="en-US" altLang="ko-KR" dirty="0"/>
              <a:t>)</a:t>
            </a:r>
            <a:r>
              <a:rPr kumimoji="0" lang="ko-KR" altLang="en-US" dirty="0"/>
              <a:t>와 반복 구조로 구현할 수 있음</a:t>
            </a:r>
            <a:endParaRPr kumimoji="0" lang="en-US" altLang="ko-KR" dirty="0"/>
          </a:p>
          <a:p>
            <a:pPr fontAlgn="auto">
              <a:spcAft>
                <a:spcPts val="0"/>
              </a:spcAft>
            </a:pPr>
            <a:endParaRPr kumimoji="0" lang="en-US" altLang="ko-KR" dirty="0"/>
          </a:p>
          <a:p>
            <a:pPr fontAlgn="auto">
              <a:spcAft>
                <a:spcPts val="0"/>
              </a:spcAft>
            </a:pPr>
            <a:endParaRPr kumimoji="0" lang="en-US" altLang="ko-KR" dirty="0"/>
          </a:p>
          <a:p>
            <a:pPr fontAlgn="auto">
              <a:spcAft>
                <a:spcPts val="0"/>
              </a:spcAft>
            </a:pPr>
            <a:endParaRPr kumimoji="0" lang="en-US" altLang="ko-KR" dirty="0"/>
          </a:p>
          <a:p>
            <a:pPr fontAlgn="auto">
              <a:spcAft>
                <a:spcPts val="0"/>
              </a:spcAft>
            </a:pPr>
            <a:endParaRPr kumimoji="0" lang="en-US" altLang="ko-KR" dirty="0"/>
          </a:p>
          <a:p>
            <a:pPr fontAlgn="auto">
              <a:spcAft>
                <a:spcPts val="0"/>
              </a:spcAft>
            </a:pPr>
            <a:endParaRPr kumimoji="0" lang="en-US" altLang="ko-KR" dirty="0"/>
          </a:p>
          <a:p>
            <a:pPr fontAlgn="auto">
              <a:spcAft>
                <a:spcPts val="0"/>
              </a:spcAft>
            </a:pPr>
            <a:endParaRPr kumimoji="0" lang="en-US" altLang="ko-KR" dirty="0"/>
          </a:p>
          <a:p>
            <a:pPr fontAlgn="auto">
              <a:spcAft>
                <a:spcPts val="0"/>
              </a:spcAft>
            </a:pPr>
            <a:endParaRPr kumimoji="0" lang="en-US" altLang="ko-KR" dirty="0"/>
          </a:p>
          <a:p>
            <a:pPr fontAlgn="auto">
              <a:spcAft>
                <a:spcPts val="0"/>
              </a:spcAft>
            </a:pPr>
            <a:endParaRPr kumimoji="0"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E0773-2E3E-4CD0-AD7C-6A571F558BD9}"/>
              </a:ext>
            </a:extLst>
          </p:cNvPr>
          <p:cNvSpPr txBox="1"/>
          <p:nvPr/>
        </p:nvSpPr>
        <p:spPr>
          <a:xfrm>
            <a:off x="290238" y="1896312"/>
            <a:ext cx="329165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반복</a:t>
            </a:r>
            <a:r>
              <a:rPr lang="en-US" altLang="ko-KR" sz="1600" dirty="0"/>
              <a:t> </a:t>
            </a:r>
            <a:r>
              <a:rPr lang="ko-KR" altLang="en-US" sz="1600" dirty="0"/>
              <a:t>구조 </a:t>
            </a:r>
            <a:endParaRPr lang="en-US" altLang="ko-KR" sz="1600" dirty="0"/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def</a:t>
            </a:r>
            <a:r>
              <a:rPr lang="ko-KR" altLang="en-US" sz="1600" dirty="0"/>
              <a:t> search1(</a:t>
            </a:r>
            <a:r>
              <a:rPr lang="ko-KR" altLang="en-US" sz="1600" dirty="0" err="1"/>
              <a:t>self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key</a:t>
            </a:r>
            <a:r>
              <a:rPr lang="ko-KR" altLang="en-US" sz="1600" dirty="0"/>
              <a:t>):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node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self.root</a:t>
            </a:r>
            <a:endParaRPr lang="ko-KR" altLang="en-US" sz="1600" dirty="0"/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while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node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not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None</a:t>
            </a:r>
            <a:r>
              <a:rPr lang="ko-KR" altLang="en-US" sz="1600" dirty="0"/>
              <a:t>:</a:t>
            </a:r>
          </a:p>
          <a:p>
            <a:r>
              <a:rPr lang="ko-KR" altLang="en-US" sz="1600" dirty="0"/>
              <a:t>          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 </a:t>
            </a:r>
            <a:r>
              <a:rPr lang="ko-KR" altLang="en-US" sz="1600" dirty="0" err="1"/>
              <a:t>key</a:t>
            </a:r>
            <a:r>
              <a:rPr lang="ko-KR" altLang="en-US" sz="1600" dirty="0"/>
              <a:t> == </a:t>
            </a:r>
            <a:r>
              <a:rPr lang="ko-KR" altLang="en-US" sz="1600" dirty="0" err="1"/>
              <a:t>node.key</a:t>
            </a:r>
            <a:r>
              <a:rPr lang="ko-KR" altLang="en-US" sz="1600" dirty="0"/>
              <a:t>:</a:t>
            </a:r>
          </a:p>
          <a:p>
            <a:r>
              <a:rPr lang="ko-KR" altLang="en-US" sz="1600" dirty="0"/>
              <a:t>              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node.value</a:t>
            </a:r>
            <a:endParaRPr lang="ko-KR" altLang="en-US" sz="1600" dirty="0"/>
          </a:p>
          <a:p>
            <a:r>
              <a:rPr lang="ko-KR" altLang="en-US" sz="1600" dirty="0"/>
              <a:t>            </a:t>
            </a:r>
            <a:r>
              <a:rPr lang="ko-KR" altLang="en-US" sz="1600" dirty="0" err="1"/>
              <a:t>elif</a:t>
            </a:r>
            <a:r>
              <a:rPr lang="ko-KR" altLang="en-US" sz="1600" dirty="0"/>
              <a:t> </a:t>
            </a:r>
            <a:r>
              <a:rPr lang="ko-KR" altLang="en-US" sz="1600" dirty="0" err="1"/>
              <a:t>key</a:t>
            </a:r>
            <a:r>
              <a:rPr lang="ko-KR" altLang="en-US" sz="1600" dirty="0"/>
              <a:t> &lt; </a:t>
            </a:r>
            <a:r>
              <a:rPr lang="ko-KR" altLang="en-US" sz="1600" dirty="0" err="1"/>
              <a:t>node.key</a:t>
            </a:r>
            <a:r>
              <a:rPr lang="ko-KR" altLang="en-US" sz="1600" dirty="0"/>
              <a:t>:</a:t>
            </a:r>
          </a:p>
          <a:p>
            <a:r>
              <a:rPr lang="ko-KR" altLang="en-US" sz="1600" dirty="0"/>
              <a:t>                </a:t>
            </a:r>
            <a:r>
              <a:rPr lang="ko-KR" altLang="en-US" sz="1600" dirty="0" err="1"/>
              <a:t>node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node.left</a:t>
            </a:r>
            <a:endParaRPr lang="ko-KR" altLang="en-US" sz="1600" dirty="0"/>
          </a:p>
          <a:p>
            <a:r>
              <a:rPr lang="ko-KR" altLang="en-US" sz="1600" dirty="0"/>
              <a:t>            </a:t>
            </a:r>
            <a:r>
              <a:rPr lang="ko-KR" altLang="en-US" sz="1600" dirty="0" err="1"/>
              <a:t>else</a:t>
            </a:r>
            <a:r>
              <a:rPr lang="ko-KR" altLang="en-US" sz="1600" dirty="0"/>
              <a:t>:</a:t>
            </a:r>
          </a:p>
          <a:p>
            <a:r>
              <a:rPr lang="ko-KR" altLang="en-US" sz="1600" dirty="0"/>
              <a:t>                </a:t>
            </a:r>
            <a:r>
              <a:rPr lang="ko-KR" altLang="en-US" sz="1600" dirty="0" err="1"/>
              <a:t>node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node.right</a:t>
            </a:r>
            <a:endParaRPr lang="ko-KR" altLang="en-US" sz="1600" dirty="0"/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None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6A558-4B5A-4522-9484-37505F814B9D}"/>
              </a:ext>
            </a:extLst>
          </p:cNvPr>
          <p:cNvSpPr txBox="1"/>
          <p:nvPr/>
        </p:nvSpPr>
        <p:spPr>
          <a:xfrm>
            <a:off x="3638813" y="1896312"/>
            <a:ext cx="489362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 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d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ef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search2(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self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):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self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searchBst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self.root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def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Subtree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self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node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):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node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None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None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elif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==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node.key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node.value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elif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node.key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self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Subtree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node.left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self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Subtree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node.right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E82D31-6F0D-4EFC-B457-664EA9BA775B}"/>
              </a:ext>
            </a:extLst>
          </p:cNvPr>
          <p:cNvSpPr txBox="1"/>
          <p:nvPr/>
        </p:nvSpPr>
        <p:spPr>
          <a:xfrm>
            <a:off x="472030" y="5578918"/>
            <a:ext cx="4683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수행시간</a:t>
            </a:r>
            <a:r>
              <a:rPr lang="en-US" altLang="ko-KR" dirty="0"/>
              <a:t>: O(h)</a:t>
            </a:r>
          </a:p>
          <a:p>
            <a:r>
              <a:rPr lang="en-US" altLang="ko-KR" dirty="0"/>
              <a:t>  (h: </a:t>
            </a:r>
            <a:r>
              <a:rPr lang="ko-KR" altLang="en-US" dirty="0" err="1"/>
              <a:t>이진탐색트리</a:t>
            </a:r>
            <a:r>
              <a:rPr lang="ko-KR" altLang="en-US" dirty="0"/>
              <a:t> 높이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383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최대 키와 최소 키 찾는 연산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870" y="3756765"/>
            <a:ext cx="5197708" cy="24175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34F644-58B2-40CA-AFFB-E58BF4FF5FCC}"/>
              </a:ext>
            </a:extLst>
          </p:cNvPr>
          <p:cNvSpPr txBox="1"/>
          <p:nvPr/>
        </p:nvSpPr>
        <p:spPr>
          <a:xfrm>
            <a:off x="500946" y="1268760"/>
            <a:ext cx="37110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반복 이용   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en-US" altLang="ko-KR" dirty="0"/>
              <a:t>maximum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node</a:t>
            </a:r>
            <a:r>
              <a:rPr lang="ko-KR" altLang="en-US" dirty="0"/>
              <a:t> = </a:t>
            </a:r>
            <a:r>
              <a:rPr lang="ko-KR" altLang="en-US" dirty="0" err="1"/>
              <a:t>self.root</a:t>
            </a:r>
            <a:endParaRPr lang="en-US" altLang="ko-KR" dirty="0"/>
          </a:p>
          <a:p>
            <a:r>
              <a:rPr lang="en-US" altLang="ko-KR" dirty="0"/>
              <a:t>        if</a:t>
            </a:r>
            <a:r>
              <a:rPr lang="ko-KR" altLang="en-US" dirty="0"/>
              <a:t> </a:t>
            </a:r>
            <a:r>
              <a:rPr lang="en-US" altLang="ko-KR" dirty="0"/>
              <a:t>node is None:</a:t>
            </a:r>
          </a:p>
          <a:p>
            <a:r>
              <a:rPr lang="en-US" altLang="ko-KR" dirty="0"/>
              <a:t>            return None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while</a:t>
            </a:r>
            <a:r>
              <a:rPr lang="ko-KR" altLang="en-US" dirty="0"/>
              <a:t> </a:t>
            </a:r>
            <a:r>
              <a:rPr lang="en-US" altLang="ko-KR" dirty="0" err="1"/>
              <a:t>node.right</a:t>
            </a:r>
            <a:r>
              <a:rPr lang="en-US" altLang="ko-KR" dirty="0"/>
              <a:t> != None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        </a:t>
            </a:r>
            <a:r>
              <a:rPr lang="en-US" altLang="ko-KR" dirty="0"/>
              <a:t>node = </a:t>
            </a:r>
            <a:r>
              <a:rPr lang="en-US" altLang="ko-KR" dirty="0" err="1"/>
              <a:t>node.right</a:t>
            </a:r>
            <a:endParaRPr lang="en-US" altLang="ko-KR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en-US" altLang="ko-KR" dirty="0" err="1"/>
              <a:t>node.key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82B608-D77D-463F-A5F7-9C17D835506D}"/>
              </a:ext>
            </a:extLst>
          </p:cNvPr>
          <p:cNvSpPr txBox="1"/>
          <p:nvPr/>
        </p:nvSpPr>
        <p:spPr>
          <a:xfrm>
            <a:off x="4621360" y="1291093"/>
            <a:ext cx="37110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반복 이용   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en-US" altLang="ko-KR" dirty="0"/>
              <a:t>minimum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node</a:t>
            </a:r>
            <a:r>
              <a:rPr lang="ko-KR" altLang="en-US" dirty="0"/>
              <a:t> = </a:t>
            </a:r>
            <a:r>
              <a:rPr lang="ko-KR" altLang="en-US" dirty="0" err="1"/>
              <a:t>self.root</a:t>
            </a:r>
            <a:endParaRPr lang="en-US" altLang="ko-KR" dirty="0"/>
          </a:p>
          <a:p>
            <a:r>
              <a:rPr lang="en-US" altLang="ko-KR" dirty="0"/>
              <a:t>        if</a:t>
            </a:r>
            <a:r>
              <a:rPr lang="ko-KR" altLang="en-US" dirty="0"/>
              <a:t> </a:t>
            </a:r>
            <a:r>
              <a:rPr lang="en-US" altLang="ko-KR" dirty="0"/>
              <a:t>node is None:</a:t>
            </a:r>
          </a:p>
          <a:p>
            <a:r>
              <a:rPr lang="en-US" altLang="ko-KR" dirty="0"/>
              <a:t>            return None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while</a:t>
            </a:r>
            <a:r>
              <a:rPr lang="ko-KR" altLang="en-US" dirty="0"/>
              <a:t> </a:t>
            </a:r>
            <a:r>
              <a:rPr lang="en-US" altLang="ko-KR" dirty="0" err="1"/>
              <a:t>node.left</a:t>
            </a:r>
            <a:r>
              <a:rPr lang="en-US" altLang="ko-KR" dirty="0"/>
              <a:t> != None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        </a:t>
            </a:r>
            <a:r>
              <a:rPr lang="en-US" altLang="ko-KR" dirty="0"/>
              <a:t>node = </a:t>
            </a:r>
            <a:r>
              <a:rPr lang="en-US" altLang="ko-KR" dirty="0" err="1"/>
              <a:t>node.left</a:t>
            </a:r>
            <a:endParaRPr lang="en-US" altLang="ko-KR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en-US" altLang="ko-KR" dirty="0" err="1"/>
              <a:t>node.key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961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탐 색에 실패한 위치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 노드를 삽입해야 하는 위치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삽입 연산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15" y="2078850"/>
            <a:ext cx="6795755" cy="305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76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삽입 연산 알고리즘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699E14-0C50-41B1-8E6C-B7189484446B}"/>
              </a:ext>
            </a:extLst>
          </p:cNvPr>
          <p:cNvSpPr txBox="1"/>
          <p:nvPr/>
        </p:nvSpPr>
        <p:spPr>
          <a:xfrm>
            <a:off x="476545" y="2349695"/>
            <a:ext cx="801089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 _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insertSubtree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(self, node, key, value): #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(key, value)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저장된 노드를 반환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node == None:               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return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TreeNode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(key, value)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elif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key &lt;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node.key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          #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왼쪽 부트리에 노드를 삽입 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node.left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self._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insertSubtree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node.left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key, value)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elif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key &gt;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node.key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          #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부트리에 노드를 삽입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node.right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self._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insertSubtree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node.right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key, value)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else: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pass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return node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46CD3D-99FE-4E11-9A7C-D9E6B178A120}"/>
              </a:ext>
            </a:extLst>
          </p:cNvPr>
          <p:cNvSpPr txBox="1"/>
          <p:nvPr/>
        </p:nvSpPr>
        <p:spPr>
          <a:xfrm>
            <a:off x="462850" y="1335879"/>
            <a:ext cx="68826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def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insert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self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):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self.root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self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insert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Subtree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self.root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6304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노드</a:t>
            </a:r>
            <a:r>
              <a:rPr lang="ko-KR" altLang="en-US" dirty="0"/>
              <a:t> 삭제의 </a:t>
            </a:r>
            <a:r>
              <a:rPr lang="en-US" altLang="ko-KR" dirty="0"/>
              <a:t>3</a:t>
            </a:r>
            <a:r>
              <a:rPr lang="ko-KR" altLang="en-US" dirty="0"/>
              <a:t>가지 경우</a:t>
            </a:r>
          </a:p>
          <a:p>
            <a:pPr marL="366713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삭제하려는 </a:t>
            </a:r>
            <a:r>
              <a:rPr lang="ko-KR" altLang="en-US" dirty="0" err="1"/>
              <a:t>노드가</a:t>
            </a:r>
            <a:r>
              <a:rPr lang="ko-KR" altLang="en-US" dirty="0"/>
              <a:t> 단말 </a:t>
            </a:r>
            <a:r>
              <a:rPr lang="ko-KR" altLang="en-US" dirty="0" err="1"/>
              <a:t>노드일</a:t>
            </a:r>
            <a:r>
              <a:rPr lang="ko-KR" altLang="en-US" dirty="0"/>
              <a:t> 경우</a:t>
            </a:r>
            <a:endParaRPr lang="en-US" altLang="ko-KR" dirty="0"/>
          </a:p>
          <a:p>
            <a:pPr marL="366713" lvl="1" indent="0">
              <a:buNone/>
            </a:pPr>
            <a:endParaRPr lang="ko-KR" altLang="en-US" dirty="0"/>
          </a:p>
          <a:p>
            <a:pPr marL="366713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삭제하려는 </a:t>
            </a:r>
            <a:r>
              <a:rPr lang="ko-KR" altLang="en-US" dirty="0" err="1"/>
              <a:t>노드가</a:t>
            </a:r>
            <a:r>
              <a:rPr lang="ko-KR" altLang="en-US" dirty="0"/>
              <a:t> 하나의 왼쪽이나 오른쪽 서브 </a:t>
            </a:r>
            <a:r>
              <a:rPr lang="ko-KR" altLang="en-US" dirty="0" err="1"/>
              <a:t>트리중</a:t>
            </a:r>
            <a:r>
              <a:rPr lang="ko-KR" altLang="en-US" dirty="0"/>
              <a:t> 하나만   가지고 있는 경우</a:t>
            </a:r>
            <a:endParaRPr lang="en-US" altLang="ko-KR" dirty="0"/>
          </a:p>
          <a:p>
            <a:pPr marL="366713" lvl="1" indent="0">
              <a:buNone/>
            </a:pPr>
            <a:endParaRPr lang="ko-KR" altLang="en-US" dirty="0"/>
          </a:p>
          <a:p>
            <a:pPr marL="366713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삭제하려는 </a:t>
            </a:r>
            <a:r>
              <a:rPr lang="ko-KR" altLang="en-US" dirty="0" err="1"/>
              <a:t>노드가</a:t>
            </a:r>
            <a:r>
              <a:rPr lang="ko-KR" altLang="en-US" dirty="0"/>
              <a:t> </a:t>
            </a:r>
            <a:r>
              <a:rPr lang="ko-KR" altLang="en-US" dirty="0" err="1"/>
              <a:t>두개의</a:t>
            </a:r>
            <a:r>
              <a:rPr lang="ko-KR" altLang="en-US" dirty="0"/>
              <a:t> 서브 트리 모두 가지고 있는 경우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삭제 연산</a:t>
            </a:r>
          </a:p>
        </p:txBody>
      </p:sp>
    </p:spTree>
    <p:extLst>
      <p:ext uri="{BB962C8B-B14F-4D97-AF65-F5344CB8AC3E}">
        <p14:creationId xmlns:p14="http://schemas.microsoft.com/office/powerpoint/2010/main" val="143195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1916113" y="5949950"/>
            <a:ext cx="765175" cy="22542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0" dirty="0"/>
              <a:t>Case 1: </a:t>
            </a:r>
            <a:r>
              <a:rPr lang="ko-KR" altLang="en-US" sz="3200" b="0" dirty="0"/>
              <a:t>단말 노드 삭제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1178750"/>
            <a:ext cx="6160945" cy="210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30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1916113" y="5949950"/>
            <a:ext cx="765175" cy="22542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0" dirty="0"/>
              <a:t>Case2: </a:t>
            </a:r>
            <a:r>
              <a:rPr lang="ko-KR" altLang="en-US" sz="3200" b="0" dirty="0"/>
              <a:t>자식이 하나인 노드의 삭제</a:t>
            </a:r>
            <a:endParaRPr lang="en-US" altLang="ko-KR" sz="32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54" y="1414693"/>
            <a:ext cx="2994791" cy="20593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98" y="3561657"/>
            <a:ext cx="2775740" cy="218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28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가장 비슷한 값을 가진 노드를 삭제 위치로 가져옴</a:t>
            </a:r>
            <a:endParaRPr lang="en-US" altLang="ko-KR" dirty="0"/>
          </a:p>
          <a:p>
            <a:r>
              <a:rPr lang="ko-KR" altLang="en-US" dirty="0"/>
              <a:t>후계 노드의 선택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1916113" y="5949950"/>
            <a:ext cx="765175" cy="22542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0" dirty="0"/>
              <a:t>Case 3: </a:t>
            </a:r>
            <a:r>
              <a:rPr lang="ko-KR" altLang="en-US" sz="3200" b="0" dirty="0"/>
              <a:t>두 개의 자식을 가진 노드 삭제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48880"/>
            <a:ext cx="6210690" cy="261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4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5954"/>
          </a:xfrm>
        </p:spPr>
        <p:txBody>
          <a:bodyPr>
            <a:normAutofit/>
          </a:bodyPr>
          <a:lstStyle/>
          <a:p>
            <a:r>
              <a:rPr lang="ko-KR" altLang="ko-KR" sz="3600" dirty="0" err="1"/>
              <a:t>탐색트리</a:t>
            </a:r>
            <a:endParaRPr 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508760"/>
            <a:ext cx="8318705" cy="466820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ko-KR" altLang="ko-KR" dirty="0"/>
              <a:t>저장된 </a:t>
            </a: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ko-KR" altLang="ko-KR" dirty="0"/>
              <a:t>데이터에 대해 탐색</a:t>
            </a:r>
            <a:r>
              <a:rPr lang="en-US" altLang="ko-KR" dirty="0"/>
              <a:t>, </a:t>
            </a:r>
            <a:r>
              <a:rPr lang="ko-KR" altLang="ko-KR" dirty="0"/>
              <a:t>삽입</a:t>
            </a:r>
            <a:r>
              <a:rPr lang="en-US" altLang="ko-KR" dirty="0"/>
              <a:t>, </a:t>
            </a:r>
            <a:r>
              <a:rPr lang="ko-KR" altLang="ko-KR" dirty="0"/>
              <a:t>삭제</a:t>
            </a:r>
            <a:r>
              <a:rPr lang="en-US" altLang="ko-KR" dirty="0"/>
              <a:t>, </a:t>
            </a:r>
            <a:r>
              <a:rPr lang="ko-KR" altLang="ko-KR" dirty="0"/>
              <a:t>갱신 등의 연산을 수행할 수 있는 자료구조</a:t>
            </a:r>
            <a:endParaRPr lang="en-US" altLang="ko-KR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ko-KR" dirty="0"/>
              <a:t>1</a:t>
            </a:r>
            <a:r>
              <a:rPr lang="ko-KR" altLang="en-US" dirty="0"/>
              <a:t>차원 리스트</a:t>
            </a:r>
            <a:r>
              <a:rPr lang="ko-KR" altLang="ko-KR" dirty="0"/>
              <a:t>나 연결리스트는</a:t>
            </a:r>
            <a:r>
              <a:rPr lang="en-US" altLang="ko-KR" dirty="0"/>
              <a:t> </a:t>
            </a:r>
            <a:r>
              <a:rPr lang="ko-KR" altLang="ko-KR" dirty="0"/>
              <a:t>각 연산을 수행하는데 </a:t>
            </a:r>
            <a:r>
              <a:rPr lang="en-US" altLang="ko-KR" dirty="0"/>
              <a:t>O(n) </a:t>
            </a:r>
            <a:r>
              <a:rPr lang="ko-KR" altLang="en-US" dirty="0"/>
              <a:t>시간</a:t>
            </a:r>
            <a:r>
              <a:rPr lang="ko-KR" altLang="ko-KR" dirty="0"/>
              <a:t>이 소요</a:t>
            </a:r>
            <a:endParaRPr lang="en-US" altLang="ko-KR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ko-KR" altLang="ko-KR" dirty="0"/>
              <a:t>스택이나 큐는 특정 작업에 적합한 자료구조</a:t>
            </a:r>
            <a:r>
              <a:rPr lang="en-US" altLang="ko-KR" dirty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ko-KR" altLang="ko-KR" dirty="0"/>
              <a:t>리스트 자료구조의 수행시간을 향상시키기 위한 트리 형태의 다양한 사전 자료구조</a:t>
            </a:r>
            <a:endParaRPr lang="en-US" altLang="ko-KR" dirty="0"/>
          </a:p>
          <a:p>
            <a:pPr marL="628650" lvl="1" indent="-176213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ko-KR" dirty="0"/>
              <a:t>- </a:t>
            </a:r>
            <a:r>
              <a:rPr lang="ko-KR" altLang="ko-KR" dirty="0"/>
              <a:t>이진탐색트리</a:t>
            </a:r>
            <a:r>
              <a:rPr lang="en-US" altLang="ko-KR" dirty="0"/>
              <a:t>, AVL</a:t>
            </a:r>
            <a:r>
              <a:rPr lang="ko-KR" altLang="ko-KR" dirty="0"/>
              <a:t>트리</a:t>
            </a:r>
            <a:r>
              <a:rPr lang="en-US" altLang="ko-KR" dirty="0"/>
              <a:t>, 2-3</a:t>
            </a:r>
            <a:r>
              <a:rPr lang="ko-KR" altLang="ko-KR" dirty="0"/>
              <a:t>트리</a:t>
            </a:r>
            <a:r>
              <a:rPr lang="en-US" altLang="ko-KR" dirty="0"/>
              <a:t>, </a:t>
            </a:r>
            <a:r>
              <a:rPr lang="ko-KR" altLang="ko-KR" dirty="0"/>
              <a:t>레드블랙트리</a:t>
            </a:r>
            <a:r>
              <a:rPr lang="en-US" altLang="ko-KR" dirty="0"/>
              <a:t>,</a:t>
            </a:r>
            <a:r>
              <a:rPr lang="ko-KR" altLang="ko-KR" dirty="0"/>
              <a:t> </a:t>
            </a:r>
            <a:r>
              <a:rPr lang="en-US" altLang="ko-KR" dirty="0"/>
              <a:t>B-</a:t>
            </a:r>
            <a:r>
              <a:rPr lang="ko-KR" altLang="ko-KR" dirty="0"/>
              <a:t>트리</a:t>
            </a:r>
          </a:p>
        </p:txBody>
      </p:sp>
    </p:spTree>
    <p:extLst>
      <p:ext uri="{BB962C8B-B14F-4D97-AF65-F5344CB8AC3E}">
        <p14:creationId xmlns:p14="http://schemas.microsoft.com/office/powerpoint/2010/main" val="3665855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91" y="1403775"/>
            <a:ext cx="7435338" cy="3846883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/>
              <a:t>예</a:t>
            </a:r>
            <a:r>
              <a:rPr lang="en-US" altLang="ko-KR" sz="3200" b="0" dirty="0"/>
              <a:t>) </a:t>
            </a:r>
            <a:r>
              <a:rPr lang="ko-KR" altLang="en-US" sz="3200" b="0" dirty="0"/>
              <a:t>노드 </a:t>
            </a:r>
            <a:r>
              <a:rPr lang="en-US" altLang="ko-KR" sz="3200" b="0" dirty="0"/>
              <a:t>18 </a:t>
            </a:r>
            <a:r>
              <a:rPr lang="ko-KR" altLang="en-US" sz="3200" b="0" dirty="0"/>
              <a:t>삭제 </a:t>
            </a:r>
          </a:p>
        </p:txBody>
      </p:sp>
    </p:spTree>
    <p:extLst>
      <p:ext uri="{BB962C8B-B14F-4D97-AF65-F5344CB8AC3E}">
        <p14:creationId xmlns:p14="http://schemas.microsoft.com/office/powerpoint/2010/main" val="2096792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ko-KR" dirty="0" err="1">
                <a:solidFill>
                  <a:schemeClr val="tx1"/>
                </a:solidFill>
              </a:rPr>
              <a:t>최</a:t>
            </a:r>
            <a:r>
              <a:rPr lang="ko-KR" altLang="en-US" dirty="0" err="1">
                <a:solidFill>
                  <a:schemeClr val="tx1"/>
                </a:solidFill>
              </a:rPr>
              <a:t>소키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노드 찾기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094F9-852E-4912-BEF8-5BC14832DF52}"/>
              </a:ext>
            </a:extLst>
          </p:cNvPr>
          <p:cNvSpPr txBox="1"/>
          <p:nvPr/>
        </p:nvSpPr>
        <p:spPr>
          <a:xfrm>
            <a:off x="549465" y="1103385"/>
            <a:ext cx="796588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3366FF"/>
                </a:solidFill>
                <a:latin typeface="+mn-ea"/>
                <a:ea typeface="+mn-ea"/>
              </a:rPr>
              <a:t># </a:t>
            </a:r>
            <a:r>
              <a:rPr lang="ko-KR" altLang="en-US" sz="2000" b="1" dirty="0">
                <a:solidFill>
                  <a:srgbClr val="3366FF"/>
                </a:solidFill>
                <a:latin typeface="+mn-ea"/>
                <a:ea typeface="+mn-ea"/>
              </a:rPr>
              <a:t>주어진 키의 노드를 삭제하는데 이용</a:t>
            </a:r>
            <a:endParaRPr lang="en-US" altLang="ko-KR" sz="2000" b="1" dirty="0">
              <a:solidFill>
                <a:srgbClr val="3366FF"/>
              </a:solidFill>
              <a:latin typeface="+mn-ea"/>
              <a:ea typeface="+mn-ea"/>
            </a:endParaRPr>
          </a:p>
          <a:p>
            <a:r>
              <a:rPr lang="en-US" altLang="ko-KR" sz="2000" b="1" dirty="0">
                <a:solidFill>
                  <a:srgbClr val="3366FF"/>
                </a:solidFill>
                <a:latin typeface="+mn-ea"/>
                <a:ea typeface="+mn-ea"/>
              </a:rPr>
              <a:t># node</a:t>
            </a:r>
            <a:r>
              <a:rPr lang="ko-KR" altLang="en-US" sz="2000" b="1" dirty="0">
                <a:solidFill>
                  <a:srgbClr val="3366FF"/>
                </a:solidFill>
                <a:latin typeface="+mn-ea"/>
                <a:ea typeface="+mn-ea"/>
              </a:rPr>
              <a:t>가 루트인 </a:t>
            </a:r>
            <a:r>
              <a:rPr lang="ko-KR" altLang="en-US" sz="2000" b="1" dirty="0" err="1">
                <a:solidFill>
                  <a:srgbClr val="3366FF"/>
                </a:solidFill>
                <a:latin typeface="+mn-ea"/>
                <a:ea typeface="+mn-ea"/>
              </a:rPr>
              <a:t>이진탐색트리에서</a:t>
            </a:r>
            <a:r>
              <a:rPr lang="ko-KR" altLang="en-US" sz="2000" b="1" dirty="0">
                <a:solidFill>
                  <a:srgbClr val="3366FF"/>
                </a:solidFill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solidFill>
                  <a:srgbClr val="3366FF"/>
                </a:solidFill>
                <a:latin typeface="+mn-ea"/>
                <a:ea typeface="+mn-ea"/>
              </a:rPr>
              <a:t>최소키</a:t>
            </a:r>
            <a:r>
              <a:rPr lang="ko-KR" altLang="en-US" sz="2000" b="1" dirty="0">
                <a:solidFill>
                  <a:srgbClr val="3366FF"/>
                </a:solidFill>
                <a:latin typeface="+mn-ea"/>
                <a:ea typeface="+mn-ea"/>
              </a:rPr>
              <a:t> 노드 반환 </a:t>
            </a:r>
            <a:endParaRPr lang="en-US" altLang="ko-KR" sz="2000" b="1" dirty="0">
              <a:solidFill>
                <a:srgbClr val="3366FF"/>
              </a:solidFill>
              <a:latin typeface="+mn-ea"/>
              <a:ea typeface="+mn-ea"/>
            </a:endParaRPr>
          </a:p>
          <a:p>
            <a:endParaRPr lang="en-US" altLang="ko-KR" sz="2000" b="1" dirty="0">
              <a:solidFill>
                <a:srgbClr val="3366FF"/>
              </a:solidFill>
              <a:latin typeface="+mn-ea"/>
              <a:ea typeface="+mn-ea"/>
            </a:endParaRPr>
          </a:p>
          <a:p>
            <a:r>
              <a:rPr lang="en-US" altLang="ko-KR" sz="2000" b="1" dirty="0">
                <a:solidFill>
                  <a:srgbClr val="3366FF"/>
                </a:solidFill>
                <a:latin typeface="+mn-ea"/>
                <a:ea typeface="+mn-ea"/>
              </a:rPr>
              <a:t># </a:t>
            </a:r>
            <a:r>
              <a:rPr lang="ko-KR" altLang="en-US" sz="2000" b="1" dirty="0">
                <a:solidFill>
                  <a:srgbClr val="3366FF"/>
                </a:solidFill>
                <a:latin typeface="+mn-ea"/>
                <a:ea typeface="+mn-ea"/>
              </a:rPr>
              <a:t>재귀 이용</a:t>
            </a:r>
            <a:endParaRPr lang="en-US" altLang="ko-KR" sz="2000" b="1" dirty="0">
              <a:solidFill>
                <a:srgbClr val="3366FF"/>
              </a:solidFill>
              <a:latin typeface="+mn-ea"/>
              <a:ea typeface="+mn-ea"/>
            </a:endParaRPr>
          </a:p>
          <a:p>
            <a:r>
              <a:rPr lang="en-US" altLang="ko-KR" sz="2000" b="1" dirty="0">
                <a:solidFill>
                  <a:srgbClr val="3366FF"/>
                </a:solidFill>
                <a:latin typeface="+mn-ea"/>
                <a:ea typeface="+mn-ea"/>
              </a:rPr>
              <a:t>def _</a:t>
            </a:r>
            <a:r>
              <a:rPr lang="en-US" altLang="ko-KR" sz="2000" b="1" dirty="0" err="1">
                <a:solidFill>
                  <a:srgbClr val="3366FF"/>
                </a:solidFill>
                <a:latin typeface="+mn-ea"/>
                <a:ea typeface="+mn-ea"/>
              </a:rPr>
              <a:t>minNode</a:t>
            </a:r>
            <a:r>
              <a:rPr lang="en-US" altLang="ko-KR" sz="2000" b="1" dirty="0">
                <a:solidFill>
                  <a:srgbClr val="3366FF"/>
                </a:solidFill>
                <a:latin typeface="+mn-ea"/>
                <a:ea typeface="+mn-ea"/>
              </a:rPr>
              <a:t>(self, node):  </a:t>
            </a:r>
          </a:p>
          <a:p>
            <a:r>
              <a:rPr lang="en-US" altLang="ko-KR" sz="2000" b="1" dirty="0">
                <a:solidFill>
                  <a:srgbClr val="3366FF"/>
                </a:solidFill>
                <a:latin typeface="+mn-ea"/>
                <a:ea typeface="+mn-ea"/>
              </a:rPr>
              <a:t>    if </a:t>
            </a:r>
            <a:r>
              <a:rPr lang="en-US" altLang="ko-KR" sz="2000" b="1" dirty="0" err="1">
                <a:solidFill>
                  <a:srgbClr val="3366FF"/>
                </a:solidFill>
                <a:latin typeface="+mn-ea"/>
                <a:ea typeface="+mn-ea"/>
              </a:rPr>
              <a:t>node.left</a:t>
            </a:r>
            <a:r>
              <a:rPr lang="en-US" altLang="ko-KR" sz="2000" b="1" dirty="0">
                <a:solidFill>
                  <a:srgbClr val="3366FF"/>
                </a:solidFill>
                <a:latin typeface="+mn-ea"/>
                <a:ea typeface="+mn-ea"/>
              </a:rPr>
              <a:t> == None:</a:t>
            </a:r>
          </a:p>
          <a:p>
            <a:r>
              <a:rPr lang="en-US" altLang="ko-KR" sz="2000" b="1" dirty="0">
                <a:solidFill>
                  <a:srgbClr val="3366FF"/>
                </a:solidFill>
                <a:latin typeface="+mn-ea"/>
                <a:ea typeface="+mn-ea"/>
              </a:rPr>
              <a:t>        return node</a:t>
            </a:r>
          </a:p>
          <a:p>
            <a:r>
              <a:rPr lang="en-US" altLang="ko-KR" sz="2000" b="1" dirty="0">
                <a:solidFill>
                  <a:srgbClr val="3366FF"/>
                </a:solidFill>
                <a:latin typeface="+mn-ea"/>
                <a:ea typeface="+mn-ea"/>
              </a:rPr>
              <a:t>    else:</a:t>
            </a:r>
          </a:p>
          <a:p>
            <a:r>
              <a:rPr lang="en-US" altLang="ko-KR" sz="2000" b="1" dirty="0">
                <a:solidFill>
                  <a:srgbClr val="3366FF"/>
                </a:solidFill>
                <a:latin typeface="+mn-ea"/>
                <a:ea typeface="+mn-ea"/>
              </a:rPr>
              <a:t>        return self._</a:t>
            </a:r>
            <a:r>
              <a:rPr lang="en-US" altLang="ko-KR" sz="2000" b="1" dirty="0" err="1">
                <a:solidFill>
                  <a:srgbClr val="3366FF"/>
                </a:solidFill>
                <a:latin typeface="+mn-ea"/>
                <a:ea typeface="+mn-ea"/>
              </a:rPr>
              <a:t>minNode</a:t>
            </a:r>
            <a:r>
              <a:rPr lang="en-US" altLang="ko-KR" sz="2000" b="1" dirty="0">
                <a:solidFill>
                  <a:srgbClr val="3366FF"/>
                </a:solidFill>
                <a:latin typeface="+mn-ea"/>
                <a:ea typeface="+mn-ea"/>
              </a:rPr>
              <a:t>(</a:t>
            </a:r>
            <a:r>
              <a:rPr lang="en-US" altLang="ko-KR" sz="2000" b="1" dirty="0" err="1">
                <a:solidFill>
                  <a:srgbClr val="3366FF"/>
                </a:solidFill>
                <a:latin typeface="+mn-ea"/>
                <a:ea typeface="+mn-ea"/>
              </a:rPr>
              <a:t>node.left</a:t>
            </a:r>
            <a:r>
              <a:rPr lang="en-US" altLang="ko-KR" sz="2000" b="1" dirty="0">
                <a:solidFill>
                  <a:srgbClr val="3366FF"/>
                </a:solidFill>
                <a:latin typeface="+mn-ea"/>
                <a:ea typeface="+mn-ea"/>
              </a:rPr>
              <a:t>)</a:t>
            </a:r>
          </a:p>
          <a:p>
            <a:endParaRPr lang="en-US" altLang="ko-KR" sz="2000" b="1" dirty="0">
              <a:solidFill>
                <a:srgbClr val="3366FF"/>
              </a:solidFill>
              <a:latin typeface="+mn-ea"/>
              <a:ea typeface="+mn-ea"/>
            </a:endParaRPr>
          </a:p>
          <a:p>
            <a:r>
              <a:rPr lang="en-US" altLang="ko-KR" sz="2000" b="1" dirty="0">
                <a:solidFill>
                  <a:srgbClr val="3366FF"/>
                </a:solidFill>
                <a:latin typeface="+mn-ea"/>
                <a:ea typeface="+mn-ea"/>
              </a:rPr>
              <a:t># </a:t>
            </a:r>
            <a:r>
              <a:rPr lang="ko-KR" altLang="en-US" sz="2000" b="1" dirty="0">
                <a:solidFill>
                  <a:srgbClr val="3366FF"/>
                </a:solidFill>
                <a:latin typeface="+mn-ea"/>
                <a:ea typeface="+mn-ea"/>
              </a:rPr>
              <a:t>반복 이용</a:t>
            </a:r>
            <a:endParaRPr lang="en-US" altLang="ko-KR" sz="2000" b="1" dirty="0">
              <a:solidFill>
                <a:srgbClr val="3366FF"/>
              </a:solidFill>
              <a:latin typeface="+mn-ea"/>
              <a:ea typeface="+mn-ea"/>
            </a:endParaRPr>
          </a:p>
          <a:p>
            <a:r>
              <a:rPr lang="en-US" altLang="ko-KR" sz="2000" b="1" dirty="0">
                <a:solidFill>
                  <a:srgbClr val="3366FF"/>
                </a:solidFill>
                <a:latin typeface="+mn-ea"/>
                <a:ea typeface="+mn-ea"/>
              </a:rPr>
              <a:t>def _</a:t>
            </a:r>
            <a:r>
              <a:rPr lang="en-US" altLang="ko-KR" sz="2000" b="1" dirty="0" err="1">
                <a:solidFill>
                  <a:srgbClr val="3366FF"/>
                </a:solidFill>
                <a:latin typeface="+mn-ea"/>
                <a:ea typeface="+mn-ea"/>
              </a:rPr>
              <a:t>minNode</a:t>
            </a:r>
            <a:r>
              <a:rPr lang="en-US" altLang="ko-KR" sz="2000" b="1" dirty="0">
                <a:solidFill>
                  <a:srgbClr val="3366FF"/>
                </a:solidFill>
                <a:latin typeface="+mn-ea"/>
                <a:ea typeface="+mn-ea"/>
              </a:rPr>
              <a:t>(self, node):</a:t>
            </a:r>
          </a:p>
          <a:p>
            <a:r>
              <a:rPr lang="en-US" altLang="ko-KR" sz="2000" b="1" dirty="0">
                <a:solidFill>
                  <a:srgbClr val="3366FF"/>
                </a:solidFill>
                <a:latin typeface="+mn-ea"/>
                <a:ea typeface="+mn-ea"/>
              </a:rPr>
              <a:t>    if node is None:</a:t>
            </a:r>
          </a:p>
          <a:p>
            <a:r>
              <a:rPr lang="en-US" altLang="ko-KR" sz="2000" b="1" dirty="0">
                <a:solidFill>
                  <a:srgbClr val="3366FF"/>
                </a:solidFill>
                <a:latin typeface="+mn-ea"/>
                <a:ea typeface="+mn-ea"/>
              </a:rPr>
              <a:t>        return None</a:t>
            </a:r>
          </a:p>
          <a:p>
            <a:r>
              <a:rPr lang="en-US" altLang="ko-KR" sz="2000" b="1" dirty="0">
                <a:solidFill>
                  <a:srgbClr val="3366FF"/>
                </a:solidFill>
                <a:latin typeface="+mn-ea"/>
                <a:ea typeface="+mn-ea"/>
              </a:rPr>
              <a:t>    while </a:t>
            </a:r>
            <a:r>
              <a:rPr lang="en-US" altLang="ko-KR" sz="2000" b="1" dirty="0" err="1">
                <a:solidFill>
                  <a:srgbClr val="3366FF"/>
                </a:solidFill>
                <a:latin typeface="+mn-ea"/>
                <a:ea typeface="+mn-ea"/>
              </a:rPr>
              <a:t>node.left</a:t>
            </a:r>
            <a:r>
              <a:rPr lang="en-US" altLang="ko-KR" sz="2000" b="1" dirty="0">
                <a:solidFill>
                  <a:srgbClr val="3366FF"/>
                </a:solidFill>
                <a:latin typeface="+mn-ea"/>
                <a:ea typeface="+mn-ea"/>
              </a:rPr>
              <a:t> != None:</a:t>
            </a:r>
          </a:p>
          <a:p>
            <a:r>
              <a:rPr lang="en-US" altLang="ko-KR" sz="2000" b="1" dirty="0">
                <a:solidFill>
                  <a:srgbClr val="3366FF"/>
                </a:solidFill>
                <a:latin typeface="+mn-ea"/>
                <a:ea typeface="+mn-ea"/>
              </a:rPr>
              <a:t>        node = </a:t>
            </a:r>
            <a:r>
              <a:rPr lang="en-US" altLang="ko-KR" sz="2000" b="1" dirty="0" err="1">
                <a:solidFill>
                  <a:srgbClr val="3366FF"/>
                </a:solidFill>
                <a:latin typeface="+mn-ea"/>
                <a:ea typeface="+mn-ea"/>
              </a:rPr>
              <a:t>node.left</a:t>
            </a:r>
            <a:endParaRPr lang="en-US" altLang="ko-KR" sz="2000" b="1" dirty="0">
              <a:solidFill>
                <a:srgbClr val="3366FF"/>
              </a:solidFill>
              <a:latin typeface="+mn-ea"/>
              <a:ea typeface="+mn-ea"/>
            </a:endParaRPr>
          </a:p>
          <a:p>
            <a:r>
              <a:rPr lang="en-US" altLang="ko-KR" sz="2000" b="1" dirty="0">
                <a:solidFill>
                  <a:srgbClr val="3366FF"/>
                </a:solidFill>
                <a:latin typeface="+mn-ea"/>
                <a:ea typeface="+mn-ea"/>
              </a:rPr>
              <a:t>    return node</a:t>
            </a:r>
          </a:p>
        </p:txBody>
      </p:sp>
    </p:spTree>
    <p:extLst>
      <p:ext uri="{BB962C8B-B14F-4D97-AF65-F5344CB8AC3E}">
        <p14:creationId xmlns:p14="http://schemas.microsoft.com/office/powerpoint/2010/main" val="501667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212413"/>
            <a:ext cx="7886700" cy="503554"/>
          </a:xfrm>
        </p:spPr>
        <p:txBody>
          <a:bodyPr/>
          <a:lstStyle/>
          <a:p>
            <a:pPr algn="l"/>
            <a:r>
              <a:rPr lang="ko-KR" altLang="en-US" dirty="0">
                <a:solidFill>
                  <a:schemeClr val="tx1"/>
                </a:solidFill>
              </a:rPr>
              <a:t>삭제 연산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주어진 키의 노드 </a:t>
            </a:r>
            <a:r>
              <a:rPr lang="ko-KR" altLang="ko-KR" dirty="0">
                <a:solidFill>
                  <a:schemeClr val="tx1"/>
                </a:solidFill>
              </a:rPr>
              <a:t>삭제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583B649-805E-43BB-8245-C6C0AD464F79}"/>
              </a:ext>
            </a:extLst>
          </p:cNvPr>
          <p:cNvSpPr txBox="1">
            <a:spLocks/>
          </p:cNvSpPr>
          <p:nvPr/>
        </p:nvSpPr>
        <p:spPr>
          <a:xfrm>
            <a:off x="206514" y="729291"/>
            <a:ext cx="3735415" cy="719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400" dirty="0"/>
              <a:t>def delete(self, key):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400" dirty="0"/>
              <a:t>    </a:t>
            </a:r>
            <a:r>
              <a:rPr kumimoji="0" lang="en-US" altLang="ko-KR" sz="1400" dirty="0" err="1"/>
              <a:t>self.root</a:t>
            </a:r>
            <a:r>
              <a:rPr kumimoji="0" lang="en-US" altLang="ko-KR" sz="1400" dirty="0"/>
              <a:t> = </a:t>
            </a:r>
            <a:r>
              <a:rPr kumimoji="0" lang="en-US" altLang="ko-KR" sz="1400" dirty="0" err="1"/>
              <a:t>self.deleteNode</a:t>
            </a:r>
            <a:r>
              <a:rPr kumimoji="0" lang="en-US" altLang="ko-KR" sz="1400" dirty="0"/>
              <a:t>(</a:t>
            </a:r>
            <a:r>
              <a:rPr kumimoji="0" lang="en-US" altLang="ko-KR" sz="1400" dirty="0" err="1"/>
              <a:t>self.root</a:t>
            </a:r>
            <a:r>
              <a:rPr kumimoji="0" lang="en-US" altLang="ko-KR" sz="1400" dirty="0"/>
              <a:t>, key)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79212C8-5858-4283-9AA3-9D10921474E0}"/>
              </a:ext>
            </a:extLst>
          </p:cNvPr>
          <p:cNvSpPr txBox="1">
            <a:spLocks/>
          </p:cNvSpPr>
          <p:nvPr/>
        </p:nvSpPr>
        <p:spPr>
          <a:xfrm>
            <a:off x="206514" y="1462105"/>
            <a:ext cx="8235916" cy="5183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200" dirty="0"/>
              <a:t>def _</a:t>
            </a:r>
            <a:r>
              <a:rPr kumimoji="0" lang="en-US" altLang="ko-KR" sz="1200" dirty="0" err="1"/>
              <a:t>deleteNode</a:t>
            </a:r>
            <a:r>
              <a:rPr kumimoji="0" lang="en-US" altLang="ko-KR" sz="1200" dirty="0"/>
              <a:t>(</a:t>
            </a:r>
            <a:r>
              <a:rPr kumimoji="0" lang="en-US" altLang="ko-KR" sz="1200" dirty="0" err="1"/>
              <a:t>self,node,key</a:t>
            </a:r>
            <a:r>
              <a:rPr kumimoji="0" lang="en-US" altLang="ko-KR" sz="1200" dirty="0"/>
              <a:t>):   # node</a:t>
            </a:r>
            <a:r>
              <a:rPr kumimoji="0" lang="ko-KR" altLang="en-US" sz="1200" dirty="0"/>
              <a:t>가 루트인</a:t>
            </a:r>
            <a:r>
              <a:rPr kumimoji="0" lang="en-US" altLang="ko-KR" sz="1200" dirty="0"/>
              <a:t> </a:t>
            </a:r>
            <a:r>
              <a:rPr kumimoji="0" lang="ko-KR" altLang="en-US" sz="1200" dirty="0" err="1"/>
              <a:t>이진탐색트리에서</a:t>
            </a:r>
            <a:r>
              <a:rPr kumimoji="0" lang="ko-KR" altLang="en-US" sz="1200" dirty="0"/>
              <a:t> </a:t>
            </a:r>
            <a:r>
              <a:rPr kumimoji="0" lang="en-US" altLang="ko-KR" sz="1200" dirty="0"/>
              <a:t>key</a:t>
            </a:r>
            <a:r>
              <a:rPr kumimoji="0" lang="ko-KR" altLang="en-US" sz="1200" dirty="0"/>
              <a:t>와 같은 키의 노드 삭제</a:t>
            </a:r>
            <a:endParaRPr kumimoji="0" lang="en-US" altLang="ko-KR" sz="1200" dirty="0"/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200" dirty="0"/>
              <a:t>    if node == None: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200" dirty="0"/>
              <a:t>        return None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200" dirty="0"/>
              <a:t>    if key &lt; </a:t>
            </a:r>
            <a:r>
              <a:rPr kumimoji="0" lang="en-US" altLang="ko-KR" sz="1200" dirty="0" err="1"/>
              <a:t>node.key</a:t>
            </a:r>
            <a:r>
              <a:rPr kumimoji="0" lang="en-US" altLang="ko-KR" sz="1200" dirty="0"/>
              <a:t>:    # </a:t>
            </a:r>
            <a:r>
              <a:rPr kumimoji="0" lang="ko-KR" altLang="en-US" sz="1200" dirty="0"/>
              <a:t>삭제할 키의 노드가 </a:t>
            </a:r>
            <a:r>
              <a:rPr kumimoji="0" lang="en-US" altLang="ko-KR" sz="1200" dirty="0"/>
              <a:t>node</a:t>
            </a:r>
            <a:r>
              <a:rPr kumimoji="0" lang="ko-KR" altLang="en-US" sz="1200" dirty="0"/>
              <a:t>의 왼쪽 </a:t>
            </a:r>
            <a:r>
              <a:rPr kumimoji="0" lang="ko-KR" altLang="en-US" sz="1200" dirty="0" err="1"/>
              <a:t>부트리인</a:t>
            </a:r>
            <a:r>
              <a:rPr kumimoji="0" lang="ko-KR" altLang="en-US" sz="1200" dirty="0"/>
              <a:t> 경우</a:t>
            </a:r>
            <a:endParaRPr kumimoji="0" lang="en-US" altLang="ko-KR" sz="1200" dirty="0"/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200" dirty="0"/>
              <a:t>        </a:t>
            </a:r>
            <a:r>
              <a:rPr kumimoji="0" lang="en-US" altLang="ko-KR" sz="1200" dirty="0" err="1"/>
              <a:t>node.left</a:t>
            </a:r>
            <a:r>
              <a:rPr kumimoji="0" lang="en-US" altLang="ko-KR" sz="1200" dirty="0"/>
              <a:t> = self._</a:t>
            </a:r>
            <a:r>
              <a:rPr kumimoji="0" lang="en-US" altLang="ko-KR" sz="1200" dirty="0" err="1"/>
              <a:t>deleteNode</a:t>
            </a:r>
            <a:r>
              <a:rPr kumimoji="0" lang="en-US" altLang="ko-KR" sz="1200" dirty="0"/>
              <a:t>(</a:t>
            </a:r>
            <a:r>
              <a:rPr kumimoji="0" lang="en-US" altLang="ko-KR" sz="1200" dirty="0" err="1"/>
              <a:t>node.left</a:t>
            </a:r>
            <a:r>
              <a:rPr kumimoji="0" lang="en-US" altLang="ko-KR" sz="1200" dirty="0"/>
              <a:t>, key)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200" dirty="0"/>
              <a:t>        return node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200" dirty="0"/>
              <a:t>    </a:t>
            </a:r>
            <a:r>
              <a:rPr kumimoji="0" lang="en-US" altLang="ko-KR" sz="1200" dirty="0" err="1"/>
              <a:t>elif</a:t>
            </a:r>
            <a:r>
              <a:rPr kumimoji="0" lang="en-US" altLang="ko-KR" sz="1200" dirty="0"/>
              <a:t> key &gt; </a:t>
            </a:r>
            <a:r>
              <a:rPr kumimoji="0" lang="en-US" altLang="ko-KR" sz="1200" dirty="0" err="1"/>
              <a:t>node.key</a:t>
            </a:r>
            <a:r>
              <a:rPr kumimoji="0" lang="en-US" altLang="ko-KR" sz="1200" dirty="0"/>
              <a:t>:  # </a:t>
            </a:r>
            <a:r>
              <a:rPr kumimoji="0" lang="ko-KR" altLang="en-US" sz="1200" dirty="0"/>
              <a:t>삭제할 키의 노드가 </a:t>
            </a:r>
            <a:r>
              <a:rPr kumimoji="0" lang="en-US" altLang="ko-KR" sz="1200" dirty="0"/>
              <a:t>node</a:t>
            </a:r>
            <a:r>
              <a:rPr kumimoji="0" lang="ko-KR" altLang="en-US" sz="1200" dirty="0"/>
              <a:t>의 오른쪽 </a:t>
            </a:r>
            <a:r>
              <a:rPr kumimoji="0" lang="ko-KR" altLang="en-US" sz="1200" dirty="0" err="1"/>
              <a:t>부트리인</a:t>
            </a:r>
            <a:r>
              <a:rPr kumimoji="0" lang="ko-KR" altLang="en-US" sz="1200" dirty="0"/>
              <a:t> 경우</a:t>
            </a:r>
            <a:endParaRPr kumimoji="0" lang="en-US" altLang="ko-KR" sz="1200" dirty="0"/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200" dirty="0"/>
              <a:t>        </a:t>
            </a:r>
            <a:r>
              <a:rPr kumimoji="0" lang="en-US" altLang="ko-KR" sz="1200" dirty="0" err="1"/>
              <a:t>node.right</a:t>
            </a:r>
            <a:r>
              <a:rPr kumimoji="0" lang="en-US" altLang="ko-KR" sz="1200" dirty="0"/>
              <a:t> = self._</a:t>
            </a:r>
            <a:r>
              <a:rPr kumimoji="0" lang="en-US" altLang="ko-KR" sz="1200" dirty="0" err="1"/>
              <a:t>deleteNode</a:t>
            </a:r>
            <a:r>
              <a:rPr kumimoji="0" lang="en-US" altLang="ko-KR" sz="1200" dirty="0"/>
              <a:t>(</a:t>
            </a:r>
            <a:r>
              <a:rPr kumimoji="0" lang="en-US" altLang="ko-KR" sz="1200" dirty="0" err="1"/>
              <a:t>node.right</a:t>
            </a:r>
            <a:r>
              <a:rPr kumimoji="0" lang="en-US" altLang="ko-KR" sz="1200" dirty="0"/>
              <a:t>, key)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200" dirty="0"/>
              <a:t>        return node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200" dirty="0"/>
              <a:t>    else:                     # node</a:t>
            </a:r>
            <a:r>
              <a:rPr kumimoji="0" lang="ko-KR" altLang="en-US" sz="1200" dirty="0"/>
              <a:t>가 삭제할 키의 노드인 경우</a:t>
            </a:r>
            <a:endParaRPr kumimoji="0" lang="en-US" altLang="ko-KR" sz="1200" dirty="0"/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200" dirty="0"/>
              <a:t>        if </a:t>
            </a:r>
            <a:r>
              <a:rPr kumimoji="0" lang="en-US" altLang="ko-KR" sz="1200" dirty="0" err="1"/>
              <a:t>node.right</a:t>
            </a:r>
            <a:r>
              <a:rPr kumimoji="0" lang="en-US" altLang="ko-KR" sz="1200" dirty="0"/>
              <a:t> == None:  # node</a:t>
            </a:r>
            <a:r>
              <a:rPr kumimoji="0" lang="ko-KR" altLang="en-US" sz="1200" dirty="0"/>
              <a:t>의 오른쪽 </a:t>
            </a:r>
            <a:r>
              <a:rPr kumimoji="0" lang="ko-KR" altLang="en-US" sz="1200" dirty="0" err="1"/>
              <a:t>자식노드가</a:t>
            </a:r>
            <a:r>
              <a:rPr kumimoji="0" lang="ko-KR" altLang="en-US" sz="1200" dirty="0"/>
              <a:t> 없을 경우</a:t>
            </a:r>
            <a:endParaRPr kumimoji="0" lang="en-US" altLang="ko-KR" sz="1200" dirty="0"/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200" dirty="0"/>
              <a:t>            return </a:t>
            </a:r>
            <a:r>
              <a:rPr kumimoji="0" lang="en-US" altLang="ko-KR" sz="1200" dirty="0" err="1"/>
              <a:t>node.left</a:t>
            </a:r>
            <a:endParaRPr kumimoji="0" lang="en-US" altLang="ko-KR" sz="1200" dirty="0"/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200" dirty="0"/>
              <a:t>        if </a:t>
            </a:r>
            <a:r>
              <a:rPr kumimoji="0" lang="en-US" altLang="ko-KR" sz="1200" dirty="0" err="1"/>
              <a:t>node.left</a:t>
            </a:r>
            <a:r>
              <a:rPr kumimoji="0" lang="en-US" altLang="ko-KR" sz="1200" dirty="0"/>
              <a:t> == None:    # node</a:t>
            </a:r>
            <a:r>
              <a:rPr kumimoji="0" lang="ko-KR" altLang="en-US" sz="1200" dirty="0"/>
              <a:t>의 왼쪽 </a:t>
            </a:r>
            <a:r>
              <a:rPr kumimoji="0" lang="ko-KR" altLang="en-US" sz="1200" dirty="0" err="1"/>
              <a:t>자식노드가</a:t>
            </a:r>
            <a:r>
              <a:rPr kumimoji="0" lang="ko-KR" altLang="en-US" sz="1200" dirty="0"/>
              <a:t> 없을 경우</a:t>
            </a:r>
            <a:endParaRPr kumimoji="0" lang="en-US" altLang="ko-KR" sz="1200" dirty="0"/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200" dirty="0"/>
              <a:t>            return </a:t>
            </a:r>
            <a:r>
              <a:rPr kumimoji="0" lang="en-US" altLang="ko-KR" sz="1200" dirty="0" err="1"/>
              <a:t>node.right</a:t>
            </a:r>
            <a:endParaRPr kumimoji="0" lang="en-US" altLang="ko-KR" sz="1200" dirty="0"/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200" dirty="0"/>
              <a:t>            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200" dirty="0"/>
              <a:t>        </a:t>
            </a:r>
            <a:r>
              <a:rPr kumimoji="0" lang="en-US" altLang="ko-KR" sz="1200" dirty="0" err="1"/>
              <a:t>rightMinNode</a:t>
            </a:r>
            <a:r>
              <a:rPr kumimoji="0" lang="en-US" altLang="ko-KR" sz="1200" dirty="0"/>
              <a:t> = self._</a:t>
            </a:r>
            <a:r>
              <a:rPr kumimoji="0" lang="en-US" altLang="ko-KR" sz="1200" dirty="0" err="1"/>
              <a:t>minNode</a:t>
            </a:r>
            <a:r>
              <a:rPr kumimoji="0" lang="en-US" altLang="ko-KR" sz="1200" dirty="0"/>
              <a:t>(</a:t>
            </a:r>
            <a:r>
              <a:rPr kumimoji="0" lang="en-US" altLang="ko-KR" sz="1200" dirty="0" err="1"/>
              <a:t>node.right</a:t>
            </a:r>
            <a:r>
              <a:rPr kumimoji="0" lang="en-US" altLang="ko-KR" sz="1200" dirty="0"/>
              <a:t>)  # node</a:t>
            </a:r>
            <a:r>
              <a:rPr kumimoji="0" lang="ko-KR" altLang="en-US" sz="1200" dirty="0"/>
              <a:t>의 오른쪽 부트리에서 최소키의 노드를 찾음</a:t>
            </a:r>
            <a:endParaRPr kumimoji="0" lang="en-US" altLang="ko-KR" sz="1200" dirty="0"/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200" dirty="0"/>
              <a:t>        </a:t>
            </a:r>
            <a:r>
              <a:rPr kumimoji="0" lang="en-US" altLang="ko-KR" sz="1200" dirty="0" err="1"/>
              <a:t>node.key</a:t>
            </a:r>
            <a:r>
              <a:rPr kumimoji="0" lang="en-US" altLang="ko-KR" sz="1200" dirty="0"/>
              <a:t> = </a:t>
            </a:r>
            <a:r>
              <a:rPr kumimoji="0" lang="en-US" altLang="ko-KR" sz="1200" dirty="0" err="1"/>
              <a:t>rightMinNode.key</a:t>
            </a:r>
            <a:r>
              <a:rPr kumimoji="0" lang="en-US" altLang="ko-KR" sz="1200" dirty="0"/>
              <a:t>                   # node</a:t>
            </a:r>
            <a:r>
              <a:rPr kumimoji="0" lang="ko-KR" altLang="en-US" sz="1200" dirty="0"/>
              <a:t>의 오른쪽 부트리에서 최소키의 노드를 복사 </a:t>
            </a:r>
            <a:r>
              <a:rPr kumimoji="0" lang="en-US" altLang="ko-KR" sz="1200" dirty="0"/>
              <a:t>node</a:t>
            </a:r>
            <a:r>
              <a:rPr kumimoji="0" lang="ko-KR" altLang="en-US" sz="1200" dirty="0"/>
              <a:t>에 복사</a:t>
            </a:r>
            <a:endParaRPr kumimoji="0" lang="en-US" altLang="ko-KR" sz="1200" dirty="0"/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200" dirty="0"/>
              <a:t>        </a:t>
            </a:r>
            <a:r>
              <a:rPr kumimoji="0" lang="en-US" altLang="ko-KR" sz="1200" dirty="0" err="1"/>
              <a:t>node.value</a:t>
            </a:r>
            <a:r>
              <a:rPr kumimoji="0" lang="en-US" altLang="ko-KR" sz="1200" dirty="0"/>
              <a:t> = </a:t>
            </a:r>
            <a:r>
              <a:rPr kumimoji="0" lang="en-US" altLang="ko-KR" sz="1200" dirty="0" err="1"/>
              <a:t>rightMinNode.value</a:t>
            </a:r>
            <a:endParaRPr kumimoji="0" lang="en-US" altLang="ko-KR" sz="1200" dirty="0"/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200" dirty="0"/>
              <a:t>        </a:t>
            </a:r>
            <a:r>
              <a:rPr kumimoji="0" lang="en-US" altLang="ko-KR" sz="1200" dirty="0" err="1"/>
              <a:t>node.right</a:t>
            </a:r>
            <a:r>
              <a:rPr kumimoji="0" lang="en-US" altLang="ko-KR" sz="1200" dirty="0"/>
              <a:t> = self._</a:t>
            </a:r>
            <a:r>
              <a:rPr kumimoji="0" lang="en-US" altLang="ko-KR" sz="1200" dirty="0" err="1"/>
              <a:t>deleteNode</a:t>
            </a:r>
            <a:r>
              <a:rPr kumimoji="0" lang="en-US" altLang="ko-KR" sz="1200" dirty="0"/>
              <a:t>(</a:t>
            </a:r>
            <a:r>
              <a:rPr kumimoji="0" lang="en-US" altLang="ko-KR" sz="1200" dirty="0" err="1"/>
              <a:t>node.right</a:t>
            </a:r>
            <a:r>
              <a:rPr kumimoji="0" lang="en-US" altLang="ko-KR" sz="1200" dirty="0"/>
              <a:t>, </a:t>
            </a:r>
            <a:r>
              <a:rPr kumimoji="0" lang="en-US" altLang="ko-KR" sz="1200" dirty="0" err="1"/>
              <a:t>node.key</a:t>
            </a:r>
            <a:r>
              <a:rPr kumimoji="0" lang="en-US" altLang="ko-KR" sz="1200" dirty="0"/>
              <a:t>)   # node</a:t>
            </a:r>
            <a:r>
              <a:rPr kumimoji="0" lang="ko-KR" altLang="en-US" sz="1200" dirty="0"/>
              <a:t>의 오른쪽 부트리에서 최소키의 노드를 삭제</a:t>
            </a:r>
            <a:r>
              <a:rPr kumimoji="0" lang="en-US" altLang="ko-KR" sz="1200" dirty="0"/>
              <a:t>        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200" dirty="0"/>
              <a:t>        return node</a:t>
            </a:r>
            <a:endParaRPr kumimoji="0" lang="ko-K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03150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탐색, 삽입, 삭제 연산의 시간 트리의 높이</a:t>
            </a:r>
            <a:r>
              <a:rPr lang="ko-KR" altLang="en-US" dirty="0"/>
              <a:t>에 비례함</a:t>
            </a:r>
          </a:p>
          <a:p>
            <a:endParaRPr lang="en-US" altLang="ko-KR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/>
              <a:t>이진탐색트리의</a:t>
            </a:r>
            <a:r>
              <a:rPr lang="ko-KR" altLang="en-US" sz="3200" dirty="0"/>
              <a:t> 성능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5" y="1910022"/>
            <a:ext cx="6435715" cy="1744003"/>
          </a:xfrm>
          <a:prstGeom prst="rect">
            <a:avLst/>
          </a:prstGeom>
        </p:spPr>
      </p:pic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5ABC3152-56B4-4673-A3A0-A3EC4F549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778561"/>
              </p:ext>
            </p:extLst>
          </p:nvPr>
        </p:nvGraphicFramePr>
        <p:xfrm>
          <a:off x="791580" y="4308246"/>
          <a:ext cx="6840760" cy="147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3863">
                  <a:extLst>
                    <a:ext uri="{9D8B030D-6E8A-4147-A177-3AD203B41FA5}">
                      <a16:colId xmlns:a16="http://schemas.microsoft.com/office/drawing/2014/main" val="3710941032"/>
                    </a:ext>
                  </a:extLst>
                </a:gridCol>
                <a:gridCol w="1524748">
                  <a:extLst>
                    <a:ext uri="{9D8B030D-6E8A-4147-A177-3AD203B41FA5}">
                      <a16:colId xmlns:a16="http://schemas.microsoft.com/office/drawing/2014/main" val="4115771018"/>
                    </a:ext>
                  </a:extLst>
                </a:gridCol>
                <a:gridCol w="1895632">
                  <a:extLst>
                    <a:ext uri="{9D8B030D-6E8A-4147-A177-3AD203B41FA5}">
                      <a16:colId xmlns:a16="http://schemas.microsoft.com/office/drawing/2014/main" val="4006087350"/>
                    </a:ext>
                  </a:extLst>
                </a:gridCol>
                <a:gridCol w="2266517">
                  <a:extLst>
                    <a:ext uri="{9D8B030D-6E8A-4147-A177-3AD203B41FA5}">
                      <a16:colId xmlns:a16="http://schemas.microsoft.com/office/drawing/2014/main" val="3602220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연산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최악의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가장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좋은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평균적인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12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탐색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O(log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O(log 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804551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O(log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O(log 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325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O(log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O(log 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511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860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4881" y="949218"/>
            <a:ext cx="79101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dirty="0"/>
              <a:t>N</a:t>
            </a:r>
            <a:r>
              <a:rPr lang="ko-KR" altLang="ko-KR" sz="2400" dirty="0">
                <a:latin typeface="Calibri" panose="020F0502020204030204" pitchFamily="34" charset="0"/>
              </a:rPr>
              <a:t>개의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노드가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있는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이진탐색트리의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높이가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가장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낮은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경우는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완전이진트리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형태일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때이고</a:t>
            </a:r>
            <a:r>
              <a:rPr lang="en-US" altLang="ko-KR" sz="2400" dirty="0"/>
              <a:t>, </a:t>
            </a:r>
            <a:r>
              <a:rPr lang="ko-KR" altLang="ko-KR" sz="2400" dirty="0">
                <a:latin typeface="Calibri" panose="020F0502020204030204" pitchFamily="34" charset="0"/>
              </a:rPr>
              <a:t>가장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높은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경우는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편향이진트리</a:t>
            </a:r>
            <a:endParaRPr lang="en-US" altLang="ko-KR" sz="2400" dirty="0"/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</a:rPr>
              <a:t>따라서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이진트리의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높이</a:t>
            </a:r>
            <a:r>
              <a:rPr lang="en-US" altLang="ko-KR" sz="2400" dirty="0"/>
              <a:t> h</a:t>
            </a:r>
            <a:r>
              <a:rPr lang="ko-KR" altLang="ko-KR" sz="2400" dirty="0">
                <a:latin typeface="Calibri" panose="020F0502020204030204" pitchFamily="34" charset="0"/>
              </a:rPr>
              <a:t>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아래와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같</a:t>
            </a:r>
            <a:r>
              <a:rPr lang="ko-KR" altLang="en-US" sz="2400" dirty="0">
                <a:latin typeface="Calibri" panose="020F0502020204030204" pitchFamily="34" charset="0"/>
              </a:rPr>
              <a:t>다</a:t>
            </a:r>
            <a:r>
              <a:rPr lang="en-US" altLang="ko-KR" sz="2400" dirty="0">
                <a:latin typeface="Calibri" panose="020F0502020204030204" pitchFamily="34" charset="0"/>
              </a:rPr>
              <a:t>.</a:t>
            </a:r>
            <a:endParaRPr lang="ko-KR" altLang="ko-KR" sz="24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1456230" y="3056443"/>
                <a:ext cx="6015493" cy="4616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ko-KR" sz="2400" dirty="0">
                    <a:latin typeface="Calibri" panose="020F0502020204030204" pitchFamily="34" charset="0"/>
                    <a:sym typeface="Symbol" panose="05050102010706020507" pitchFamily="18" charset="2"/>
                  </a:rPr>
                  <a:t></a:t>
                </a:r>
                <a:r>
                  <a:rPr lang="en-US" altLang="ko-KR" sz="2400" dirty="0"/>
                  <a:t>log</a:t>
                </a:r>
                <a:r>
                  <a:rPr lang="en-US" altLang="ko-KR" sz="2400" baseline="-25000" dirty="0"/>
                  <a:t> </a:t>
                </a:r>
                <a:r>
                  <a:rPr lang="en-US" altLang="ko-KR" sz="2400" dirty="0"/>
                  <a:t>(n+1)</a:t>
                </a:r>
                <a:r>
                  <a:rPr lang="en-US" altLang="ko-KR" sz="2400" dirty="0">
                    <a:latin typeface="Calibri" panose="020F0502020204030204" pitchFamily="34" charset="0"/>
                    <a:sym typeface="Symbol" panose="05050102010706020507" pitchFamily="18" charset="2"/>
                  </a:rPr>
                  <a:t>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ko-KR" alt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en-US" altLang="ko-KR" sz="2400" dirty="0">
                    <a:latin typeface="Calibri" panose="020F0502020204030204" pitchFamily="34" charset="0"/>
                    <a:sym typeface="Symbol" panose="05050102010706020507" pitchFamily="18" charset="2"/>
                  </a:rPr>
                  <a:t></a:t>
                </a:r>
                <a:r>
                  <a:rPr lang="en-US" altLang="ko-KR" sz="2400" dirty="0"/>
                  <a:t> log n ≤ h ≤ n</a:t>
                </a:r>
                <a:endParaRPr lang="ko-KR" altLang="ko-KR" sz="2400" dirty="0">
                  <a:effectLst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230" y="3056443"/>
                <a:ext cx="6015493" cy="461665"/>
              </a:xfrm>
              <a:prstGeom prst="rect">
                <a:avLst/>
              </a:prstGeom>
              <a:blipFill>
                <a:blip r:embed="rId2"/>
                <a:stretch>
                  <a:fillRect t="-13158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544881" y="4182359"/>
            <a:ext cx="80103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400" dirty="0"/>
              <a:t>가장 높이가 가장 </a:t>
            </a:r>
            <a:r>
              <a:rPr lang="ko-KR" altLang="en-US" sz="2400" dirty="0" err="1"/>
              <a:t>이진탐색트리가</a:t>
            </a:r>
            <a:r>
              <a:rPr lang="ko-KR" altLang="en-US" sz="2400" dirty="0"/>
              <a:t> 만들어질 경우</a:t>
            </a:r>
            <a:r>
              <a:rPr lang="en-US" altLang="ko-KR" sz="2400" dirty="0"/>
              <a:t>:</a:t>
            </a:r>
          </a:p>
          <a:p>
            <a:pPr algn="just">
              <a:spcAft>
                <a:spcPts val="0"/>
              </a:spcAft>
            </a:pPr>
            <a:r>
              <a:rPr lang="en-US" altLang="ko-KR" sz="2400" dirty="0"/>
              <a:t>   </a:t>
            </a:r>
            <a:r>
              <a:rPr lang="ko-KR" altLang="en-US" sz="2400" dirty="0"/>
              <a:t>키들이 증가하는 순서대로 원소가 삽입될 경우</a:t>
            </a:r>
            <a:endParaRPr lang="en-US" altLang="ko-KR" sz="2400" dirty="0"/>
          </a:p>
          <a:p>
            <a:pPr algn="just">
              <a:spcAft>
                <a:spcPts val="0"/>
              </a:spcAft>
            </a:pPr>
            <a:endParaRPr lang="en-US" altLang="ko-KR" sz="2400" dirty="0"/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400" dirty="0" err="1"/>
              <a:t>비어있는</a:t>
            </a:r>
            <a:r>
              <a:rPr lang="en-US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이진탐색트리에</a:t>
            </a:r>
            <a:r>
              <a:rPr lang="ko-KR" altLang="ko-KR" sz="2400" dirty="0"/>
              <a:t> </a:t>
            </a:r>
            <a:r>
              <a:rPr lang="en-US" altLang="ko-KR" sz="2400" dirty="0"/>
              <a:t>n</a:t>
            </a:r>
            <a:r>
              <a:rPr lang="ko-KR" altLang="ko-KR" sz="2400" dirty="0">
                <a:latin typeface="Calibri" panose="020F0502020204030204" pitchFamily="34" charset="0"/>
              </a:rPr>
              <a:t>개의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키</a:t>
            </a:r>
            <a:r>
              <a:rPr lang="ko-KR" altLang="en-US" sz="2400" dirty="0">
                <a:latin typeface="Calibri" panose="020F0502020204030204" pitchFamily="34" charset="0"/>
              </a:rPr>
              <a:t>들이 </a:t>
            </a:r>
            <a:r>
              <a:rPr lang="ko-KR" altLang="en-US" sz="2400" dirty="0" err="1">
                <a:latin typeface="Calibri" panose="020F0502020204030204" pitchFamily="34" charset="0"/>
              </a:rPr>
              <a:t>랜덤한</a:t>
            </a:r>
            <a:r>
              <a:rPr lang="ko-KR" altLang="en-US" sz="2400" dirty="0">
                <a:latin typeface="Calibri" panose="020F0502020204030204" pitchFamily="34" charset="0"/>
              </a:rPr>
              <a:t> 순서대로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삽입한다고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가정했을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때</a:t>
            </a:r>
            <a:r>
              <a:rPr lang="en-US" altLang="ko-KR" sz="2400" dirty="0"/>
              <a:t>, </a:t>
            </a:r>
            <a:r>
              <a:rPr lang="ko-KR" altLang="ko-KR" sz="2400" dirty="0">
                <a:latin typeface="Calibri" panose="020F0502020204030204" pitchFamily="34" charset="0"/>
              </a:rPr>
              <a:t>트리의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높이는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약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3333FF"/>
                </a:solidFill>
              </a:rPr>
              <a:t>1.39 log n</a:t>
            </a:r>
            <a:r>
              <a:rPr lang="ko-KR" altLang="en-US" sz="2400" dirty="0">
                <a:solidFill>
                  <a:srgbClr val="3333FF"/>
                </a:solidFill>
              </a:rPr>
              <a:t>이다</a:t>
            </a:r>
            <a:endParaRPr lang="ko-KR" altLang="ko-KR" sz="2400" dirty="0">
              <a:solidFill>
                <a:srgbClr val="3333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8875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Balanced binary search tree 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높이를 </a:t>
            </a:r>
            <a:r>
              <a:rPr lang="en-US" altLang="ko-KR" dirty="0"/>
              <a:t>O(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  <a:r>
              <a:rPr lang="ko-KR" altLang="en-US" dirty="0"/>
              <a:t>으로 유지함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AVL </a:t>
            </a:r>
            <a:r>
              <a:rPr lang="ko-KR" altLang="en-US" dirty="0"/>
              <a:t>트리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Red-black </a:t>
            </a:r>
            <a:r>
              <a:rPr lang="ko-KR" altLang="en-US" dirty="0"/>
              <a:t>트리</a:t>
            </a:r>
          </a:p>
          <a:p>
            <a:endParaRPr lang="en-US" altLang="ko-KR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효율적인</a:t>
            </a:r>
            <a:r>
              <a:rPr lang="en-US" altLang="ko-KR" sz="3200" dirty="0"/>
              <a:t> </a:t>
            </a:r>
            <a:r>
              <a:rPr lang="ko-KR" altLang="en-US" sz="3200" dirty="0" err="1"/>
              <a:t>이진탐색트리</a:t>
            </a:r>
            <a:endParaRPr lang="ko-KR" altLang="en-US" sz="3200" dirty="0"/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F993CBB8-3D86-43AC-9CAA-89B53DDE4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45050"/>
              </p:ext>
            </p:extLst>
          </p:nvPr>
        </p:nvGraphicFramePr>
        <p:xfrm>
          <a:off x="1106615" y="3519010"/>
          <a:ext cx="4320480" cy="147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1130">
                  <a:extLst>
                    <a:ext uri="{9D8B030D-6E8A-4147-A177-3AD203B41FA5}">
                      <a16:colId xmlns:a16="http://schemas.microsoft.com/office/drawing/2014/main" val="3710941032"/>
                    </a:ext>
                  </a:extLst>
                </a:gridCol>
                <a:gridCol w="2459350">
                  <a:extLst>
                    <a:ext uri="{9D8B030D-6E8A-4147-A177-3AD203B41FA5}">
                      <a16:colId xmlns:a16="http://schemas.microsoft.com/office/drawing/2014/main" val="4115771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연산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최악의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12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탐색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O(log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804551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O(log 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325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O(log 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511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919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82860" y="1403775"/>
                <a:ext cx="8229600" cy="4525963"/>
              </a:xfrm>
            </p:spPr>
            <p:txBody>
              <a:bodyPr/>
              <a:lstStyle/>
              <a:p>
                <a:r>
                  <a:rPr lang="ko-KR" altLang="en-US" dirty="0"/>
                  <a:t>모든 노드의 왼쪽 부트리와 </a:t>
                </a:r>
                <a:r>
                  <a:rPr lang="ko-KR" altLang="en-US" dirty="0" err="1"/>
                  <a:t>로른쪽</a:t>
                </a:r>
                <a:r>
                  <a:rPr lang="ko-KR" altLang="en-US" dirty="0"/>
                  <a:t> 부트리의 높이 차이가 </a:t>
                </a:r>
                <a:r>
                  <a:rPr lang="en-US" altLang="ko-KR" dirty="0"/>
                  <a:t>1 </a:t>
                </a:r>
                <a:r>
                  <a:rPr lang="ko-KR" altLang="en-US" dirty="0"/>
                  <a:t>이하</a:t>
                </a:r>
                <a:endParaRPr lang="en-US" altLang="ko-KR" dirty="0"/>
              </a:p>
              <a:p>
                <a:r>
                  <a:rPr lang="en-US" altLang="ko-KR" dirty="0"/>
                  <a:t>N</a:t>
                </a:r>
                <a:r>
                  <a:rPr lang="ko-KR" altLang="en-US" dirty="0"/>
                  <a:t>개의 노드로 이루어진 </a:t>
                </a:r>
                <a:r>
                  <a:rPr lang="en-US" altLang="ko-KR" dirty="0"/>
                  <a:t>AVL </a:t>
                </a:r>
                <a:r>
                  <a:rPr lang="ko-KR" altLang="en-US" dirty="0"/>
                  <a:t>트리의 높이 </a:t>
                </a:r>
                <a:r>
                  <a:rPr lang="ko-KR" altLang="en-US" dirty="0">
                    <a:sym typeface="Symbol" panose="05050102010706020507" pitchFamily="18" charset="2"/>
                  </a:rPr>
                  <a:t>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1.44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26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860" y="1403775"/>
                <a:ext cx="8229600" cy="4525963"/>
              </a:xfrm>
              <a:blipFill>
                <a:blip r:embed="rId2"/>
                <a:stretch>
                  <a:fillRect l="-963" t="-1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AVL</a:t>
            </a:r>
            <a:r>
              <a:rPr lang="ko-KR" altLang="en-US" sz="3200" dirty="0"/>
              <a:t> 트리</a:t>
            </a:r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F993CBB8-3D86-43AC-9CAA-89B53DDE4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904528"/>
              </p:ext>
            </p:extLst>
          </p:nvPr>
        </p:nvGraphicFramePr>
        <p:xfrm>
          <a:off x="4422188" y="3358146"/>
          <a:ext cx="3741730" cy="183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822">
                  <a:extLst>
                    <a:ext uri="{9D8B030D-6E8A-4147-A177-3AD203B41FA5}">
                      <a16:colId xmlns:a16="http://schemas.microsoft.com/office/drawing/2014/main" val="3710941032"/>
                    </a:ext>
                  </a:extLst>
                </a:gridCol>
                <a:gridCol w="2129908">
                  <a:extLst>
                    <a:ext uri="{9D8B030D-6E8A-4147-A177-3AD203B41FA5}">
                      <a16:colId xmlns:a16="http://schemas.microsoft.com/office/drawing/2014/main" val="4115771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연산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최악의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12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탐색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O(log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804551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O(log 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325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O(log 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51174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97296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BC051291-3608-4661-8BF3-5B65351308AC}"/>
              </a:ext>
            </a:extLst>
          </p:cNvPr>
          <p:cNvSpPr/>
          <p:nvPr/>
        </p:nvSpPr>
        <p:spPr>
          <a:xfrm>
            <a:off x="903263" y="3576746"/>
            <a:ext cx="315035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E35EC84-B7B1-46B1-9697-11976071050B}"/>
              </a:ext>
            </a:extLst>
          </p:cNvPr>
          <p:cNvSpPr/>
          <p:nvPr/>
        </p:nvSpPr>
        <p:spPr>
          <a:xfrm>
            <a:off x="1848368" y="2789240"/>
            <a:ext cx="315035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6DCECF3-B2E4-4B7A-84A3-B3034B822269}"/>
              </a:ext>
            </a:extLst>
          </p:cNvPr>
          <p:cNvSpPr/>
          <p:nvPr/>
        </p:nvSpPr>
        <p:spPr>
          <a:xfrm>
            <a:off x="2861810" y="3567012"/>
            <a:ext cx="315035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CE3F0E1-D28E-4F1D-AD51-E31A9D1AE25F}"/>
              </a:ext>
            </a:extLst>
          </p:cNvPr>
          <p:cNvSpPr/>
          <p:nvPr/>
        </p:nvSpPr>
        <p:spPr>
          <a:xfrm>
            <a:off x="1533333" y="4393089"/>
            <a:ext cx="315035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352336-ABDD-4938-AD29-258A3571FB67}"/>
              </a:ext>
            </a:extLst>
          </p:cNvPr>
          <p:cNvSpPr/>
          <p:nvPr/>
        </p:nvSpPr>
        <p:spPr>
          <a:xfrm>
            <a:off x="318198" y="4393089"/>
            <a:ext cx="315035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604E213-B141-4F21-8E00-D481ED2E151B}"/>
              </a:ext>
            </a:extLst>
          </p:cNvPr>
          <p:cNvSpPr/>
          <p:nvPr/>
        </p:nvSpPr>
        <p:spPr>
          <a:xfrm>
            <a:off x="3581890" y="4462458"/>
            <a:ext cx="315035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C9CC326-4E14-4C3E-9B2B-DCB1A0FEE42B}"/>
              </a:ext>
            </a:extLst>
          </p:cNvPr>
          <p:cNvSpPr/>
          <p:nvPr/>
        </p:nvSpPr>
        <p:spPr>
          <a:xfrm>
            <a:off x="929228" y="5447790"/>
            <a:ext cx="315035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523D348-BC33-47C9-866B-3A0D311A6E90}"/>
              </a:ext>
            </a:extLst>
          </p:cNvPr>
          <p:cNvCxnSpPr>
            <a:cxnSpLocks/>
            <a:stCxn id="7" idx="3"/>
            <a:endCxn id="2" idx="7"/>
          </p:cNvCxnSpPr>
          <p:nvPr/>
        </p:nvCxnSpPr>
        <p:spPr>
          <a:xfrm flipH="1">
            <a:off x="1172162" y="3096553"/>
            <a:ext cx="722342" cy="532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5D6320-D00F-4239-B885-1AAAF38BC820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565491" y="3884059"/>
            <a:ext cx="383908" cy="488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C71FE95-9B45-43E7-A0CF-1890F62DB38B}"/>
              </a:ext>
            </a:extLst>
          </p:cNvPr>
          <p:cNvCxnSpPr>
            <a:cxnSpLocks/>
            <a:stCxn id="9" idx="0"/>
            <a:endCxn id="2" idx="5"/>
          </p:cNvCxnSpPr>
          <p:nvPr/>
        </p:nvCxnSpPr>
        <p:spPr>
          <a:xfrm flipH="1" flipV="1">
            <a:off x="1172162" y="3884059"/>
            <a:ext cx="518689" cy="509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70DF99C-23B3-424D-8BB6-12458D0D4F7A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172161" y="4727478"/>
            <a:ext cx="442524" cy="70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9DACDDE-0B8A-452D-A8AF-6C92776BDBEB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2117267" y="3096553"/>
            <a:ext cx="790679" cy="523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F3FBD18-A071-4571-8487-6C673E936B3B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3130709" y="3874325"/>
            <a:ext cx="497317" cy="640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1CA392-EA2F-4D52-ADC6-3B79C178CAF8}"/>
              </a:ext>
            </a:extLst>
          </p:cNvPr>
          <p:cNvSpPr txBox="1"/>
          <p:nvPr/>
        </p:nvSpPr>
        <p:spPr>
          <a:xfrm>
            <a:off x="1793091" y="2789240"/>
            <a:ext cx="585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30</a:t>
            </a:r>
            <a:endParaRPr lang="ko-KR" alt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5FA28F-E632-4AB2-9550-E784B021B4F8}"/>
              </a:ext>
            </a:extLst>
          </p:cNvPr>
          <p:cNvSpPr txBox="1"/>
          <p:nvPr/>
        </p:nvSpPr>
        <p:spPr>
          <a:xfrm>
            <a:off x="879629" y="3590856"/>
            <a:ext cx="585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593FD4-09BD-48B2-9E12-D07E0A89B244}"/>
              </a:ext>
            </a:extLst>
          </p:cNvPr>
          <p:cNvSpPr txBox="1"/>
          <p:nvPr/>
        </p:nvSpPr>
        <p:spPr>
          <a:xfrm>
            <a:off x="311415" y="4393089"/>
            <a:ext cx="585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</a:t>
            </a:r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3BE898-4CD4-4C6B-A070-1997F955DDB6}"/>
              </a:ext>
            </a:extLst>
          </p:cNvPr>
          <p:cNvSpPr txBox="1"/>
          <p:nvPr/>
        </p:nvSpPr>
        <p:spPr>
          <a:xfrm>
            <a:off x="1512418" y="4393089"/>
            <a:ext cx="585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20</a:t>
            </a:r>
            <a:endParaRPr lang="ko-KR" alt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20700B-5C3A-4AE3-AE9E-9F3F8EA21B40}"/>
              </a:ext>
            </a:extLst>
          </p:cNvPr>
          <p:cNvSpPr txBox="1"/>
          <p:nvPr/>
        </p:nvSpPr>
        <p:spPr>
          <a:xfrm>
            <a:off x="879628" y="5427634"/>
            <a:ext cx="585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15</a:t>
            </a:r>
            <a:endParaRPr lang="ko-KR" alt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8EB27B-E0D3-48F8-A0B2-1488D21C8683}"/>
              </a:ext>
            </a:extLst>
          </p:cNvPr>
          <p:cNvSpPr txBox="1"/>
          <p:nvPr/>
        </p:nvSpPr>
        <p:spPr>
          <a:xfrm>
            <a:off x="2803897" y="3588498"/>
            <a:ext cx="585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40</a:t>
            </a:r>
            <a:endParaRPr lang="ko-KR" alt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A7FB2B-DB9A-47CD-9C09-F960D6A0DD20}"/>
              </a:ext>
            </a:extLst>
          </p:cNvPr>
          <p:cNvSpPr txBox="1"/>
          <p:nvPr/>
        </p:nvSpPr>
        <p:spPr>
          <a:xfrm>
            <a:off x="3533727" y="4462458"/>
            <a:ext cx="585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3740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ko-KR" dirty="0"/>
              <a:t>이진탐색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56399"/>
            <a:ext cx="7886700" cy="455070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ko-KR" sz="2800" dirty="0">
                <a:solidFill>
                  <a:srgbClr val="3333FF"/>
                </a:solidFill>
              </a:rPr>
              <a:t>이진탐색</a:t>
            </a:r>
            <a:r>
              <a:rPr lang="en-US" altLang="ko-KR" sz="2800" dirty="0"/>
              <a:t>(Binary Search):</a:t>
            </a:r>
            <a:r>
              <a:rPr lang="ko-KR" altLang="ko-KR" sz="2800" dirty="0"/>
              <a:t> </a:t>
            </a:r>
            <a:endParaRPr lang="en-US" altLang="ko-KR" sz="28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ko-KR" u="sng" dirty="0"/>
              <a:t>정렬된 데이터</a:t>
            </a:r>
            <a:r>
              <a:rPr lang="ko-KR" altLang="ko-KR" dirty="0"/>
              <a:t>의 중간에 위치한 항목을 기준으로 데이터를 두 부분으로 나누어 가며 특정 항목을 찾는 </a:t>
            </a:r>
            <a:r>
              <a:rPr lang="ko-KR" altLang="ko-KR" dirty="0" err="1"/>
              <a:t>탐색방법</a:t>
            </a:r>
            <a:endParaRPr lang="en-US" altLang="ko-KR" dirty="0"/>
          </a:p>
        </p:txBody>
      </p:sp>
      <p:sp>
        <p:nvSpPr>
          <p:cNvPr id="4" name="텍스트 상자 2"/>
          <p:cNvSpPr txBox="1">
            <a:spLocks noChangeArrowheads="1"/>
          </p:cNvSpPr>
          <p:nvPr/>
        </p:nvSpPr>
        <p:spPr bwMode="auto">
          <a:xfrm>
            <a:off x="828945" y="3931752"/>
            <a:ext cx="7686405" cy="2569256"/>
          </a:xfrm>
          <a:prstGeom prst="rect">
            <a:avLst/>
          </a:prstGeom>
          <a:solidFill>
            <a:srgbClr val="EFFC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binary_search(left, right, t):</a:t>
            </a:r>
            <a:endParaRPr lang="ko-KR" sz="24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[1] </a:t>
            </a:r>
            <a:r>
              <a:rPr lang="en-US" sz="24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if</a:t>
            </a:r>
            <a:r>
              <a:rPr lang="en-US" sz="2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left &gt; right: </a:t>
            </a:r>
            <a:r>
              <a:rPr lang="en-US" sz="24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None </a:t>
            </a:r>
            <a:r>
              <a:rPr lang="en-US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탐색 실패 </a:t>
            </a:r>
            <a:r>
              <a:rPr lang="en-US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t</a:t>
            </a:r>
            <a:r>
              <a:rPr lang="ko-KR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 리스트에 없음</a:t>
            </a:r>
            <a:r>
              <a:rPr lang="en-US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sz="24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[2] mid = (left + right) // 2 	</a:t>
            </a:r>
            <a:r>
              <a:rPr lang="en-US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중간 항목의 인덱스 계산 </a:t>
            </a:r>
            <a:endParaRPr lang="ko-KR" sz="24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[3] </a:t>
            </a:r>
            <a:r>
              <a:rPr lang="en-US" sz="24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if </a:t>
            </a:r>
            <a:r>
              <a:rPr lang="en-US" sz="2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a[mid] == t: </a:t>
            </a:r>
            <a:r>
              <a:rPr lang="en-US" sz="24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return </a:t>
            </a:r>
            <a:r>
              <a:rPr lang="en-US" sz="2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mid  	</a:t>
            </a:r>
            <a:r>
              <a:rPr lang="en-US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탐색 성공</a:t>
            </a:r>
            <a:endParaRPr lang="ko-KR" sz="24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[4] </a:t>
            </a:r>
            <a:r>
              <a:rPr lang="en-US" sz="24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if</a:t>
            </a:r>
            <a:r>
              <a:rPr lang="en-US" sz="2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a[mid] &gt; t:  binary_search(left, mid-1, t) </a:t>
            </a:r>
            <a:r>
              <a:rPr lang="en-US" sz="24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앞부분 탐색</a:t>
            </a:r>
            <a:r>
              <a:rPr lang="ko-KR" sz="2400" dirty="0">
                <a:solidFill>
                  <a:srgbClr val="339933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endParaRPr lang="ko-KR" sz="24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[5] </a:t>
            </a:r>
            <a:r>
              <a:rPr lang="en-US" sz="24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else</a:t>
            </a:r>
            <a:r>
              <a:rPr lang="en-US" sz="2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binary_search(mid+1, right, t)             </a:t>
            </a:r>
            <a:r>
              <a:rPr lang="en-US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뒷부분 탐색</a:t>
            </a:r>
            <a:endParaRPr lang="ko-KR" sz="24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10" y="1656399"/>
            <a:ext cx="557480" cy="56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237BA-601E-41D6-98B7-068EEE74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3366FF"/>
                </a:solidFill>
              </a:rPr>
              <a:t>이진탐색 </a:t>
            </a:r>
            <a:r>
              <a:rPr lang="en-US" altLang="ko-KR" dirty="0">
                <a:solidFill>
                  <a:srgbClr val="3366FF"/>
                </a:solidFill>
              </a:rPr>
              <a:t>(binary search) </a:t>
            </a:r>
            <a:endParaRPr lang="ko-KR" altLang="en-US" dirty="0">
              <a:solidFill>
                <a:srgbClr val="3366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687ED-DEF5-4DC9-961C-10D05080F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202" y="1718810"/>
            <a:ext cx="3268275" cy="40828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# </a:t>
            </a:r>
            <a:r>
              <a:rPr lang="ko-KR" altLang="en-US" sz="1400" dirty="0"/>
              <a:t>반복</a:t>
            </a:r>
            <a:r>
              <a:rPr lang="en-US" altLang="ko-KR" sz="1400" dirty="0"/>
              <a:t> </a:t>
            </a:r>
            <a:r>
              <a:rPr lang="ko-KR" altLang="en-US" sz="1400" dirty="0"/>
              <a:t>이용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def </a:t>
            </a:r>
            <a:r>
              <a:rPr lang="en-US" altLang="ko-KR" sz="1400" dirty="0" err="1"/>
              <a:t>binarySearch</a:t>
            </a:r>
            <a:r>
              <a:rPr lang="en-US" altLang="ko-KR" sz="1400" dirty="0"/>
              <a:t>(a, key):  # </a:t>
            </a:r>
            <a:r>
              <a:rPr lang="ko-KR" altLang="en-US" sz="1400" dirty="0"/>
              <a:t>반복 </a:t>
            </a:r>
          </a:p>
          <a:p>
            <a:pPr marL="0" indent="0">
              <a:buNone/>
            </a:pPr>
            <a:r>
              <a:rPr lang="ko-KR" altLang="en-US" sz="1400" dirty="0"/>
              <a:t>    </a:t>
            </a:r>
            <a:r>
              <a:rPr lang="en-US" altLang="ko-KR" sz="1400" dirty="0"/>
              <a:t>left = 0  # a = [ .....]</a:t>
            </a:r>
          </a:p>
          <a:p>
            <a:pPr marL="0" indent="0">
              <a:buNone/>
            </a:pPr>
            <a:r>
              <a:rPr lang="en-US" altLang="ko-KR" sz="1400" dirty="0"/>
              <a:t>    right = 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(a)-1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while left &lt;= right:</a:t>
            </a:r>
          </a:p>
          <a:p>
            <a:pPr marL="0" indent="0">
              <a:buNone/>
            </a:pPr>
            <a:r>
              <a:rPr lang="en-US" altLang="ko-KR" sz="1400" dirty="0"/>
              <a:t>        mid = (left + right)//2</a:t>
            </a:r>
          </a:p>
          <a:p>
            <a:pPr marL="0" indent="0">
              <a:buNone/>
            </a:pPr>
            <a:r>
              <a:rPr lang="en-US" altLang="ko-KR" sz="1400" dirty="0"/>
              <a:t>#        print(a[mid])</a:t>
            </a:r>
          </a:p>
          <a:p>
            <a:pPr marL="0" indent="0">
              <a:buNone/>
            </a:pPr>
            <a:r>
              <a:rPr lang="en-US" altLang="ko-KR" sz="1400" dirty="0"/>
              <a:t>        if key == a[mid]:</a:t>
            </a:r>
          </a:p>
          <a:p>
            <a:pPr marL="0" indent="0">
              <a:buNone/>
            </a:pPr>
            <a:r>
              <a:rPr lang="en-US" altLang="ko-KR" sz="1400" dirty="0"/>
              <a:t>            return True  #return mid</a:t>
            </a:r>
          </a:p>
          <a:p>
            <a:pPr marL="0" indent="0"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elif</a:t>
            </a:r>
            <a:r>
              <a:rPr lang="en-US" altLang="ko-KR" sz="1400" dirty="0"/>
              <a:t> key &lt; a[mid]:</a:t>
            </a:r>
          </a:p>
          <a:p>
            <a:pPr marL="0" indent="0">
              <a:buNone/>
            </a:pPr>
            <a:r>
              <a:rPr lang="en-US" altLang="ko-KR" sz="1400" dirty="0"/>
              <a:t>            right = mid - 1</a:t>
            </a:r>
          </a:p>
          <a:p>
            <a:pPr marL="0" indent="0">
              <a:buNone/>
            </a:pPr>
            <a:r>
              <a:rPr lang="en-US" altLang="ko-KR" sz="1400" dirty="0"/>
              <a:t>        else:</a:t>
            </a:r>
          </a:p>
          <a:p>
            <a:pPr marL="0" indent="0">
              <a:buNone/>
            </a:pPr>
            <a:r>
              <a:rPr lang="en-US" altLang="ko-KR" sz="1400" dirty="0"/>
              <a:t>            left = mid + 1</a:t>
            </a:r>
          </a:p>
          <a:p>
            <a:pPr marL="0" indent="0">
              <a:buNone/>
            </a:pPr>
            <a:r>
              <a:rPr lang="en-US" altLang="ko-KR" sz="1400" dirty="0"/>
              <a:t>    return False         # return -1</a:t>
            </a:r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E388F7B-7176-4A5E-8EBB-73BF48C3C8C1}"/>
              </a:ext>
            </a:extLst>
          </p:cNvPr>
          <p:cNvSpPr txBox="1">
            <a:spLocks/>
          </p:cNvSpPr>
          <p:nvPr/>
        </p:nvSpPr>
        <p:spPr>
          <a:xfrm>
            <a:off x="4216512" y="1718810"/>
            <a:ext cx="4410491" cy="426682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# </a:t>
            </a:r>
            <a:r>
              <a:rPr lang="ko-KR" altLang="en-US" sz="1400" dirty="0"/>
              <a:t>재귀 이용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def binarySearch1(a, key, left, right): </a:t>
            </a:r>
          </a:p>
          <a:p>
            <a:pPr marL="0" indent="0">
              <a:buNone/>
            </a:pPr>
            <a:r>
              <a:rPr lang="en-US" altLang="ko-KR" sz="1400" dirty="0"/>
              <a:t>    if left &gt; right:</a:t>
            </a:r>
          </a:p>
          <a:p>
            <a:pPr marL="0" indent="0">
              <a:buNone/>
            </a:pPr>
            <a:r>
              <a:rPr lang="en-US" altLang="ko-KR" sz="1400" dirty="0"/>
              <a:t>        return False</a:t>
            </a:r>
          </a:p>
          <a:p>
            <a:pPr marL="0" indent="0">
              <a:buNone/>
            </a:pPr>
            <a:r>
              <a:rPr lang="en-US" altLang="ko-KR" sz="1400" dirty="0"/>
              <a:t>    else:</a:t>
            </a:r>
          </a:p>
          <a:p>
            <a:pPr marL="0" indent="0">
              <a:buNone/>
            </a:pPr>
            <a:r>
              <a:rPr lang="en-US" altLang="ko-KR" sz="1400" dirty="0"/>
              <a:t>        mid = (left + right)//2</a:t>
            </a:r>
          </a:p>
          <a:p>
            <a:pPr marL="0" indent="0">
              <a:buNone/>
            </a:pPr>
            <a:r>
              <a:rPr lang="en-US" altLang="ko-KR" sz="1400" dirty="0"/>
              <a:t>#        print(a[mid])</a:t>
            </a:r>
          </a:p>
          <a:p>
            <a:pPr marL="0" indent="0">
              <a:buNone/>
            </a:pPr>
            <a:r>
              <a:rPr lang="en-US" altLang="ko-KR" sz="1400" dirty="0"/>
              <a:t>        if key == a[mid]:</a:t>
            </a:r>
          </a:p>
          <a:p>
            <a:pPr marL="0" indent="0">
              <a:buNone/>
            </a:pPr>
            <a:r>
              <a:rPr lang="en-US" altLang="ko-KR" sz="1400" dirty="0"/>
              <a:t>            return True</a:t>
            </a:r>
          </a:p>
          <a:p>
            <a:pPr marL="0" indent="0"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elif</a:t>
            </a:r>
            <a:r>
              <a:rPr lang="en-US" altLang="ko-KR" sz="1400" dirty="0"/>
              <a:t> key &lt; a[mid]:</a:t>
            </a:r>
          </a:p>
          <a:p>
            <a:pPr marL="0" indent="0">
              <a:buNone/>
            </a:pPr>
            <a:r>
              <a:rPr lang="en-US" altLang="ko-KR" sz="1400" dirty="0"/>
              <a:t>            return binarySearch1(a, key, left, mid-1)</a:t>
            </a:r>
          </a:p>
          <a:p>
            <a:pPr marL="0" indent="0">
              <a:buNone/>
            </a:pPr>
            <a:r>
              <a:rPr lang="en-US" altLang="ko-KR" sz="1400" dirty="0"/>
              <a:t>        else:</a:t>
            </a:r>
          </a:p>
          <a:p>
            <a:pPr marL="0" indent="0">
              <a:buNone/>
            </a:pPr>
            <a:r>
              <a:rPr lang="en-US" altLang="ko-KR" sz="1400" dirty="0"/>
              <a:t>            return binarySearch1(a, key, mid+1, right)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106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55" y="1783524"/>
            <a:ext cx="7242658" cy="43417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1984431" y="741958"/>
            <a:ext cx="47452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>
                <a:solidFill>
                  <a:srgbClr val="C00000"/>
                </a:solidFill>
              </a:rPr>
              <a:t>이진탐색으로 </a:t>
            </a:r>
            <a:r>
              <a:rPr lang="en-US" altLang="ko-KR" sz="2800" dirty="0">
                <a:solidFill>
                  <a:srgbClr val="C00000"/>
                </a:solidFill>
              </a:rPr>
              <a:t>66</a:t>
            </a:r>
            <a:r>
              <a:rPr lang="ko-KR" altLang="ko-KR" sz="2800" dirty="0">
                <a:solidFill>
                  <a:srgbClr val="C00000"/>
                </a:solidFill>
              </a:rPr>
              <a:t>을 찾는 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F23C4-EA03-4AF2-9171-2213EC99941F}"/>
              </a:ext>
            </a:extLst>
          </p:cNvPr>
          <p:cNvSpPr txBox="1"/>
          <p:nvPr/>
        </p:nvSpPr>
        <p:spPr>
          <a:xfrm>
            <a:off x="939165" y="1783524"/>
            <a:ext cx="43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9B379-BAD3-4631-94E7-12B9B97FE847}"/>
              </a:ext>
            </a:extLst>
          </p:cNvPr>
          <p:cNvSpPr txBox="1"/>
          <p:nvPr/>
        </p:nvSpPr>
        <p:spPr>
          <a:xfrm>
            <a:off x="1466655" y="1783524"/>
            <a:ext cx="43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6825A3-191B-498B-9A7D-3FDCC152DC44}"/>
              </a:ext>
            </a:extLst>
          </p:cNvPr>
          <p:cNvSpPr txBox="1"/>
          <p:nvPr/>
        </p:nvSpPr>
        <p:spPr>
          <a:xfrm>
            <a:off x="1902030" y="1783524"/>
            <a:ext cx="43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58FF69-5051-4C47-B18E-290154870E73}"/>
              </a:ext>
            </a:extLst>
          </p:cNvPr>
          <p:cNvSpPr txBox="1"/>
          <p:nvPr/>
        </p:nvSpPr>
        <p:spPr>
          <a:xfrm>
            <a:off x="2429520" y="1783524"/>
            <a:ext cx="43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813880-BB49-4542-921C-B6B33190A25F}"/>
              </a:ext>
            </a:extLst>
          </p:cNvPr>
          <p:cNvSpPr txBox="1"/>
          <p:nvPr/>
        </p:nvSpPr>
        <p:spPr>
          <a:xfrm>
            <a:off x="2868880" y="1783524"/>
            <a:ext cx="43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106443-981A-485C-A4CC-3DC955BDB1A6}"/>
              </a:ext>
            </a:extLst>
          </p:cNvPr>
          <p:cNvSpPr txBox="1"/>
          <p:nvPr/>
        </p:nvSpPr>
        <p:spPr>
          <a:xfrm>
            <a:off x="3396370" y="1783524"/>
            <a:ext cx="43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ABE487-04F4-4164-AA86-0856D8837A3E}"/>
              </a:ext>
            </a:extLst>
          </p:cNvPr>
          <p:cNvSpPr txBox="1"/>
          <p:nvPr/>
        </p:nvSpPr>
        <p:spPr>
          <a:xfrm>
            <a:off x="3837666" y="1783524"/>
            <a:ext cx="43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B16DAE-9C20-421D-BDCE-C1B86AA9B3AC}"/>
              </a:ext>
            </a:extLst>
          </p:cNvPr>
          <p:cNvSpPr txBox="1"/>
          <p:nvPr/>
        </p:nvSpPr>
        <p:spPr>
          <a:xfrm>
            <a:off x="4365156" y="1783524"/>
            <a:ext cx="43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B175D5-3A9F-4AC8-9A6A-2F1824CB0432}"/>
              </a:ext>
            </a:extLst>
          </p:cNvPr>
          <p:cNvSpPr txBox="1"/>
          <p:nvPr/>
        </p:nvSpPr>
        <p:spPr>
          <a:xfrm>
            <a:off x="4800531" y="1783524"/>
            <a:ext cx="43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3C2038-15DF-424E-AB20-EFCC4432173B}"/>
              </a:ext>
            </a:extLst>
          </p:cNvPr>
          <p:cNvSpPr txBox="1"/>
          <p:nvPr/>
        </p:nvSpPr>
        <p:spPr>
          <a:xfrm>
            <a:off x="5328021" y="1783524"/>
            <a:ext cx="43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07E007-6925-4D88-8FAA-F4F5625AEEA9}"/>
              </a:ext>
            </a:extLst>
          </p:cNvPr>
          <p:cNvSpPr txBox="1"/>
          <p:nvPr/>
        </p:nvSpPr>
        <p:spPr>
          <a:xfrm>
            <a:off x="5767381" y="1783524"/>
            <a:ext cx="43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598104-C33E-4102-A2C3-5500FBAF70F1}"/>
              </a:ext>
            </a:extLst>
          </p:cNvPr>
          <p:cNvSpPr txBox="1"/>
          <p:nvPr/>
        </p:nvSpPr>
        <p:spPr>
          <a:xfrm>
            <a:off x="6294871" y="1783524"/>
            <a:ext cx="43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47A9A2-A033-48FB-B9B1-94674D38F980}"/>
              </a:ext>
            </a:extLst>
          </p:cNvPr>
          <p:cNvSpPr txBox="1"/>
          <p:nvPr/>
        </p:nvSpPr>
        <p:spPr>
          <a:xfrm>
            <a:off x="6645298" y="1783524"/>
            <a:ext cx="43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F24528-8324-4FB4-84F3-F0A619954D90}"/>
              </a:ext>
            </a:extLst>
          </p:cNvPr>
          <p:cNvSpPr txBox="1"/>
          <p:nvPr/>
        </p:nvSpPr>
        <p:spPr>
          <a:xfrm>
            <a:off x="7172788" y="1783524"/>
            <a:ext cx="43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7FA9FF-FAD0-4B15-94FB-F5E18E7FC585}"/>
              </a:ext>
            </a:extLst>
          </p:cNvPr>
          <p:cNvSpPr txBox="1"/>
          <p:nvPr/>
        </p:nvSpPr>
        <p:spPr>
          <a:xfrm>
            <a:off x="7655273" y="1783524"/>
            <a:ext cx="43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18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수행시간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T(n) =</a:t>
            </a:r>
            <a:r>
              <a:rPr lang="ko-KR" altLang="ko-KR" sz="2400" dirty="0"/>
              <a:t> </a:t>
            </a:r>
            <a:r>
              <a:rPr lang="ko-KR" altLang="en-US" sz="2400" dirty="0"/>
              <a:t>입력 크기 </a:t>
            </a:r>
            <a:r>
              <a:rPr lang="en-US" altLang="ko-KR" sz="2400" dirty="0"/>
              <a:t>N</a:t>
            </a:r>
            <a:r>
              <a:rPr lang="ko-KR" altLang="en-US" sz="2400" dirty="0"/>
              <a:t>인</a:t>
            </a:r>
            <a:r>
              <a:rPr lang="ko-KR" altLang="ko-KR" sz="2400" dirty="0"/>
              <a:t> 정렬된 리스트에서 이진탐색을 하는데 수행되는 </a:t>
            </a:r>
            <a:r>
              <a:rPr lang="ko-KR" altLang="en-US" sz="2400" dirty="0"/>
              <a:t>키</a:t>
            </a:r>
            <a:r>
              <a:rPr lang="ko-KR" altLang="ko-KR" sz="2400" dirty="0"/>
              <a:t> 비교 횟수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sz="2400" dirty="0"/>
              <a:t>T(n)</a:t>
            </a:r>
            <a:r>
              <a:rPr lang="ko-KR" altLang="ko-KR" sz="2400" dirty="0"/>
              <a:t>은</a:t>
            </a:r>
            <a:r>
              <a:rPr lang="en-US" altLang="ko-KR" sz="2400" dirty="0"/>
              <a:t> 1</a:t>
            </a:r>
            <a:r>
              <a:rPr lang="ko-KR" altLang="ko-KR" sz="2400" dirty="0"/>
              <a:t>번의 비교 후에 리스트의 </a:t>
            </a:r>
            <a:r>
              <a:rPr lang="en-US" altLang="ko-KR" sz="2400" dirty="0"/>
              <a:t>1/2, </a:t>
            </a:r>
            <a:r>
              <a:rPr lang="ko-KR" altLang="ko-KR" sz="2400" dirty="0"/>
              <a:t>즉</a:t>
            </a:r>
            <a:r>
              <a:rPr lang="en-US" altLang="ko-KR" sz="2400" dirty="0"/>
              <a:t>, </a:t>
            </a:r>
            <a:r>
              <a:rPr lang="ko-KR" altLang="ko-KR" sz="2400" dirty="0"/>
              <a:t>앞부분이나 뒷부분을 재귀호출하므로 </a:t>
            </a:r>
          </a:p>
          <a:p>
            <a:pPr marL="1879600" indent="0">
              <a:buNone/>
            </a:pPr>
            <a:r>
              <a:rPr lang="en-US" altLang="ko-KR" sz="2400" dirty="0"/>
              <a:t>T(n) </a:t>
            </a:r>
            <a:r>
              <a:rPr lang="en-US" altLang="ko-KR" sz="2400" dirty="0">
                <a:sym typeface="Symbol" panose="05050102010706020507" pitchFamily="18" charset="2"/>
              </a:rPr>
              <a:t></a:t>
            </a:r>
            <a:r>
              <a:rPr lang="en-US" altLang="ko-KR" sz="2400" dirty="0"/>
              <a:t> T(n/2) + 1</a:t>
            </a:r>
            <a:endParaRPr lang="ko-KR" altLang="ko-KR" sz="2400" dirty="0"/>
          </a:p>
          <a:p>
            <a:pPr marL="1879600" indent="0">
              <a:buNone/>
            </a:pPr>
            <a:r>
              <a:rPr lang="en-US" altLang="ko-KR" sz="2400" dirty="0"/>
              <a:t>T(1) = 1</a:t>
            </a:r>
            <a:endParaRPr lang="ko-KR" altLang="ko-KR" sz="2400" dirty="0"/>
          </a:p>
          <a:p>
            <a:r>
              <a:rPr lang="en-US" altLang="ko-KR" sz="2400" dirty="0"/>
              <a:t>T(n) </a:t>
            </a:r>
            <a:r>
              <a:rPr lang="en-US" altLang="ko-KR" sz="2400" dirty="0">
                <a:sym typeface="Symbol" panose="05050102010706020507" pitchFamily="18" charset="2"/>
              </a:rPr>
              <a:t></a:t>
            </a:r>
            <a:r>
              <a:rPr lang="en-US" altLang="ko-KR" sz="2400" dirty="0"/>
              <a:t> T(n/2) + 1 </a:t>
            </a:r>
          </a:p>
          <a:p>
            <a:pPr marL="0" indent="0">
              <a:buNone/>
            </a:pPr>
            <a:r>
              <a:rPr lang="en-US" altLang="ko-KR" sz="2400" dirty="0"/>
              <a:t> 	</a:t>
            </a:r>
            <a:r>
              <a:rPr lang="en-US" altLang="ko-KR" sz="2400" dirty="0">
                <a:sym typeface="Symbol" panose="05050102010706020507" pitchFamily="18" charset="2"/>
              </a:rPr>
              <a:t></a:t>
            </a:r>
            <a:r>
              <a:rPr lang="en-US" altLang="ko-KR" sz="2400" dirty="0"/>
              <a:t> [</a:t>
            </a:r>
            <a:r>
              <a:rPr lang="en-US" altLang="ko-KR" sz="2400" dirty="0">
                <a:solidFill>
                  <a:srgbClr val="FF0000"/>
                </a:solidFill>
              </a:rPr>
              <a:t>T((n/2)/2) +1</a:t>
            </a:r>
            <a:r>
              <a:rPr lang="en-US" altLang="ko-KR" sz="2400" dirty="0"/>
              <a:t>] + 1 	=  T(n/2</a:t>
            </a:r>
            <a:r>
              <a:rPr lang="en-US" altLang="ko-KR" sz="2400" baseline="30000" dirty="0"/>
              <a:t>2</a:t>
            </a:r>
            <a:r>
              <a:rPr lang="en-US" altLang="ko-KR" sz="2400" dirty="0"/>
              <a:t>) + 2 </a:t>
            </a:r>
          </a:p>
          <a:p>
            <a:pPr marL="0" indent="0">
              <a:buNone/>
            </a:pPr>
            <a:r>
              <a:rPr lang="en-US" altLang="ko-KR" sz="2400" dirty="0"/>
              <a:t>         </a:t>
            </a:r>
            <a:r>
              <a:rPr lang="en-US" altLang="ko-KR" sz="2400" dirty="0">
                <a:sym typeface="Symbol" panose="05050102010706020507" pitchFamily="18" charset="2"/>
              </a:rPr>
              <a:t></a:t>
            </a:r>
            <a:r>
              <a:rPr lang="en-US" altLang="ko-KR" sz="2400" dirty="0"/>
              <a:t> [</a:t>
            </a:r>
            <a:r>
              <a:rPr lang="en-US" altLang="ko-KR" sz="2400" dirty="0">
                <a:solidFill>
                  <a:srgbClr val="FF0000"/>
                </a:solidFill>
              </a:rPr>
              <a:t>T((n/2</a:t>
            </a:r>
            <a:r>
              <a:rPr lang="en-US" altLang="ko-KR" sz="2400" baseline="30000" dirty="0"/>
              <a:t>2</a:t>
            </a:r>
            <a:r>
              <a:rPr lang="en-US" altLang="ko-KR" sz="2400" dirty="0">
                <a:solidFill>
                  <a:srgbClr val="FF0000"/>
                </a:solidFill>
              </a:rPr>
              <a:t>)/2) +1</a:t>
            </a:r>
            <a:r>
              <a:rPr lang="en-US" altLang="ko-KR" sz="2400" dirty="0"/>
              <a:t>] + 2 	=  T(n/2</a:t>
            </a:r>
            <a:r>
              <a:rPr lang="en-US" altLang="ko-KR" sz="2400" baseline="30000" dirty="0"/>
              <a:t>3</a:t>
            </a:r>
            <a:r>
              <a:rPr lang="en-US" altLang="ko-KR" sz="2400" dirty="0"/>
              <a:t>) + 3 </a:t>
            </a:r>
          </a:p>
          <a:p>
            <a:pPr marL="0" indent="0">
              <a:buNone/>
            </a:pPr>
            <a:r>
              <a:rPr lang="en-US" altLang="ko-KR" sz="2400" dirty="0"/>
              <a:t>         </a:t>
            </a:r>
            <a:r>
              <a:rPr lang="en-US" altLang="ko-KR" sz="2400" dirty="0">
                <a:sym typeface="Symbol" panose="05050102010706020507" pitchFamily="18" charset="2"/>
              </a:rPr>
              <a:t></a:t>
            </a:r>
            <a:r>
              <a:rPr lang="en-US" altLang="ko-KR" sz="2400" dirty="0"/>
              <a:t>  </a:t>
            </a:r>
            <a:r>
              <a:rPr lang="en-US" altLang="ko-KR" sz="2400" dirty="0">
                <a:sym typeface="MT Extra" panose="05050102010205020202" pitchFamily="18" charset="2"/>
              </a:rPr>
              <a:t></a:t>
            </a:r>
            <a:r>
              <a:rPr lang="en-US" altLang="ko-KR" sz="2400" dirty="0"/>
              <a:t> </a:t>
            </a:r>
            <a:r>
              <a:rPr lang="en-US" altLang="ko-KR" sz="2400" dirty="0">
                <a:sym typeface="Symbol" panose="05050102010706020507" pitchFamily="18" charset="2"/>
              </a:rPr>
              <a:t></a:t>
            </a:r>
            <a:r>
              <a:rPr lang="en-US" altLang="ko-KR" sz="2400" dirty="0"/>
              <a:t> T(n/2</a:t>
            </a:r>
            <a:r>
              <a:rPr lang="en-US" altLang="ko-KR" sz="2400" baseline="30000" dirty="0"/>
              <a:t>k</a:t>
            </a:r>
            <a:r>
              <a:rPr lang="en-US" altLang="ko-KR" sz="2400" dirty="0"/>
              <a:t>) + k </a:t>
            </a:r>
          </a:p>
          <a:p>
            <a:pPr marL="0" indent="0">
              <a:buNone/>
            </a:pPr>
            <a:r>
              <a:rPr lang="en-US" altLang="ko-KR" sz="2400" dirty="0"/>
              <a:t>            = T(1) + k,</a:t>
            </a:r>
            <a:r>
              <a:rPr lang="en-US" altLang="ko-KR" sz="2400" dirty="0">
                <a:solidFill>
                  <a:srgbClr val="3333FF"/>
                </a:solidFill>
              </a:rPr>
              <a:t> if n = 2</a:t>
            </a:r>
            <a:r>
              <a:rPr lang="en-US" altLang="ko-KR" sz="2400" baseline="30000" dirty="0">
                <a:solidFill>
                  <a:srgbClr val="3333FF"/>
                </a:solidFill>
              </a:rPr>
              <a:t>k</a:t>
            </a:r>
            <a:r>
              <a:rPr lang="en-US" altLang="ko-KR" sz="2400" dirty="0">
                <a:solidFill>
                  <a:srgbClr val="3333FF"/>
                </a:solidFill>
              </a:rPr>
              <a:t>,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en-US" altLang="ko-KR" sz="2400" dirty="0">
                <a:solidFill>
                  <a:srgbClr val="3333FF"/>
                </a:solidFill>
              </a:rPr>
              <a:t>k = log</a:t>
            </a:r>
            <a:r>
              <a:rPr lang="en-US" altLang="ko-KR" sz="2400" baseline="-25000" dirty="0">
                <a:solidFill>
                  <a:srgbClr val="3333FF"/>
                </a:solidFill>
              </a:rPr>
              <a:t>2</a:t>
            </a:r>
            <a:r>
              <a:rPr lang="en-US" altLang="ko-KR" sz="2400" dirty="0">
                <a:solidFill>
                  <a:srgbClr val="3333FF"/>
                </a:solidFill>
              </a:rPr>
              <a:t>n</a:t>
            </a:r>
          </a:p>
          <a:p>
            <a:pPr marL="0" indent="0">
              <a:buNone/>
            </a:pPr>
            <a:r>
              <a:rPr lang="en-US" altLang="ko-KR" sz="2400" dirty="0"/>
              <a:t>            = 1 + log</a:t>
            </a:r>
            <a:r>
              <a:rPr lang="en-US" altLang="ko-KR" sz="2400" baseline="-25000" dirty="0"/>
              <a:t>2</a:t>
            </a:r>
            <a:r>
              <a:rPr lang="en-US" altLang="ko-KR" sz="2400" dirty="0"/>
              <a:t>n  = O(</a:t>
            </a:r>
            <a:r>
              <a:rPr lang="en-US" altLang="ko-KR" sz="2400" dirty="0" err="1"/>
              <a:t>logn</a:t>
            </a:r>
            <a:r>
              <a:rPr lang="en-US" altLang="ko-KR" sz="2400" dirty="0"/>
              <a:t>)</a:t>
            </a:r>
            <a:endParaRPr lang="ko-KR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624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</a:rPr>
              <a:t>탐색트리란</a:t>
            </a:r>
            <a:r>
              <a:rPr lang="en-US" altLang="ko-KR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kern="0" dirty="0" err="1">
                <a:solidFill>
                  <a:schemeClr val="tx2"/>
                </a:solidFill>
              </a:rPr>
              <a:t>탐색트리는</a:t>
            </a:r>
            <a:r>
              <a:rPr lang="ko-KR" altLang="en-US" sz="2400" kern="0" dirty="0">
                <a:solidFill>
                  <a:schemeClr val="tx2"/>
                </a:solidFill>
              </a:rPr>
              <a:t> 탐색을 위한 트리 기반의 자료구조이다</a:t>
            </a:r>
            <a:r>
              <a:rPr lang="en-US" altLang="ko-KR" sz="2400" kern="0" dirty="0">
                <a:solidFill>
                  <a:schemeClr val="tx2"/>
                </a:solidFill>
              </a:rPr>
              <a:t>.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54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탐색을 위한 트리 기반의 자료구조이다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이진탐색트리</a:t>
            </a:r>
            <a:endParaRPr lang="en-US" altLang="ko-KR" dirty="0"/>
          </a:p>
          <a:p>
            <a:pPr lvl="1"/>
            <a:r>
              <a:rPr lang="ko-KR" altLang="en-US" dirty="0" err="1"/>
              <a:t>이진트리기반의</a:t>
            </a:r>
            <a:r>
              <a:rPr lang="ko-KR" altLang="en-US" dirty="0"/>
              <a:t> 탐색을 위한 자료 구조</a:t>
            </a:r>
            <a:endParaRPr lang="en-US" altLang="ko-KR" dirty="0"/>
          </a:p>
          <a:p>
            <a:pPr lvl="1"/>
            <a:r>
              <a:rPr lang="ko-KR" altLang="en-US" dirty="0"/>
              <a:t>효율적인 탐색을 위한 </a:t>
            </a:r>
            <a:r>
              <a:rPr lang="ko-KR" altLang="en-US" dirty="0" err="1"/>
              <a:t>이진트리</a:t>
            </a:r>
            <a:r>
              <a:rPr lang="ko-KR" altLang="en-US" dirty="0"/>
              <a:t> 기반의 자료구조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이진탐색트리란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3381607"/>
            <a:ext cx="7064660" cy="1830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085" y="3177480"/>
            <a:ext cx="3209135" cy="320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0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</a:rPr>
              <a:t>이진탐색트리의</a:t>
            </a:r>
            <a:r>
              <a:rPr lang="ko-KR" altLang="en-US" dirty="0">
                <a:solidFill>
                  <a:srgbClr val="0000FF"/>
                </a:solidFill>
              </a:rPr>
              <a:t>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kern="0" dirty="0">
                <a:solidFill>
                  <a:schemeClr val="tx2"/>
                </a:solidFill>
              </a:rPr>
              <a:t>이진탐색트리</a:t>
            </a:r>
            <a:r>
              <a:rPr lang="en-US" altLang="ko-KR" sz="2400" kern="0" dirty="0">
                <a:solidFill>
                  <a:schemeClr val="tx2"/>
                </a:solidFill>
              </a:rPr>
              <a:t>: </a:t>
            </a:r>
            <a:r>
              <a:rPr lang="ko-KR" altLang="en-US" sz="2400" kern="0" dirty="0">
                <a:solidFill>
                  <a:schemeClr val="tx2"/>
                </a:solidFill>
              </a:rPr>
              <a:t>노드 구조</a:t>
            </a: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>
                <a:solidFill>
                  <a:schemeClr val="tx2"/>
                </a:solidFill>
              </a:rPr>
              <a:t>탐색연산 </a:t>
            </a:r>
            <a:r>
              <a:rPr lang="en-US" altLang="ko-KR" sz="2400" kern="0" dirty="0">
                <a:solidFill>
                  <a:schemeClr val="tx2"/>
                </a:solidFill>
              </a:rPr>
              <a:t>(search)</a:t>
            </a:r>
            <a:endParaRPr lang="ko-KR" altLang="en-US" sz="2400" kern="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>
                <a:solidFill>
                  <a:schemeClr val="tx2"/>
                </a:solidFill>
              </a:rPr>
              <a:t>삽입연산 </a:t>
            </a:r>
            <a:r>
              <a:rPr lang="en-US" altLang="ko-KR" sz="2400" kern="0" dirty="0">
                <a:solidFill>
                  <a:schemeClr val="tx2"/>
                </a:solidFill>
              </a:rPr>
              <a:t>(insert an element)</a:t>
            </a:r>
            <a:endParaRPr lang="ko-KR" altLang="en-US" sz="2400" kern="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>
                <a:solidFill>
                  <a:schemeClr val="tx2"/>
                </a:solidFill>
              </a:rPr>
              <a:t>삭제연산 </a:t>
            </a:r>
            <a:r>
              <a:rPr lang="en-US" altLang="ko-KR" sz="2400" kern="0" dirty="0">
                <a:solidFill>
                  <a:schemeClr val="tx2"/>
                </a:solidFill>
              </a:rPr>
              <a:t>(delete an element with given key)</a:t>
            </a:r>
            <a:endParaRPr lang="ko-KR" altLang="en-US" sz="2400" kern="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>
                <a:solidFill>
                  <a:schemeClr val="tx2"/>
                </a:solidFill>
              </a:rPr>
              <a:t>이진 탐색 트리의 성능 분석</a:t>
            </a:r>
          </a:p>
          <a:p>
            <a:pPr>
              <a:defRPr/>
            </a:pP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702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16152</TotalTime>
  <Words>1812</Words>
  <Application>Microsoft Office PowerPoint</Application>
  <PresentationFormat>화면 슬라이드 쇼(4:3)</PresentationFormat>
  <Paragraphs>281</Paragraphs>
  <Slides>26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맑은 고딕</vt:lpstr>
      <vt:lpstr>한양해서</vt:lpstr>
      <vt:lpstr>Arial</vt:lpstr>
      <vt:lpstr>Calibri</vt:lpstr>
      <vt:lpstr>Cambria Math</vt:lpstr>
      <vt:lpstr>Office 테마</vt:lpstr>
      <vt:lpstr>이진탐색트리 (binary search tree)</vt:lpstr>
      <vt:lpstr>탐색트리</vt:lpstr>
      <vt:lpstr>이진탐색</vt:lpstr>
      <vt:lpstr>이진탐색 (binary search) </vt:lpstr>
      <vt:lpstr>PowerPoint 프레젠테이션</vt:lpstr>
      <vt:lpstr>수행시간</vt:lpstr>
      <vt:lpstr>탐색트리란?</vt:lpstr>
      <vt:lpstr>PowerPoint 프레젠테이션</vt:lpstr>
      <vt:lpstr>이진탐색트리의 연산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최소키 노드 찾기 </vt:lpstr>
      <vt:lpstr>삭제 연산 (주어진 키의 노드 삭제)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09장.이진탐색트리</dc:title>
  <dc:creator>최영규</dc:creator>
  <cp:lastModifiedBy>HCKIM</cp:lastModifiedBy>
  <cp:revision>305</cp:revision>
  <cp:lastPrinted>2020-03-08T08:11:34Z</cp:lastPrinted>
  <dcterms:created xsi:type="dcterms:W3CDTF">2004-02-19T02:52:38Z</dcterms:created>
  <dcterms:modified xsi:type="dcterms:W3CDTF">2021-05-13T10:53:02Z</dcterms:modified>
</cp:coreProperties>
</file>