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514" r:id="rId3"/>
    <p:sldId id="539" r:id="rId4"/>
    <p:sldId id="272" r:id="rId5"/>
    <p:sldId id="352" r:id="rId6"/>
    <p:sldId id="409" r:id="rId7"/>
    <p:sldId id="353" r:id="rId8"/>
    <p:sldId id="296" r:id="rId9"/>
    <p:sldId id="354" r:id="rId10"/>
    <p:sldId id="356" r:id="rId11"/>
    <p:sldId id="355" r:id="rId12"/>
    <p:sldId id="519" r:id="rId13"/>
    <p:sldId id="543" r:id="rId14"/>
    <p:sldId id="357" r:id="rId15"/>
    <p:sldId id="358" r:id="rId16"/>
    <p:sldId id="359" r:id="rId17"/>
    <p:sldId id="364" r:id="rId18"/>
    <p:sldId id="365" r:id="rId19"/>
    <p:sldId id="366" r:id="rId20"/>
    <p:sldId id="367" r:id="rId21"/>
    <p:sldId id="305" r:id="rId22"/>
    <p:sldId id="371" r:id="rId23"/>
    <p:sldId id="306" r:id="rId24"/>
    <p:sldId id="372" r:id="rId25"/>
    <p:sldId id="310" r:id="rId26"/>
    <p:sldId id="540" r:id="rId27"/>
    <p:sldId id="541" r:id="rId28"/>
    <p:sldId id="542" r:id="rId29"/>
    <p:sldId id="417" r:id="rId30"/>
    <p:sldId id="379" r:id="rId31"/>
    <p:sldId id="380" r:id="rId32"/>
    <p:sldId id="382" r:id="rId33"/>
    <p:sldId id="394" r:id="rId34"/>
    <p:sldId id="406" r:id="rId35"/>
    <p:sldId id="401" r:id="rId36"/>
    <p:sldId id="40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9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6492C-0966-4CD3-AD94-DD97152F52B8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F960F-4E23-422F-92F5-5AC7F15AA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2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B51D7BB-E302-4ACB-8F0E-7B68080A2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CDE452-6CDE-47E5-8FC9-594BB5A26B3D}" type="slidenum">
              <a:rPr lang="en-US" altLang="en-US" sz="100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4DA8771-FC0E-4C8E-87FD-C61461612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2DD03CD-4004-4195-871C-8D5A6E7F3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80CFB90-6F24-4209-9B4B-4577FFE0B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FB83BA-9577-411E-873A-88EA8551519D}" type="slidenum">
              <a:rPr lang="en-US" altLang="en-US" sz="1000"/>
              <a:pPr>
                <a:spcBef>
                  <a:spcPct val="0"/>
                </a:spcBef>
              </a:pPr>
              <a:t>3</a:t>
            </a:fld>
            <a:endParaRPr lang="en-US" altLang="en-US" sz="10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3F1626D-D06B-40AE-AB86-83F916A38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3473367-F7DF-441A-84F8-C0FA1C9B1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C2F34D7-7190-48AB-838F-B00C3F41C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6388B02-67DD-4AF6-A611-49EA120ADD6F}" type="slidenum">
              <a:rPr lang="en-US" altLang="en-US" sz="1000"/>
              <a:pPr>
                <a:spcBef>
                  <a:spcPct val="0"/>
                </a:spcBef>
              </a:pPr>
              <a:t>12</a:t>
            </a:fld>
            <a:endParaRPr lang="en-US" altLang="en-US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DF8E071-1406-461C-911F-A28BF50976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17608DF-5EAD-4558-91CB-69E97F26D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9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1807"/>
            <a:ext cx="7886700" cy="503554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663"/>
            <a:ext cx="7886700" cy="5096577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54894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18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93534"/>
            <a:ext cx="7886700" cy="535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5433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3785" y="2933939"/>
            <a:ext cx="28841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해</a:t>
            </a:r>
            <a:r>
              <a:rPr lang="ko-KR" altLang="en-US" sz="3600" dirty="0" err="1">
                <a:ea typeface="Calibri" panose="020F0502020204030204" pitchFamily="34" charset="0"/>
                <a:cs typeface="Times New Roman" panose="02020603050405020304" pitchFamily="18" charset="0"/>
              </a:rPr>
              <a:t>싱</a:t>
            </a:r>
            <a:r>
              <a:rPr lang="en-US" altLang="ko-KR" sz="3600" dirty="0">
                <a:ea typeface="Calibri" panose="020F0502020204030204" pitchFamily="34" charset="0"/>
                <a:cs typeface="Times New Roman" panose="02020603050405020304" pitchFamily="18" charset="0"/>
              </a:rPr>
              <a:t>(Hashing)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ko-KR" dirty="0" err="1">
                <a:solidFill>
                  <a:schemeClr val="tx1"/>
                </a:solidFill>
              </a:rPr>
              <a:t>해시함수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가장 이상적인 </a:t>
            </a:r>
            <a:r>
              <a:rPr lang="ko-KR" altLang="ko-KR" sz="2400" dirty="0" err="1"/>
              <a:t>해시함수는</a:t>
            </a:r>
            <a:r>
              <a:rPr lang="ko-KR" altLang="ko-KR" sz="2400" dirty="0"/>
              <a:t> 키들을 </a:t>
            </a:r>
            <a:r>
              <a:rPr lang="ko-KR" altLang="ko-KR" sz="2400" dirty="0">
                <a:solidFill>
                  <a:srgbClr val="3333FF"/>
                </a:solidFill>
              </a:rPr>
              <a:t>균등하게</a:t>
            </a:r>
            <a:r>
              <a:rPr lang="en-US" altLang="ko-KR" sz="2400" dirty="0">
                <a:solidFill>
                  <a:srgbClr val="3333FF"/>
                </a:solidFill>
              </a:rPr>
              <a:t>(Uniformly)</a:t>
            </a:r>
            <a:r>
              <a:rPr lang="en-US" altLang="ko-KR" sz="2400" dirty="0"/>
              <a:t> </a:t>
            </a:r>
            <a:r>
              <a:rPr lang="ko-KR" altLang="ko-KR" sz="2400" dirty="0"/>
              <a:t>해시테이블의 인덱스로 변환하는 함수</a:t>
            </a:r>
            <a:endParaRPr lang="en-US" altLang="ko-KR" sz="2400" dirty="0"/>
          </a:p>
          <a:p>
            <a:pPr>
              <a:spcAft>
                <a:spcPts val="1200"/>
              </a:spcAft>
            </a:pPr>
            <a:r>
              <a:rPr lang="ko-KR" altLang="ko-KR" sz="2400" dirty="0"/>
              <a:t>일반적으로 키들은 부여된 의미나 특성을 가지</a:t>
            </a:r>
            <a:r>
              <a:rPr lang="ko-KR" altLang="en-US" sz="2400" dirty="0"/>
              <a:t>므로</a:t>
            </a:r>
            <a:r>
              <a:rPr lang="ko-KR" altLang="ko-KR" sz="2400" dirty="0"/>
              <a:t> 키의 가장 앞 부분</a:t>
            </a:r>
            <a:r>
              <a:rPr lang="en-US" altLang="ko-KR" sz="2400" dirty="0"/>
              <a:t> </a:t>
            </a:r>
            <a:r>
              <a:rPr lang="ko-KR" altLang="ko-KR" sz="2400" dirty="0"/>
              <a:t>또는 뒤의 몇 자리 등을 취하여 </a:t>
            </a:r>
            <a:r>
              <a:rPr lang="ko-KR" altLang="ko-KR" sz="2400" dirty="0" err="1"/>
              <a:t>해시값으로</a:t>
            </a:r>
            <a:r>
              <a:rPr lang="ko-KR" altLang="ko-KR" sz="2400" dirty="0"/>
              <a:t> 사용하는 방식의 </a:t>
            </a:r>
            <a:r>
              <a:rPr lang="ko-KR" altLang="ko-KR" sz="2400" dirty="0" err="1"/>
              <a:t>해시함수는</a:t>
            </a:r>
            <a:r>
              <a:rPr lang="ko-KR" altLang="ko-KR" sz="2400" dirty="0"/>
              <a:t> 많은 충돌을 야기</a:t>
            </a:r>
            <a:r>
              <a:rPr lang="ko-KR" altLang="en-US" sz="2400" dirty="0"/>
              <a:t>시킴</a:t>
            </a:r>
            <a:endParaRPr lang="en-US" altLang="ko-KR" sz="2400" dirty="0"/>
          </a:p>
          <a:p>
            <a:pPr>
              <a:spcAft>
                <a:spcPts val="1200"/>
              </a:spcAft>
            </a:pPr>
            <a:r>
              <a:rPr lang="ko-KR" altLang="ko-KR" sz="2400" dirty="0"/>
              <a:t>균등하게 변환한다는 것은 키들을 해시테이블에 </a:t>
            </a:r>
            <a:r>
              <a:rPr lang="ko-KR" altLang="ko-KR" sz="2400" dirty="0" err="1">
                <a:solidFill>
                  <a:srgbClr val="3333FF"/>
                </a:solidFill>
              </a:rPr>
              <a:t>랜덤하게</a:t>
            </a:r>
            <a:r>
              <a:rPr lang="ko-KR" altLang="ko-KR" sz="2400" dirty="0">
                <a:solidFill>
                  <a:srgbClr val="3333FF"/>
                </a:solidFill>
              </a:rPr>
              <a:t> 흩어지도록</a:t>
            </a:r>
            <a:r>
              <a:rPr lang="ko-KR" altLang="ko-KR" sz="2400" dirty="0"/>
              <a:t> 저장하는 것을 뜻</a:t>
            </a:r>
            <a:r>
              <a:rPr lang="ko-KR" altLang="en-US" sz="2400" dirty="0"/>
              <a:t>함</a:t>
            </a:r>
            <a:endParaRPr lang="en-US" altLang="ko-KR" sz="2400" dirty="0"/>
          </a:p>
          <a:p>
            <a:pPr>
              <a:spcAft>
                <a:spcPts val="1200"/>
              </a:spcAft>
            </a:pPr>
            <a:r>
              <a:rPr lang="ko-KR" altLang="ko-KR" sz="2400" dirty="0" err="1"/>
              <a:t>해시함수는</a:t>
            </a:r>
            <a:r>
              <a:rPr lang="ko-KR" altLang="ko-KR" sz="2400" dirty="0"/>
              <a:t> 키들을 균등하게 해시테이블의 인덱스로 변환하기 위해 의미가 부여되어 있는 키를 간단한 계산을 통해 </a:t>
            </a:r>
            <a:r>
              <a:rPr lang="en-US" altLang="ko-KR" sz="2400" dirty="0"/>
              <a:t>‘</a:t>
            </a:r>
            <a:r>
              <a:rPr lang="ko-KR" altLang="ko-KR" sz="2400" dirty="0"/>
              <a:t>뒤죽박죽</a:t>
            </a:r>
            <a:r>
              <a:rPr lang="en-US" altLang="ko-KR" sz="2400" dirty="0"/>
              <a:t>’ </a:t>
            </a:r>
            <a:r>
              <a:rPr lang="ko-KR" altLang="ko-KR" sz="2400" dirty="0"/>
              <a:t>만든 후 해시테이블의 크기에 맞도록 </a:t>
            </a:r>
            <a:r>
              <a:rPr lang="ko-KR" altLang="ko-KR" sz="2400" dirty="0" err="1"/>
              <a:t>해시값을</a:t>
            </a:r>
            <a:r>
              <a:rPr lang="ko-KR" altLang="ko-KR" sz="2400" dirty="0"/>
              <a:t> 계산</a:t>
            </a:r>
          </a:p>
        </p:txBody>
      </p:sp>
    </p:spTree>
    <p:extLst>
      <p:ext uri="{BB962C8B-B14F-4D97-AF65-F5344CB8AC3E}">
        <p14:creationId xmlns:p14="http://schemas.microsoft.com/office/powerpoint/2010/main" val="57690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5280" y="1111844"/>
            <a:ext cx="8035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/>
              <a:t>아무리 균등한 결과를 보장하는 해시함수라도 함수 계산 자체에 긴 시간이 소요된다면 해싱의 장점인 연산의 신속성을 상실하므로 그 가치를 잃</a:t>
            </a:r>
            <a:r>
              <a:rPr lang="ko-KR" altLang="en-US" sz="2400" dirty="0"/>
              <a:t>음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20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27DA14F2-8F12-4ED6-9F3A-8C462B486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8795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§"/>
              <a:defRPr/>
            </a:pPr>
            <a:r>
              <a:rPr lang="en-US" altLang="ko-KR" sz="2000" dirty="0"/>
              <a:t> Hash </a:t>
            </a:r>
            <a:r>
              <a:rPr lang="ko-KR" altLang="en-US" sz="2000" dirty="0"/>
              <a:t>함수의 조건</a:t>
            </a:r>
            <a:endParaRPr lang="en-US" altLang="ko-KR" sz="2000" dirty="0"/>
          </a:p>
          <a:p>
            <a:pPr marL="0" indent="0">
              <a:buClrTx/>
              <a:buFontTx/>
              <a:buNone/>
              <a:defRPr/>
            </a:pPr>
            <a:r>
              <a:rPr lang="en-US" altLang="ko-KR" sz="2000" dirty="0"/>
              <a:t>       - </a:t>
            </a:r>
            <a:r>
              <a:rPr lang="ko-KR" altLang="en-US" sz="2000" dirty="0"/>
              <a:t>주소 계산이 빨라야 함</a:t>
            </a:r>
          </a:p>
          <a:p>
            <a:pPr marL="0" indent="0">
              <a:buClrTx/>
              <a:buFontTx/>
              <a:buNone/>
              <a:defRPr/>
            </a:pPr>
            <a:r>
              <a:rPr lang="ko-KR" altLang="en-US" sz="2000" dirty="0"/>
              <a:t>       </a:t>
            </a:r>
            <a:r>
              <a:rPr lang="en-US" altLang="ko-KR" sz="2000" dirty="0"/>
              <a:t>- </a:t>
            </a:r>
            <a:r>
              <a:rPr lang="ko-KR" altLang="en-US" sz="2000" dirty="0"/>
              <a:t>가급적 서로 다른 키의 해시 함수 값이 중복되어서는 안됨 </a:t>
            </a:r>
            <a:endParaRPr lang="en-US" altLang="ko-KR" sz="2000" dirty="0"/>
          </a:p>
          <a:p>
            <a:pPr marL="800100" lvl="2" indent="0">
              <a:buClrTx/>
              <a:buFont typeface="Wingdings" pitchFamily="2" charset="2"/>
              <a:buChar char="ü"/>
              <a:defRPr/>
            </a:pPr>
            <a:r>
              <a:rPr lang="en-US" altLang="ko-KR" sz="1800" dirty="0"/>
              <a:t> </a:t>
            </a:r>
            <a:r>
              <a:rPr lang="ko-KR" altLang="en-US" sz="1800" dirty="0"/>
              <a:t>다른 키 값들에 대한 해시함수 값이 같은 충돌</a:t>
            </a:r>
            <a:r>
              <a:rPr lang="en-US" altLang="ko-KR" sz="1800" dirty="0"/>
              <a:t>(collision)</a:t>
            </a:r>
            <a:r>
              <a:rPr lang="ko-KR" altLang="en-US" sz="1800" dirty="0"/>
              <a:t> 확률이 작아야 함</a:t>
            </a:r>
            <a:endParaRPr lang="en-US" altLang="ko-KR" sz="1800" dirty="0"/>
          </a:p>
          <a:p>
            <a:pPr marL="800100" lvl="2" indent="0">
              <a:buFont typeface="Wingdings" pitchFamily="2" charset="2"/>
              <a:buChar char="ü"/>
              <a:defRPr/>
            </a:pPr>
            <a:r>
              <a:rPr lang="en-US" altLang="ko-KR" sz="1800" dirty="0"/>
              <a:t>  </a:t>
            </a:r>
            <a:r>
              <a:rPr lang="ko-KR" altLang="en-US" sz="1800" dirty="0"/>
              <a:t>키 값들이 해시테이블에 골고루 분포될 수 있도록 해 주어야 함</a:t>
            </a:r>
            <a:endParaRPr lang="en-US" altLang="ko-KR" sz="1800" dirty="0"/>
          </a:p>
          <a:p>
            <a:pPr marL="800100" lvl="2" indent="0">
              <a:buFont typeface="Wingdings" pitchFamily="2" charset="2"/>
              <a:buChar char="ü"/>
              <a:defRPr/>
            </a:pPr>
            <a:endParaRPr lang="en-US" altLang="ko-KR" sz="1800" dirty="0"/>
          </a:p>
          <a:p>
            <a:pPr lvl="1">
              <a:buClrTx/>
              <a:buFont typeface="Wingdings" pitchFamily="2" charset="2"/>
              <a:buChar char="§"/>
              <a:defRPr/>
            </a:pPr>
            <a:r>
              <a:rPr lang="ko-KR" altLang="en-US" sz="2000" dirty="0"/>
              <a:t>균일 해시 함수</a:t>
            </a:r>
            <a:r>
              <a:rPr lang="en-US" altLang="ko-KR" sz="2000" dirty="0"/>
              <a:t>(uniform hash function)</a:t>
            </a:r>
          </a:p>
          <a:p>
            <a:pPr lvl="2">
              <a:buClrTx/>
              <a:buFont typeface="Wingdings" pitchFamily="2" charset="2"/>
              <a:buChar char="Ø"/>
              <a:defRPr/>
            </a:pPr>
            <a:r>
              <a:rPr lang="en-US" altLang="ko-KR" sz="2000" dirty="0"/>
              <a:t>h(k) = i</a:t>
            </a:r>
            <a:r>
              <a:rPr lang="ko-KR" altLang="en-US" sz="2000" dirty="0"/>
              <a:t> 가 될 확률은 모든 </a:t>
            </a:r>
            <a:r>
              <a:rPr lang="en-US" altLang="ko-KR" sz="2000" dirty="0"/>
              <a:t>slot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인덱스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에 대해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/M</a:t>
            </a:r>
            <a:r>
              <a:rPr lang="ko-KR" altLang="en-US" sz="2000" dirty="0"/>
              <a:t>이 됨</a:t>
            </a:r>
          </a:p>
          <a:p>
            <a:pPr marL="1371600" lvl="3" indent="0">
              <a:buClrTx/>
              <a:buFontTx/>
              <a:buNone/>
              <a:defRPr/>
            </a:pPr>
            <a:r>
              <a:rPr lang="en-US" altLang="ko-KR" dirty="0"/>
              <a:t> (k : </a:t>
            </a:r>
            <a:r>
              <a:rPr lang="ko-KR" altLang="en-US" dirty="0"/>
              <a:t>키 공간에서 임의로 선택된 키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buClrTx/>
              <a:buFont typeface="Wingdings" pitchFamily="2" charset="2"/>
              <a:buChar char="Ø"/>
              <a:defRPr/>
            </a:pPr>
            <a:r>
              <a:rPr lang="en-US" altLang="ko-KR" sz="2000" dirty="0"/>
              <a:t>M</a:t>
            </a:r>
            <a:r>
              <a:rPr lang="ko-KR" altLang="en-US" sz="2000" dirty="0"/>
              <a:t>개의 </a:t>
            </a:r>
            <a:r>
              <a:rPr lang="en-US" altLang="ko-KR" sz="2000" dirty="0"/>
              <a:t>slot</a:t>
            </a:r>
            <a:r>
              <a:rPr lang="ko-KR" altLang="en-US" sz="2000" dirty="0"/>
              <a:t> 각각에 임의의 </a:t>
            </a:r>
            <a:r>
              <a:rPr lang="en-US" altLang="ko-KR" sz="2000" dirty="0"/>
              <a:t>k</a:t>
            </a:r>
            <a:r>
              <a:rPr lang="ko-KR" altLang="en-US" sz="2000" dirty="0"/>
              <a:t>가 대응될 확률은 모두 같게 됨</a:t>
            </a:r>
          </a:p>
          <a:p>
            <a:pPr marL="457200" lvl="1" indent="0">
              <a:buClrTx/>
              <a:buFontTx/>
              <a:buNone/>
              <a:defRPr/>
            </a:pPr>
            <a:endParaRPr lang="en-US" altLang="ko-KR" sz="2400" dirty="0"/>
          </a:p>
          <a:p>
            <a:pPr marL="457200" lvl="1" indent="0">
              <a:buClrTx/>
              <a:buFontTx/>
              <a:buNone/>
              <a:defRPr/>
            </a:pPr>
            <a:endParaRPr lang="ko-KR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6757" y="2002660"/>
            <a:ext cx="8110603" cy="4023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중간제곱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(Mid-square)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 제곱한 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적절한 크기의 중간부분을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해시값으로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사용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ko-KR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접기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(Folding)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큰 자릿수를 갖는 십진수를 키로 사용하는 경우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몇 자리씩 일정하게 끊어서 만든 숫자들의 합을 이용해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해시값을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만든다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07000"/>
              </a:lnSpc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예를 들어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1234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5678</a:t>
            </a:r>
            <a:r>
              <a:rPr lang="en-US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9012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 대해서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1234 +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5678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9012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= 15924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 계산한 후에 해시테이블의 크기가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이라면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altLang="ko-KR" sz="24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924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자리 수만을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해시값으로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8617" y="650071"/>
            <a:ext cx="396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대표적인 </a:t>
            </a:r>
            <a:r>
              <a:rPr lang="ko-KR" altLang="ko-KR" sz="3200" dirty="0"/>
              <a:t>해시함수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830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6698" y="1342701"/>
            <a:ext cx="811060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나눗셈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(Division)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나눗셈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함수는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소수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(Prime) M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으로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나눈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뒤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나머지를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해시값으로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en-US" altLang="ko-KR" sz="22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h(key) = key % M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이고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따라서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해시테이블의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M-1</a:t>
            </a:r>
            <a:r>
              <a:rPr lang="ko-KR" altLang="en-US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 됨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여기서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제수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(M)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소수를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이유는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나눗셈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연산을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했을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en-US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소수가</a:t>
            </a:r>
            <a:r>
              <a:rPr lang="ko-KR" altLang="ko-K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키들을</a:t>
            </a:r>
            <a:r>
              <a:rPr lang="ko-KR" altLang="ko-K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균등하게</a:t>
            </a:r>
            <a:r>
              <a:rPr lang="ko-KR" altLang="ko-K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인덱스로</a:t>
            </a:r>
            <a:r>
              <a:rPr lang="ko-KR" altLang="ko-KR" sz="2200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u="sng" dirty="0">
                <a:latin typeface="Calibri" panose="020F0502020204030204" pitchFamily="34" charset="0"/>
                <a:cs typeface="Times New Roman" panose="02020603050405020304" pitchFamily="18" charset="0"/>
              </a:rPr>
              <a:t>변환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시키는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성질을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갖기</a:t>
            </a:r>
            <a:r>
              <a:rPr lang="ko-KR" altLang="ko-KR" sz="2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때문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9016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20037" y="1011848"/>
                <a:ext cx="7947765" cy="4665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곱셈</a:t>
                </a:r>
                <a:r>
                  <a:rPr lang="en-US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(Multiplicative) </a:t>
                </a:r>
                <a:r>
                  <a:rPr lang="ko-KR" altLang="ko-KR" sz="2400" dirty="0">
                    <a:solidFill>
                      <a:srgbClr val="3333FF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함수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: 1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보다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작은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실수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를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키에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곱하여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얻은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숫자의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소수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부분을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테이블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크기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과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곱한다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이렇게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나온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값의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정수</a:t>
                </a: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부분을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해시값으로</a:t>
                </a:r>
                <a:r>
                  <a:rPr lang="ko-KR" altLang="ko-KR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사용</a:t>
                </a:r>
                <a:endParaRPr lang="en-US" altLang="ko-KR" sz="24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ko-KR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h(key) =  ((key</a:t>
                </a:r>
                <a:r>
                  <a:rPr lang="en-US" altLang="ko-KR" sz="2400" dirty="0"/>
                  <a:t>* </a:t>
                </a:r>
                <a:r>
                  <a:rPr lang="en-US" altLang="ko-KR" sz="2400" dirty="0">
                    <a:sym typeface="Symbol" panose="05050102010706020507" pitchFamily="18" charset="2"/>
                  </a:rPr>
                  <a:t></a:t>
                </a:r>
                <a:r>
                  <a:rPr lang="en-US" altLang="ko-KR" sz="2400" dirty="0"/>
                  <a:t>) % 1) * M </a:t>
                </a:r>
                <a:r>
                  <a:rPr lang="ko-KR" altLang="ko-KR" sz="2400" dirty="0"/>
                  <a:t>이다</a:t>
                </a:r>
                <a:r>
                  <a:rPr lang="en-US" altLang="ko-KR" sz="2400" dirty="0"/>
                  <a:t>. Knuth</a:t>
                </a:r>
                <a:r>
                  <a:rPr lang="ko-KR" altLang="ko-KR" sz="2400" dirty="0"/>
                  <a:t>에 의하면 </a:t>
                </a:r>
                <a:r>
                  <a:rPr lang="en-US" altLang="ko-KR" sz="2400" dirty="0">
                    <a:sym typeface="Symbol" panose="05050102010706020507" pitchFamily="18" charset="2"/>
                  </a:rPr>
                  <a:t></a:t>
                </a:r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sym typeface="Symbol" panose="05050102010706020507" pitchFamily="18" charset="2"/>
                  </a:rPr>
                  <a:t></a:t>
                </a:r>
                <a:r>
                  <a:rPr lang="en-US" altLang="ko-KR" sz="2400" dirty="0"/>
                  <a:t>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0.61803</a:t>
                </a:r>
                <a:r>
                  <a:rPr lang="ko-KR" altLang="ko-KR" sz="2400" dirty="0"/>
                  <a:t>이 좋은 성능을 보인다</a:t>
                </a:r>
                <a:r>
                  <a:rPr lang="en-US" altLang="ko-KR" sz="2400" dirty="0"/>
                  <a:t>. </a:t>
                </a:r>
              </a:p>
              <a:p>
                <a:pPr marL="800100" lvl="1" indent="-342900">
                  <a:lnSpc>
                    <a:spcPct val="130000"/>
                  </a:lnSpc>
                  <a:buFontTx/>
                  <a:buChar char="-"/>
                </a:pPr>
                <a:r>
                  <a:rPr lang="ko-KR" altLang="ko-KR" sz="2400" dirty="0"/>
                  <a:t>예를 들면</a:t>
                </a:r>
                <a:r>
                  <a:rPr lang="en-US" altLang="ko-KR" sz="2400" dirty="0"/>
                  <a:t>, </a:t>
                </a:r>
                <a:r>
                  <a:rPr lang="ko-KR" altLang="ko-KR" sz="2400" dirty="0"/>
                  <a:t>테이블 크기</a:t>
                </a:r>
                <a:r>
                  <a:rPr lang="en-US" altLang="ko-KR" sz="2400" dirty="0"/>
                  <a:t> M = </a:t>
                </a:r>
                <a:r>
                  <a:rPr lang="en-US" altLang="ko-KR" sz="2400" dirty="0">
                    <a:solidFill>
                      <a:srgbClr val="7030A0"/>
                    </a:solidFill>
                  </a:rPr>
                  <a:t>127</a:t>
                </a:r>
                <a:r>
                  <a:rPr lang="ko-KR" altLang="ko-KR" sz="2400" dirty="0"/>
                  <a:t>이고 키가 </a:t>
                </a:r>
                <a:r>
                  <a:rPr lang="en-US" altLang="ko-KR" sz="2400" dirty="0"/>
                  <a:t>123456789</a:t>
                </a:r>
                <a:r>
                  <a:rPr lang="ko-KR" altLang="ko-KR" sz="2400" dirty="0"/>
                  <a:t>인 경우</a:t>
                </a:r>
                <a:r>
                  <a:rPr lang="en-US" altLang="ko-KR" sz="2400" dirty="0"/>
                  <a:t>, 123456789 x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0.61803 </a:t>
                </a:r>
                <a:r>
                  <a:rPr lang="en-US" altLang="ko-KR" sz="2400" dirty="0"/>
                  <a:t>= 76299999.</a:t>
                </a:r>
                <a:r>
                  <a:rPr lang="en-US" altLang="ko-KR" sz="2400" u="sng" dirty="0"/>
                  <a:t>30567</a:t>
                </a:r>
                <a:r>
                  <a:rPr lang="en-US" altLang="ko-KR" sz="2400" dirty="0"/>
                  <a:t>, 0.30567 x </a:t>
                </a:r>
                <a:r>
                  <a:rPr lang="en-US" altLang="ko-KR" sz="2400" dirty="0">
                    <a:solidFill>
                      <a:srgbClr val="7030A0"/>
                    </a:solidFill>
                  </a:rPr>
                  <a:t>127 </a:t>
                </a:r>
                <a:r>
                  <a:rPr lang="en-US" altLang="ko-KR" sz="2400" dirty="0"/>
                  <a:t>= </a:t>
                </a:r>
                <a:r>
                  <a:rPr lang="en-US" altLang="ko-KR" sz="2400" u="sng" dirty="0">
                    <a:solidFill>
                      <a:srgbClr val="3333FF"/>
                    </a:solidFill>
                  </a:rPr>
                  <a:t>38</a:t>
                </a:r>
                <a:r>
                  <a:rPr lang="en-US" altLang="ko-KR" sz="2400" dirty="0"/>
                  <a:t>.82009</a:t>
                </a:r>
                <a:r>
                  <a:rPr lang="ko-KR" altLang="ko-KR" sz="2400" dirty="0"/>
                  <a:t>이므로 </a:t>
                </a:r>
                <a:r>
                  <a:rPr lang="en-US" altLang="ko-KR" sz="2400" dirty="0">
                    <a:solidFill>
                      <a:srgbClr val="3333FF"/>
                    </a:solidFill>
                  </a:rPr>
                  <a:t>38</a:t>
                </a:r>
                <a:r>
                  <a:rPr lang="ko-KR" altLang="ko-KR" sz="2400" dirty="0"/>
                  <a:t>을 </a:t>
                </a:r>
                <a:r>
                  <a:rPr lang="ko-KR" altLang="ko-KR" sz="2400" dirty="0" err="1"/>
                  <a:t>해시값으로</a:t>
                </a:r>
                <a:r>
                  <a:rPr lang="ko-KR" altLang="ko-KR" sz="2400" dirty="0"/>
                  <a:t> 사용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7" y="1011848"/>
                <a:ext cx="7947765" cy="4665123"/>
              </a:xfrm>
              <a:prstGeom prst="rect">
                <a:avLst/>
              </a:prstGeom>
              <a:blipFill>
                <a:blip r:embed="rId2"/>
                <a:stretch>
                  <a:fillRect l="-1074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60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7720" y="426722"/>
            <a:ext cx="826913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이러한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해시함수들의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공통점</a:t>
            </a:r>
            <a:r>
              <a:rPr lang="en-US" altLang="ko-KR" sz="2400" dirty="0">
                <a:latin typeface="Calibri" panose="020F0502020204030204" pitchFamily="34" charset="0"/>
              </a:rPr>
              <a:t>:</a:t>
            </a: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>
                <a:latin typeface="Calibri" panose="020F0502020204030204" pitchFamily="34" charset="0"/>
              </a:rPr>
              <a:t>키의</a:t>
            </a:r>
            <a:r>
              <a:rPr lang="ko-KR" altLang="ko-KR" sz="2200" dirty="0"/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모든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자리의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숫자들이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함수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계산에</a:t>
            </a:r>
            <a:r>
              <a:rPr lang="ko-KR" altLang="ko-KR" sz="2200" dirty="0">
                <a:solidFill>
                  <a:srgbClr val="3333FF"/>
                </a:solidFill>
              </a:rPr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참여</a:t>
            </a:r>
            <a:r>
              <a:rPr lang="ko-KR" altLang="ko-KR" sz="2200" dirty="0">
                <a:latin typeface="Calibri" panose="020F0502020204030204" pitchFamily="34" charset="0"/>
              </a:rPr>
              <a:t>함으로써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계산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결과에서는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원래의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키에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부여된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의미나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특성을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찾아볼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없게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된다는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점</a:t>
            </a:r>
            <a:endParaRPr lang="en-US" altLang="ko-KR" sz="2200" dirty="0">
              <a:latin typeface="Calibri" panose="020F0502020204030204" pitchFamily="34" charset="0"/>
            </a:endParaRPr>
          </a:p>
          <a:p>
            <a:pPr marL="800100" lvl="1" indent="-342900">
              <a:spcAft>
                <a:spcPts val="600"/>
              </a:spcAft>
              <a:buFontTx/>
              <a:buChar char="-"/>
            </a:pPr>
            <a:r>
              <a:rPr lang="ko-KR" altLang="ko-KR" sz="2200" dirty="0">
                <a:latin typeface="Calibri" panose="020F0502020204030204" pitchFamily="34" charset="0"/>
              </a:rPr>
              <a:t>계산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결과에서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해시테이블의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크기에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따라</a:t>
            </a:r>
            <a:r>
              <a:rPr lang="ko-KR" altLang="ko-KR" sz="2200" dirty="0"/>
              <a:t> </a:t>
            </a:r>
            <a:r>
              <a:rPr lang="ko-KR" altLang="ko-KR" sz="2200" dirty="0">
                <a:solidFill>
                  <a:srgbClr val="3333FF"/>
                </a:solidFill>
                <a:latin typeface="Calibri" panose="020F0502020204030204" pitchFamily="34" charset="0"/>
              </a:rPr>
              <a:t>특정부분만</a:t>
            </a:r>
            <a:r>
              <a:rPr lang="ko-KR" altLang="ko-KR" sz="2200" dirty="0">
                <a:latin typeface="Calibri" panose="020F0502020204030204" pitchFamily="34" charset="0"/>
              </a:rPr>
              <a:t>을</a:t>
            </a:r>
            <a:r>
              <a:rPr lang="ko-KR" altLang="ko-KR" sz="2200" dirty="0"/>
              <a:t> </a:t>
            </a:r>
            <a:r>
              <a:rPr lang="ko-KR" altLang="ko-KR" sz="2200" dirty="0" err="1">
                <a:latin typeface="Calibri" panose="020F0502020204030204" pitchFamily="34" charset="0"/>
              </a:rPr>
              <a:t>해시값으로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활용한다는</a:t>
            </a:r>
            <a:r>
              <a:rPr lang="ko-KR" altLang="ko-KR" sz="2200" dirty="0"/>
              <a:t> </a:t>
            </a:r>
            <a:r>
              <a:rPr lang="ko-KR" altLang="ko-KR" sz="2200" dirty="0">
                <a:latin typeface="Calibri" panose="020F0502020204030204" pitchFamily="34" charset="0"/>
              </a:rPr>
              <a:t>점</a:t>
            </a:r>
            <a:endParaRPr lang="ko-KR" altLang="ko-KR" sz="2200" dirty="0"/>
          </a:p>
          <a:p>
            <a:pPr marL="342900" indent="-342900"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가장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널리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해시함수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나눗셈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(Division)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5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ko-KR" dirty="0">
                <a:solidFill>
                  <a:schemeClr val="tx1"/>
                </a:solidFill>
              </a:rPr>
              <a:t>개방주소방식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ko-KR" sz="2400" dirty="0">
                <a:solidFill>
                  <a:srgbClr val="3333FF"/>
                </a:solidFill>
              </a:rPr>
              <a:t>개방주소방식</a:t>
            </a:r>
            <a:r>
              <a:rPr lang="en-US" altLang="ko-KR" sz="2400" dirty="0">
                <a:solidFill>
                  <a:srgbClr val="3333FF"/>
                </a:solidFill>
              </a:rPr>
              <a:t>(Open Addressing</a:t>
            </a:r>
            <a:r>
              <a:rPr lang="en-US" altLang="ko-KR" sz="2400" dirty="0"/>
              <a:t>)</a:t>
            </a:r>
            <a:r>
              <a:rPr lang="ko-KR" altLang="ko-KR" sz="2400" dirty="0"/>
              <a:t>은 </a:t>
            </a:r>
            <a:r>
              <a:rPr lang="ko-KR" altLang="ko-KR" sz="2400" dirty="0" err="1"/>
              <a:t>해시테이블</a:t>
            </a:r>
            <a:r>
              <a:rPr lang="ko-KR" altLang="ko-KR" sz="2400" dirty="0"/>
              <a:t> 전체를 열린 공간으로 가정하고 충돌된 키를 일정한 방식에 따라서 찾아낸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 저장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/>
              <a:t>대표적인 개방주소방식</a:t>
            </a:r>
            <a:r>
              <a:rPr lang="en-US" altLang="ko-KR" sz="2400" dirty="0"/>
              <a:t>: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>
                <a:solidFill>
                  <a:srgbClr val="3333FF"/>
                </a:solidFill>
              </a:rPr>
              <a:t>선형조사</a:t>
            </a:r>
            <a:r>
              <a:rPr lang="en-US" altLang="ko-KR" dirty="0">
                <a:solidFill>
                  <a:srgbClr val="3333FF"/>
                </a:solidFill>
              </a:rPr>
              <a:t>(Linear Probing)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>
                <a:solidFill>
                  <a:srgbClr val="3333FF"/>
                </a:solidFill>
              </a:rPr>
              <a:t>이차조사</a:t>
            </a:r>
            <a:r>
              <a:rPr lang="en-US" altLang="ko-KR" dirty="0">
                <a:solidFill>
                  <a:srgbClr val="3333FF"/>
                </a:solidFill>
              </a:rPr>
              <a:t>(Quadratic Probing)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>
                <a:solidFill>
                  <a:srgbClr val="3333FF"/>
                </a:solidFill>
              </a:rPr>
              <a:t>랜덤조사</a:t>
            </a:r>
            <a:r>
              <a:rPr lang="en-US" altLang="ko-KR" dirty="0">
                <a:solidFill>
                  <a:srgbClr val="3333FF"/>
                </a:solidFill>
              </a:rPr>
              <a:t>(Random Probing)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ko-KR" altLang="ko-KR" dirty="0" err="1">
                <a:solidFill>
                  <a:srgbClr val="3333FF"/>
                </a:solidFill>
              </a:rPr>
              <a:t>이중해싱</a:t>
            </a:r>
            <a:r>
              <a:rPr lang="en-US" altLang="ko-KR" dirty="0">
                <a:solidFill>
                  <a:srgbClr val="3333FF"/>
                </a:solidFill>
              </a:rPr>
              <a:t>(Double Hashing) </a:t>
            </a:r>
            <a:endParaRPr lang="ko-KR" altLang="ko-KR" dirty="0">
              <a:solidFill>
                <a:srgbClr val="3333FF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17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3.1 </a:t>
            </a:r>
            <a:r>
              <a:rPr lang="ko-KR" altLang="ko-KR" dirty="0">
                <a:solidFill>
                  <a:schemeClr val="tx1"/>
                </a:solidFill>
              </a:rPr>
              <a:t>선형조사</a:t>
            </a:r>
            <a:r>
              <a:rPr lang="en-US" altLang="ko-KR" dirty="0">
                <a:solidFill>
                  <a:schemeClr val="tx1"/>
                </a:solidFill>
              </a:rPr>
              <a:t> (Linear probing)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ko-KR" sz="2400" dirty="0" err="1"/>
              <a:t>선형조사는</a:t>
            </a:r>
            <a:r>
              <a:rPr lang="ko-KR" altLang="ko-KR" sz="2400" dirty="0"/>
              <a:t> 충돌이 일어난 원소에서부터 </a:t>
            </a:r>
            <a:r>
              <a:rPr lang="ko-KR" altLang="ko-KR" sz="2400" u="sng" dirty="0"/>
              <a:t>순차적으로 검색하여</a:t>
            </a:r>
            <a:r>
              <a:rPr lang="ko-KR" altLang="ko-KR" sz="2400" dirty="0"/>
              <a:t> 처음 발견한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 충돌이 일어난 키를 저장</a:t>
            </a:r>
            <a:endParaRPr lang="en-US" altLang="ko-KR" sz="2400" dirty="0"/>
          </a:p>
          <a:p>
            <a:pPr>
              <a:lnSpc>
                <a:spcPct val="130000"/>
              </a:lnSpc>
            </a:pPr>
            <a:r>
              <a:rPr lang="en-US" altLang="ko-KR" sz="2400" dirty="0"/>
              <a:t>h(key) = </a:t>
            </a:r>
            <a:r>
              <a:rPr lang="en-US" altLang="ko-KR" sz="2400" dirty="0" err="1"/>
              <a:t>i</a:t>
            </a:r>
            <a:r>
              <a:rPr lang="ko-KR" altLang="ko-KR" sz="2400" dirty="0"/>
              <a:t>라면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해시테이블</a:t>
            </a:r>
            <a:r>
              <a:rPr lang="ko-KR" altLang="ko-KR" sz="2400" dirty="0"/>
              <a:t> </a:t>
            </a:r>
            <a:r>
              <a:rPr lang="en-US" altLang="ko-KR" sz="2400" dirty="0"/>
              <a:t>a[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], a[i+1], a[i+2], …, a[</a:t>
            </a:r>
            <a:r>
              <a:rPr lang="en-US" altLang="ko-KR" sz="2400" dirty="0" err="1"/>
              <a:t>i+j</a:t>
            </a:r>
            <a:r>
              <a:rPr lang="en-US" altLang="ko-KR" sz="2400" dirty="0"/>
              <a:t>] </a:t>
            </a:r>
            <a:r>
              <a:rPr lang="ko-KR" altLang="ko-KR" sz="2400" dirty="0"/>
              <a:t>를 차례로 검색하여 </a:t>
            </a:r>
            <a:r>
              <a:rPr lang="ko-KR" altLang="en-US" sz="2400" dirty="0"/>
              <a:t>처음으</a:t>
            </a:r>
            <a:r>
              <a:rPr lang="ko-KR" altLang="ko-KR" sz="2400" dirty="0"/>
              <a:t>로 찾아낸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원소에</a:t>
            </a:r>
            <a:r>
              <a:rPr lang="en-US" altLang="ko-KR" sz="2400" dirty="0"/>
              <a:t> key</a:t>
            </a:r>
            <a:r>
              <a:rPr lang="ko-KR" altLang="ko-KR" sz="2400" dirty="0"/>
              <a:t>를 저장</a:t>
            </a:r>
            <a:endParaRPr lang="en-US" altLang="ko-KR" sz="2400" dirty="0"/>
          </a:p>
          <a:p>
            <a:pPr>
              <a:lnSpc>
                <a:spcPct val="130000"/>
              </a:lnSpc>
            </a:pPr>
            <a:r>
              <a:rPr lang="ko-KR" altLang="ko-KR" sz="2400" dirty="0"/>
              <a:t>해시테이블은 </a:t>
            </a:r>
            <a:r>
              <a:rPr lang="en-US" altLang="ko-KR" sz="2400" dirty="0"/>
              <a:t>1</a:t>
            </a:r>
            <a:r>
              <a:rPr lang="ko-KR" altLang="ko-KR" sz="2400" dirty="0"/>
              <a:t>차원 </a:t>
            </a:r>
            <a:r>
              <a:rPr lang="ko-KR" altLang="en-US" sz="2400" dirty="0"/>
              <a:t>리스트</a:t>
            </a:r>
            <a:r>
              <a:rPr lang="ko-KR" altLang="ko-KR" sz="2400" dirty="0"/>
              <a:t>이므로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+ j</a:t>
            </a:r>
            <a:r>
              <a:rPr lang="ko-KR" altLang="ko-KR" sz="2400" dirty="0"/>
              <a:t>가 </a:t>
            </a:r>
            <a:r>
              <a:rPr lang="en-US" altLang="ko-KR" sz="2400" dirty="0"/>
              <a:t>M</a:t>
            </a:r>
            <a:r>
              <a:rPr lang="ko-KR" altLang="ko-KR" sz="2400" dirty="0"/>
              <a:t>이 되면</a:t>
            </a:r>
            <a:r>
              <a:rPr lang="en-US" altLang="ko-KR" sz="2400" dirty="0"/>
              <a:t> a[0]</a:t>
            </a:r>
            <a:r>
              <a:rPr lang="ko-KR" altLang="ko-KR" sz="2400" dirty="0"/>
              <a:t>을 검색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altLang="ko-KR" dirty="0">
                <a:solidFill>
                  <a:srgbClr val="3333FF"/>
                </a:solidFill>
              </a:rPr>
              <a:t>(h(key) + j) % M</a:t>
            </a:r>
            <a:r>
              <a:rPr lang="en-US" altLang="ko-KR" dirty="0"/>
              <a:t>, j = 0, 1, 2, 3, …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508294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3" y="1090849"/>
            <a:ext cx="8697991" cy="49091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2652067" y="413452"/>
            <a:ext cx="4084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선형조사방식의</a:t>
            </a:r>
            <a:r>
              <a:rPr lang="ko-KR" altLang="ko-KR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ko-KR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r>
              <a:rPr lang="ko-KR" altLang="ko-KR" sz="24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2225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E4CE060-A343-4C90-B4E5-C25B91574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934200" cy="614363"/>
          </a:xfrm>
        </p:spPr>
        <p:txBody>
          <a:bodyPr/>
          <a:lstStyle/>
          <a:p>
            <a:b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</a:br>
            <a:r>
              <a:rPr lang="ko-K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사전</a:t>
            </a:r>
            <a:r>
              <a:rPr lang="en-US" altLang="ko-KR">
                <a:ea typeface="ＭＳ Ｐゴシック" panose="020B0600070205080204" pitchFamily="34" charset="-128"/>
                <a:cs typeface="Arial" panose="020B0604020202020204" pitchFamily="34" charset="0"/>
              </a:rPr>
              <a:t>(dictionary)</a:t>
            </a:r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4A26948-4A2F-455E-AD20-7C952CE74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458200" cy="5329237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u"/>
            </a:pPr>
            <a:r>
              <a:rPr lang="en-US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ADT </a:t>
            </a:r>
            <a:r>
              <a:rPr lang="ko-KR" altLang="en-US" sz="2400" b="1" dirty="0">
                <a:ea typeface="ＭＳ Ｐゴシック" panose="020B0600070205080204" pitchFamily="34" charset="-128"/>
                <a:cs typeface="Arial" panose="020B0604020202020204" pitchFamily="34" charset="0"/>
              </a:rPr>
              <a:t>사전</a:t>
            </a:r>
            <a:r>
              <a:rPr lang="en-US" altLang="ko-KR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 (dictionary)</a:t>
            </a:r>
            <a:endParaRPr lang="en-US" altLang="ko-KR" sz="2400" b="1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algn="just">
              <a:buClrTx/>
              <a:buFontTx/>
              <a:buNone/>
            </a:pPr>
            <a:r>
              <a:rPr lang="en-US" altLang="ko-KR" sz="2000" dirty="0">
                <a:ea typeface="굴림" panose="020B0600000101010101" pitchFamily="50" charset="-127"/>
                <a:cs typeface="Arial" panose="020B0604020202020204" pitchFamily="34" charset="0"/>
              </a:rPr>
              <a:t>A dictionary is a list of key-element pairs, where keys are used to locate elements in the list. </a:t>
            </a:r>
          </a:p>
          <a:p>
            <a:pPr algn="just">
              <a:buClrTx/>
              <a:buFont typeface="Wingdings" panose="05000000000000000000" pitchFamily="2" charset="2"/>
              <a:buChar char="u"/>
            </a:pPr>
            <a:endParaRPr lang="en-US" altLang="ko-KR" sz="1600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u"/>
            </a:pPr>
            <a:r>
              <a:rPr lang="en-US" altLang="ko-KR" sz="2400" b="1" dirty="0">
                <a:ea typeface="굴림" panose="020B0600000101010101" pitchFamily="50" charset="-127"/>
                <a:cs typeface="Arial" panose="020B0604020202020204" pitchFamily="34" charset="0"/>
              </a:rPr>
              <a:t>Operations (methods) on dictionaries:</a:t>
            </a:r>
          </a:p>
          <a:p>
            <a:pPr>
              <a:buFontTx/>
              <a:buNone/>
            </a:pPr>
            <a:endParaRPr lang="en-US" altLang="ko-KR" sz="1600" b="1" dirty="0"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>
              <a:buFont typeface="Monotype Sorts"/>
              <a:buNone/>
            </a:pPr>
            <a:r>
              <a:rPr lang="en-US" altLang="ko-KR" sz="2000" dirty="0">
                <a:ea typeface="굴림" panose="020B0600000101010101" pitchFamily="50" charset="-127"/>
                <a:cs typeface="Arial" panose="020B0604020202020204" pitchFamily="34" charset="0"/>
              </a:rPr>
              <a:t>size ()                   Returns the size of the dictionary</a:t>
            </a:r>
          </a:p>
          <a:p>
            <a:pPr>
              <a:buFont typeface="Monotype Sorts"/>
              <a:buNone/>
            </a:pPr>
            <a:r>
              <a:rPr lang="en-US" altLang="ko-KR" sz="2000" dirty="0" err="1">
                <a:ea typeface="굴림" panose="020B0600000101010101" pitchFamily="50" charset="-127"/>
                <a:cs typeface="Arial" panose="020B0604020202020204" pitchFamily="34" charset="0"/>
              </a:rPr>
              <a:t>IsEmpty</a:t>
            </a:r>
            <a:r>
              <a:rPr lang="en-US" altLang="ko-KR" sz="2000" dirty="0">
                <a:ea typeface="굴림" panose="020B0600000101010101" pitchFamily="50" charset="-127"/>
                <a:cs typeface="Arial" panose="020B0604020202020204" pitchFamily="34" charset="0"/>
              </a:rPr>
              <a:t> ()                Returns </a:t>
            </a:r>
            <a:r>
              <a:rPr lang="en-US" altLang="ko-KR" sz="2000" b="1" dirty="0"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  <a:r>
              <a:rPr lang="en-US" altLang="ko-KR" sz="2000" dirty="0">
                <a:ea typeface="굴림" panose="020B0600000101010101" pitchFamily="50" charset="-127"/>
                <a:cs typeface="Arial" panose="020B0604020202020204" pitchFamily="34" charset="0"/>
              </a:rPr>
              <a:t> is the dictionary is empty</a:t>
            </a:r>
          </a:p>
          <a:p>
            <a:pPr>
              <a:buFont typeface="Monotype Sorts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retrieve (key)        Find the item with the specified key. </a:t>
            </a:r>
          </a:p>
          <a:p>
            <a:pPr>
              <a:buFont typeface="Monotype Sorts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       if no such key exists, sentinel value NO_SUCH_KEY is returned.</a:t>
            </a:r>
          </a:p>
          <a:p>
            <a:pPr>
              <a:buFont typeface="Monotype Sorts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delete(key)                     Removes the item with the specified key</a:t>
            </a:r>
          </a:p>
          <a:p>
            <a:pPr>
              <a:buFontTx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Insert (key, element)       Inserts a new key-item pair</a:t>
            </a:r>
          </a:p>
          <a:p>
            <a:pPr>
              <a:buFont typeface="Monotype Sorts"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148" y="589560"/>
            <a:ext cx="852396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</a:rPr>
              <a:t>선형조사는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순차탐색으로</a:t>
            </a:r>
            <a:r>
              <a:rPr lang="en-US" altLang="ko-KR" sz="2400" dirty="0"/>
              <a:t> empty </a:t>
            </a:r>
            <a:r>
              <a:rPr lang="ko-KR" altLang="ko-KR" sz="2400" dirty="0">
                <a:latin typeface="Calibri" panose="020F0502020204030204" pitchFamily="34" charset="0"/>
              </a:rPr>
              <a:t>원소를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찾아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충돌된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저장하므로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해시테이블의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키들이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빈틈없이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뭉쳐지는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현상이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발생</a:t>
            </a:r>
            <a:r>
              <a:rPr lang="en-US" altLang="ko-KR" sz="2400" dirty="0">
                <a:latin typeface="Calibri" panose="020F0502020204030204" pitchFamily="34" charset="0"/>
              </a:rPr>
              <a:t>[</a:t>
            </a:r>
            <a:r>
              <a:rPr lang="en-US" altLang="ko-KR" sz="2400" dirty="0">
                <a:solidFill>
                  <a:srgbClr val="3333FF"/>
                </a:solidFill>
              </a:rPr>
              <a:t>1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차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군집화</a:t>
            </a:r>
            <a:r>
              <a:rPr lang="en-US" altLang="ko-KR" sz="2400" dirty="0">
                <a:solidFill>
                  <a:srgbClr val="3333FF"/>
                </a:solidFill>
              </a:rPr>
              <a:t>(Primary Clustering)</a:t>
            </a:r>
            <a:r>
              <a:rPr lang="en-US" altLang="ko-KR" sz="2400" dirty="0">
                <a:latin typeface="Calibri" panose="020F0502020204030204" pitchFamily="34" charset="0"/>
              </a:rPr>
              <a:t>]</a:t>
            </a:r>
            <a:endParaRPr lang="en-US" altLang="ko-KR" sz="240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이러한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군집화는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탐색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삽입</a:t>
            </a:r>
            <a:r>
              <a:rPr lang="en-US" altLang="ko-KR" sz="2400" dirty="0"/>
              <a:t>, </a:t>
            </a:r>
            <a:r>
              <a:rPr lang="ko-KR" altLang="ko-KR" sz="2400" dirty="0">
                <a:latin typeface="Calibri" panose="020F0502020204030204" pitchFamily="34" charset="0"/>
              </a:rPr>
              <a:t>삭제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연산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군집된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키들을</a:t>
            </a:r>
            <a:r>
              <a:rPr lang="ko-KR" altLang="ko-KR" sz="2400" dirty="0"/>
              <a:t> </a:t>
            </a:r>
            <a:r>
              <a:rPr lang="ko-KR" altLang="ko-KR" sz="2400" u="sng" dirty="0">
                <a:latin typeface="Calibri" panose="020F0502020204030204" pitchFamily="34" charset="0"/>
              </a:rPr>
              <a:t>순차적으로</a:t>
            </a:r>
            <a:r>
              <a:rPr lang="ko-KR" altLang="ko-KR" sz="2400" u="sng" dirty="0"/>
              <a:t> </a:t>
            </a:r>
            <a:r>
              <a:rPr lang="ko-KR" altLang="ko-KR" sz="2400" u="sng" dirty="0">
                <a:latin typeface="Calibri" panose="020F0502020204030204" pitchFamily="34" charset="0"/>
              </a:rPr>
              <a:t>방문</a:t>
            </a:r>
            <a:r>
              <a:rPr lang="ko-KR" altLang="ko-KR" sz="2400" dirty="0">
                <a:latin typeface="Calibri" panose="020F0502020204030204" pitchFamily="34" charset="0"/>
              </a:rPr>
              <a:t>해야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문제점을</a:t>
            </a:r>
            <a:r>
              <a:rPr lang="ko-KR" altLang="ko-KR" sz="2400" dirty="0"/>
              <a:t> </a:t>
            </a:r>
            <a:r>
              <a:rPr lang="ko-KR" altLang="en-US" sz="2400" dirty="0">
                <a:latin typeface="Calibri" panose="020F0502020204030204" pitchFamily="34" charset="0"/>
              </a:rPr>
              <a:t>야기</a:t>
            </a:r>
            <a:r>
              <a:rPr lang="en-US" altLang="ko-KR" sz="2400" dirty="0"/>
              <a:t> 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</a:rPr>
              <a:t>군집화는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해시테이블에</a:t>
            </a:r>
            <a:r>
              <a:rPr lang="ko-KR" altLang="ko-KR" sz="2400" dirty="0"/>
              <a:t> </a:t>
            </a:r>
            <a:r>
              <a:rPr lang="en-US" altLang="ko-KR" sz="2400" dirty="0"/>
              <a:t>empty </a:t>
            </a:r>
            <a:r>
              <a:rPr lang="ko-KR" altLang="ko-KR" sz="2400" dirty="0">
                <a:latin typeface="Calibri" panose="020F0502020204030204" pitchFamily="34" charset="0"/>
              </a:rPr>
              <a:t>원소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수가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적을수록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심화되며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해시성능을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극단적으로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저하시</a:t>
            </a:r>
            <a:r>
              <a:rPr lang="ko-KR" altLang="en-US" sz="2400" dirty="0">
                <a:latin typeface="Calibri" panose="020F0502020204030204" pitchFamily="34" charset="0"/>
              </a:rPr>
              <a:t>킴</a:t>
            </a:r>
            <a:endParaRPr lang="ko-KR" altLang="ko-KR" sz="2400" dirty="0"/>
          </a:p>
        </p:txBody>
      </p:sp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44" y="3280946"/>
            <a:ext cx="5887955" cy="1366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9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596408-F14B-43CE-9C75-3538F6F76DBE}"/>
              </a:ext>
            </a:extLst>
          </p:cNvPr>
          <p:cNvSpPr txBox="1"/>
          <p:nvPr/>
        </p:nvSpPr>
        <p:spPr>
          <a:xfrm>
            <a:off x="228600" y="226427"/>
            <a:ext cx="507682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Dictionary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size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self.M</a:t>
            </a:r>
            <a:r>
              <a:rPr lang="ko-KR" altLang="en-US" dirty="0"/>
              <a:t> = </a:t>
            </a:r>
            <a:r>
              <a:rPr lang="ko-KR" altLang="en-US" dirty="0" err="1"/>
              <a:t>size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self.keyList</a:t>
            </a:r>
            <a:r>
              <a:rPr lang="ko-KR" altLang="en-US" dirty="0"/>
              <a:t> = [</a:t>
            </a:r>
            <a:r>
              <a:rPr lang="ko-KR" altLang="en-US" dirty="0" err="1"/>
              <a:t>None</a:t>
            </a:r>
            <a:r>
              <a:rPr lang="ko-KR" altLang="en-US" dirty="0"/>
              <a:t>]*</a:t>
            </a:r>
            <a:r>
              <a:rPr lang="ko-KR" altLang="en-US" dirty="0" err="1"/>
              <a:t>size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self.valueList</a:t>
            </a:r>
            <a:r>
              <a:rPr lang="ko-KR" altLang="en-US" dirty="0"/>
              <a:t> = [</a:t>
            </a:r>
            <a:r>
              <a:rPr lang="ko-KR" altLang="en-US" dirty="0" err="1"/>
              <a:t>None</a:t>
            </a:r>
            <a:r>
              <a:rPr lang="ko-KR" altLang="en-US" dirty="0"/>
              <a:t>]*</a:t>
            </a:r>
            <a:r>
              <a:rPr lang="ko-KR" altLang="en-US" dirty="0" err="1"/>
              <a:t>size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hashFunc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key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% </a:t>
            </a:r>
            <a:r>
              <a:rPr lang="ko-KR" altLang="en-US" dirty="0" err="1"/>
              <a:t>self.M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en-US" altLang="ko-KR" dirty="0"/>
              <a:t>put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key</a:t>
            </a:r>
            <a:r>
              <a:rPr lang="ko-KR" altLang="en-US" dirty="0"/>
              <a:t>, </a:t>
            </a:r>
            <a:r>
              <a:rPr lang="ko-KR" altLang="en-US" dirty="0" err="1"/>
              <a:t>value</a:t>
            </a:r>
            <a:r>
              <a:rPr lang="ko-KR" altLang="en-US" dirty="0"/>
              <a:t>): # 삽입: </a:t>
            </a:r>
            <a:r>
              <a:rPr lang="ko-KR" altLang="en-US" dirty="0" err="1"/>
              <a:t>linear</a:t>
            </a:r>
            <a:r>
              <a:rPr lang="ko-KR" altLang="en-US" dirty="0"/>
              <a:t> </a:t>
            </a:r>
            <a:r>
              <a:rPr lang="ko-KR" altLang="en-US" dirty="0" err="1"/>
              <a:t>probing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initialPos</a:t>
            </a:r>
            <a:r>
              <a:rPr lang="ko-KR" altLang="en-US" dirty="0"/>
              <a:t> = </a:t>
            </a:r>
            <a:r>
              <a:rPr lang="ko-KR" altLang="en-US" dirty="0" err="1"/>
              <a:t>self.hashFunc</a:t>
            </a:r>
            <a:r>
              <a:rPr lang="ko-KR" altLang="en-US" dirty="0"/>
              <a:t>(</a:t>
            </a:r>
            <a:r>
              <a:rPr lang="ko-KR" altLang="en-US" dirty="0" err="1"/>
              <a:t>key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</a:t>
            </a:r>
            <a:r>
              <a:rPr lang="ko-KR" altLang="en-US" dirty="0"/>
              <a:t> =  </a:t>
            </a:r>
            <a:r>
              <a:rPr lang="ko-KR" altLang="en-US" dirty="0" err="1"/>
              <a:t>initialPos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True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self.keyList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== </a:t>
            </a:r>
            <a:r>
              <a:rPr lang="ko-KR" altLang="en-US" dirty="0" err="1"/>
              <a:t>None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self.keyList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 </a:t>
            </a:r>
            <a:r>
              <a:rPr lang="ko-KR" altLang="en-US" dirty="0" err="1"/>
              <a:t>key</a:t>
            </a:r>
            <a:endParaRPr lang="ko-KR" altLang="en-US" dirty="0"/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self.valueList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 </a:t>
            </a:r>
            <a:r>
              <a:rPr lang="ko-KR" altLang="en-US" dirty="0" err="1"/>
              <a:t>value</a:t>
            </a:r>
            <a:endParaRPr lang="ko-KR" altLang="en-US" dirty="0"/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return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self.keyList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== </a:t>
            </a:r>
            <a:r>
              <a:rPr lang="ko-KR" altLang="en-US" dirty="0" err="1"/>
              <a:t>key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self.valueList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 </a:t>
            </a:r>
            <a:r>
              <a:rPr lang="ko-KR" altLang="en-US" dirty="0" err="1"/>
              <a:t>value</a:t>
            </a:r>
            <a:endParaRPr lang="ko-KR" altLang="en-US" dirty="0"/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return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</a:t>
            </a:r>
            <a:r>
              <a:rPr lang="ko-KR" altLang="en-US" dirty="0"/>
              <a:t> = (</a:t>
            </a:r>
            <a:r>
              <a:rPr lang="ko-KR" altLang="en-US" dirty="0" err="1"/>
              <a:t>i</a:t>
            </a:r>
            <a:r>
              <a:rPr lang="ko-KR" altLang="en-US" dirty="0"/>
              <a:t> + 1) % </a:t>
            </a:r>
            <a:r>
              <a:rPr lang="ko-KR" altLang="en-US" dirty="0" err="1"/>
              <a:t>self.M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== </a:t>
            </a:r>
            <a:r>
              <a:rPr lang="ko-KR" altLang="en-US" dirty="0" err="1"/>
              <a:t>initialPos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return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86B93-176B-41D2-B097-408344B0596E}"/>
              </a:ext>
            </a:extLst>
          </p:cNvPr>
          <p:cNvSpPr txBox="1"/>
          <p:nvPr/>
        </p:nvSpPr>
        <p:spPr>
          <a:xfrm>
            <a:off x="5448300" y="312152"/>
            <a:ext cx="36957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key</a:t>
            </a:r>
            <a:r>
              <a:rPr lang="ko-KR" altLang="en-US" dirty="0"/>
              <a:t>): </a:t>
            </a:r>
            <a:r>
              <a:rPr lang="en-US" altLang="ko-KR" dirty="0"/>
              <a:t># </a:t>
            </a:r>
            <a:r>
              <a:rPr lang="ko-KR" altLang="en-US" dirty="0"/>
              <a:t>검색</a:t>
            </a:r>
            <a:r>
              <a:rPr lang="en-US" altLang="ko-KR" dirty="0"/>
              <a:t>(</a:t>
            </a:r>
            <a:r>
              <a:rPr lang="ko-KR" altLang="en-US" dirty="0"/>
              <a:t>탐색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initialPos</a:t>
            </a:r>
            <a:r>
              <a:rPr lang="ko-KR" altLang="en-US" dirty="0"/>
              <a:t> = </a:t>
            </a:r>
            <a:r>
              <a:rPr lang="ko-KR" altLang="en-US" dirty="0" err="1"/>
              <a:t>self.hashFunc</a:t>
            </a:r>
            <a:r>
              <a:rPr lang="ko-KR" altLang="en-US" dirty="0"/>
              <a:t>(</a:t>
            </a:r>
            <a:r>
              <a:rPr lang="ko-KR" altLang="en-US" dirty="0" err="1"/>
              <a:t>key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</a:t>
            </a:r>
            <a:r>
              <a:rPr lang="ko-KR" altLang="en-US" dirty="0"/>
              <a:t> =  </a:t>
            </a:r>
            <a:r>
              <a:rPr lang="ko-KR" altLang="en-US" dirty="0" err="1"/>
              <a:t>initialPos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self.keyList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!= </a:t>
            </a:r>
            <a:r>
              <a:rPr lang="ko-KR" altLang="en-US" dirty="0" err="1"/>
              <a:t>None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self.keyList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== </a:t>
            </a:r>
            <a:r>
              <a:rPr lang="ko-KR" altLang="en-US" dirty="0" err="1"/>
              <a:t>key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self.valueList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</a:t>
            </a:r>
            <a:r>
              <a:rPr lang="ko-KR" altLang="en-US" dirty="0"/>
              <a:t> = (</a:t>
            </a:r>
            <a:r>
              <a:rPr lang="ko-KR" altLang="en-US" dirty="0" err="1"/>
              <a:t>i</a:t>
            </a:r>
            <a:r>
              <a:rPr lang="ko-KR" altLang="en-US" dirty="0"/>
              <a:t> + 1) % </a:t>
            </a:r>
            <a:r>
              <a:rPr lang="ko-KR" altLang="en-US" dirty="0" err="1"/>
              <a:t>self.M</a:t>
            </a:r>
            <a:endParaRPr lang="ko-KR" altLang="en-US" dirty="0"/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i</a:t>
            </a:r>
            <a:r>
              <a:rPr lang="ko-KR" altLang="en-US" dirty="0"/>
              <a:t> == </a:t>
            </a:r>
            <a:r>
              <a:rPr lang="ko-KR" altLang="en-US" dirty="0" err="1"/>
              <a:t>initialPos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59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3.2 </a:t>
            </a:r>
            <a:r>
              <a:rPr lang="ko-KR" altLang="ko-KR" dirty="0">
                <a:solidFill>
                  <a:schemeClr val="tx1"/>
                </a:solidFill>
              </a:rPr>
              <a:t>이차조사</a:t>
            </a:r>
            <a:r>
              <a:rPr lang="en-US" altLang="ko-KR" dirty="0">
                <a:solidFill>
                  <a:schemeClr val="tx1"/>
                </a:solidFill>
              </a:rPr>
              <a:t> (Quadratic probing)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 err="1"/>
              <a:t>이차조사</a:t>
            </a:r>
            <a:r>
              <a:rPr lang="en-US" altLang="ko-KR" sz="2400" dirty="0"/>
              <a:t>(Quadratic Probing)</a:t>
            </a:r>
            <a:r>
              <a:rPr lang="ko-KR" altLang="ko-KR" sz="2400" dirty="0"/>
              <a:t>는 </a:t>
            </a:r>
            <a:r>
              <a:rPr lang="ko-KR" altLang="ko-KR" sz="2400" dirty="0" err="1"/>
              <a:t>선형조사와</a:t>
            </a:r>
            <a:r>
              <a:rPr lang="ko-KR" altLang="ko-KR" sz="2400" dirty="0"/>
              <a:t> 근본적으로 동일한 </a:t>
            </a:r>
            <a:r>
              <a:rPr lang="ko-KR" altLang="ko-KR" sz="2400" dirty="0" err="1"/>
              <a:t>충돌해결</a:t>
            </a:r>
            <a:r>
              <a:rPr lang="ko-KR" altLang="ko-KR" sz="2400" dirty="0"/>
              <a:t> 방법</a:t>
            </a:r>
            <a:endParaRPr lang="en-US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충돌 후 배열</a:t>
            </a:r>
            <a:r>
              <a:rPr lang="en-US" altLang="ko-KR" sz="2400" dirty="0"/>
              <a:t> a</a:t>
            </a:r>
            <a:r>
              <a:rPr lang="ko-KR" altLang="ko-KR" sz="2400" dirty="0"/>
              <a:t>에서</a:t>
            </a:r>
            <a:r>
              <a:rPr lang="en-US" altLang="ko-KR" sz="2400" dirty="0"/>
              <a:t> 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방법 </a:t>
            </a:r>
            <a:r>
              <a:rPr lang="en-US" altLang="ko-KR" sz="2400" dirty="0"/>
              <a:t>1)</a:t>
            </a:r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(h(key) + j</a:t>
            </a:r>
            <a:r>
              <a:rPr lang="en-US" altLang="ko-KR" sz="2400" baseline="30000" dirty="0">
                <a:solidFill>
                  <a:srgbClr val="3333FF"/>
                </a:solidFill>
              </a:rPr>
              <a:t>2</a:t>
            </a:r>
            <a:r>
              <a:rPr lang="en-US" altLang="ko-KR" sz="2400" dirty="0">
                <a:solidFill>
                  <a:srgbClr val="3333FF"/>
                </a:solidFill>
              </a:rPr>
              <a:t>) % M</a:t>
            </a:r>
            <a:r>
              <a:rPr lang="en-US" altLang="ko-KR" sz="2400" dirty="0"/>
              <a:t>, j = 1, 2, 3, </a:t>
            </a:r>
            <a:r>
              <a:rPr lang="en-US" altLang="ko-KR" sz="2400" dirty="0">
                <a:sym typeface="MT Extra" panose="05050102010205020202" pitchFamily="18" charset="2"/>
              </a:rPr>
              <a:t></a:t>
            </a:r>
          </a:p>
          <a:p>
            <a:pPr marL="265113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ko-KR" altLang="ko-KR" sz="2400" dirty="0" err="1"/>
              <a:t>으로</a:t>
            </a:r>
            <a:r>
              <a:rPr lang="ko-KR" altLang="ko-KR" sz="2400" dirty="0"/>
              <a:t> 선형조사보다 더 멀리 떨어진 곳에서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원소를 찾</a:t>
            </a:r>
            <a:r>
              <a:rPr lang="ko-KR" altLang="en-US" sz="2400" dirty="0"/>
              <a:t>음</a:t>
            </a:r>
            <a:endParaRPr lang="en-US" altLang="ko-KR" sz="24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400" b="1" dirty="0"/>
              <a:t>    </a:t>
            </a:r>
            <a:endParaRPr lang="en-US" altLang="ko-KR" sz="24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sz="2400" b="1" dirty="0"/>
              <a:t>    </a:t>
            </a:r>
            <a:r>
              <a:rPr lang="ko-KR" altLang="en-US" sz="2400" dirty="0"/>
              <a:t>방법</a:t>
            </a:r>
            <a:r>
              <a:rPr lang="en-US" altLang="ko-KR" sz="2400" dirty="0"/>
              <a:t> 2)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3333FF"/>
                </a:solidFill>
              </a:rPr>
              <a:t>			    (h</a:t>
            </a:r>
            <a:r>
              <a:rPr lang="en-US" altLang="ko-KR" sz="2400" dirty="0">
                <a:solidFill>
                  <a:srgbClr val="3333FF"/>
                </a:solidFill>
              </a:rPr>
              <a:t>(key)</a:t>
            </a:r>
            <a:r>
              <a:rPr lang="en-US" altLang="en-US" sz="2400" dirty="0">
                <a:solidFill>
                  <a:srgbClr val="3333FF"/>
                </a:solidFill>
              </a:rPr>
              <a:t> </a:t>
            </a:r>
            <a:r>
              <a:rPr lang="en-US" altLang="en-US" sz="2400" dirty="0">
                <a:solidFill>
                  <a:srgbClr val="3333FF"/>
                </a:solidFill>
                <a:sym typeface="Symbol" panose="05050102010706020507" pitchFamily="18" charset="2"/>
              </a:rPr>
              <a:t></a:t>
            </a:r>
            <a:r>
              <a:rPr lang="en-US" altLang="en-US" sz="2400" dirty="0">
                <a:solidFill>
                  <a:srgbClr val="3333FF"/>
                </a:solidFill>
              </a:rPr>
              <a:t> </a:t>
            </a:r>
            <a:r>
              <a:rPr lang="en-US" altLang="ko-KR" sz="2400" dirty="0">
                <a:solidFill>
                  <a:srgbClr val="3333FF"/>
                </a:solidFill>
              </a:rPr>
              <a:t>j</a:t>
            </a:r>
            <a:r>
              <a:rPr lang="en-US" altLang="ko-KR" sz="2400" baseline="30000" dirty="0">
                <a:solidFill>
                  <a:srgbClr val="3333FF"/>
                </a:solidFill>
              </a:rPr>
              <a:t>2</a:t>
            </a:r>
            <a:r>
              <a:rPr lang="en-US" altLang="en-US" sz="2400" dirty="0">
                <a:solidFill>
                  <a:srgbClr val="3333FF"/>
                </a:solidFill>
              </a:rPr>
              <a:t>) % M</a:t>
            </a:r>
            <a:r>
              <a:rPr lang="en-US" altLang="ko-KR" sz="2400" dirty="0">
                <a:solidFill>
                  <a:srgbClr val="3333FF"/>
                </a:solidFill>
              </a:rPr>
              <a:t>, </a:t>
            </a:r>
            <a:r>
              <a:rPr lang="en-US" altLang="ko-KR" sz="2400" dirty="0" err="1">
                <a:solidFill>
                  <a:srgbClr val="3333FF"/>
                </a:solidFill>
              </a:rPr>
              <a:t>i</a:t>
            </a:r>
            <a:r>
              <a:rPr lang="en-US" altLang="ko-KR" sz="2400" dirty="0">
                <a:solidFill>
                  <a:srgbClr val="3333FF"/>
                </a:solidFill>
              </a:rPr>
              <a:t> = 1, 2,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2400" b="1" dirty="0">
              <a:solidFill>
                <a:srgbClr val="3333FF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400" b="1" dirty="0">
                <a:solidFill>
                  <a:srgbClr val="3333FF"/>
                </a:solidFill>
              </a:rPr>
              <a:t>		M</a:t>
            </a:r>
            <a:r>
              <a:rPr lang="ko-KR" altLang="en-US" sz="2400" b="1" dirty="0">
                <a:solidFill>
                  <a:srgbClr val="3333FF"/>
                </a:solidFill>
              </a:rPr>
              <a:t>이 </a:t>
            </a:r>
            <a:r>
              <a:rPr lang="en-US" altLang="ko-KR" sz="2400" b="1" dirty="0">
                <a:solidFill>
                  <a:srgbClr val="3333FF"/>
                </a:solidFill>
              </a:rPr>
              <a:t>4j+3 </a:t>
            </a:r>
            <a:r>
              <a:rPr lang="ko-KR" altLang="en-US" sz="2400" b="1" dirty="0">
                <a:solidFill>
                  <a:srgbClr val="3333FF"/>
                </a:solidFill>
              </a:rPr>
              <a:t>형태의 소수이면 빈 곳을 항상 찾는다</a:t>
            </a:r>
            <a:r>
              <a:rPr lang="en-US" altLang="ko-KR" sz="2400" b="1" dirty="0">
                <a:solidFill>
                  <a:srgbClr val="3333FF"/>
                </a:solidFill>
              </a:rPr>
              <a:t>.</a:t>
            </a:r>
            <a:endParaRPr lang="en-US" altLang="en-US" sz="2400" b="1" dirty="0">
              <a:solidFill>
                <a:srgbClr val="3333FF"/>
              </a:solidFill>
            </a:endParaRPr>
          </a:p>
          <a:p>
            <a:pPr marL="265113" indent="0">
              <a:lnSpc>
                <a:spcPct val="100000"/>
              </a:lnSpc>
              <a:spcAft>
                <a:spcPts val="1200"/>
              </a:spcAft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6422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9" y="996407"/>
            <a:ext cx="8650154" cy="5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2772565" y="383146"/>
            <a:ext cx="4153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이차조사방식의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853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342" y="659823"/>
            <a:ext cx="8146026" cy="5313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이차조사는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이웃하는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곳이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채워져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만들어지는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차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군집화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문제를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해결하지만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해시값을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갖는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서로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키들인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동의어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(Synonym)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들이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똑같은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점프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시퀀스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(Jump Sequence)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찾아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결국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다른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형태의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군집화인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차</a:t>
            </a:r>
            <a:r>
              <a:rPr lang="ko-KR" altLang="ko-KR" sz="2400" dirty="0">
                <a:solidFill>
                  <a:srgbClr val="3333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군집화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(Secondary Clustering)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야기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점프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제곱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만큼씩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커지므로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있는데도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empty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원소를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건너뛰어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탐색에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실패하는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경우도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피할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없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2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3C9EC-3575-47E5-B00B-EA9AB2B82B4D}"/>
              </a:ext>
            </a:extLst>
          </p:cNvPr>
          <p:cNvSpPr txBox="1"/>
          <p:nvPr/>
        </p:nvSpPr>
        <p:spPr>
          <a:xfrm>
            <a:off x="200025" y="0"/>
            <a:ext cx="53721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class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Dictionary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__</a:t>
            </a:r>
            <a:r>
              <a:rPr lang="ko-KR" altLang="en-US" sz="1600" dirty="0" err="1"/>
              <a:t>init</a:t>
            </a:r>
            <a:r>
              <a:rPr lang="ko-KR" altLang="en-US" sz="1600" dirty="0"/>
              <a:t>__(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size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self.M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size</a:t>
            </a:r>
            <a:r>
              <a:rPr lang="ko-KR" altLang="en-US" sz="1600" dirty="0"/>
              <a:t>      # 테이블 크기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self.keyList</a:t>
            </a:r>
            <a:r>
              <a:rPr lang="ko-KR" altLang="en-US" sz="1600" dirty="0"/>
              <a:t> = [</a:t>
            </a:r>
            <a:r>
              <a:rPr lang="ko-KR" altLang="en-US" sz="1600" dirty="0" err="1"/>
              <a:t>None</a:t>
            </a:r>
            <a:r>
              <a:rPr lang="ko-KR" altLang="en-US" sz="1600" dirty="0"/>
              <a:t>]*</a:t>
            </a:r>
            <a:r>
              <a:rPr lang="ko-KR" altLang="en-US" sz="1600" dirty="0" err="1"/>
              <a:t>size</a:t>
            </a:r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self.valueList</a:t>
            </a:r>
            <a:r>
              <a:rPr lang="ko-KR" altLang="en-US" sz="1600" dirty="0"/>
              <a:t> = [</a:t>
            </a:r>
            <a:r>
              <a:rPr lang="ko-KR" altLang="en-US" sz="1600" dirty="0" err="1"/>
              <a:t>None</a:t>
            </a:r>
            <a:r>
              <a:rPr lang="ko-KR" altLang="en-US" sz="1600" dirty="0"/>
              <a:t>]*</a:t>
            </a:r>
            <a:r>
              <a:rPr lang="ko-KR" altLang="en-US" sz="1600" dirty="0" err="1"/>
              <a:t>size</a:t>
            </a:r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self.N</a:t>
            </a:r>
            <a:r>
              <a:rPr lang="ko-KR" altLang="en-US" sz="1600" dirty="0"/>
              <a:t> = 0         # 저장된 항목 수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hashFunc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key</a:t>
            </a:r>
            <a:r>
              <a:rPr lang="ko-KR" altLang="en-US" sz="1600" dirty="0"/>
              <a:t>):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return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key</a:t>
            </a:r>
            <a:r>
              <a:rPr lang="ko-KR" altLang="en-US" sz="1600" dirty="0"/>
              <a:t> % </a:t>
            </a:r>
            <a:r>
              <a:rPr lang="ko-KR" altLang="en-US" sz="1600" dirty="0" err="1"/>
              <a:t>self.M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def</a:t>
            </a:r>
            <a:r>
              <a:rPr lang="ko-KR" altLang="en-US" sz="1600" dirty="0"/>
              <a:t> </a:t>
            </a:r>
            <a:r>
              <a:rPr lang="en-US" altLang="ko-KR" sz="1600" dirty="0"/>
              <a:t>put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self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key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): # 삽입: </a:t>
            </a:r>
            <a:r>
              <a:rPr lang="en-US" altLang="ko-KR" sz="1600" dirty="0"/>
              <a:t>quadratic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probing</a:t>
            </a:r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initialPos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self.hashFunc</a:t>
            </a:r>
            <a:r>
              <a:rPr lang="ko-KR" altLang="en-US" sz="1600" dirty="0"/>
              <a:t>(</a:t>
            </a:r>
            <a:r>
              <a:rPr lang="ko-KR" altLang="en-US" sz="1600" dirty="0" err="1"/>
              <a:t>key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initialPos</a:t>
            </a:r>
            <a:endParaRPr lang="ko-KR" altLang="en-US" sz="1600" dirty="0"/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j</a:t>
            </a:r>
            <a:r>
              <a:rPr lang="ko-KR" altLang="en-US" sz="1600" dirty="0"/>
              <a:t> = 0</a:t>
            </a:r>
          </a:p>
          <a:p>
            <a:r>
              <a:rPr lang="ko-KR" altLang="en-US" sz="1600" dirty="0"/>
              <a:t>        </a:t>
            </a:r>
            <a:r>
              <a:rPr lang="ko-KR" altLang="en-US" sz="1600" dirty="0" err="1"/>
              <a:t>while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self.keyList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== </a:t>
            </a:r>
            <a:r>
              <a:rPr lang="ko-KR" altLang="en-US" sz="1600" dirty="0" err="1"/>
              <a:t>None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self.keyList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</a:t>
            </a:r>
            <a:r>
              <a:rPr lang="ko-KR" altLang="en-US" sz="1600" dirty="0" err="1"/>
              <a:t>key</a:t>
            </a:r>
            <a:endParaRPr lang="ko-KR" altLang="en-US" sz="1600" dirty="0"/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self.valueList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</a:t>
            </a:r>
            <a:r>
              <a:rPr lang="ko-KR" altLang="en-US" sz="1600" dirty="0" err="1"/>
              <a:t>value</a:t>
            </a:r>
            <a:endParaRPr lang="ko-KR" altLang="en-US" sz="1600" dirty="0"/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self.N</a:t>
            </a:r>
            <a:r>
              <a:rPr lang="ko-KR" altLang="en-US" sz="1600" dirty="0"/>
              <a:t> += 1</a:t>
            </a:r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return</a:t>
            </a:r>
            <a:endParaRPr lang="ko-KR" altLang="en-US" sz="1600" dirty="0"/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self.keyList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== </a:t>
            </a:r>
            <a:r>
              <a:rPr lang="ko-KR" altLang="en-US" sz="1600" dirty="0" err="1"/>
              <a:t>key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self.valueList</a:t>
            </a:r>
            <a:r>
              <a:rPr lang="ko-KR" altLang="en-US" sz="1600" dirty="0"/>
              <a:t>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</a:t>
            </a:r>
            <a:r>
              <a:rPr lang="ko-KR" altLang="en-US" sz="1600" dirty="0" err="1"/>
              <a:t>value</a:t>
            </a:r>
            <a:endParaRPr lang="ko-KR" altLang="en-US" sz="1600" dirty="0"/>
          </a:p>
          <a:p>
            <a:r>
              <a:rPr lang="ko-KR" altLang="en-US" sz="1600" dirty="0"/>
              <a:t>                </a:t>
            </a:r>
            <a:r>
              <a:rPr lang="ko-KR" altLang="en-US" sz="1600" dirty="0" err="1"/>
              <a:t>return</a:t>
            </a:r>
            <a:endParaRPr lang="ko-KR" altLang="en-US" sz="1600" dirty="0"/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j</a:t>
            </a:r>
            <a:r>
              <a:rPr lang="ko-KR" altLang="en-US" sz="1600" dirty="0"/>
              <a:t> += 1</a:t>
            </a:r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(</a:t>
            </a:r>
            <a:r>
              <a:rPr lang="ko-KR" altLang="en-US" sz="1600" dirty="0" err="1"/>
              <a:t>initialPos</a:t>
            </a:r>
            <a:r>
              <a:rPr lang="ko-KR" altLang="en-US" sz="1600" dirty="0"/>
              <a:t> + </a:t>
            </a:r>
            <a:r>
              <a:rPr lang="ko-KR" altLang="en-US" sz="1600" dirty="0" err="1"/>
              <a:t>j</a:t>
            </a:r>
            <a:r>
              <a:rPr lang="ko-KR" altLang="en-US" sz="1600" dirty="0"/>
              <a:t>*</a:t>
            </a:r>
            <a:r>
              <a:rPr lang="ko-KR" altLang="en-US" sz="1600" dirty="0" err="1"/>
              <a:t>j</a:t>
            </a:r>
            <a:r>
              <a:rPr lang="ko-KR" altLang="en-US" sz="1600" dirty="0"/>
              <a:t>) % </a:t>
            </a:r>
            <a:r>
              <a:rPr lang="ko-KR" altLang="en-US" sz="1600" dirty="0" err="1"/>
              <a:t>self.M</a:t>
            </a:r>
            <a:endParaRPr lang="ko-KR" altLang="en-US" sz="1600" dirty="0"/>
          </a:p>
          <a:p>
            <a:r>
              <a:rPr lang="ko-KR" altLang="en-US" sz="1600" dirty="0"/>
              <a:t>          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self.N</a:t>
            </a:r>
            <a:r>
              <a:rPr lang="ko-KR" altLang="en-US" sz="1600" dirty="0"/>
              <a:t> &gt; </a:t>
            </a:r>
            <a:r>
              <a:rPr lang="ko-KR" altLang="en-US" sz="1600" dirty="0" err="1"/>
              <a:t>self.M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            </a:t>
            </a:r>
            <a:r>
              <a:rPr lang="en-US" altLang="ko-KR" sz="1600" dirty="0"/>
              <a:t>return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F7897-39C8-4EF3-B6F7-91527BFFACBA}"/>
              </a:ext>
            </a:extLst>
          </p:cNvPr>
          <p:cNvSpPr txBox="1"/>
          <p:nvPr/>
        </p:nvSpPr>
        <p:spPr>
          <a:xfrm>
            <a:off x="5648325" y="137279"/>
            <a:ext cx="34956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         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key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initialPos</a:t>
            </a:r>
            <a:r>
              <a:rPr lang="ko-KR" altLang="en-US" dirty="0"/>
              <a:t> = </a:t>
            </a:r>
            <a:r>
              <a:rPr lang="ko-KR" altLang="en-US" dirty="0" err="1"/>
              <a:t>self.hashFunc</a:t>
            </a:r>
            <a:r>
              <a:rPr lang="ko-KR" altLang="en-US" dirty="0"/>
              <a:t>(</a:t>
            </a:r>
            <a:r>
              <a:rPr lang="ko-KR" altLang="en-US" dirty="0" err="1"/>
              <a:t>key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</a:t>
            </a:r>
            <a:r>
              <a:rPr lang="ko-KR" altLang="en-US" dirty="0"/>
              <a:t> = </a:t>
            </a:r>
            <a:r>
              <a:rPr lang="ko-KR" altLang="en-US" dirty="0" err="1"/>
              <a:t>initialPos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j</a:t>
            </a:r>
            <a:r>
              <a:rPr lang="ko-KR" altLang="en-US" dirty="0"/>
              <a:t> = 0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while</a:t>
            </a:r>
            <a:r>
              <a:rPr lang="ko-KR" altLang="en-US" dirty="0"/>
              <a:t> </a:t>
            </a:r>
            <a:r>
              <a:rPr lang="ko-KR" altLang="en-US" dirty="0" err="1"/>
              <a:t>self.keyList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!= </a:t>
            </a:r>
            <a:r>
              <a:rPr lang="ko-KR" altLang="en-US" dirty="0" err="1"/>
              <a:t>None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self.keyList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 == </a:t>
            </a:r>
            <a:r>
              <a:rPr lang="ko-KR" altLang="en-US" dirty="0" err="1"/>
              <a:t>key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    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self.valueList</a:t>
            </a:r>
            <a:r>
              <a:rPr lang="ko-KR" altLang="en-US" dirty="0"/>
              <a:t>[</a:t>
            </a:r>
            <a:r>
              <a:rPr lang="ko-KR" altLang="en-US" dirty="0" err="1"/>
              <a:t>i</a:t>
            </a:r>
            <a:r>
              <a:rPr lang="ko-KR" altLang="en-US" dirty="0"/>
              <a:t>]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j</a:t>
            </a:r>
            <a:r>
              <a:rPr lang="ko-KR" altLang="en-US" dirty="0"/>
              <a:t> += 1</a:t>
            </a:r>
          </a:p>
          <a:p>
            <a:r>
              <a:rPr lang="ko-KR" altLang="en-US" dirty="0"/>
              <a:t>            </a:t>
            </a:r>
            <a:r>
              <a:rPr lang="ko-KR" altLang="en-US" dirty="0" err="1"/>
              <a:t>i</a:t>
            </a:r>
            <a:r>
              <a:rPr lang="ko-KR" altLang="en-US" dirty="0"/>
              <a:t> = (</a:t>
            </a:r>
            <a:r>
              <a:rPr lang="ko-KR" altLang="en-US" dirty="0" err="1"/>
              <a:t>initialPos</a:t>
            </a:r>
            <a:r>
              <a:rPr lang="ko-KR" altLang="en-US" dirty="0"/>
              <a:t> + </a:t>
            </a:r>
            <a:r>
              <a:rPr lang="ko-KR" altLang="en-US" dirty="0" err="1"/>
              <a:t>j</a:t>
            </a:r>
            <a:r>
              <a:rPr lang="ko-KR" altLang="en-US" dirty="0"/>
              <a:t>*</a:t>
            </a:r>
            <a:r>
              <a:rPr lang="ko-KR" altLang="en-US" dirty="0" err="1"/>
              <a:t>j</a:t>
            </a:r>
            <a:r>
              <a:rPr lang="ko-KR" altLang="en-US" dirty="0"/>
              <a:t>) % </a:t>
            </a:r>
            <a:r>
              <a:rPr lang="ko-KR" altLang="en-US" dirty="0" err="1"/>
              <a:t>self.M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50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5568" y="3429001"/>
            <a:ext cx="6572864" cy="5923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3.3 </a:t>
            </a:r>
            <a:r>
              <a:rPr lang="ko-KR" altLang="ko-KR" dirty="0" err="1">
                <a:solidFill>
                  <a:schemeClr val="tx1"/>
                </a:solidFill>
              </a:rPr>
              <a:t>이중해싱</a:t>
            </a:r>
            <a:r>
              <a:rPr lang="en-US" altLang="ko-KR" dirty="0">
                <a:solidFill>
                  <a:schemeClr val="tx1"/>
                </a:solidFill>
              </a:rPr>
              <a:t> (Double hashing)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sz="2400" dirty="0" err="1"/>
              <a:t>이중해싱</a:t>
            </a:r>
            <a:r>
              <a:rPr lang="en-US" altLang="ko-KR" sz="2400" dirty="0"/>
              <a:t>(Double Hashing)</a:t>
            </a:r>
            <a:r>
              <a:rPr lang="ko-KR" altLang="ko-KR" sz="2400" dirty="0"/>
              <a:t>은 </a:t>
            </a:r>
            <a:r>
              <a:rPr lang="en-US" altLang="ko-KR" sz="2400" dirty="0"/>
              <a:t>2</a:t>
            </a:r>
            <a:r>
              <a:rPr lang="ko-KR" altLang="ko-KR" sz="2400" dirty="0"/>
              <a:t> 개의 </a:t>
            </a:r>
            <a:r>
              <a:rPr lang="ko-KR" altLang="ko-KR" sz="2400" dirty="0" err="1"/>
              <a:t>해시함수를</a:t>
            </a:r>
            <a:r>
              <a:rPr lang="ko-KR" altLang="ko-KR" sz="2400" dirty="0"/>
              <a:t> 사용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/>
              <a:t>하나는 기본적인 해시함수</a:t>
            </a:r>
            <a:r>
              <a:rPr lang="en-US" altLang="ko-KR" sz="2400" dirty="0"/>
              <a:t>h1(key)</a:t>
            </a:r>
            <a:r>
              <a:rPr lang="ko-KR" altLang="ko-KR" sz="2400" dirty="0"/>
              <a:t>로 키를 해시테이블의 인덱스로 변환하고</a:t>
            </a:r>
            <a:r>
              <a:rPr lang="en-US" altLang="ko-KR" sz="2400" dirty="0"/>
              <a:t>, </a:t>
            </a:r>
            <a:r>
              <a:rPr lang="ko-KR" altLang="ko-KR" sz="2400" dirty="0"/>
              <a:t>제</a:t>
            </a:r>
            <a:r>
              <a:rPr lang="en-US" altLang="ko-KR" sz="2400" dirty="0"/>
              <a:t>2</a:t>
            </a:r>
            <a:r>
              <a:rPr lang="ko-KR" altLang="ko-KR" sz="2400" dirty="0"/>
              <a:t>의 함수</a:t>
            </a:r>
            <a:r>
              <a:rPr lang="en-US" altLang="ko-KR" sz="2400" dirty="0"/>
              <a:t> h2(key)</a:t>
            </a:r>
            <a:r>
              <a:rPr lang="ko-KR" altLang="ko-KR" sz="2400" dirty="0"/>
              <a:t>는 충돌 발생 시 다음 위치를 위한 점프 크기를 다음의 규칙에 따라 정</a:t>
            </a:r>
            <a:r>
              <a:rPr lang="ko-KR" altLang="en-US" sz="2400" dirty="0"/>
              <a:t>함</a:t>
            </a:r>
            <a:endParaRPr lang="ko-KR" altLang="ko-KR" sz="2400" dirty="0"/>
          </a:p>
          <a:p>
            <a:pPr marL="0" indent="0" algn="ctr">
              <a:lnSpc>
                <a:spcPct val="120000"/>
              </a:lnSpc>
              <a:spcAft>
                <a:spcPts val="1800"/>
              </a:spcAft>
              <a:buNone/>
            </a:pPr>
            <a:r>
              <a:rPr lang="en-US" altLang="ko-KR" sz="2400" dirty="0">
                <a:solidFill>
                  <a:srgbClr val="3333FF"/>
                </a:solidFill>
              </a:rPr>
              <a:t> (h1(key) + j ·h2(key)) mod M</a:t>
            </a:r>
            <a:r>
              <a:rPr lang="en-US" altLang="ko-KR" sz="2400" dirty="0"/>
              <a:t>, j = 0, 1, 2, </a:t>
            </a:r>
            <a:r>
              <a:rPr lang="en-US" altLang="ko-KR" sz="2400" dirty="0">
                <a:sym typeface="MT Extra" panose="05050102010205020202" pitchFamily="18" charset="2"/>
              </a:rPr>
              <a:t></a:t>
            </a:r>
            <a:endParaRPr lang="ko-KR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 err="1"/>
              <a:t>이중해싱은</a:t>
            </a:r>
            <a:r>
              <a:rPr lang="ko-KR" altLang="ko-KR" sz="2400" dirty="0"/>
              <a:t> 동의어들이 저마다 제</a:t>
            </a:r>
            <a:r>
              <a:rPr lang="en-US" altLang="ko-KR" sz="2400" dirty="0"/>
              <a:t>2 </a:t>
            </a:r>
            <a:r>
              <a:rPr lang="ko-KR" altLang="ko-KR" sz="2400" dirty="0" err="1"/>
              <a:t>해시함수를</a:t>
            </a:r>
            <a:r>
              <a:rPr lang="ko-KR" altLang="ko-KR" sz="2400" dirty="0"/>
              <a:t> 갖기 때문에 점프 시퀀스가 일정하지 않</a:t>
            </a:r>
            <a:r>
              <a:rPr lang="ko-KR" altLang="en-US" sz="2400" dirty="0"/>
              <a:t>음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ko-KR" sz="2400" dirty="0"/>
              <a:t>따라서 </a:t>
            </a:r>
            <a:r>
              <a:rPr lang="ko-KR" altLang="ko-KR" sz="2400" dirty="0" err="1"/>
              <a:t>이중해싱은</a:t>
            </a:r>
            <a:r>
              <a:rPr lang="ko-KR" altLang="ko-KR" sz="2400" dirty="0"/>
              <a:t> </a:t>
            </a:r>
            <a:r>
              <a:rPr lang="ko-KR" altLang="ko-KR" sz="2400" u="sng" dirty="0"/>
              <a:t>모든 군집화 문제를 해결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740775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2839" y="781183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제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2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함수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h2(key)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점프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정하는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함수이므로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리턴해선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안</a:t>
            </a:r>
            <a:r>
              <a:rPr lang="ko-KR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됨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외의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조건으로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h2(key)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값과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해시테이블의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서로소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(Relatively Prime)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관계일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좋은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성능을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보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임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하지만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해시테이블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크기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M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소수로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선택하면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제약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조건을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만족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전형적인 </a:t>
            </a:r>
            <a:r>
              <a:rPr lang="en-US" altLang="ko-KR" sz="2400" dirty="0"/>
              <a:t>2</a:t>
            </a:r>
            <a:r>
              <a:rPr lang="ko-KR" altLang="en-US" sz="2400" dirty="0"/>
              <a:t>차 해시함수</a:t>
            </a:r>
            <a:r>
              <a:rPr lang="en-US" altLang="ko-KR" sz="2400" dirty="0"/>
              <a:t> h2</a:t>
            </a:r>
          </a:p>
          <a:p>
            <a:pPr lvl="1" eaLnBrk="1" hangingPunct="1">
              <a:defRPr/>
            </a:pPr>
            <a:r>
              <a:rPr lang="en-US" altLang="ko-KR" sz="2400" dirty="0"/>
              <a:t>h2(key)=R </a:t>
            </a:r>
            <a:r>
              <a:rPr lang="en-US" altLang="ko-KR" sz="2400" dirty="0">
                <a:cs typeface="Times New Roman" pitchFamily="18" charset="0"/>
              </a:rPr>
              <a:t>− ( key % R ), </a:t>
            </a:r>
            <a:r>
              <a:rPr lang="ko-KR" altLang="en-US" sz="2400" dirty="0">
                <a:cs typeface="Times New Roman" pitchFamily="18" charset="0"/>
              </a:rPr>
              <a:t>여기서 </a:t>
            </a:r>
            <a:r>
              <a:rPr lang="en-US" altLang="ko-KR" sz="2400" dirty="0">
                <a:cs typeface="Times New Roman" pitchFamily="18" charset="0"/>
              </a:rPr>
              <a:t>R</a:t>
            </a:r>
            <a:r>
              <a:rPr lang="ko-KR" altLang="en-US" sz="2400" dirty="0">
                <a:cs typeface="Times New Roman" pitchFamily="18" charset="0"/>
              </a:rPr>
              <a:t>은 </a:t>
            </a:r>
            <a:r>
              <a:rPr lang="en-US" altLang="ko-KR" sz="2400" dirty="0">
                <a:cs typeface="Times New Roman" pitchFamily="18" charset="0"/>
              </a:rPr>
              <a:t>M</a:t>
            </a:r>
            <a:r>
              <a:rPr lang="ko-KR" altLang="en-US" sz="2400" dirty="0">
                <a:cs typeface="Times New Roman" pitchFamily="18" charset="0"/>
              </a:rPr>
              <a:t>보다 작은 소수임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0446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" y="1481599"/>
            <a:ext cx="8536223" cy="4565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65354" y="145477"/>
            <a:ext cx="8136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h1(key) = key % 13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h2(key) = 7-(key % 7)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에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따라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25, 37, 18, 55, 22, 35, 50, 63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해시테이블에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차례로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저장하는</a:t>
            </a:r>
            <a:r>
              <a:rPr lang="ko-KR" altLang="ko-KR" sz="2400" dirty="0"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Consolas" panose="020B0609020204030204" pitchFamily="49" charset="0"/>
              </a:rPr>
              <a:t>과정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1799B-FA76-4247-BCB9-14566E85C6D0}"/>
              </a:ext>
            </a:extLst>
          </p:cNvPr>
          <p:cNvSpPr txBox="1"/>
          <p:nvPr/>
        </p:nvSpPr>
        <p:spPr>
          <a:xfrm>
            <a:off x="128893" y="4876800"/>
            <a:ext cx="8729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h1(key)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E64D1-FD4C-4426-8D8A-627AE18B7726}"/>
              </a:ext>
            </a:extLst>
          </p:cNvPr>
          <p:cNvSpPr txBox="1"/>
          <p:nvPr/>
        </p:nvSpPr>
        <p:spPr>
          <a:xfrm>
            <a:off x="140107" y="5246132"/>
            <a:ext cx="8729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h2(key)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A6EB7-FA58-4A21-B9ED-63255C29303F}"/>
              </a:ext>
            </a:extLst>
          </p:cNvPr>
          <p:cNvSpPr txBox="1"/>
          <p:nvPr/>
        </p:nvSpPr>
        <p:spPr>
          <a:xfrm>
            <a:off x="294969" y="5650187"/>
            <a:ext cx="17648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(h1(key)+h2(key))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971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이중해싱의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이중해싱은 빈 곳을 찾기 위한 점프 시퀀스가 일정하지 않으며</a:t>
            </a:r>
            <a:r>
              <a:rPr lang="en-US" altLang="ko-KR" dirty="0"/>
              <a:t>, </a:t>
            </a:r>
            <a:r>
              <a:rPr lang="ko-KR" altLang="ko-KR" dirty="0"/>
              <a:t>모든 군집화 현상을 발생시키지 않는다</a:t>
            </a:r>
            <a:r>
              <a:rPr lang="en-US" altLang="ko-KR" dirty="0"/>
              <a:t>. </a:t>
            </a:r>
          </a:p>
          <a:p>
            <a:r>
              <a:rPr lang="ko-KR" altLang="ko-KR" dirty="0"/>
              <a:t>또한 해시 성능을 저하시키지 않는 동시에 해시테이블에 많은 키들을 저장할 수 있다는 장점을 가지고 있다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21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4512F26-CA1F-4396-BBB2-4A6037D3F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934200" cy="614363"/>
          </a:xfrm>
        </p:spPr>
        <p:txBody>
          <a:bodyPr/>
          <a:lstStyle/>
          <a:p>
            <a:br>
              <a:rPr lang="en-US" altLang="en-US">
                <a:solidFill>
                  <a:schemeClr val="accent2"/>
                </a:solidFill>
                <a:ea typeface="ＭＳ Ｐゴシック" panose="020B0600070205080204" pitchFamily="34" charset="-128"/>
              </a:rPr>
            </a:br>
            <a:r>
              <a:rPr lang="ko-KR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사전</a:t>
            </a:r>
            <a:r>
              <a:rPr lang="en-US" altLang="ko-KR">
                <a:ea typeface="ＭＳ Ｐゴシック" panose="020B0600070205080204" pitchFamily="34" charset="-128"/>
                <a:cs typeface="Arial" panose="020B0604020202020204" pitchFamily="34" charset="0"/>
              </a:rPr>
              <a:t>(dictionary)</a:t>
            </a:r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CB13E2-F294-4FB4-A19A-DECE9FA25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27647"/>
              </p:ext>
            </p:extLst>
          </p:nvPr>
        </p:nvGraphicFramePr>
        <p:xfrm>
          <a:off x="1447800" y="2087563"/>
          <a:ext cx="6705600" cy="321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insert</a:t>
                      </a:r>
                    </a:p>
                    <a:p>
                      <a:pPr latinLnBrk="1"/>
                      <a:r>
                        <a:rPr lang="en-US" altLang="ko-KR" dirty="0"/>
                        <a:t>(put)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retrieve</a:t>
                      </a:r>
                    </a:p>
                    <a:p>
                      <a:pPr latinLnBrk="1"/>
                      <a:r>
                        <a:rPr lang="en-US" altLang="ko-KR" dirty="0"/>
                        <a:t>(get)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Unsorted</a:t>
                      </a:r>
                      <a:r>
                        <a:rPr lang="en-US" altLang="ko-KR" baseline="0" dirty="0"/>
                        <a:t> list(array)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Unsorted</a:t>
                      </a:r>
                      <a:r>
                        <a:rPr lang="en-US" altLang="ko-KR" baseline="0" dirty="0"/>
                        <a:t> linked 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이진탐색트리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최악의 경우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h</a:t>
                      </a:r>
                      <a:r>
                        <a:rPr lang="en-US" altLang="ko-KR" baseline="0" dirty="0"/>
                        <a:t> = n</a:t>
                      </a:r>
                    </a:p>
                    <a:p>
                      <a:pPr latinLnBrk="1"/>
                      <a:r>
                        <a:rPr lang="ko-KR" altLang="en-US" baseline="0" dirty="0"/>
                        <a:t>평균적인 경우 </a:t>
                      </a:r>
                      <a:r>
                        <a:rPr lang="en-US" altLang="ko-KR" baseline="0" dirty="0"/>
                        <a:t>h = 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AVL </a:t>
                      </a:r>
                      <a:r>
                        <a:rPr lang="ko-KR" altLang="en-US" dirty="0"/>
                        <a:t>트리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Red-black </a:t>
                      </a:r>
                      <a:r>
                        <a:rPr lang="ko-KR" altLang="en-US" dirty="0"/>
                        <a:t>트리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O(log 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9AFABA-932F-4D19-914C-CB57818F402F}"/>
              </a:ext>
            </a:extLst>
          </p:cNvPr>
          <p:cNvSpPr txBox="1"/>
          <p:nvPr/>
        </p:nvSpPr>
        <p:spPr>
          <a:xfrm>
            <a:off x="5448300" y="1512888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dirty="0">
                <a:latin typeface="+mn-ea"/>
                <a:ea typeface="+mn-ea"/>
              </a:rPr>
              <a:t>* n</a:t>
            </a:r>
            <a:r>
              <a:rPr lang="ko-KR" altLang="en-US" sz="2000" dirty="0">
                <a:latin typeface="+mn-ea"/>
                <a:ea typeface="+mn-ea"/>
              </a:rPr>
              <a:t>은 </a:t>
            </a:r>
            <a:r>
              <a:rPr lang="en-US" altLang="ko-KR" sz="2000" dirty="0">
                <a:latin typeface="+mn-ea"/>
                <a:ea typeface="+mn-ea"/>
              </a:rPr>
              <a:t>item(</a:t>
            </a:r>
            <a:r>
              <a:rPr lang="ko-KR" altLang="en-US" sz="2000" dirty="0">
                <a:latin typeface="+mn-ea"/>
              </a:rPr>
              <a:t>항목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원소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  <a:ea typeface="+mn-ea"/>
              </a:rPr>
              <a:t> 개수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ko-KR" dirty="0">
                <a:solidFill>
                  <a:schemeClr val="tx1"/>
                </a:solidFill>
              </a:rPr>
              <a:t>폐쇄주소방식</a:t>
            </a:r>
            <a:r>
              <a:rPr lang="en-US" altLang="ko-KR" dirty="0">
                <a:solidFill>
                  <a:schemeClr val="tx1"/>
                </a:solidFill>
              </a:rPr>
              <a:t> (Closed Addressing)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77961"/>
            <a:ext cx="7886700" cy="46142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>
                <a:solidFill>
                  <a:srgbClr val="3333FF"/>
                </a:solidFill>
              </a:rPr>
              <a:t>폐쇄주소방식</a:t>
            </a:r>
            <a:r>
              <a:rPr lang="en-US" altLang="ko-KR" sz="2400" dirty="0">
                <a:solidFill>
                  <a:srgbClr val="3333FF"/>
                </a:solidFill>
              </a:rPr>
              <a:t>(Closed Addressing)</a:t>
            </a:r>
            <a:r>
              <a:rPr lang="ko-KR" altLang="ko-KR" sz="2400" dirty="0"/>
              <a:t>의 </a:t>
            </a:r>
            <a:r>
              <a:rPr lang="ko-KR" altLang="ko-KR" sz="2400" dirty="0" err="1"/>
              <a:t>충돌해결</a:t>
            </a:r>
            <a:r>
              <a:rPr lang="ko-KR" altLang="ko-KR" sz="2400" dirty="0"/>
              <a:t> 방법은 키에 대한 </a:t>
            </a:r>
            <a:r>
              <a:rPr lang="ko-KR" altLang="ko-KR" sz="2400" u="sng" dirty="0" err="1"/>
              <a:t>해시값에</a:t>
            </a:r>
            <a:r>
              <a:rPr lang="ko-KR" altLang="ko-KR" sz="2400" u="sng" dirty="0"/>
              <a:t> 대응되는 곳에만</a:t>
            </a:r>
            <a:r>
              <a:rPr lang="ko-KR" altLang="ko-KR" sz="2400" dirty="0"/>
              <a:t> 키를 저장</a:t>
            </a:r>
            <a:endParaRPr lang="en-US" altLang="ko-KR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/>
              <a:t>충돌이 발생한 키들은 한 위치에 모여 저장</a:t>
            </a:r>
            <a:endParaRPr lang="en-US" altLang="ko-KR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ko-KR" altLang="ko-KR" sz="2400" dirty="0"/>
              <a:t>이를 구현하는 가장 대표적인 방법</a:t>
            </a:r>
            <a:r>
              <a:rPr lang="en-US" altLang="ko-KR" sz="2400" dirty="0"/>
              <a:t>:</a:t>
            </a:r>
            <a:r>
              <a:rPr lang="ko-KR" altLang="ko-KR" sz="2400" dirty="0"/>
              <a:t> </a:t>
            </a:r>
            <a:r>
              <a:rPr lang="ko-KR" altLang="ko-KR" sz="2400" dirty="0" err="1">
                <a:solidFill>
                  <a:srgbClr val="3333FF"/>
                </a:solidFill>
              </a:rPr>
              <a:t>체이닝</a:t>
            </a:r>
            <a:r>
              <a:rPr lang="en-US" altLang="ko-KR" sz="2400" dirty="0">
                <a:solidFill>
                  <a:srgbClr val="3333FF"/>
                </a:solidFill>
              </a:rPr>
              <a:t>(Chaining)</a:t>
            </a:r>
            <a:endParaRPr lang="ko-KR" altLang="ko-KR" sz="2400" dirty="0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7549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2" y="640295"/>
            <a:ext cx="8262784" cy="5632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534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9" y="345404"/>
            <a:ext cx="7376672" cy="17685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3635676" y="2389101"/>
            <a:ext cx="2480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삽입하기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3738915" y="6249336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63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삽입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한 후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61" y="3030813"/>
            <a:ext cx="72009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3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>
                <a:solidFill>
                  <a:schemeClr val="tx1"/>
                </a:solidFill>
              </a:rPr>
              <a:t>재해시</a:t>
            </a:r>
            <a:r>
              <a:rPr lang="en-US" altLang="ko-KR" dirty="0">
                <a:solidFill>
                  <a:schemeClr val="tx1"/>
                </a:solidFill>
              </a:rPr>
              <a:t>(Rehash)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/>
              <a:t>어떤 </a:t>
            </a:r>
            <a:r>
              <a:rPr lang="ko-KR" altLang="ko-KR" sz="2400" dirty="0" err="1"/>
              <a:t>해싱방법도</a:t>
            </a:r>
            <a:r>
              <a:rPr lang="ko-KR" altLang="ko-KR" sz="2400" dirty="0"/>
              <a:t> 해시테이블에 비어있는 원소가 적으면</a:t>
            </a:r>
            <a:r>
              <a:rPr lang="en-US" altLang="ko-KR" sz="2400" dirty="0"/>
              <a:t>, </a:t>
            </a:r>
            <a:r>
              <a:rPr lang="ko-KR" altLang="ko-KR" sz="2400" dirty="0"/>
              <a:t>삽입에 실패하거나 </a:t>
            </a:r>
            <a:r>
              <a:rPr lang="ko-KR" altLang="ko-KR" sz="2400" dirty="0" err="1"/>
              <a:t>해시성능이</a:t>
            </a:r>
            <a:r>
              <a:rPr lang="ko-KR" altLang="ko-KR" sz="2400" dirty="0"/>
              <a:t> 급격히 저하되는 현상을 피할 수 없</a:t>
            </a:r>
            <a:r>
              <a:rPr lang="ko-KR" altLang="en-US" sz="2400" dirty="0"/>
              <a:t>음</a:t>
            </a:r>
            <a:endParaRPr lang="en-US" altLang="ko-KR" sz="2400" dirty="0"/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/>
              <a:t>이러한 경우</a:t>
            </a:r>
            <a:r>
              <a:rPr lang="en-US" altLang="ko-KR" sz="2400" dirty="0"/>
              <a:t>,</a:t>
            </a:r>
            <a:r>
              <a:rPr lang="en-US" altLang="ko-KR" sz="2400" u="sng" dirty="0"/>
              <a:t> </a:t>
            </a:r>
            <a:r>
              <a:rPr lang="ko-KR" altLang="ko-KR" sz="2400" u="sng" dirty="0"/>
              <a:t>해시테이블을 확장시키고 새로운 해시함수를 사용하여 모든 키들을 새로운 해시테이블에 다시 저장하는</a:t>
            </a:r>
            <a:r>
              <a:rPr lang="ko-KR" altLang="ko-KR" sz="2400" dirty="0"/>
              <a:t> </a:t>
            </a:r>
            <a:r>
              <a:rPr lang="ko-KR" altLang="ko-KR" sz="2400" dirty="0" err="1">
                <a:solidFill>
                  <a:srgbClr val="3333FF"/>
                </a:solidFill>
              </a:rPr>
              <a:t>재해시</a:t>
            </a:r>
            <a:r>
              <a:rPr lang="ko-KR" altLang="ko-KR" sz="2400" dirty="0" err="1"/>
              <a:t>가</a:t>
            </a:r>
            <a:r>
              <a:rPr lang="ko-KR" altLang="ko-KR" sz="2400" dirty="0"/>
              <a:t> 필요</a:t>
            </a:r>
            <a:r>
              <a:rPr lang="en-US" altLang="ko-KR" sz="2400" dirty="0"/>
              <a:t> </a:t>
            </a:r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 err="1"/>
              <a:t>재해시는</a:t>
            </a:r>
            <a:r>
              <a:rPr lang="ko-KR" altLang="ko-KR" sz="2400" dirty="0"/>
              <a:t> 오프라인</a:t>
            </a:r>
            <a:r>
              <a:rPr lang="en-US" altLang="ko-KR" sz="2400" dirty="0"/>
              <a:t>(Off-line)</a:t>
            </a:r>
            <a:r>
              <a:rPr lang="ko-KR" altLang="ko-KR" sz="2400" dirty="0"/>
              <a:t>에서 이루어지고 모든 키들을 다시 저장해야 하므로 </a:t>
            </a:r>
            <a:r>
              <a:rPr lang="en-US" altLang="ko-KR" sz="2400" dirty="0">
                <a:solidFill>
                  <a:srgbClr val="3333FF"/>
                </a:solidFill>
              </a:rPr>
              <a:t>O(N) </a:t>
            </a:r>
            <a:r>
              <a:rPr lang="ko-KR" altLang="ko-KR" sz="2400" dirty="0">
                <a:solidFill>
                  <a:srgbClr val="3333FF"/>
                </a:solidFill>
              </a:rPr>
              <a:t>시간</a:t>
            </a:r>
            <a:r>
              <a:rPr lang="ko-KR" altLang="ko-KR" sz="2400" dirty="0"/>
              <a:t>이 소요</a:t>
            </a:r>
          </a:p>
        </p:txBody>
      </p:sp>
    </p:spTree>
    <p:extLst>
      <p:ext uri="{BB962C8B-B14F-4D97-AF65-F5344CB8AC3E}">
        <p14:creationId xmlns:p14="http://schemas.microsoft.com/office/powerpoint/2010/main" val="3760629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 err="1"/>
              <a:t>재해시</a:t>
            </a:r>
            <a:r>
              <a:rPr lang="ko-KR" altLang="ko-KR" sz="2400" dirty="0"/>
              <a:t> 수행 여부는 </a:t>
            </a:r>
            <a:r>
              <a:rPr lang="ko-KR" altLang="ko-KR" sz="2400" dirty="0" err="1">
                <a:solidFill>
                  <a:srgbClr val="3333FF"/>
                </a:solidFill>
              </a:rPr>
              <a:t>적재율</a:t>
            </a:r>
            <a:r>
              <a:rPr lang="en-US" altLang="ko-KR" sz="2400" dirty="0">
                <a:solidFill>
                  <a:srgbClr val="3333FF"/>
                </a:solidFill>
              </a:rPr>
              <a:t>(Load Factor)</a:t>
            </a:r>
            <a:r>
              <a:rPr lang="ko-KR" altLang="ko-KR" sz="2400" dirty="0"/>
              <a:t>에 따라 결정</a:t>
            </a:r>
            <a:r>
              <a:rPr lang="en-US" altLang="ko-KR" sz="2400" dirty="0"/>
              <a:t> </a:t>
            </a:r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 err="1"/>
              <a:t>적재율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 </a:t>
            </a:r>
            <a:r>
              <a:rPr lang="en-US" altLang="ko-KR" sz="2400" dirty="0"/>
              <a:t>=</a:t>
            </a:r>
            <a:r>
              <a:rPr lang="ko-KR" altLang="ko-KR" sz="2400" dirty="0"/>
              <a:t> </a:t>
            </a:r>
            <a:r>
              <a:rPr lang="en-US" altLang="ko-KR" sz="2400" dirty="0"/>
              <a:t>(</a:t>
            </a:r>
            <a:r>
              <a:rPr lang="ko-KR" altLang="ko-KR" sz="2400" dirty="0"/>
              <a:t>테이블에 저장된 키의 수 </a:t>
            </a:r>
            <a:r>
              <a:rPr lang="en-US" altLang="ko-KR" sz="2400" dirty="0"/>
              <a:t>N)/ (</a:t>
            </a:r>
            <a:r>
              <a:rPr lang="ko-KR" altLang="ko-KR" sz="2400" dirty="0"/>
              <a:t>테이블 크기 </a:t>
            </a:r>
            <a:r>
              <a:rPr lang="en-US" altLang="ko-KR" sz="2400" dirty="0"/>
              <a:t>M)</a:t>
            </a:r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ko-KR" altLang="ko-KR" sz="2400" dirty="0"/>
              <a:t>일반적으로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&gt; 0.75</a:t>
            </a:r>
            <a:r>
              <a:rPr lang="ko-KR" altLang="ko-KR" sz="2400" dirty="0"/>
              <a:t>가 되면 해시</a:t>
            </a:r>
            <a:r>
              <a:rPr lang="en-US" altLang="ko-KR" sz="2400" dirty="0"/>
              <a:t> </a:t>
            </a:r>
            <a:r>
              <a:rPr lang="ko-KR" altLang="ko-KR" sz="2400" dirty="0"/>
              <a:t>테이블 크기를 </a:t>
            </a:r>
            <a:r>
              <a:rPr lang="en-US" altLang="ko-KR" sz="2400" dirty="0"/>
              <a:t>2 </a:t>
            </a:r>
            <a:r>
              <a:rPr lang="ko-KR" altLang="ko-KR" sz="2400" dirty="0"/>
              <a:t>배로 늘리고</a:t>
            </a:r>
            <a:r>
              <a:rPr lang="en-US" altLang="ko-KR" sz="2400" dirty="0"/>
              <a:t>,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&lt; 0.25</a:t>
            </a:r>
            <a:r>
              <a:rPr lang="ko-KR" altLang="ko-KR" sz="2400" dirty="0"/>
              <a:t>가 되면 해시테이블을 </a:t>
            </a:r>
            <a:r>
              <a:rPr lang="en-US" altLang="ko-KR" sz="2400" dirty="0"/>
              <a:t>1/2</a:t>
            </a:r>
            <a:r>
              <a:rPr lang="ko-KR" altLang="ko-KR" sz="2400" dirty="0"/>
              <a:t>로 줄</a:t>
            </a:r>
            <a:r>
              <a:rPr lang="ko-KR" altLang="en-US" sz="2400" dirty="0"/>
              <a:t>임</a:t>
            </a:r>
            <a:endParaRPr lang="ko-KR" altLang="ko-KR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9252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ko-KR" dirty="0" err="1">
                <a:solidFill>
                  <a:schemeClr val="tx1"/>
                </a:solidFill>
              </a:rPr>
              <a:t>해시방법의</a:t>
            </a:r>
            <a:r>
              <a:rPr lang="ko-KR" altLang="ko-KR" dirty="0">
                <a:solidFill>
                  <a:schemeClr val="tx1"/>
                </a:solidFill>
              </a:rPr>
              <a:t> 성능 비교 및 응용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92826"/>
            <a:ext cx="7886700" cy="4899414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 err="1"/>
              <a:t>해시방법의</a:t>
            </a:r>
            <a:r>
              <a:rPr lang="ko-KR" altLang="ko-KR" sz="2400" dirty="0"/>
              <a:t> 성능은 탐색이나 삽입 연산을 수행할 때 성공과 실패한 경우를 각각 분석하여 측정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 err="1"/>
              <a:t>선형조사는</a:t>
            </a:r>
            <a:r>
              <a:rPr lang="ko-KR" altLang="ko-KR" sz="2400" dirty="0"/>
              <a:t> </a:t>
            </a:r>
            <a:r>
              <a:rPr lang="ko-KR" altLang="ko-KR" sz="2400" dirty="0" err="1"/>
              <a:t>적재율</a:t>
            </a:r>
            <a:r>
              <a:rPr lang="ko-KR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ko-KR" altLang="ko-KR" sz="2400" dirty="0"/>
              <a:t>가 너무 작으면 해시테이블에 </a:t>
            </a:r>
            <a:r>
              <a:rPr lang="en-US" altLang="ko-KR" sz="2400" dirty="0"/>
              <a:t>empty </a:t>
            </a:r>
            <a:r>
              <a:rPr lang="ko-KR" altLang="ko-KR" sz="2400" dirty="0"/>
              <a:t>원소가 너무 많고</a:t>
            </a:r>
            <a:r>
              <a:rPr lang="en-US" altLang="ko-KR" sz="2400" dirty="0"/>
              <a:t>,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</a:t>
            </a:r>
            <a:r>
              <a:rPr lang="ko-KR" altLang="ko-KR" sz="2400" dirty="0"/>
              <a:t>값이 </a:t>
            </a:r>
            <a:r>
              <a:rPr lang="en-US" altLang="ko-KR" sz="2400" dirty="0"/>
              <a:t>1.0</a:t>
            </a:r>
            <a:r>
              <a:rPr lang="ko-KR" altLang="ko-KR" sz="2400" dirty="0"/>
              <a:t>에 근접할수록 </a:t>
            </a:r>
            <a:r>
              <a:rPr lang="ko-KR" altLang="ko-KR" sz="2400" dirty="0" err="1"/>
              <a:t>군집화가</a:t>
            </a:r>
            <a:r>
              <a:rPr lang="ko-KR" altLang="ko-KR" sz="2400" dirty="0"/>
              <a:t> 심화</a:t>
            </a:r>
            <a:r>
              <a:rPr lang="ko-KR" altLang="en-US" sz="2400" dirty="0"/>
              <a:t>됨</a:t>
            </a:r>
            <a:r>
              <a:rPr lang="en-US" altLang="ko-KR" sz="2400" dirty="0"/>
              <a:t> 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800"/>
              </a:spcAft>
            </a:pPr>
            <a:r>
              <a:rPr lang="ko-KR" altLang="ko-KR" sz="2400" dirty="0"/>
              <a:t>개방주소방식의 </a:t>
            </a:r>
            <a:r>
              <a:rPr lang="ko-KR" altLang="ko-KR" sz="2400" dirty="0" err="1"/>
              <a:t>해싱은</a:t>
            </a:r>
            <a:r>
              <a:rPr lang="ko-KR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</a:t>
            </a:r>
            <a:r>
              <a:rPr lang="en-US" altLang="ko-KR" sz="2400" dirty="0"/>
              <a:t> 0.5, </a:t>
            </a:r>
            <a:r>
              <a:rPr lang="ko-KR" altLang="ko-KR" sz="2400" dirty="0"/>
              <a:t>즉</a:t>
            </a:r>
            <a:r>
              <a:rPr lang="en-US" altLang="ko-KR" sz="2400" dirty="0"/>
              <a:t>, M </a:t>
            </a:r>
            <a:r>
              <a:rPr lang="en-US" altLang="ko-KR" sz="2400" dirty="0">
                <a:sym typeface="Symbol" panose="05050102010706020507" pitchFamily="18" charset="2"/>
              </a:rPr>
              <a:t></a:t>
            </a:r>
            <a:r>
              <a:rPr lang="en-US" altLang="ko-KR" sz="2400" dirty="0"/>
              <a:t> 2N</a:t>
            </a:r>
            <a:r>
              <a:rPr lang="ko-KR" altLang="ko-KR" sz="2400" dirty="0"/>
              <a:t>일 때 </a:t>
            </a:r>
            <a:r>
              <a:rPr lang="ko-KR" altLang="ko-KR" sz="2400" dirty="0" err="1"/>
              <a:t>상수시간</a:t>
            </a:r>
            <a:r>
              <a:rPr lang="ko-KR" altLang="ko-KR" sz="2400" dirty="0"/>
              <a:t> 성능 보</a:t>
            </a:r>
            <a:r>
              <a:rPr lang="ko-KR" altLang="en-US" sz="2400" dirty="0"/>
              <a:t>임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816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ko-KR" sz="2400" dirty="0" err="1"/>
              <a:t>체이닝은</a:t>
            </a:r>
            <a:r>
              <a:rPr lang="ko-KR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ko-KR" altLang="ko-KR" sz="2400" dirty="0"/>
              <a:t>가 너무 작으면 대부분의 연결리스트들이 </a:t>
            </a:r>
            <a:r>
              <a:rPr lang="en-US" altLang="ko-KR" sz="2400" dirty="0"/>
              <a:t>empty </a:t>
            </a:r>
            <a:r>
              <a:rPr lang="ko-KR" altLang="ko-KR" sz="2400" dirty="0"/>
              <a:t>가 되고</a:t>
            </a:r>
            <a:r>
              <a:rPr lang="en-US" altLang="ko-KR" sz="2400" dirty="0"/>
              <a:t>,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ko-KR" altLang="ko-KR" sz="2400" dirty="0"/>
              <a:t>가 너무 크면 연결리스트들의 길이가 너무 길어져 </a:t>
            </a:r>
            <a:r>
              <a:rPr lang="ko-KR" altLang="ko-KR" sz="2400" dirty="0" err="1"/>
              <a:t>해시성능이</a:t>
            </a:r>
            <a:r>
              <a:rPr lang="ko-KR" altLang="ko-KR" sz="2400" dirty="0"/>
              <a:t> 매우 저하</a:t>
            </a:r>
            <a:r>
              <a:rPr lang="ko-KR" altLang="en-US" sz="2400" dirty="0"/>
              <a:t>됨</a:t>
            </a:r>
            <a:endParaRPr lang="en-US" altLang="ko-KR" sz="2400" dirty="0"/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ko-KR" altLang="ko-KR" sz="2400" dirty="0"/>
              <a:t>일반적으로 </a:t>
            </a:r>
            <a:r>
              <a:rPr lang="en-US" altLang="ko-KR" sz="2400" dirty="0"/>
              <a:t>M</a:t>
            </a:r>
            <a:r>
              <a:rPr lang="ko-KR" altLang="ko-KR" sz="2400" dirty="0"/>
              <a:t>이 소수이고</a:t>
            </a:r>
            <a:r>
              <a:rPr lang="en-US" altLang="ko-KR" sz="2400" dirty="0"/>
              <a:t>, </a:t>
            </a:r>
            <a:r>
              <a:rPr lang="en-US" altLang="ko-KR" sz="2400" dirty="0">
                <a:sym typeface="Symbol" panose="05050102010706020507" pitchFamily="18" charset="2"/>
              </a:rPr>
              <a:t></a:t>
            </a:r>
            <a:r>
              <a:rPr lang="en-US" altLang="ko-KR" sz="2400" dirty="0"/>
              <a:t> </a:t>
            </a:r>
            <a:r>
              <a:rPr lang="en-US" altLang="ko-KR" sz="2400" dirty="0">
                <a:sym typeface="Symbol" panose="05050102010706020507" pitchFamily="18" charset="2"/>
              </a:rPr>
              <a:t></a:t>
            </a:r>
            <a:r>
              <a:rPr lang="en-US" altLang="ko-KR" sz="2400" dirty="0"/>
              <a:t> 10 </a:t>
            </a:r>
            <a:r>
              <a:rPr lang="ko-KR" altLang="ko-KR" sz="2400" dirty="0"/>
              <a:t>정도이면 </a:t>
            </a:r>
            <a:r>
              <a:rPr lang="en-US" altLang="ko-KR" sz="2400" dirty="0"/>
              <a:t>O(1) </a:t>
            </a:r>
            <a:r>
              <a:rPr lang="ko-KR" altLang="ko-KR" sz="2400" dirty="0"/>
              <a:t>시간 성능을 보</a:t>
            </a:r>
            <a:r>
              <a:rPr lang="ko-KR" altLang="en-US" sz="2400" dirty="0"/>
              <a:t>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19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7690"/>
            <a:ext cx="7886700" cy="48692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이진탐색트리의 성능을 개선한 </a:t>
            </a:r>
            <a:r>
              <a:rPr lang="en-US" altLang="ko-KR" sz="2400" dirty="0"/>
              <a:t>AVL </a:t>
            </a:r>
            <a:r>
              <a:rPr lang="ko-KR" altLang="ko-KR" sz="2400" dirty="0"/>
              <a:t>트리와 레드블랙트리의 삽입과 삭제 연산의 </a:t>
            </a:r>
            <a:r>
              <a:rPr lang="ko-KR" altLang="ko-KR" sz="2400" dirty="0" err="1"/>
              <a:t>수행시간은</a:t>
            </a:r>
            <a:r>
              <a:rPr lang="ko-KR" altLang="ko-KR" sz="2400" dirty="0"/>
              <a:t> 각각 </a:t>
            </a:r>
            <a:r>
              <a:rPr lang="en-US" altLang="ko-KR" sz="2400" dirty="0"/>
              <a:t>O(log n)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ko-KR" sz="24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sz="2400" dirty="0"/>
              <a:t>그렇다면 </a:t>
            </a:r>
            <a:r>
              <a:rPr lang="en-US" altLang="ko-KR" sz="2400" dirty="0"/>
              <a:t>O(log n) </a:t>
            </a:r>
            <a:r>
              <a:rPr lang="ko-KR" altLang="ko-KR" sz="2400" dirty="0"/>
              <a:t>보다 좋은 성능을 갖는 자료구조는 없을까</a:t>
            </a:r>
            <a:r>
              <a:rPr lang="en-US" altLang="ko-KR" sz="2400" dirty="0"/>
              <a:t>?</a:t>
            </a:r>
            <a:endParaRPr lang="ko-KR" altLang="ko-KR" sz="2400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5" y="2906133"/>
            <a:ext cx="6861150" cy="1991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21" y="1799532"/>
            <a:ext cx="5983543" cy="45847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9C7C28F8-6BAD-415A-AB76-444D064C478F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65595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ko-KR" dirty="0" err="1">
                <a:solidFill>
                  <a:schemeClr val="tx1"/>
                </a:solidFill>
              </a:rPr>
              <a:t>해</a:t>
            </a:r>
            <a:r>
              <a:rPr lang="ko-KR" altLang="en-US" dirty="0" err="1">
                <a:solidFill>
                  <a:schemeClr val="tx1"/>
                </a:solidFill>
              </a:rPr>
              <a:t>싱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51EF3-460B-48D9-A59C-540210B5A427}"/>
              </a:ext>
            </a:extLst>
          </p:cNvPr>
          <p:cNvSpPr txBox="1"/>
          <p:nvPr/>
        </p:nvSpPr>
        <p:spPr>
          <a:xfrm>
            <a:off x="6248400" y="1040974"/>
            <a:ext cx="140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해시테이블</a:t>
            </a:r>
          </a:p>
        </p:txBody>
      </p:sp>
    </p:spTree>
    <p:extLst>
      <p:ext uri="{BB962C8B-B14F-4D97-AF65-F5344CB8AC3E}">
        <p14:creationId xmlns:p14="http://schemas.microsoft.com/office/powerpoint/2010/main" val="174057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53537" y="5913336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그림</a:t>
            </a:r>
            <a:r>
              <a:rPr lang="ko-KR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6-2] </a:t>
            </a:r>
            <a:r>
              <a:rPr lang="ko-KR" altLang="ko-KR" dirty="0"/>
              <a:t>키를 그대로 </a:t>
            </a:r>
            <a:r>
              <a:rPr lang="en-US" altLang="ko-KR" dirty="0"/>
              <a:t>1</a:t>
            </a:r>
            <a:r>
              <a:rPr lang="ko-KR" altLang="ko-KR" dirty="0"/>
              <a:t>차원 리스트의 인덱스로 사용</a:t>
            </a:r>
            <a:endParaRPr 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8642" y="237364"/>
            <a:ext cx="791988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9289" y="237364"/>
            <a:ext cx="8280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42925" algn="just">
              <a:spcAft>
                <a:spcPts val="0"/>
              </a:spcAft>
            </a:pPr>
            <a:r>
              <a:rPr lang="en-US" altLang="ko-KR" sz="2400" dirty="0">
                <a:solidFill>
                  <a:srgbClr val="3333FF"/>
                </a:solidFill>
              </a:rPr>
              <a:t>[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핵심</a:t>
            </a:r>
            <a:r>
              <a:rPr lang="ko-KR" altLang="ko-KR" sz="2400" dirty="0">
                <a:solidFill>
                  <a:srgbClr val="3333FF"/>
                </a:solidFill>
              </a:rPr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아이디어</a:t>
            </a:r>
            <a:r>
              <a:rPr lang="en-US" altLang="ko-KR" sz="2400" dirty="0">
                <a:solidFill>
                  <a:srgbClr val="3333FF"/>
                </a:solidFill>
              </a:rPr>
              <a:t>] </a:t>
            </a:r>
            <a:r>
              <a:rPr lang="en-US" altLang="ko-KR" sz="2400" dirty="0">
                <a:solidFill>
                  <a:srgbClr val="7030A0"/>
                </a:solidFill>
              </a:rPr>
              <a:t> O(log n)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시간보다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빠른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연산을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위해</a:t>
            </a:r>
            <a:r>
              <a:rPr lang="en-US" altLang="ko-KR" sz="2400" dirty="0">
                <a:solidFill>
                  <a:srgbClr val="7030A0"/>
                </a:solidFill>
              </a:rPr>
              <a:t>,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키와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en-US" altLang="ko-KR" sz="2400" dirty="0">
                <a:solidFill>
                  <a:srgbClr val="7030A0"/>
                </a:solidFill>
              </a:rPr>
              <a:t>1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차원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리스트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의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인덱스의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관계를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이용하여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키</a:t>
            </a:r>
            <a:r>
              <a:rPr lang="en-US" altLang="ko-KR" sz="2400" dirty="0">
                <a:solidFill>
                  <a:srgbClr val="7030A0"/>
                </a:solidFill>
              </a:rPr>
              <a:t>(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항목</a:t>
            </a:r>
            <a:r>
              <a:rPr lang="en-US" altLang="ko-KR" sz="2400" dirty="0">
                <a:solidFill>
                  <a:srgbClr val="7030A0"/>
                </a:solidFill>
              </a:rPr>
              <a:t>)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를</a:t>
            </a:r>
            <a:r>
              <a:rPr lang="ko-KR" altLang="ko-KR" sz="2400" dirty="0">
                <a:solidFill>
                  <a:srgbClr val="7030A0"/>
                </a:solidFill>
              </a:rPr>
              <a:t> </a:t>
            </a:r>
            <a:r>
              <a:rPr lang="ko-KR" altLang="ko-KR" sz="2400" dirty="0">
                <a:solidFill>
                  <a:srgbClr val="7030A0"/>
                </a:solidFill>
                <a:latin typeface="Calibri" panose="020F0502020204030204" pitchFamily="34" charset="0"/>
              </a:rPr>
              <a:t>저장한다</a:t>
            </a:r>
            <a:r>
              <a:rPr lang="en-US" altLang="ko-KR" sz="2400" dirty="0">
                <a:solidFill>
                  <a:srgbClr val="7030A0"/>
                </a:solidFill>
              </a:rPr>
              <a:t>. </a:t>
            </a:r>
            <a:endParaRPr lang="ko-KR" altLang="ko-KR" sz="2400" dirty="0">
              <a:solidFill>
                <a:srgbClr val="7030A0"/>
              </a:solidFill>
              <a:effectLst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41" y="2338059"/>
            <a:ext cx="3590925" cy="2857500"/>
          </a:xfrm>
          <a:prstGeom prst="rect">
            <a:avLst/>
          </a:prstGeom>
        </p:spPr>
      </p:pic>
      <p:sp>
        <p:nvSpPr>
          <p:cNvPr id="41" name="오른쪽 화살표 40"/>
          <p:cNvSpPr/>
          <p:nvPr/>
        </p:nvSpPr>
        <p:spPr bwMode="auto">
          <a:xfrm>
            <a:off x="5504955" y="3404636"/>
            <a:ext cx="648072" cy="724346"/>
          </a:xfrm>
          <a:prstGeom prst="rightArrow">
            <a:avLst/>
          </a:prstGeom>
          <a:solidFill>
            <a:srgbClr val="CEFFFE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12" y="1168966"/>
            <a:ext cx="101332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8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6930" y="779927"/>
            <a:ext cx="8574066" cy="487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그러나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그대로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사용하면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메모리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낭비가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심해질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있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문제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해결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방안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변환하여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</a:t>
            </a:r>
            <a:endParaRPr lang="en-US" altLang="ko-K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키를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간단한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함수를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사용해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변환한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값을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배열의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인덱스로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이용하여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항목을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저장하는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것을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err="1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해싱</a:t>
            </a:r>
            <a:r>
              <a:rPr lang="en-US" altLang="ko-KR" sz="2400" dirty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(Hashing)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이라고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2400" dirty="0"/>
              <a:t>함</a:t>
            </a:r>
            <a:r>
              <a:rPr lang="en-US" altLang="ko-KR" sz="2400" dirty="0"/>
              <a:t> </a:t>
            </a:r>
          </a:p>
          <a:p>
            <a:pPr marL="342900" indent="-342900">
              <a:lnSpc>
                <a:spcPct val="1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 err="1"/>
              <a:t>해싱에</a:t>
            </a:r>
            <a:r>
              <a:rPr lang="ko-KR" altLang="ko-KR" sz="2400" dirty="0"/>
              <a:t> 사용되는 함수를 </a:t>
            </a:r>
            <a:r>
              <a:rPr lang="ko-KR" altLang="ko-KR" sz="2400" dirty="0" err="1">
                <a:solidFill>
                  <a:srgbClr val="3333FF"/>
                </a:solidFill>
              </a:rPr>
              <a:t>해시함수</a:t>
            </a:r>
            <a:r>
              <a:rPr lang="en-US" altLang="ko-KR" sz="2400" dirty="0">
                <a:solidFill>
                  <a:srgbClr val="3333FF"/>
                </a:solidFill>
              </a:rPr>
              <a:t>(Hash Function)</a:t>
            </a:r>
            <a:r>
              <a:rPr lang="ko-KR" altLang="ko-KR" sz="2400" dirty="0"/>
              <a:t>라 하고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해시함수가</a:t>
            </a:r>
            <a:r>
              <a:rPr lang="ko-KR" altLang="ko-KR" sz="2400" dirty="0"/>
              <a:t> 계산한 값을 </a:t>
            </a:r>
            <a:r>
              <a:rPr lang="ko-KR" altLang="ko-KR" sz="2400" dirty="0" err="1">
                <a:solidFill>
                  <a:srgbClr val="3333FF"/>
                </a:solidFill>
              </a:rPr>
              <a:t>해시값</a:t>
            </a:r>
            <a:r>
              <a:rPr lang="en-US" altLang="ko-KR" sz="2400" dirty="0">
                <a:solidFill>
                  <a:srgbClr val="3333FF"/>
                </a:solidFill>
              </a:rPr>
              <a:t>(Hash value)</a:t>
            </a:r>
            <a:r>
              <a:rPr lang="en-US" altLang="ko-KR" sz="2400" dirty="0"/>
              <a:t> </a:t>
            </a:r>
            <a:r>
              <a:rPr lang="ko-KR" altLang="ko-KR" sz="2400" dirty="0"/>
              <a:t>또는 </a:t>
            </a:r>
            <a:r>
              <a:rPr lang="ko-KR" altLang="ko-KR" sz="2400" dirty="0">
                <a:solidFill>
                  <a:srgbClr val="3333FF"/>
                </a:solidFill>
              </a:rPr>
              <a:t>해시주소</a:t>
            </a:r>
            <a:r>
              <a:rPr lang="ko-KR" altLang="ko-KR" sz="2400" dirty="0"/>
              <a:t>라고 하며</a:t>
            </a:r>
            <a:r>
              <a:rPr lang="en-US" altLang="ko-KR" sz="2400" dirty="0"/>
              <a:t>, </a:t>
            </a:r>
            <a:r>
              <a:rPr lang="ko-KR" altLang="ko-KR" sz="2400" dirty="0"/>
              <a:t>항목이 </a:t>
            </a:r>
            <a:r>
              <a:rPr lang="ko-KR" altLang="ko-KR" sz="2400" dirty="0" err="1"/>
              <a:t>해시값에</a:t>
            </a:r>
            <a:r>
              <a:rPr lang="ko-KR" altLang="ko-KR" sz="2400" dirty="0"/>
              <a:t> 따라 저장되는 배열을 </a:t>
            </a:r>
            <a:r>
              <a:rPr lang="ko-KR" altLang="ko-KR" sz="2400" dirty="0" err="1">
                <a:solidFill>
                  <a:srgbClr val="3333FF"/>
                </a:solidFill>
              </a:rPr>
              <a:t>해시테이블</a:t>
            </a:r>
            <a:r>
              <a:rPr lang="en-US" altLang="ko-KR" sz="2400" dirty="0">
                <a:solidFill>
                  <a:srgbClr val="3333FF"/>
                </a:solidFill>
              </a:rPr>
              <a:t>(Hash Table)</a:t>
            </a:r>
            <a:r>
              <a:rPr lang="ko-KR" altLang="ko-KR" sz="2400" dirty="0"/>
              <a:t>이라고 </a:t>
            </a:r>
            <a:r>
              <a:rPr lang="ko-KR" altLang="en-US" sz="2400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284992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013040" y="2590823"/>
            <a:ext cx="1211871" cy="400752"/>
          </a:xfrm>
          <a:prstGeom prst="rect">
            <a:avLst/>
          </a:prstGeom>
          <a:noFill/>
        </p:spPr>
        <p:txBody>
          <a:bodyPr wrap="none" lIns="92075" tIns="46038" rIns="92075" bIns="46038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Tx/>
              <a:buNone/>
            </a:pPr>
            <a:r>
              <a:rPr lang="ko-KR" altLang="en-US" sz="2000" ker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해시함수</a:t>
            </a:r>
            <a:endParaRPr lang="en-US" altLang="ko-KR" sz="2000" kern="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012160" y="3409194"/>
            <a:ext cx="26770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800">
                <a:solidFill>
                  <a:srgbClr val="C00000"/>
                </a:solidFill>
                <a:latin typeface="Calibri" panose="020F0502020204030204" pitchFamily="34" charset="0"/>
                <a:ea typeface="돋움" panose="020B0600000101010101" pitchFamily="50" charset="-127"/>
              </a:rPr>
              <a:t>i</a:t>
            </a: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600200" y="1663800"/>
            <a:ext cx="1892300" cy="2654300"/>
          </a:xfrm>
          <a:prstGeom prst="ellipse">
            <a:avLst/>
          </a:prstGeom>
          <a:solidFill>
            <a:srgbClr val="FF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Calibri" panose="020F0502020204030204" pitchFamily="34" charset="0"/>
            </a:endParaRP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667000" y="2996141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latin typeface="Calibri" panose="020F0502020204030204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726546" y="3011587"/>
            <a:ext cx="32540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>
                <a:latin typeface="Calibri" panose="020F0502020204030204" pitchFamily="34" charset="0"/>
                <a:ea typeface="돋움" panose="020B0600000101010101" pitchFamily="50" charset="-127"/>
              </a:rPr>
              <a:t>k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4055024" y="2981425"/>
            <a:ext cx="1035540" cy="462307"/>
          </a:xfrm>
          <a:prstGeom prst="rect">
            <a:avLst/>
          </a:prstGeom>
          <a:solidFill>
            <a:srgbClr val="CEFF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en-US" altLang="ko-KR" sz="2400" dirty="0">
                <a:latin typeface="Calibri" panose="020F0502020204030204" pitchFamily="34" charset="0"/>
                <a:ea typeface="돋움" panose="020B0600000101010101" pitchFamily="50" charset="-127"/>
              </a:rPr>
              <a:t>h(k) = </a:t>
            </a:r>
            <a:r>
              <a:rPr lang="en-US" altLang="ko-KR" sz="2400" dirty="0" err="1">
                <a:solidFill>
                  <a:srgbClr val="C00000"/>
                </a:solidFill>
                <a:latin typeface="Calibri" panose="020F0502020204030204" pitchFamily="34" charset="0"/>
                <a:ea typeface="돋움" panose="020B0600000101010101" pitchFamily="50" charset="-127"/>
              </a:rPr>
              <a:t>i</a:t>
            </a:r>
            <a:endParaRPr lang="en-US" altLang="ko-KR" sz="2400" dirty="0">
              <a:solidFill>
                <a:srgbClr val="C00000"/>
              </a:solidFill>
              <a:latin typeface="Calibri" panose="020F0502020204030204" pitchFamily="34" charset="0"/>
              <a:ea typeface="돋움" panose="020B0600000101010101" pitchFamily="50" charset="-127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605095" y="2369819"/>
            <a:ext cx="190436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항목의 키 집합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981399" y="956078"/>
            <a:ext cx="146835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fontAlgn="t" latinLnBrk="0">
              <a:buSzPct val="75000"/>
              <a:buFont typeface="Symbol" panose="05050102010706020507" pitchFamily="18" charset="2"/>
              <a:buNone/>
            </a:pPr>
            <a:r>
              <a:rPr lang="ko-KR" altLang="en-US" sz="2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해시테이블</a:t>
            </a:r>
            <a:endParaRPr lang="en-US" altLang="ko-KR" sz="2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5981399" y="1556792"/>
            <a:ext cx="400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libri" panose="020F050202020403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5724128" y="4715296"/>
            <a:ext cx="771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altLang="ko-KR" sz="1800">
                <a:latin typeface="Calibri" panose="020F0502020204030204" pitchFamily="34" charset="0"/>
                <a:cs typeface="Tahoma" panose="020B0604030504040204" pitchFamily="34" charset="0"/>
              </a:rPr>
              <a:t>-1</a:t>
            </a: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5313465" y="3905621"/>
            <a:ext cx="1001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0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해시값</a:t>
            </a:r>
            <a:endParaRPr lang="en-US" altLang="ko-KR" sz="20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6393633" y="1519024"/>
          <a:ext cx="708951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>
            <a:stCxn id="15" idx="6"/>
            <a:endCxn id="17" idx="1"/>
          </p:cNvCxnSpPr>
          <p:nvPr/>
        </p:nvCxnSpPr>
        <p:spPr bwMode="auto">
          <a:xfrm flipV="1">
            <a:off x="3111500" y="3212579"/>
            <a:ext cx="943524" cy="5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자유형 35"/>
          <p:cNvSpPr/>
          <p:nvPr/>
        </p:nvSpPr>
        <p:spPr bwMode="auto">
          <a:xfrm>
            <a:off x="5080000" y="3236574"/>
            <a:ext cx="934720" cy="509967"/>
          </a:xfrm>
          <a:custGeom>
            <a:avLst/>
            <a:gdLst>
              <a:gd name="connsiteX0" fmla="*/ 0 w 934720"/>
              <a:gd name="connsiteY0" fmla="*/ 55266 h 509967"/>
              <a:gd name="connsiteX1" fmla="*/ 609600 w 934720"/>
              <a:gd name="connsiteY1" fmla="*/ 34946 h 509967"/>
              <a:gd name="connsiteX2" fmla="*/ 345440 w 934720"/>
              <a:gd name="connsiteY2" fmla="*/ 461666 h 509967"/>
              <a:gd name="connsiteX3" fmla="*/ 934720 w 934720"/>
              <a:gd name="connsiteY3" fmla="*/ 481986 h 50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720" h="509967">
                <a:moveTo>
                  <a:pt x="0" y="55266"/>
                </a:moveTo>
                <a:cubicBezTo>
                  <a:pt x="276013" y="11239"/>
                  <a:pt x="552027" y="-32787"/>
                  <a:pt x="609600" y="34946"/>
                </a:cubicBezTo>
                <a:cubicBezTo>
                  <a:pt x="667173" y="102679"/>
                  <a:pt x="291253" y="387159"/>
                  <a:pt x="345440" y="461666"/>
                </a:cubicBezTo>
                <a:cubicBezTo>
                  <a:pt x="399627" y="536173"/>
                  <a:pt x="667173" y="509079"/>
                  <a:pt x="934720" y="4819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97045" y="645117"/>
            <a:ext cx="3579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dirty="0" err="1"/>
              <a:t>해싱의</a:t>
            </a:r>
            <a:r>
              <a:rPr lang="ko-KR" altLang="ko-KR" sz="2800" dirty="0"/>
              <a:t> 전반적인 개념</a:t>
            </a:r>
            <a:endParaRPr lang="en-US" sz="2800" dirty="0"/>
          </a:p>
        </p:txBody>
      </p:sp>
      <p:sp>
        <p:nvSpPr>
          <p:cNvPr id="4" name="직사각형 3"/>
          <p:cNvSpPr/>
          <p:nvPr/>
        </p:nvSpPr>
        <p:spPr>
          <a:xfrm>
            <a:off x="5365127" y="5481568"/>
            <a:ext cx="3031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dirty="0"/>
              <a:t> </a:t>
            </a:r>
            <a:r>
              <a:rPr lang="en-US" altLang="ko-KR" sz="2400" dirty="0"/>
              <a:t>M =</a:t>
            </a:r>
            <a:r>
              <a:rPr lang="ko-KR" altLang="ko-KR" sz="2400" dirty="0"/>
              <a:t> </a:t>
            </a:r>
            <a:r>
              <a:rPr lang="ko-KR" altLang="ko-KR" sz="2400" dirty="0" err="1"/>
              <a:t>해시테이블</a:t>
            </a:r>
            <a:r>
              <a:rPr lang="ko-KR" altLang="ko-KR" sz="2400" dirty="0"/>
              <a:t> 크기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06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303" y="540375"/>
            <a:ext cx="832354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아무리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우수한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해시함수를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사용하더라도</a:t>
            </a:r>
            <a:r>
              <a:rPr lang="en-US" altLang="ko-KR" sz="2400" dirty="0">
                <a:latin typeface="Calibri" panose="020F0502020204030204" pitchFamily="34" charset="0"/>
              </a:rPr>
              <a:t> 2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이상의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항목을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해시테이블의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동일한</a:t>
            </a:r>
            <a:r>
              <a:rPr lang="ko-KR" altLang="ko-KR" sz="2400" dirty="0"/>
              <a:t> </a:t>
            </a:r>
            <a:r>
              <a:rPr lang="ko-KR" altLang="en-US" sz="2400" dirty="0">
                <a:latin typeface="Calibri" panose="020F0502020204030204" pitchFamily="34" charset="0"/>
              </a:rPr>
              <a:t>곳</a:t>
            </a:r>
            <a:r>
              <a:rPr lang="ko-KR" altLang="ko-KR" sz="2400" dirty="0">
                <a:latin typeface="Calibri" panose="020F0502020204030204" pitchFamily="34" charset="0"/>
              </a:rPr>
              <a:t>에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저장하는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경우가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발생</a:t>
            </a:r>
            <a:endParaRPr lang="en-US" altLang="ko-KR" sz="24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Calibri" panose="020F0502020204030204" pitchFamily="34" charset="0"/>
              </a:rPr>
              <a:t>서로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다른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키들이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동일한</a:t>
            </a:r>
            <a:r>
              <a:rPr lang="ko-KR" altLang="ko-KR" sz="2400" dirty="0"/>
              <a:t> </a:t>
            </a:r>
            <a:r>
              <a:rPr lang="ko-KR" altLang="ko-KR" sz="2400" dirty="0" err="1">
                <a:latin typeface="Calibri" panose="020F0502020204030204" pitchFamily="34" charset="0"/>
              </a:rPr>
              <a:t>해시값을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가질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때</a:t>
            </a:r>
            <a:r>
              <a:rPr lang="ko-KR" altLang="ko-KR" sz="2400" dirty="0"/>
              <a:t> </a:t>
            </a:r>
            <a:r>
              <a:rPr lang="ko-KR" altLang="ko-KR" sz="2400" dirty="0">
                <a:solidFill>
                  <a:srgbClr val="3333FF"/>
                </a:solidFill>
                <a:latin typeface="Calibri" panose="020F0502020204030204" pitchFamily="34" charset="0"/>
              </a:rPr>
              <a:t>충돌</a:t>
            </a:r>
            <a:r>
              <a:rPr lang="en-US" altLang="ko-KR" sz="2400" dirty="0">
                <a:solidFill>
                  <a:srgbClr val="3333FF"/>
                </a:solidFill>
              </a:rPr>
              <a:t>(Collision)</a:t>
            </a:r>
            <a:r>
              <a:rPr lang="ko-KR" altLang="ko-KR" sz="2400" dirty="0"/>
              <a:t> </a:t>
            </a:r>
            <a:r>
              <a:rPr lang="ko-KR" altLang="ko-KR" sz="2400" dirty="0">
                <a:latin typeface="Calibri" panose="020F0502020204030204" pitchFamily="34" charset="0"/>
              </a:rPr>
              <a:t>발생</a:t>
            </a:r>
            <a:r>
              <a:rPr lang="en-US" altLang="ko-KR" sz="2400" dirty="0"/>
              <a:t> </a:t>
            </a:r>
            <a:endParaRPr lang="ko-KR" altLang="ko-KR" sz="2400" dirty="0"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129" y="2555310"/>
            <a:ext cx="5297118" cy="4146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7743595" y="481008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충돌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64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</TotalTime>
  <Words>2239</Words>
  <Application>Microsoft Office PowerPoint</Application>
  <PresentationFormat>화면 슬라이드 쇼(4:3)</PresentationFormat>
  <Paragraphs>248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Monotype Sorts</vt:lpstr>
      <vt:lpstr>굴림</vt:lpstr>
      <vt:lpstr>맑은 고딕</vt:lpstr>
      <vt:lpstr>Arial</vt:lpstr>
      <vt:lpstr>Calibri</vt:lpstr>
      <vt:lpstr>Calibri Light</vt:lpstr>
      <vt:lpstr>Cambria Math</vt:lpstr>
      <vt:lpstr>Symbol</vt:lpstr>
      <vt:lpstr>Wingdings</vt:lpstr>
      <vt:lpstr>Office 테마</vt:lpstr>
      <vt:lpstr>PowerPoint 프레젠테이션</vt:lpstr>
      <vt:lpstr> 사전(dictionary)</vt:lpstr>
      <vt:lpstr> 사전(dictionary)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해시함수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개방주소방식</vt:lpstr>
      <vt:lpstr>3.1 선형조사 (Linear probing) </vt:lpstr>
      <vt:lpstr>PowerPoint 프레젠테이션</vt:lpstr>
      <vt:lpstr>PowerPoint 프레젠테이션</vt:lpstr>
      <vt:lpstr>PowerPoint 프레젠테이션</vt:lpstr>
      <vt:lpstr>3.2 이차조사 (Quadratic probing)</vt:lpstr>
      <vt:lpstr>PowerPoint 프레젠테이션</vt:lpstr>
      <vt:lpstr>PowerPoint 프레젠테이션</vt:lpstr>
      <vt:lpstr>PowerPoint 프레젠테이션</vt:lpstr>
      <vt:lpstr>3.3 이중해싱 (Double hashing)</vt:lpstr>
      <vt:lpstr>PowerPoint 프레젠테이션</vt:lpstr>
      <vt:lpstr>PowerPoint 프레젠테이션</vt:lpstr>
      <vt:lpstr>이중해싱의 장점</vt:lpstr>
      <vt:lpstr>4. 폐쇄주소방식 (Closed Addressing)</vt:lpstr>
      <vt:lpstr>PowerPoint 프레젠테이션</vt:lpstr>
      <vt:lpstr>PowerPoint 프레젠테이션</vt:lpstr>
      <vt:lpstr>재해시(Rehash)</vt:lpstr>
      <vt:lpstr>PowerPoint 프레젠테이션</vt:lpstr>
      <vt:lpstr>5. 해시방법의 성능 비교 및 응용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HCKIM</cp:lastModifiedBy>
  <cp:revision>69</cp:revision>
  <dcterms:created xsi:type="dcterms:W3CDTF">2017-03-16T00:57:55Z</dcterms:created>
  <dcterms:modified xsi:type="dcterms:W3CDTF">2021-05-20T08:10:05Z</dcterms:modified>
</cp:coreProperties>
</file>