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7" r:id="rId1"/>
  </p:sldMasterIdLst>
  <p:notesMasterIdLst>
    <p:notesMasterId r:id="rId17"/>
  </p:notesMasterIdLst>
  <p:handoutMasterIdLst>
    <p:handoutMasterId r:id="rId18"/>
  </p:handoutMasterIdLst>
  <p:sldIdLst>
    <p:sldId id="457" r:id="rId2"/>
    <p:sldId id="504" r:id="rId3"/>
    <p:sldId id="460" r:id="rId4"/>
    <p:sldId id="467" r:id="rId5"/>
    <p:sldId id="438" r:id="rId6"/>
    <p:sldId id="468" r:id="rId7"/>
    <p:sldId id="433" r:id="rId8"/>
    <p:sldId id="494" r:id="rId9"/>
    <p:sldId id="469" r:id="rId10"/>
    <p:sldId id="483" r:id="rId11"/>
    <p:sldId id="505" r:id="rId12"/>
    <p:sldId id="507" r:id="rId13"/>
    <p:sldId id="506" r:id="rId14"/>
    <p:sldId id="508" r:id="rId15"/>
    <p:sldId id="481" r:id="rId16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BFFD1"/>
    <a:srgbClr val="FF0066"/>
    <a:srgbClr val="FF3300"/>
    <a:srgbClr val="E1C48F"/>
    <a:srgbClr val="FF9999"/>
    <a:srgbClr val="33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75" d="100"/>
          <a:sy n="75" d="100"/>
        </p:scale>
        <p:origin x="1052" y="56"/>
      </p:cViewPr>
      <p:guideLst>
        <p:guide orient="horz" pos="941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184" y="60"/>
      </p:cViewPr>
      <p:guideLst>
        <p:guide orient="horz" pos="3224"/>
        <p:guide pos="22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ko-KR" altLang="en-US" sz="400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5264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/>
              <a:t>8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트리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8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2021-06-02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1" y="4860930"/>
            <a:ext cx="5683886" cy="460692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8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5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/>
              <a:t>----------------</a:t>
            </a:r>
          </a:p>
          <a:p>
            <a:pPr algn="l"/>
            <a:r>
              <a:rPr lang="ko-KR" altLang="en-US" sz="1600" dirty="0" err="1"/>
              <a:t>파이썬</a:t>
            </a:r>
            <a:endParaRPr lang="en-US" altLang="ko-KR" sz="1600" dirty="0"/>
          </a:p>
          <a:p>
            <a:pPr algn="l"/>
            <a:r>
              <a:rPr lang="ko-KR" altLang="en-US" sz="1600" dirty="0"/>
              <a:t>자료구조</a:t>
            </a:r>
            <a:endParaRPr lang="en-US" altLang="ko-KR" sz="1600" dirty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09935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Wednesday, June 2,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0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Wednesday, June 2,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2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Wednesday, June 2,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0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1807"/>
            <a:ext cx="7886700" cy="503554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C00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663"/>
            <a:ext cx="7886700" cy="509657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7439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Wednesday, June 2,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8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Wednesday, June 2,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0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Wednesday, June 2,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2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Wednesday, June 2, 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7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Wednesday, June 2, 2021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6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Wednesday, June 2, 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2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Wednesday, June 2, 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5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Wednesday, June 2,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4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Wednesday, June 2,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613830" y="6489340"/>
            <a:ext cx="35298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endParaRPr lang="en-US" altLang="ko-KR" sz="1050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69623" y="6482484"/>
            <a:ext cx="702035" cy="2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7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  <p:sldLayoutId id="2147484312" r:id="rId12"/>
    <p:sldLayoutId id="2147484313" r:id="rId13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6555" y="2490180"/>
            <a:ext cx="7772400" cy="1470025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/>
              <a:t>         </a:t>
            </a:r>
            <a:r>
              <a:rPr lang="ko-KR" altLang="en-US" dirty="0" err="1"/>
              <a:t>힙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이진트리</a:t>
            </a:r>
            <a:r>
              <a:rPr lang="ko-KR" altLang="en-US" dirty="0"/>
              <a:t> 응용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448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813" y="4336754"/>
            <a:ext cx="76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굴림" panose="020B0600000101010101" pitchFamily="50" charset="-127"/>
              </a:rPr>
              <a:t>heap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46262" y="3434194"/>
            <a:ext cx="5105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파이썬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리스트에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저장된 </a:t>
            </a:r>
            <a:r>
              <a:rPr kumimoji="1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이진트리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굴림" panose="020B0600000101010101" pitchFamily="50" charset="-12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409175"/>
              </p:ext>
            </p:extLst>
          </p:nvPr>
        </p:nvGraphicFramePr>
        <p:xfrm>
          <a:off x="1518102" y="4336754"/>
          <a:ext cx="515815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723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7D48BAC7-467B-42D1-A9E8-090B137C0F91}"/>
              </a:ext>
            </a:extLst>
          </p:cNvPr>
          <p:cNvSpPr/>
          <p:nvPr/>
        </p:nvSpPr>
        <p:spPr>
          <a:xfrm>
            <a:off x="4441943" y="1308308"/>
            <a:ext cx="4546159" cy="1533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노드에 번호를 </a:t>
            </a:r>
            <a:r>
              <a:rPr lang="en-US" altLang="ko-KR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부터 </a:t>
            </a:r>
            <a:r>
              <a:rPr lang="en-US" altLang="ko-KR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n-1</a:t>
            </a:r>
            <a:r>
              <a:rPr lang="ko-KR" alt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까지 </a:t>
            </a:r>
            <a:r>
              <a:rPr lang="ko-KR" altLang="en-US" sz="20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붙힌다</a:t>
            </a:r>
            <a:r>
              <a:rPr lang="en-US" altLang="ko-KR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root</a:t>
            </a:r>
            <a:r>
              <a:rPr lang="ko-KR" alt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번</a:t>
            </a:r>
            <a:endParaRPr lang="en-US" altLang="ko-KR" sz="20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Level by level, </a:t>
            </a:r>
            <a:r>
              <a:rPr lang="ko-KR" alt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같은</a:t>
            </a:r>
            <a:r>
              <a:rPr lang="en-US" altLang="ko-KR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level</a:t>
            </a:r>
            <a:r>
              <a:rPr lang="ko-KR" alt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은 왼쪽부터 오른쪽으로</a:t>
            </a:r>
            <a:endParaRPr lang="ko-KR" altLang="en-US" sz="20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E44344A-1581-4BBC-8C0D-13EE19DBAFE3}"/>
              </a:ext>
            </a:extLst>
          </p:cNvPr>
          <p:cNvGrpSpPr/>
          <p:nvPr/>
        </p:nvGrpSpPr>
        <p:grpSpPr>
          <a:xfrm>
            <a:off x="379803" y="946080"/>
            <a:ext cx="3814128" cy="2306964"/>
            <a:chOff x="4581079" y="691917"/>
            <a:chExt cx="3814128" cy="2306964"/>
          </a:xfrm>
        </p:grpSpPr>
        <p:sp>
          <p:nvSpPr>
            <p:cNvPr id="47" name="Line 7">
              <a:extLst>
                <a:ext uri="{FF2B5EF4-FFF2-40B4-BE49-F238E27FC236}">
                  <a16:creationId xmlns:a16="http://schemas.microsoft.com/office/drawing/2014/main" id="{BC5D9B23-C30F-486E-B9A8-306ED8E24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009" y="2299389"/>
              <a:ext cx="191427" cy="5312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8" name="Line 7">
              <a:extLst>
                <a:ext uri="{FF2B5EF4-FFF2-40B4-BE49-F238E27FC236}">
                  <a16:creationId xmlns:a16="http://schemas.microsoft.com/office/drawing/2014/main" id="{F68C5ABB-140B-4175-AEA1-2D77FBBEE8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0659" y="2321413"/>
              <a:ext cx="298737" cy="524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9" name="Line 7">
              <a:extLst>
                <a:ext uri="{FF2B5EF4-FFF2-40B4-BE49-F238E27FC236}">
                  <a16:creationId xmlns:a16="http://schemas.microsoft.com/office/drawing/2014/main" id="{FDBA3F05-2BD2-4EC9-8713-331B58A59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0638" y="2321413"/>
              <a:ext cx="242322" cy="502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0" name="Line 7">
              <a:extLst>
                <a:ext uri="{FF2B5EF4-FFF2-40B4-BE49-F238E27FC236}">
                  <a16:creationId xmlns:a16="http://schemas.microsoft.com/office/drawing/2014/main" id="{3A6A2768-95A0-4AA6-A484-A28CF20B3E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3030" y="2299389"/>
              <a:ext cx="298737" cy="524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1" name="Line 7">
              <a:extLst>
                <a:ext uri="{FF2B5EF4-FFF2-40B4-BE49-F238E27FC236}">
                  <a16:creationId xmlns:a16="http://schemas.microsoft.com/office/drawing/2014/main" id="{CB7F9AA3-FBB0-4280-BF32-57E706BF4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1229" y="1722037"/>
              <a:ext cx="281708" cy="552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2" name="Line 7">
              <a:extLst>
                <a:ext uri="{FF2B5EF4-FFF2-40B4-BE49-F238E27FC236}">
                  <a16:creationId xmlns:a16="http://schemas.microsoft.com/office/drawing/2014/main" id="{95FA4F98-0EF2-4BED-A414-F9341FAB5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9350" y="1590556"/>
              <a:ext cx="627809" cy="683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3" name="Line 7">
              <a:extLst>
                <a:ext uri="{FF2B5EF4-FFF2-40B4-BE49-F238E27FC236}">
                  <a16:creationId xmlns:a16="http://schemas.microsoft.com/office/drawing/2014/main" id="{DA3B8E50-99D8-482F-9637-A86D3257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4348" y="1581297"/>
              <a:ext cx="394799" cy="683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4" name="Line 7">
              <a:extLst>
                <a:ext uri="{FF2B5EF4-FFF2-40B4-BE49-F238E27FC236}">
                  <a16:creationId xmlns:a16="http://schemas.microsoft.com/office/drawing/2014/main" id="{9FE8B7CD-E58A-488F-A506-8CFE487843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6942" y="1590556"/>
              <a:ext cx="597475" cy="6789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5" name="Line 7">
              <a:extLst>
                <a:ext uri="{FF2B5EF4-FFF2-40B4-BE49-F238E27FC236}">
                  <a16:creationId xmlns:a16="http://schemas.microsoft.com/office/drawing/2014/main" id="{C5A5A2F1-1BDC-42F5-A404-CD379C5609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44418" y="883660"/>
              <a:ext cx="954469" cy="697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id="{E77D5E37-05E3-4BD4-8615-A122BB975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7877" y="873685"/>
              <a:ext cx="920376" cy="707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7" name="Oval 14">
              <a:extLst>
                <a:ext uri="{FF2B5EF4-FFF2-40B4-BE49-F238E27FC236}">
                  <a16:creationId xmlns:a16="http://schemas.microsoft.com/office/drawing/2014/main" id="{E8B8818F-7266-40E5-96C4-1C01A4972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6936" y="691917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8" name="Oval 15">
              <a:extLst>
                <a:ext uri="{FF2B5EF4-FFF2-40B4-BE49-F238E27FC236}">
                  <a16:creationId xmlns:a16="http://schemas.microsoft.com/office/drawing/2014/main" id="{EB15A412-3595-45ED-8ED7-835A9E41B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079" y="2627154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" name="Oval 16">
              <a:extLst>
                <a:ext uri="{FF2B5EF4-FFF2-40B4-BE49-F238E27FC236}">
                  <a16:creationId xmlns:a16="http://schemas.microsoft.com/office/drawing/2014/main" id="{0DA9C12A-1BB2-482E-8770-0FEE4AF52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2485" y="2634002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0" name="Oval 15">
              <a:extLst>
                <a:ext uri="{FF2B5EF4-FFF2-40B4-BE49-F238E27FC236}">
                  <a16:creationId xmlns:a16="http://schemas.microsoft.com/office/drawing/2014/main" id="{DAE908DA-AC65-4DA9-8744-39D583750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3524" y="2632033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1" name="Oval 16">
              <a:extLst>
                <a:ext uri="{FF2B5EF4-FFF2-40B4-BE49-F238E27FC236}">
                  <a16:creationId xmlns:a16="http://schemas.microsoft.com/office/drawing/2014/main" id="{27A6B9C2-C0A4-4C4C-A7DC-EB9BF0FED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1008" y="2638881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2" name="Oval 15">
              <a:extLst>
                <a:ext uri="{FF2B5EF4-FFF2-40B4-BE49-F238E27FC236}">
                  <a16:creationId xmlns:a16="http://schemas.microsoft.com/office/drawing/2014/main" id="{1CBAF169-97CD-4DB0-9368-5C3AA3DA7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991" y="2072918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3" name="Oval 15">
              <a:extLst>
                <a:ext uri="{FF2B5EF4-FFF2-40B4-BE49-F238E27FC236}">
                  <a16:creationId xmlns:a16="http://schemas.microsoft.com/office/drawing/2014/main" id="{DC9803CB-1B36-464E-A069-D7FBD7EF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2083" y="2077796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4" name="Oval 15">
              <a:extLst>
                <a:ext uri="{FF2B5EF4-FFF2-40B4-BE49-F238E27FC236}">
                  <a16:creationId xmlns:a16="http://schemas.microsoft.com/office/drawing/2014/main" id="{36A2C6F5-3C07-4467-A8B4-5C327BED5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396" y="2077796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5" name="Oval 15">
              <a:extLst>
                <a:ext uri="{FF2B5EF4-FFF2-40B4-BE49-F238E27FC236}">
                  <a16:creationId xmlns:a16="http://schemas.microsoft.com/office/drawing/2014/main" id="{6DC58FC8-C4E2-4D13-8F2C-0DF9EAA83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5207" y="2082675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6" name="Oval 15">
              <a:extLst>
                <a:ext uri="{FF2B5EF4-FFF2-40B4-BE49-F238E27FC236}">
                  <a16:creationId xmlns:a16="http://schemas.microsoft.com/office/drawing/2014/main" id="{6359E20F-F94B-4420-A0BC-C097AA6D9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467" y="1389554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" name="Oval 15">
              <a:extLst>
                <a:ext uri="{FF2B5EF4-FFF2-40B4-BE49-F238E27FC236}">
                  <a16:creationId xmlns:a16="http://schemas.microsoft.com/office/drawing/2014/main" id="{49A5C714-7FF0-435D-8F04-7E2A913AF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6300" y="1389554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9C2B643-DACF-4B64-AB40-209F564BD421}"/>
                </a:ext>
              </a:extLst>
            </p:cNvPr>
            <p:cNvSpPr txBox="1"/>
            <p:nvPr/>
          </p:nvSpPr>
          <p:spPr>
            <a:xfrm>
              <a:off x="6417750" y="708461"/>
              <a:ext cx="39817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70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5469448-F3C1-486D-97CF-0B694CD4FB76}"/>
              </a:ext>
            </a:extLst>
          </p:cNvPr>
          <p:cNvSpPr txBox="1"/>
          <p:nvPr/>
        </p:nvSpPr>
        <p:spPr>
          <a:xfrm>
            <a:off x="1965253" y="857166"/>
            <a:ext cx="3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B94653-6006-400B-8A10-CD72A4CC1B16}"/>
              </a:ext>
            </a:extLst>
          </p:cNvPr>
          <p:cNvSpPr txBox="1"/>
          <p:nvPr/>
        </p:nvSpPr>
        <p:spPr>
          <a:xfrm>
            <a:off x="1022542" y="1552220"/>
            <a:ext cx="3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3CD2DA-A512-4503-841A-BEA0E9E213A6}"/>
              </a:ext>
            </a:extLst>
          </p:cNvPr>
          <p:cNvSpPr txBox="1"/>
          <p:nvPr/>
        </p:nvSpPr>
        <p:spPr>
          <a:xfrm>
            <a:off x="2889960" y="1621524"/>
            <a:ext cx="3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5D48354-5988-4311-8B54-8D353C43FB12}"/>
              </a:ext>
            </a:extLst>
          </p:cNvPr>
          <p:cNvSpPr txBox="1"/>
          <p:nvPr/>
        </p:nvSpPr>
        <p:spPr>
          <a:xfrm>
            <a:off x="366281" y="2293056"/>
            <a:ext cx="3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8E0532A-4AA2-4195-9E24-1D69B346FFD7}"/>
              </a:ext>
            </a:extLst>
          </p:cNvPr>
          <p:cNvSpPr txBox="1"/>
          <p:nvPr/>
        </p:nvSpPr>
        <p:spPr>
          <a:xfrm>
            <a:off x="1405175" y="2332005"/>
            <a:ext cx="3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C2C186-E289-4FEC-95EE-1EF8F4F690CB}"/>
              </a:ext>
            </a:extLst>
          </p:cNvPr>
          <p:cNvSpPr txBox="1"/>
          <p:nvPr/>
        </p:nvSpPr>
        <p:spPr>
          <a:xfrm>
            <a:off x="2607546" y="2293527"/>
            <a:ext cx="3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D216528-7676-4C56-90BB-D71431A89A6F}"/>
              </a:ext>
            </a:extLst>
          </p:cNvPr>
          <p:cNvSpPr txBox="1"/>
          <p:nvPr/>
        </p:nvSpPr>
        <p:spPr>
          <a:xfrm>
            <a:off x="3571133" y="2293527"/>
            <a:ext cx="3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18C1BE-59B0-4720-871A-2875498A1859}"/>
              </a:ext>
            </a:extLst>
          </p:cNvPr>
          <p:cNvSpPr txBox="1"/>
          <p:nvPr/>
        </p:nvSpPr>
        <p:spPr>
          <a:xfrm>
            <a:off x="353636" y="3301144"/>
            <a:ext cx="3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1D18E30-34C7-42C5-B7A9-33C6C0330663}"/>
              </a:ext>
            </a:extLst>
          </p:cNvPr>
          <p:cNvSpPr txBox="1"/>
          <p:nvPr/>
        </p:nvSpPr>
        <p:spPr>
          <a:xfrm>
            <a:off x="907151" y="3319672"/>
            <a:ext cx="3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AA9F4FD-39E1-4634-A179-BC49B0821CA0}"/>
              </a:ext>
            </a:extLst>
          </p:cNvPr>
          <p:cNvSpPr txBox="1"/>
          <p:nvPr/>
        </p:nvSpPr>
        <p:spPr>
          <a:xfrm>
            <a:off x="1365032" y="3339139"/>
            <a:ext cx="56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0E14C9B-AB50-41FB-AEBD-E0479742C599}"/>
              </a:ext>
            </a:extLst>
          </p:cNvPr>
          <p:cNvSpPr txBox="1"/>
          <p:nvPr/>
        </p:nvSpPr>
        <p:spPr>
          <a:xfrm>
            <a:off x="1945058" y="3321560"/>
            <a:ext cx="56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3D98CF8-87A8-45A5-B98D-984B00E14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0291"/>
              </p:ext>
            </p:extLst>
          </p:nvPr>
        </p:nvGraphicFramePr>
        <p:xfrm>
          <a:off x="1531200" y="3965701"/>
          <a:ext cx="515815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DB7E769A-5AA7-4C5E-994B-B4A278C0709D}"/>
              </a:ext>
            </a:extLst>
          </p:cNvPr>
          <p:cNvSpPr txBox="1">
            <a:spLocks/>
          </p:cNvSpPr>
          <p:nvPr/>
        </p:nvSpPr>
        <p:spPr>
          <a:xfrm>
            <a:off x="297179" y="207045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이진트리의</a:t>
            </a:r>
            <a:r>
              <a:rPr lang="ko-KR" altLang="en-US" dirty="0"/>
              <a:t> 표현</a:t>
            </a:r>
            <a:r>
              <a:rPr lang="en-US" altLang="ko-KR" dirty="0"/>
              <a:t>: </a:t>
            </a:r>
            <a:r>
              <a:rPr lang="ko-KR" altLang="en-US" dirty="0"/>
              <a:t>배열표현법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577E73-80AA-497D-B8CA-E80208D6C5F1}"/>
              </a:ext>
            </a:extLst>
          </p:cNvPr>
          <p:cNvSpPr txBox="1"/>
          <p:nvPr/>
        </p:nvSpPr>
        <p:spPr>
          <a:xfrm>
            <a:off x="1261998" y="1664490"/>
            <a:ext cx="398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40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36D90B3-2E00-466D-8DC2-1D23884783CF}"/>
              </a:ext>
            </a:extLst>
          </p:cNvPr>
          <p:cNvSpPr txBox="1"/>
          <p:nvPr/>
        </p:nvSpPr>
        <p:spPr>
          <a:xfrm>
            <a:off x="1330865" y="2923034"/>
            <a:ext cx="398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15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6980394-7D80-4FDD-BD41-9E9429AD8BE2}"/>
              </a:ext>
            </a:extLst>
          </p:cNvPr>
          <p:cNvSpPr txBox="1"/>
          <p:nvPr/>
        </p:nvSpPr>
        <p:spPr>
          <a:xfrm>
            <a:off x="1637131" y="2364934"/>
            <a:ext cx="398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25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2384BBC-9EC7-4909-B1A3-9D29D58CC4B8}"/>
              </a:ext>
            </a:extLst>
          </p:cNvPr>
          <p:cNvSpPr txBox="1"/>
          <p:nvPr/>
        </p:nvSpPr>
        <p:spPr>
          <a:xfrm>
            <a:off x="642158" y="2354611"/>
            <a:ext cx="398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30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5588067-9CC5-459B-B4F8-FC422E06FAF3}"/>
              </a:ext>
            </a:extLst>
          </p:cNvPr>
          <p:cNvSpPr txBox="1"/>
          <p:nvPr/>
        </p:nvSpPr>
        <p:spPr>
          <a:xfrm>
            <a:off x="844325" y="2934912"/>
            <a:ext cx="398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03BE43-BE39-451D-B993-1DD61DF7E367}"/>
              </a:ext>
            </a:extLst>
          </p:cNvPr>
          <p:cNvSpPr txBox="1"/>
          <p:nvPr/>
        </p:nvSpPr>
        <p:spPr>
          <a:xfrm>
            <a:off x="375446" y="2906010"/>
            <a:ext cx="398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15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1846B3-6505-4B33-BF67-DE60DF3B3AA9}"/>
              </a:ext>
            </a:extLst>
          </p:cNvPr>
          <p:cNvSpPr txBox="1"/>
          <p:nvPr/>
        </p:nvSpPr>
        <p:spPr>
          <a:xfrm>
            <a:off x="1930530" y="2931746"/>
            <a:ext cx="398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20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23F474-12AB-4ECD-93E4-C3A01D199BD0}"/>
              </a:ext>
            </a:extLst>
          </p:cNvPr>
          <p:cNvSpPr txBox="1"/>
          <p:nvPr/>
        </p:nvSpPr>
        <p:spPr>
          <a:xfrm>
            <a:off x="3157626" y="1684788"/>
            <a:ext cx="398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60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C7E9B00-50CE-448A-9356-261A39FCB1B2}"/>
              </a:ext>
            </a:extLst>
          </p:cNvPr>
          <p:cNvSpPr txBox="1"/>
          <p:nvPr/>
        </p:nvSpPr>
        <p:spPr>
          <a:xfrm>
            <a:off x="2800606" y="2364934"/>
            <a:ext cx="398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12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B81A2FB-799F-43B0-85DE-BFDD9FBDB38B}"/>
              </a:ext>
            </a:extLst>
          </p:cNvPr>
          <p:cNvSpPr txBox="1"/>
          <p:nvPr/>
        </p:nvSpPr>
        <p:spPr>
          <a:xfrm>
            <a:off x="3836171" y="2364934"/>
            <a:ext cx="398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10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B233717-3086-4AD7-BDF7-5A30E5A34E6A}"/>
              </a:ext>
            </a:extLst>
          </p:cNvPr>
          <p:cNvSpPr txBox="1"/>
          <p:nvPr/>
        </p:nvSpPr>
        <p:spPr>
          <a:xfrm>
            <a:off x="1365032" y="5152177"/>
            <a:ext cx="66305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dirty="0">
                <a:ea typeface="+mj-ea"/>
              </a:rPr>
              <a:t>heap[</a:t>
            </a:r>
            <a:r>
              <a:rPr lang="en-US" altLang="ko-KR" dirty="0" err="1">
                <a:ea typeface="+mj-ea"/>
              </a:rPr>
              <a:t>i</a:t>
            </a:r>
            <a:r>
              <a:rPr lang="en-US" altLang="ko-KR" dirty="0">
                <a:ea typeface="+mj-ea"/>
              </a:rPr>
              <a:t>]</a:t>
            </a:r>
            <a:r>
              <a:rPr lang="ko-KR" altLang="ko-KR" dirty="0">
                <a:ea typeface="+mj-ea"/>
              </a:rPr>
              <a:t>의 부모는</a:t>
            </a:r>
            <a:r>
              <a:rPr lang="en-US" altLang="ko-KR" dirty="0">
                <a:ea typeface="+mj-ea"/>
              </a:rPr>
              <a:t> </a:t>
            </a:r>
            <a:r>
              <a:rPr lang="en-US" altLang="ko-KR" dirty="0">
                <a:solidFill>
                  <a:srgbClr val="3333FF"/>
                </a:solidFill>
                <a:ea typeface="+mj-ea"/>
              </a:rPr>
              <a:t>a[(i-1)//2]</a:t>
            </a:r>
            <a:r>
              <a:rPr lang="ko-KR" altLang="ko-KR" dirty="0">
                <a:ea typeface="+mj-ea"/>
              </a:rPr>
              <a:t>에 있다</a:t>
            </a:r>
            <a:r>
              <a:rPr lang="en-US" altLang="ko-KR" dirty="0">
                <a:ea typeface="+mj-ea"/>
              </a:rPr>
              <a:t>. </a:t>
            </a:r>
            <a:r>
              <a:rPr lang="ko-KR" altLang="ko-KR" dirty="0">
                <a:ea typeface="+mj-ea"/>
              </a:rPr>
              <a:t>단</a:t>
            </a:r>
            <a:r>
              <a:rPr lang="en-US" altLang="ko-KR" dirty="0">
                <a:ea typeface="+mj-ea"/>
              </a:rPr>
              <a:t>, </a:t>
            </a:r>
            <a:r>
              <a:rPr lang="en-US" altLang="ko-KR" dirty="0" err="1">
                <a:ea typeface="+mj-ea"/>
              </a:rPr>
              <a:t>i</a:t>
            </a:r>
            <a:r>
              <a:rPr lang="en-US" altLang="ko-KR" dirty="0">
                <a:ea typeface="+mj-ea"/>
              </a:rPr>
              <a:t> &gt; 0</a:t>
            </a:r>
            <a:r>
              <a:rPr lang="ko-KR" altLang="ko-KR" dirty="0">
                <a:ea typeface="+mj-ea"/>
              </a:rPr>
              <a:t>이다</a:t>
            </a:r>
            <a:r>
              <a:rPr lang="en-US" altLang="ko-KR" dirty="0">
                <a:ea typeface="+mj-ea"/>
              </a:rPr>
              <a:t>. </a:t>
            </a:r>
            <a:endParaRPr lang="ko-KR" altLang="ko-KR" dirty="0">
              <a:ea typeface="+mj-ea"/>
            </a:endParaRPr>
          </a:p>
          <a:p>
            <a:pPr lvl="0"/>
            <a:r>
              <a:rPr lang="en-US" altLang="ko-KR" dirty="0">
                <a:ea typeface="+mj-ea"/>
              </a:rPr>
              <a:t>heap[</a:t>
            </a:r>
            <a:r>
              <a:rPr lang="en-US" altLang="ko-KR" dirty="0" err="1">
                <a:ea typeface="+mj-ea"/>
              </a:rPr>
              <a:t>i</a:t>
            </a:r>
            <a:r>
              <a:rPr lang="en-US" altLang="ko-KR" dirty="0">
                <a:ea typeface="+mj-ea"/>
              </a:rPr>
              <a:t>]</a:t>
            </a:r>
            <a:r>
              <a:rPr lang="ko-KR" altLang="ko-KR" dirty="0">
                <a:ea typeface="+mj-ea"/>
              </a:rPr>
              <a:t>의 왼쪽자식</a:t>
            </a:r>
            <a:r>
              <a:rPr lang="ko-KR" altLang="en-US" dirty="0">
                <a:ea typeface="+mj-ea"/>
              </a:rPr>
              <a:t>은</a:t>
            </a:r>
            <a:r>
              <a:rPr lang="en-US" altLang="ko-KR" dirty="0">
                <a:ea typeface="+mj-ea"/>
              </a:rPr>
              <a:t> </a:t>
            </a:r>
            <a:r>
              <a:rPr lang="en-US" altLang="ko-KR" dirty="0">
                <a:solidFill>
                  <a:srgbClr val="3333FF"/>
                </a:solidFill>
                <a:ea typeface="+mj-ea"/>
              </a:rPr>
              <a:t>a[2i+1]</a:t>
            </a:r>
            <a:r>
              <a:rPr lang="ko-KR" altLang="ko-KR" dirty="0">
                <a:ea typeface="+mj-ea"/>
              </a:rPr>
              <a:t>에 있다</a:t>
            </a:r>
            <a:r>
              <a:rPr lang="en-US" altLang="ko-KR" dirty="0">
                <a:ea typeface="+mj-ea"/>
              </a:rPr>
              <a:t>. </a:t>
            </a:r>
            <a:r>
              <a:rPr lang="ko-KR" altLang="ko-KR" dirty="0">
                <a:ea typeface="+mj-ea"/>
              </a:rPr>
              <a:t>단</a:t>
            </a:r>
            <a:r>
              <a:rPr lang="en-US" altLang="ko-KR" dirty="0">
                <a:ea typeface="+mj-ea"/>
              </a:rPr>
              <a:t>, 2i+1 &lt; n</a:t>
            </a:r>
            <a:r>
              <a:rPr lang="ko-KR" altLang="ko-KR" dirty="0">
                <a:ea typeface="+mj-ea"/>
              </a:rPr>
              <a:t>이다</a:t>
            </a:r>
            <a:r>
              <a:rPr lang="en-US" altLang="ko-KR" dirty="0">
                <a:ea typeface="+mj-ea"/>
              </a:rPr>
              <a:t>.</a:t>
            </a:r>
            <a:endParaRPr lang="ko-KR" altLang="ko-KR" dirty="0">
              <a:ea typeface="+mj-ea"/>
            </a:endParaRPr>
          </a:p>
          <a:p>
            <a:pPr lvl="0"/>
            <a:r>
              <a:rPr lang="en-US" altLang="ko-KR" dirty="0">
                <a:ea typeface="+mj-ea"/>
              </a:rPr>
              <a:t>heap[</a:t>
            </a:r>
            <a:r>
              <a:rPr lang="en-US" altLang="ko-KR" dirty="0" err="1">
                <a:ea typeface="+mj-ea"/>
              </a:rPr>
              <a:t>i</a:t>
            </a:r>
            <a:r>
              <a:rPr lang="en-US" altLang="ko-KR" dirty="0">
                <a:ea typeface="+mj-ea"/>
              </a:rPr>
              <a:t>]</a:t>
            </a:r>
            <a:r>
              <a:rPr lang="ko-KR" altLang="ko-KR" dirty="0">
                <a:ea typeface="+mj-ea"/>
              </a:rPr>
              <a:t>의 오른쪽자식</a:t>
            </a:r>
            <a:r>
              <a:rPr lang="ko-KR" altLang="en-US" dirty="0">
                <a:ea typeface="+mj-ea"/>
              </a:rPr>
              <a:t>은</a:t>
            </a:r>
            <a:r>
              <a:rPr lang="en-US" altLang="ko-KR" dirty="0">
                <a:ea typeface="+mj-ea"/>
              </a:rPr>
              <a:t> </a:t>
            </a:r>
            <a:r>
              <a:rPr lang="en-US" altLang="ko-KR" dirty="0">
                <a:solidFill>
                  <a:srgbClr val="3333FF"/>
                </a:solidFill>
                <a:ea typeface="+mj-ea"/>
              </a:rPr>
              <a:t>a[2i+2]</a:t>
            </a:r>
            <a:r>
              <a:rPr lang="ko-KR" altLang="ko-KR" dirty="0">
                <a:ea typeface="+mj-ea"/>
              </a:rPr>
              <a:t>에 있다</a:t>
            </a:r>
            <a:r>
              <a:rPr lang="en-US" altLang="ko-KR" dirty="0">
                <a:ea typeface="+mj-ea"/>
              </a:rPr>
              <a:t>. </a:t>
            </a:r>
            <a:r>
              <a:rPr lang="ko-KR" altLang="ko-KR" dirty="0">
                <a:ea typeface="+mj-ea"/>
              </a:rPr>
              <a:t>단</a:t>
            </a:r>
            <a:r>
              <a:rPr lang="en-US" altLang="ko-KR" dirty="0">
                <a:ea typeface="+mj-ea"/>
              </a:rPr>
              <a:t>, 2i + 2 &lt; n</a:t>
            </a:r>
            <a:r>
              <a:rPr lang="ko-KR" altLang="ko-KR" dirty="0">
                <a:ea typeface="+mj-ea"/>
              </a:rPr>
              <a:t>이다</a:t>
            </a:r>
            <a:r>
              <a:rPr lang="en-US" altLang="ko-KR" dirty="0"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190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DBA9F9-A279-4B81-8C34-5E476DA2E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 err="1"/>
              <a:t>MaxHeap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self.heap</a:t>
            </a:r>
            <a:r>
              <a:rPr lang="en-US" altLang="ko-KR" dirty="0"/>
              <a:t> = []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def print(self):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self.heap</a:t>
            </a:r>
            <a:r>
              <a:rPr lang="en-US" altLang="ko-KR" dirty="0"/>
              <a:t>)      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ACE0A2B-762A-4A91-973B-9A109D76421A}"/>
              </a:ext>
            </a:extLst>
          </p:cNvPr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최대 </a:t>
            </a:r>
            <a:r>
              <a:rPr lang="ko-KR" altLang="en-US" sz="3200" b="0" dirty="0" err="1"/>
              <a:t>힙의</a:t>
            </a:r>
            <a:r>
              <a:rPr lang="ko-KR" altLang="en-US" sz="3200" b="0" dirty="0"/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168161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DBA9F9-A279-4B81-8C34-5E476DA2E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3785"/>
            <a:ext cx="8229600" cy="3465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  def insert(self, value):     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self.heap.append</a:t>
            </a:r>
            <a:r>
              <a:rPr lang="en-US" altLang="ko-KR" dirty="0"/>
              <a:t>(value)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self.heap</a:t>
            </a:r>
            <a:r>
              <a:rPr lang="en-US" altLang="ko-KR" dirty="0"/>
              <a:t>) - 1</a:t>
            </a:r>
          </a:p>
          <a:p>
            <a:pPr marL="0" indent="0">
              <a:buNone/>
            </a:pPr>
            <a:r>
              <a:rPr lang="en-US" altLang="ko-KR" dirty="0"/>
              <a:t>        while (</a:t>
            </a:r>
            <a:r>
              <a:rPr lang="en-US" altLang="ko-KR" dirty="0" err="1"/>
              <a:t>i</a:t>
            </a:r>
            <a:r>
              <a:rPr lang="en-US" altLang="ko-KR" dirty="0"/>
              <a:t> != 0 and value &gt; </a:t>
            </a:r>
            <a:r>
              <a:rPr lang="en-US" altLang="ko-KR" dirty="0" err="1"/>
              <a:t>self.heap</a:t>
            </a:r>
            <a:r>
              <a:rPr lang="en-US" altLang="ko-KR" dirty="0"/>
              <a:t>[(i-1)//2]):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self.heap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self.heap</a:t>
            </a:r>
            <a:r>
              <a:rPr lang="en-US" altLang="ko-KR" dirty="0"/>
              <a:t>[(i-1)//2]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i</a:t>
            </a:r>
            <a:r>
              <a:rPr lang="en-US" altLang="ko-KR" dirty="0"/>
              <a:t> = (i-1)//2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self.heap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value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ACE0A2B-762A-4A91-973B-9A109D76421A}"/>
              </a:ext>
            </a:extLst>
          </p:cNvPr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최대 </a:t>
            </a:r>
            <a:r>
              <a:rPr lang="ko-KR" altLang="en-US" sz="3200" b="0" dirty="0" err="1"/>
              <a:t>힙의</a:t>
            </a:r>
            <a:r>
              <a:rPr lang="ko-KR" altLang="en-US" sz="3200" b="0" dirty="0"/>
              <a:t> 원소 삽입</a:t>
            </a:r>
          </a:p>
        </p:txBody>
      </p:sp>
    </p:spTree>
    <p:extLst>
      <p:ext uri="{BB962C8B-B14F-4D97-AF65-F5344CB8AC3E}">
        <p14:creationId xmlns:p14="http://schemas.microsoft.com/office/powerpoint/2010/main" val="315111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DBA9F9-A279-4B81-8C34-5E476DA2E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45" y="1178750"/>
            <a:ext cx="8229600" cy="531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    def delete(self):</a:t>
            </a:r>
          </a:p>
          <a:p>
            <a:pPr marL="0" indent="0">
              <a:buNone/>
            </a:pPr>
            <a:r>
              <a:rPr lang="en-US" altLang="ko-KR" sz="1200" dirty="0"/>
              <a:t>        n =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self.heap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    if n == 0:</a:t>
            </a:r>
          </a:p>
          <a:p>
            <a:pPr marL="0" indent="0">
              <a:buNone/>
            </a:pPr>
            <a:r>
              <a:rPr lang="en-US" altLang="ko-KR" sz="1200" dirty="0"/>
              <a:t>            return None</a:t>
            </a:r>
          </a:p>
          <a:p>
            <a:pPr marL="0" indent="0">
              <a:buNone/>
            </a:pPr>
            <a:r>
              <a:rPr lang="en-US" altLang="ko-KR" sz="1200" dirty="0"/>
              <a:t>        current = 0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maxValue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self.heap</a:t>
            </a:r>
            <a:r>
              <a:rPr lang="en-US" altLang="ko-KR" sz="1200" dirty="0"/>
              <a:t>[0] # </a:t>
            </a:r>
            <a:r>
              <a:rPr lang="ko-KR" altLang="en-US" sz="1200" dirty="0"/>
              <a:t>최대값 저장</a:t>
            </a:r>
          </a:p>
          <a:p>
            <a:pPr marL="0" indent="0">
              <a:buNone/>
            </a:pPr>
            <a:r>
              <a:rPr lang="ko-KR" altLang="en-US" sz="1200" dirty="0"/>
              <a:t>        </a:t>
            </a:r>
            <a:r>
              <a:rPr lang="en-US" altLang="ko-KR" sz="1200" dirty="0"/>
              <a:t>value = </a:t>
            </a:r>
            <a:r>
              <a:rPr lang="en-US" altLang="ko-KR" sz="1200" dirty="0" err="1"/>
              <a:t>self.heap</a:t>
            </a:r>
            <a:r>
              <a:rPr lang="en-US" altLang="ko-KR" sz="1200" dirty="0"/>
              <a:t>[n-1]  # </a:t>
            </a:r>
            <a:r>
              <a:rPr lang="ko-KR" altLang="en-US" sz="1200" dirty="0"/>
              <a:t>마지막 원소를 </a:t>
            </a:r>
            <a:r>
              <a:rPr lang="en-US" altLang="ko-KR" sz="1200" dirty="0"/>
              <a:t>value</a:t>
            </a:r>
            <a:r>
              <a:rPr lang="ko-KR" altLang="en-US" sz="1200" dirty="0"/>
              <a:t>에 저장</a:t>
            </a:r>
          </a:p>
          <a:p>
            <a:pPr marL="0" indent="0">
              <a:buNone/>
            </a:pPr>
            <a:r>
              <a:rPr lang="ko-KR" altLang="en-US" sz="1200" dirty="0"/>
              <a:t>        </a:t>
            </a:r>
            <a:r>
              <a:rPr lang="en-US" altLang="ko-KR" sz="1200" dirty="0" err="1"/>
              <a:t>self.heap.pop</a:t>
            </a:r>
            <a:r>
              <a:rPr lang="en-US" altLang="ko-KR" sz="1200" dirty="0"/>
              <a:t>()  # </a:t>
            </a:r>
            <a:r>
              <a:rPr lang="ko-KR" altLang="en-US" sz="1200" dirty="0"/>
              <a:t>마지막 원소 삭제</a:t>
            </a:r>
          </a:p>
          <a:p>
            <a:pPr marL="0" indent="0">
              <a:buNone/>
            </a:pPr>
            <a:r>
              <a:rPr lang="ko-KR" altLang="en-US" sz="1200" dirty="0"/>
              <a:t>        </a:t>
            </a:r>
            <a:r>
              <a:rPr lang="en-US" altLang="ko-KR" sz="1200" dirty="0"/>
              <a:t>n = n - 1        # </a:t>
            </a:r>
            <a:r>
              <a:rPr lang="ko-KR" altLang="en-US" sz="1200" dirty="0"/>
              <a:t>원소 하나가 삭제되어 </a:t>
            </a:r>
            <a:r>
              <a:rPr lang="en-US" altLang="ko-KR" sz="1200" dirty="0"/>
              <a:t>n</a:t>
            </a:r>
            <a:r>
              <a:rPr lang="ko-KR" altLang="en-US" sz="1200" dirty="0"/>
              <a:t>을 </a:t>
            </a:r>
            <a:r>
              <a:rPr lang="en-US" altLang="ko-KR" sz="1200" dirty="0"/>
              <a:t>1 </a:t>
            </a:r>
            <a:r>
              <a:rPr lang="ko-KR" altLang="en-US" sz="1200" dirty="0"/>
              <a:t>줄임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while (2*current+1 &lt; n):   # current</a:t>
            </a:r>
            <a:r>
              <a:rPr lang="ko-KR" altLang="en-US" sz="1200" dirty="0"/>
              <a:t>가 </a:t>
            </a:r>
            <a:r>
              <a:rPr lang="en-US" altLang="ko-KR" sz="1200" dirty="0"/>
              <a:t>leaf</a:t>
            </a:r>
            <a:r>
              <a:rPr lang="ko-KR" altLang="en-US" sz="1200" dirty="0"/>
              <a:t>가 아니면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# </a:t>
            </a:r>
            <a:r>
              <a:rPr lang="ko-KR" altLang="en-US" sz="1200" dirty="0"/>
              <a:t>두 자식 노드 중 큰 값의 노드를 </a:t>
            </a:r>
            <a:r>
              <a:rPr lang="en-US" altLang="ko-KR" sz="1200" dirty="0" err="1"/>
              <a:t>largerChild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           </a:t>
            </a:r>
            <a:r>
              <a:rPr lang="en-US" altLang="ko-KR" sz="1200" dirty="0" err="1"/>
              <a:t>largerChild</a:t>
            </a:r>
            <a:r>
              <a:rPr lang="en-US" altLang="ko-KR" sz="1200" dirty="0"/>
              <a:t> = 2*current + 1</a:t>
            </a:r>
          </a:p>
          <a:p>
            <a:pPr marL="0" indent="0">
              <a:buNone/>
            </a:pPr>
            <a:r>
              <a:rPr lang="en-US" altLang="ko-KR" sz="1200" dirty="0"/>
              <a:t>            if (</a:t>
            </a:r>
            <a:r>
              <a:rPr lang="en-US" altLang="ko-KR" sz="1200" dirty="0" err="1"/>
              <a:t>largerChild</a:t>
            </a:r>
            <a:r>
              <a:rPr lang="en-US" altLang="ko-KR" sz="1200" dirty="0"/>
              <a:t> + 1) &lt; n and </a:t>
            </a:r>
            <a:r>
              <a:rPr lang="en-US" altLang="ko-KR" sz="1200" dirty="0" err="1"/>
              <a:t>self.heap</a:t>
            </a:r>
            <a:r>
              <a:rPr lang="en-US" altLang="ko-KR" sz="1200" dirty="0"/>
              <a:t>[</a:t>
            </a:r>
            <a:r>
              <a:rPr lang="en-US" altLang="ko-KR" sz="1200" dirty="0" err="1"/>
              <a:t>largerChild</a:t>
            </a:r>
            <a:r>
              <a:rPr lang="en-US" altLang="ko-KR" sz="1200" dirty="0"/>
              <a:t> + 1] &gt; </a:t>
            </a:r>
            <a:r>
              <a:rPr lang="en-US" altLang="ko-KR" sz="1200" dirty="0" err="1"/>
              <a:t>self.heap</a:t>
            </a:r>
            <a:r>
              <a:rPr lang="en-US" altLang="ko-KR" sz="1200" dirty="0"/>
              <a:t>[</a:t>
            </a:r>
            <a:r>
              <a:rPr lang="en-US" altLang="ko-KR" sz="1200" dirty="0" err="1"/>
              <a:t>largerChild</a:t>
            </a:r>
            <a:r>
              <a:rPr lang="en-US" altLang="ko-KR" sz="1200" dirty="0"/>
              <a:t>]:</a:t>
            </a:r>
          </a:p>
          <a:p>
            <a:pPr marL="0" indent="0"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largerChild</a:t>
            </a:r>
            <a:r>
              <a:rPr lang="en-US" altLang="ko-KR" sz="1200" dirty="0"/>
              <a:t> += 1</a:t>
            </a:r>
          </a:p>
          <a:p>
            <a:pPr marL="0" indent="0">
              <a:buNone/>
            </a:pPr>
            <a:r>
              <a:rPr lang="en-US" altLang="ko-KR" sz="1200" dirty="0"/>
              <a:t>                </a:t>
            </a:r>
          </a:p>
          <a:p>
            <a:pPr marL="0" indent="0">
              <a:buNone/>
            </a:pPr>
            <a:r>
              <a:rPr lang="en-US" altLang="ko-KR" sz="1200" dirty="0"/>
              <a:t>            if value &lt; </a:t>
            </a:r>
            <a:r>
              <a:rPr lang="en-US" altLang="ko-KR" sz="1200" dirty="0" err="1"/>
              <a:t>self.heap</a:t>
            </a:r>
            <a:r>
              <a:rPr lang="en-US" altLang="ko-KR" sz="1200" dirty="0"/>
              <a:t>[</a:t>
            </a:r>
            <a:r>
              <a:rPr lang="en-US" altLang="ko-KR" sz="1200" dirty="0" err="1"/>
              <a:t>largerChild</a:t>
            </a:r>
            <a:r>
              <a:rPr lang="en-US" altLang="ko-KR" sz="1200" dirty="0"/>
              <a:t>]: # </a:t>
            </a:r>
            <a:r>
              <a:rPr lang="en-US" altLang="ko-KR" sz="1200" dirty="0" err="1"/>
              <a:t>largerChild</a:t>
            </a:r>
            <a:r>
              <a:rPr lang="ko-KR" altLang="en-US" sz="1200" dirty="0"/>
              <a:t>의 값이 크면</a:t>
            </a:r>
          </a:p>
          <a:p>
            <a:pPr marL="0" indent="0">
              <a:buNone/>
            </a:pPr>
            <a:r>
              <a:rPr lang="ko-KR" altLang="en-US" sz="1200" dirty="0"/>
              <a:t>                </a:t>
            </a:r>
            <a:r>
              <a:rPr lang="en-US" altLang="ko-KR" sz="1200" dirty="0" err="1"/>
              <a:t>self.heap</a:t>
            </a:r>
            <a:r>
              <a:rPr lang="en-US" altLang="ko-KR" sz="1200" dirty="0"/>
              <a:t>[current] = </a:t>
            </a:r>
            <a:r>
              <a:rPr lang="en-US" altLang="ko-KR" sz="1200" dirty="0" err="1"/>
              <a:t>self.heap</a:t>
            </a:r>
            <a:r>
              <a:rPr lang="en-US" altLang="ko-KR" sz="1200" dirty="0"/>
              <a:t>[</a:t>
            </a:r>
            <a:r>
              <a:rPr lang="en-US" altLang="ko-KR" sz="1200" dirty="0" err="1"/>
              <a:t>largerChild</a:t>
            </a:r>
            <a:r>
              <a:rPr lang="en-US" altLang="ko-KR" sz="1200" dirty="0"/>
              <a:t>]</a:t>
            </a:r>
          </a:p>
          <a:p>
            <a:pPr marL="0" indent="0">
              <a:buNone/>
            </a:pPr>
            <a:r>
              <a:rPr lang="en-US" altLang="ko-KR" sz="1200" dirty="0"/>
              <a:t>                current = </a:t>
            </a:r>
            <a:r>
              <a:rPr lang="en-US" altLang="ko-KR" sz="1200" dirty="0" err="1"/>
              <a:t>largerChild</a:t>
            </a:r>
            <a:r>
              <a:rPr lang="en-US" altLang="ko-KR" sz="1200" dirty="0"/>
              <a:t>          # current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largerChild</a:t>
            </a:r>
            <a:r>
              <a:rPr lang="ko-KR" altLang="en-US" sz="1200" dirty="0"/>
              <a:t>로 내림</a:t>
            </a:r>
          </a:p>
          <a:p>
            <a:pPr marL="0" indent="0">
              <a:buNone/>
            </a:pPr>
            <a:r>
              <a:rPr lang="ko-KR" altLang="en-US" sz="1200" dirty="0"/>
              <a:t>            </a:t>
            </a:r>
            <a:r>
              <a:rPr lang="en-US" altLang="ko-KR" sz="1200" dirty="0"/>
              <a:t>else:</a:t>
            </a:r>
          </a:p>
          <a:p>
            <a:pPr marL="0" indent="0">
              <a:buNone/>
            </a:pPr>
            <a:r>
              <a:rPr lang="en-US" altLang="ko-KR" sz="1200" dirty="0"/>
              <a:t>                break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self.heap</a:t>
            </a:r>
            <a:r>
              <a:rPr lang="en-US" altLang="ko-KR" sz="1200" dirty="0"/>
              <a:t>[current] = value</a:t>
            </a:r>
          </a:p>
          <a:p>
            <a:pPr marL="0" indent="0">
              <a:buNone/>
            </a:pPr>
            <a:r>
              <a:rPr lang="en-US" altLang="ko-KR" sz="1200" dirty="0"/>
              <a:t>        return </a:t>
            </a:r>
            <a:r>
              <a:rPr lang="en-US" altLang="ko-KR" sz="1200" dirty="0" err="1"/>
              <a:t>maxValue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</a:t>
            </a:r>
            <a:endParaRPr lang="ko-KR" altLang="en-US" sz="12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ACE0A2B-762A-4A91-973B-9A109D76421A}"/>
              </a:ext>
            </a:extLst>
          </p:cNvPr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최대 </a:t>
            </a:r>
            <a:r>
              <a:rPr lang="ko-KR" altLang="en-US" sz="3200" b="0" dirty="0" err="1"/>
              <a:t>힙에서</a:t>
            </a:r>
            <a:r>
              <a:rPr lang="ko-KR" altLang="en-US" sz="3200" b="0" dirty="0"/>
              <a:t> 원소</a:t>
            </a:r>
            <a:r>
              <a:rPr lang="en-US" altLang="ko-KR" sz="3200" b="0" dirty="0"/>
              <a:t>(</a:t>
            </a:r>
            <a:r>
              <a:rPr lang="ko-KR" altLang="en-US" sz="3200" b="0" dirty="0"/>
              <a:t>최대 원소</a:t>
            </a:r>
            <a:r>
              <a:rPr lang="en-US" altLang="ko-KR" sz="3200" b="0" dirty="0"/>
              <a:t>) </a:t>
            </a:r>
            <a:r>
              <a:rPr lang="ko-KR" altLang="en-US" sz="3200" b="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21676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DBA9F9-A279-4B81-8C34-5E476DA2E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45" y="1178750"/>
            <a:ext cx="8229600" cy="531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    def delete(self):  // down heap</a:t>
            </a:r>
          </a:p>
          <a:p>
            <a:pPr marL="0" indent="0">
              <a:buNone/>
            </a:pPr>
            <a:r>
              <a:rPr lang="en-US" altLang="ko-KR" sz="1200" dirty="0"/>
              <a:t>        n =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self.heap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    if n == 0:</a:t>
            </a:r>
          </a:p>
          <a:p>
            <a:pPr marL="0" indent="0">
              <a:buNone/>
            </a:pPr>
            <a:r>
              <a:rPr lang="en-US" altLang="ko-KR" sz="1200" dirty="0"/>
              <a:t>            return None</a:t>
            </a:r>
          </a:p>
          <a:p>
            <a:pPr marL="0" indent="0">
              <a:buNone/>
            </a:pPr>
            <a:r>
              <a:rPr lang="en-US" altLang="ko-KR" sz="1200" dirty="0"/>
              <a:t>        current = 0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maxValue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self.heap</a:t>
            </a:r>
            <a:r>
              <a:rPr lang="en-US" altLang="ko-KR" sz="1200" dirty="0"/>
              <a:t>[0] # </a:t>
            </a:r>
            <a:r>
              <a:rPr lang="ko-KR" altLang="en-US" sz="1200" dirty="0"/>
              <a:t>최대값 저장</a:t>
            </a:r>
          </a:p>
          <a:p>
            <a:pPr marL="0" indent="0">
              <a:buNone/>
            </a:pPr>
            <a:r>
              <a:rPr lang="ko-KR" altLang="en-US" sz="1200" dirty="0"/>
              <a:t>        </a:t>
            </a:r>
            <a:r>
              <a:rPr lang="en-US" altLang="ko-KR" sz="1200" dirty="0"/>
              <a:t>value = </a:t>
            </a:r>
            <a:r>
              <a:rPr lang="en-US" altLang="ko-KR" sz="1200" dirty="0" err="1"/>
              <a:t>self.heap</a:t>
            </a:r>
            <a:r>
              <a:rPr lang="en-US" altLang="ko-KR" sz="1200" dirty="0"/>
              <a:t>[n-1]  # </a:t>
            </a:r>
            <a:r>
              <a:rPr lang="ko-KR" altLang="en-US" sz="1200" dirty="0"/>
              <a:t>마지막 원소를 </a:t>
            </a:r>
            <a:r>
              <a:rPr lang="en-US" altLang="ko-KR" sz="1200" dirty="0"/>
              <a:t>value</a:t>
            </a:r>
            <a:r>
              <a:rPr lang="ko-KR" altLang="en-US" sz="1200" dirty="0"/>
              <a:t>에 저장</a:t>
            </a:r>
          </a:p>
          <a:p>
            <a:pPr marL="0" indent="0">
              <a:buNone/>
            </a:pPr>
            <a:r>
              <a:rPr lang="ko-KR" altLang="en-US" sz="1200" dirty="0"/>
              <a:t>        </a:t>
            </a:r>
            <a:r>
              <a:rPr lang="en-US" altLang="ko-KR" sz="1200" dirty="0" err="1"/>
              <a:t>self.heap.pop</a:t>
            </a:r>
            <a:r>
              <a:rPr lang="en-US" altLang="ko-KR" sz="1200" dirty="0"/>
              <a:t>()  # </a:t>
            </a:r>
            <a:r>
              <a:rPr lang="ko-KR" altLang="en-US" sz="1200" dirty="0"/>
              <a:t>마지막 원소 삭제</a:t>
            </a:r>
          </a:p>
          <a:p>
            <a:pPr marL="0" indent="0">
              <a:buNone/>
            </a:pPr>
            <a:r>
              <a:rPr lang="ko-KR" altLang="en-US" sz="1200" dirty="0"/>
              <a:t>        </a:t>
            </a:r>
            <a:r>
              <a:rPr lang="en-US" altLang="ko-KR" sz="1200" dirty="0"/>
              <a:t>n = n – 1        # </a:t>
            </a:r>
            <a:r>
              <a:rPr lang="ko-KR" altLang="en-US" sz="1200" dirty="0"/>
              <a:t>원소 하나가 삭제되어 </a:t>
            </a:r>
            <a:r>
              <a:rPr lang="en-US" altLang="ko-KR" sz="1200" dirty="0"/>
              <a:t>n</a:t>
            </a:r>
            <a:r>
              <a:rPr lang="ko-KR" altLang="en-US" sz="1200" dirty="0"/>
              <a:t>을 </a:t>
            </a:r>
            <a:r>
              <a:rPr lang="en-US" altLang="ko-KR" sz="1200" dirty="0"/>
              <a:t>1 </a:t>
            </a:r>
            <a:r>
              <a:rPr lang="ko-KR" altLang="en-US" sz="1200" dirty="0"/>
              <a:t>줄임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while (2*current+1 &lt; n):   # current</a:t>
            </a:r>
            <a:r>
              <a:rPr lang="ko-KR" altLang="en-US" sz="1200" dirty="0"/>
              <a:t>가 </a:t>
            </a:r>
            <a:r>
              <a:rPr lang="en-US" altLang="ko-KR" sz="1200" dirty="0"/>
              <a:t>leaf</a:t>
            </a:r>
            <a:r>
              <a:rPr lang="ko-KR" altLang="en-US" sz="1200" dirty="0"/>
              <a:t>가 아니면</a:t>
            </a:r>
          </a:p>
          <a:p>
            <a:pPr marL="0" indent="0">
              <a:buNone/>
            </a:pPr>
            <a:r>
              <a:rPr lang="ko-KR" altLang="en-US" sz="1200" dirty="0"/>
              <a:t>            </a:t>
            </a:r>
            <a:r>
              <a:rPr lang="en-US" altLang="ko-KR" sz="1200" dirty="0" err="1"/>
              <a:t>largerChild</a:t>
            </a:r>
            <a:r>
              <a:rPr lang="en-US" altLang="ko-KR" sz="1200" dirty="0"/>
              <a:t> = 2*current + 1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rightChild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leftChild</a:t>
            </a:r>
            <a:r>
              <a:rPr lang="en-US" altLang="ko-KR" sz="1200" dirty="0"/>
              <a:t> + 1</a:t>
            </a:r>
          </a:p>
          <a:p>
            <a:pPr marL="0" indent="0">
              <a:buNone/>
            </a:pPr>
            <a:r>
              <a:rPr lang="en-US" altLang="ko-KR" sz="1200" dirty="0"/>
              <a:t>            # </a:t>
            </a:r>
            <a:r>
              <a:rPr lang="ko-KR" altLang="en-US" sz="1200" dirty="0"/>
              <a:t>두 자식 노드 중 큰 값의 노드를 </a:t>
            </a:r>
            <a:r>
              <a:rPr lang="en-US" altLang="ko-KR" sz="1200" dirty="0" err="1"/>
              <a:t>largerChild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    if </a:t>
            </a:r>
            <a:r>
              <a:rPr lang="en-US" altLang="ko-KR" sz="1200" dirty="0" err="1"/>
              <a:t>rightChild</a:t>
            </a:r>
            <a:r>
              <a:rPr lang="en-US" altLang="ko-KR" sz="1200" dirty="0"/>
              <a:t> &lt; n and </a:t>
            </a:r>
            <a:r>
              <a:rPr lang="en-US" altLang="ko-KR" sz="1200" dirty="0" err="1"/>
              <a:t>self.heap</a:t>
            </a:r>
            <a:r>
              <a:rPr lang="en-US" altLang="ko-KR" sz="1200" dirty="0"/>
              <a:t>[</a:t>
            </a:r>
            <a:r>
              <a:rPr lang="en-US" altLang="ko-KR" sz="1200" dirty="0" err="1"/>
              <a:t>rightChild</a:t>
            </a:r>
            <a:r>
              <a:rPr lang="en-US" altLang="ko-KR" sz="1200" dirty="0"/>
              <a:t>] &gt; </a:t>
            </a:r>
            <a:r>
              <a:rPr lang="en-US" altLang="ko-KR" sz="1200" dirty="0" err="1"/>
              <a:t>self.heap</a:t>
            </a:r>
            <a:r>
              <a:rPr lang="en-US" altLang="ko-KR" sz="1200" dirty="0"/>
              <a:t>[</a:t>
            </a:r>
            <a:r>
              <a:rPr lang="en-US" altLang="ko-KR" sz="1200" dirty="0" err="1"/>
              <a:t>leftChild</a:t>
            </a:r>
            <a:r>
              <a:rPr lang="en-US" altLang="ko-KR" sz="1200" dirty="0"/>
              <a:t>]:</a:t>
            </a:r>
          </a:p>
          <a:p>
            <a:pPr marL="0" indent="0"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largerChild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rightChild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    else:</a:t>
            </a:r>
          </a:p>
          <a:p>
            <a:pPr marL="0" indent="0"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largerChild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leftChild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        </a:t>
            </a:r>
          </a:p>
          <a:p>
            <a:pPr marL="0" indent="0">
              <a:buNone/>
            </a:pPr>
            <a:r>
              <a:rPr lang="en-US" altLang="ko-KR" sz="1200" dirty="0"/>
              <a:t>            if value &lt; </a:t>
            </a:r>
            <a:r>
              <a:rPr lang="en-US" altLang="ko-KR" sz="1200" dirty="0" err="1"/>
              <a:t>self.heap</a:t>
            </a:r>
            <a:r>
              <a:rPr lang="en-US" altLang="ko-KR" sz="1200" dirty="0"/>
              <a:t>[</a:t>
            </a:r>
            <a:r>
              <a:rPr lang="en-US" altLang="ko-KR" sz="1200" dirty="0" err="1"/>
              <a:t>largerChild</a:t>
            </a:r>
            <a:r>
              <a:rPr lang="en-US" altLang="ko-KR" sz="1200" dirty="0"/>
              <a:t>]: # </a:t>
            </a:r>
            <a:r>
              <a:rPr lang="en-US" altLang="ko-KR" sz="1200" dirty="0" err="1"/>
              <a:t>largerChild</a:t>
            </a:r>
            <a:r>
              <a:rPr lang="ko-KR" altLang="en-US" sz="1200" dirty="0"/>
              <a:t>의 값이 크면</a:t>
            </a:r>
          </a:p>
          <a:p>
            <a:pPr marL="0" indent="0">
              <a:buNone/>
            </a:pPr>
            <a:r>
              <a:rPr lang="ko-KR" altLang="en-US" sz="1200" dirty="0"/>
              <a:t>                </a:t>
            </a:r>
            <a:r>
              <a:rPr lang="en-US" altLang="ko-KR" sz="1200" dirty="0" err="1"/>
              <a:t>self.heap</a:t>
            </a:r>
            <a:r>
              <a:rPr lang="en-US" altLang="ko-KR" sz="1200" dirty="0"/>
              <a:t>[current] = </a:t>
            </a:r>
            <a:r>
              <a:rPr lang="en-US" altLang="ko-KR" sz="1200" dirty="0" err="1"/>
              <a:t>self.heap</a:t>
            </a:r>
            <a:r>
              <a:rPr lang="en-US" altLang="ko-KR" sz="1200" dirty="0"/>
              <a:t>[</a:t>
            </a:r>
            <a:r>
              <a:rPr lang="en-US" altLang="ko-KR" sz="1200" dirty="0" err="1"/>
              <a:t>largerChild</a:t>
            </a:r>
            <a:r>
              <a:rPr lang="en-US" altLang="ko-KR" sz="1200" dirty="0"/>
              <a:t>]</a:t>
            </a:r>
          </a:p>
          <a:p>
            <a:pPr marL="0" indent="0">
              <a:buNone/>
            </a:pPr>
            <a:r>
              <a:rPr lang="en-US" altLang="ko-KR" sz="1200" dirty="0"/>
              <a:t>                current = </a:t>
            </a:r>
            <a:r>
              <a:rPr lang="en-US" altLang="ko-KR" sz="1200" dirty="0" err="1"/>
              <a:t>largerChild</a:t>
            </a:r>
            <a:r>
              <a:rPr lang="en-US" altLang="ko-KR" sz="1200" dirty="0"/>
              <a:t>          # current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largerChild</a:t>
            </a:r>
            <a:r>
              <a:rPr lang="ko-KR" altLang="en-US" sz="1200" dirty="0"/>
              <a:t>로 내림</a:t>
            </a:r>
          </a:p>
          <a:p>
            <a:pPr marL="0" indent="0">
              <a:buNone/>
            </a:pPr>
            <a:r>
              <a:rPr lang="ko-KR" altLang="en-US" sz="1200" dirty="0"/>
              <a:t>            </a:t>
            </a:r>
            <a:r>
              <a:rPr lang="en-US" altLang="ko-KR" sz="1200" dirty="0"/>
              <a:t>else:</a:t>
            </a:r>
          </a:p>
          <a:p>
            <a:pPr marL="0" indent="0">
              <a:buNone/>
            </a:pPr>
            <a:r>
              <a:rPr lang="en-US" altLang="ko-KR" sz="1200" dirty="0"/>
              <a:t>                break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self.heap</a:t>
            </a:r>
            <a:r>
              <a:rPr lang="en-US" altLang="ko-KR" sz="1200" dirty="0"/>
              <a:t>[current] = value</a:t>
            </a:r>
          </a:p>
          <a:p>
            <a:pPr marL="0" indent="0">
              <a:buNone/>
            </a:pPr>
            <a:r>
              <a:rPr lang="en-US" altLang="ko-KR" sz="1200" dirty="0"/>
              <a:t>        return </a:t>
            </a:r>
            <a:r>
              <a:rPr lang="en-US" altLang="ko-KR" sz="1200" dirty="0" err="1"/>
              <a:t>maxValue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</a:t>
            </a:r>
            <a:endParaRPr lang="ko-KR" altLang="en-US" sz="12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ACE0A2B-762A-4A91-973B-9A109D76421A}"/>
              </a:ext>
            </a:extLst>
          </p:cNvPr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최대 </a:t>
            </a:r>
            <a:r>
              <a:rPr lang="ko-KR" altLang="en-US" sz="3200" b="0" dirty="0" err="1"/>
              <a:t>힙에서</a:t>
            </a:r>
            <a:r>
              <a:rPr lang="ko-KR" altLang="en-US" sz="3200" b="0" dirty="0"/>
              <a:t> 원소</a:t>
            </a:r>
            <a:r>
              <a:rPr lang="en-US" altLang="ko-KR" sz="3200" b="0" dirty="0"/>
              <a:t>(</a:t>
            </a:r>
            <a:r>
              <a:rPr lang="ko-KR" altLang="en-US" sz="3200" b="0" dirty="0"/>
              <a:t>최대 원소</a:t>
            </a:r>
            <a:r>
              <a:rPr lang="en-US" altLang="ko-KR" sz="3200" b="0" dirty="0"/>
              <a:t>) </a:t>
            </a:r>
            <a:r>
              <a:rPr lang="ko-KR" altLang="en-US" sz="3200" b="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969628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2284" y="325267"/>
            <a:ext cx="8544232" cy="4879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2800" dirty="0">
                <a:solidFill>
                  <a:srgbClr val="3333FF"/>
                </a:solidFill>
              </a:rPr>
              <a:t>|</a:t>
            </a:r>
            <a:r>
              <a:rPr lang="ko-KR" altLang="ko-KR" sz="2800" dirty="0">
                <a:solidFill>
                  <a:srgbClr val="3333FF"/>
                </a:solidFill>
                <a:latin typeface="Calibri" panose="020F0502020204030204" pitchFamily="34" charset="0"/>
              </a:rPr>
              <a:t>파이썬</a:t>
            </a:r>
            <a:r>
              <a:rPr lang="ko-KR" altLang="ko-KR" sz="2800" dirty="0">
                <a:solidFill>
                  <a:srgbClr val="3333FF"/>
                </a:solidFill>
              </a:rPr>
              <a:t> </a:t>
            </a:r>
            <a:r>
              <a:rPr lang="en-US" altLang="ko-KR" sz="2800" dirty="0">
                <a:solidFill>
                  <a:srgbClr val="3333FF"/>
                </a:solidFill>
              </a:rPr>
              <a:t>heapq|</a:t>
            </a:r>
            <a:endParaRPr lang="ko-KR" altLang="ko-KR" sz="2800" dirty="0">
              <a:solidFill>
                <a:srgbClr val="3333FF"/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ko-KR" sz="2400" dirty="0"/>
              <a:t> </a:t>
            </a:r>
            <a:endParaRPr lang="ko-KR" altLang="ko-KR" sz="24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ko-KR" sz="2400" dirty="0">
                <a:latin typeface="Calibri" panose="020F0502020204030204" pitchFamily="34" charset="0"/>
              </a:rPr>
              <a:t>파이썬은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우선순위큐를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위한</a:t>
            </a:r>
            <a:r>
              <a:rPr lang="ko-KR" altLang="ko-KR" sz="2400" dirty="0"/>
              <a:t> </a:t>
            </a:r>
            <a:r>
              <a:rPr lang="en-US" altLang="ko-KR" sz="2400" dirty="0"/>
              <a:t>heapq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라이브러리로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제공</a:t>
            </a:r>
            <a:endParaRPr lang="en-US" altLang="ko-KR" sz="2400" dirty="0">
              <a:latin typeface="Calibri" panose="020F050202020403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2400" dirty="0">
                <a:latin typeface="Calibri" panose="020F0502020204030204" pitchFamily="34" charset="0"/>
              </a:rPr>
              <a:t>Import </a:t>
            </a:r>
            <a:r>
              <a:rPr lang="en-US" altLang="ko-KR" sz="2400" dirty="0" err="1">
                <a:latin typeface="Calibri" panose="020F0502020204030204" pitchFamily="34" charset="0"/>
              </a:rPr>
              <a:t>heapq</a:t>
            </a:r>
            <a:r>
              <a:rPr lang="en-US" altLang="ko-KR" sz="2400" dirty="0"/>
              <a:t>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2400" dirty="0">
                <a:solidFill>
                  <a:srgbClr val="C00000"/>
                </a:solidFill>
              </a:rPr>
              <a:t>heapq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</a:rPr>
              <a:t>에</a:t>
            </a:r>
            <a:r>
              <a:rPr lang="ko-KR" altLang="ko-KR" sz="2400" dirty="0">
                <a:solidFill>
                  <a:srgbClr val="C00000"/>
                </a:solidFill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</a:rPr>
              <a:t>선언된</a:t>
            </a:r>
            <a:r>
              <a:rPr lang="ko-KR" altLang="ko-KR" sz="2400" dirty="0">
                <a:solidFill>
                  <a:srgbClr val="C00000"/>
                </a:solidFill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</a:rPr>
              <a:t>메소드</a:t>
            </a:r>
            <a:endParaRPr lang="ko-KR" altLang="ko-KR" sz="2400" dirty="0">
              <a:solidFill>
                <a:srgbClr val="C00000"/>
              </a:solidFill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heapq.</a:t>
            </a:r>
            <a:r>
              <a:rPr lang="en-US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heappush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heap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altLang="ko-KR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  </a:t>
            </a:r>
            <a:r>
              <a:rPr lang="en-US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# insert() </a:t>
            </a:r>
            <a:r>
              <a:rPr lang="ko-KR" altLang="ko-KR" sz="2400" dirty="0" err="1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메소드와</a:t>
            </a:r>
            <a:r>
              <a:rPr lang="ko-KR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동일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heapq</a:t>
            </a:r>
            <a:r>
              <a:rPr lang="en-US" altLang="ko-KR" sz="2400" dirty="0" err="1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heappop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heap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 	     </a:t>
            </a:r>
            <a:r>
              <a:rPr lang="en-US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# delete_min() </a:t>
            </a:r>
            <a:r>
              <a:rPr lang="ko-KR" altLang="ko-KR" sz="2400" dirty="0" err="1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메소드와</a:t>
            </a:r>
            <a:r>
              <a:rPr lang="ko-KR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동일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heapq.</a:t>
            </a:r>
            <a:r>
              <a:rPr lang="en-US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heappushpop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heap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altLang="ko-KR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 	</a:t>
            </a:r>
            <a:r>
              <a:rPr lang="en-US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altLang="ko-KR" sz="2400" i="1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ko-KR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삽입 후 </a:t>
            </a:r>
            <a:r>
              <a:rPr lang="en-US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delete_min() </a:t>
            </a:r>
            <a:r>
              <a:rPr lang="ko-KR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heapq</a:t>
            </a:r>
            <a:r>
              <a:rPr lang="en-US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.heapify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 	   </a:t>
            </a:r>
            <a:r>
              <a:rPr lang="en-US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ko-KR" altLang="en-US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리스트 </a:t>
            </a:r>
            <a:r>
              <a:rPr lang="en-US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ko-KR" altLang="en-US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를 </a:t>
            </a:r>
            <a:r>
              <a:rPr lang="ko-KR" altLang="en-US" sz="2400" dirty="0" err="1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힙으로</a:t>
            </a:r>
            <a:r>
              <a:rPr lang="ko-KR" altLang="en-US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err="1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만듬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9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</a:rPr>
              <a:t>힙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 err="1">
                <a:solidFill>
                  <a:schemeClr val="tx2"/>
                </a:solidFill>
              </a:rPr>
              <a:t>힙</a:t>
            </a:r>
            <a:r>
              <a:rPr lang="en-US" altLang="ko-KR" sz="2400" kern="0" dirty="0">
                <a:solidFill>
                  <a:schemeClr val="tx2"/>
                </a:solidFill>
              </a:rPr>
              <a:t>(Heap)</a:t>
            </a:r>
            <a:r>
              <a:rPr lang="ko-KR" altLang="en-US" sz="2400" kern="0" dirty="0">
                <a:solidFill>
                  <a:schemeClr val="tx2"/>
                </a:solidFill>
              </a:rPr>
              <a:t>이란</a:t>
            </a:r>
            <a:r>
              <a:rPr lang="en-US" altLang="ko-KR" sz="2400" kern="0" dirty="0">
                <a:solidFill>
                  <a:schemeClr val="tx2"/>
                </a:solidFill>
              </a:rPr>
              <a:t>?</a:t>
            </a: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err="1">
                <a:solidFill>
                  <a:schemeClr val="tx2"/>
                </a:solidFill>
              </a:rPr>
              <a:t>힙을</a:t>
            </a:r>
            <a:r>
              <a:rPr lang="ko-KR" altLang="en-US" sz="2400" kern="0" dirty="0">
                <a:solidFill>
                  <a:schemeClr val="tx2"/>
                </a:solidFill>
              </a:rPr>
              <a:t> 저장하는 효과적인 자료구조는 배열이다</a:t>
            </a:r>
            <a:r>
              <a:rPr lang="en-US" altLang="ko-KR" sz="2400" kern="0" dirty="0">
                <a:solidFill>
                  <a:schemeClr val="tx2"/>
                </a:solidFill>
              </a:rPr>
              <a:t>. </a:t>
            </a: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우선순위 큐의 가장 좋은 구현 방법은 </a:t>
            </a:r>
            <a:r>
              <a:rPr lang="ko-KR" altLang="en-US" sz="2400" kern="0" dirty="0" err="1">
                <a:solidFill>
                  <a:schemeClr val="tx2"/>
                </a:solidFill>
              </a:rPr>
              <a:t>힙이다</a:t>
            </a:r>
            <a:r>
              <a:rPr lang="en-US" altLang="ko-KR" sz="2400" kern="0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- </a:t>
            </a:r>
            <a:r>
              <a:rPr lang="ko-KR" altLang="en-US" sz="2400" kern="0" dirty="0">
                <a:solidFill>
                  <a:schemeClr val="tx2"/>
                </a:solidFill>
              </a:rPr>
              <a:t>우선순위 큐</a:t>
            </a:r>
            <a:r>
              <a:rPr lang="en-US" altLang="ko-KR" sz="2400" kern="0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</a:t>
            </a:r>
            <a:r>
              <a:rPr lang="ko-KR" altLang="en-US" sz="2400" kern="0" dirty="0">
                <a:solidFill>
                  <a:schemeClr val="tx2"/>
                </a:solidFill>
              </a:rPr>
              <a:t>원소들의 모임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</a:t>
            </a:r>
            <a:r>
              <a:rPr lang="ko-KR" altLang="en-US" sz="2400" kern="0" dirty="0">
                <a:solidFill>
                  <a:schemeClr val="tx2"/>
                </a:solidFill>
              </a:rPr>
              <a:t>연산들</a:t>
            </a:r>
            <a:r>
              <a:rPr lang="en-US" altLang="ko-KR" sz="2400" kern="0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</a:t>
            </a:r>
            <a:r>
              <a:rPr lang="ko-KR" altLang="en-US" sz="2400" kern="0" dirty="0">
                <a:solidFill>
                  <a:schemeClr val="tx2"/>
                </a:solidFill>
              </a:rPr>
              <a:t>원소의 삽입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</a:t>
            </a:r>
            <a:r>
              <a:rPr lang="ko-KR" altLang="en-US" sz="2400" kern="0" dirty="0">
                <a:solidFill>
                  <a:schemeClr val="tx2"/>
                </a:solidFill>
              </a:rPr>
              <a:t>최대키의 원소의 삭제</a:t>
            </a:r>
            <a:endParaRPr lang="ko-KR" altLang="en-US" sz="2000" kern="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2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완전이진트리</a:t>
            </a:r>
            <a:r>
              <a:rPr lang="ko-KR" altLang="en-US" dirty="0"/>
              <a:t> 기반의 자료 구조</a:t>
            </a:r>
            <a:endParaRPr lang="en-US" altLang="ko-KR" dirty="0"/>
          </a:p>
          <a:p>
            <a:pPr lvl="1"/>
            <a:r>
              <a:rPr lang="ko-KR" altLang="en-US" dirty="0"/>
              <a:t>가장 큰</a:t>
            </a:r>
            <a:r>
              <a:rPr lang="en-US" altLang="ko-KR" dirty="0"/>
              <a:t>(</a:t>
            </a:r>
            <a:r>
              <a:rPr lang="ko-KR" altLang="en-US" dirty="0"/>
              <a:t>또는 작은</a:t>
            </a:r>
            <a:r>
              <a:rPr lang="en-US" altLang="ko-KR" dirty="0"/>
              <a:t>) </a:t>
            </a:r>
            <a:r>
              <a:rPr lang="ko-KR" altLang="en-US" dirty="0"/>
              <a:t>값을 빠르게 찾아내도록 만들어진 자료 구조</a:t>
            </a:r>
            <a:endParaRPr lang="en-US" altLang="ko-KR" dirty="0"/>
          </a:p>
          <a:p>
            <a:pPr lvl="1"/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en-US" altLang="ko-KR" dirty="0"/>
              <a:t>, </a:t>
            </a:r>
            <a:r>
              <a:rPr lang="ko-KR" altLang="en-US" dirty="0"/>
              <a:t>최소 </a:t>
            </a:r>
            <a:r>
              <a:rPr lang="ko-KR" altLang="en-US" dirty="0" err="1"/>
              <a:t>힙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70" y="3293985"/>
            <a:ext cx="8127150" cy="205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2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7121" y="1577605"/>
            <a:ext cx="2476159" cy="2076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err="1"/>
              <a:t>힙의</a:t>
            </a:r>
            <a:r>
              <a:rPr lang="ko-KR" altLang="en-US" sz="3200" b="0" dirty="0"/>
              <a:t> 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1" y="1551171"/>
            <a:ext cx="5400600" cy="210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4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1072" y="1653434"/>
            <a:ext cx="7776314" cy="20166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96288"/>
            <a:ext cx="7886700" cy="4190946"/>
          </a:xfrm>
        </p:spPr>
        <p:txBody>
          <a:bodyPr/>
          <a:lstStyle/>
          <a:p>
            <a:pPr marL="450850" indent="-450850">
              <a:lnSpc>
                <a:spcPct val="120000"/>
              </a:lnSpc>
              <a:buNone/>
            </a:pPr>
            <a:r>
              <a:rPr lang="en-US" altLang="ko-KR" dirty="0"/>
              <a:t>[1] </a:t>
            </a:r>
            <a:r>
              <a:rPr lang="ko-KR" altLang="ko-KR" dirty="0" err="1"/>
              <a:t>힙의</a:t>
            </a:r>
            <a:r>
              <a:rPr lang="ko-KR" altLang="ko-KR" dirty="0"/>
              <a:t> 마지막 노드</a:t>
            </a:r>
            <a:r>
              <a:rPr lang="en-US" altLang="ko-KR" dirty="0"/>
              <a:t>(</a:t>
            </a:r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ko-KR" altLang="ko-KR" dirty="0"/>
              <a:t>의 마지막 </a:t>
            </a:r>
            <a:r>
              <a:rPr lang="ko-KR" altLang="en-US" dirty="0"/>
              <a:t>항목</a:t>
            </a:r>
            <a:r>
              <a:rPr lang="en-US" altLang="ko-KR" dirty="0"/>
              <a:t>)</a:t>
            </a:r>
            <a:r>
              <a:rPr lang="ko-KR" altLang="ko-KR" dirty="0"/>
              <a:t>의 바로 다음 </a:t>
            </a:r>
            <a:r>
              <a:rPr lang="ko-KR" altLang="en-US" dirty="0"/>
              <a:t>비어있는</a:t>
            </a:r>
            <a:r>
              <a:rPr lang="ko-KR" altLang="ko-KR" dirty="0"/>
              <a:t> 원소에 새로운 항목을 저장</a:t>
            </a:r>
            <a:r>
              <a:rPr lang="en-US" altLang="ko-KR" dirty="0"/>
              <a:t> </a:t>
            </a:r>
          </a:p>
          <a:p>
            <a:pPr marL="450850" indent="-450850">
              <a:lnSpc>
                <a:spcPct val="120000"/>
              </a:lnSpc>
              <a:buNone/>
            </a:pPr>
            <a:r>
              <a:rPr lang="en-US" altLang="ko-KR" dirty="0"/>
              <a:t>[2] </a:t>
            </a:r>
            <a:r>
              <a:rPr lang="ko-KR" altLang="ko-KR" dirty="0"/>
              <a:t>루트 방향으로 올라가면서 부모의 키</a:t>
            </a:r>
            <a:r>
              <a:rPr lang="ko-KR" altLang="en-US" dirty="0"/>
              <a:t>와</a:t>
            </a:r>
            <a:r>
              <a:rPr lang="ko-KR" altLang="ko-KR" dirty="0"/>
              <a:t> 비교하여 힙속성이 만족될 때까지 노드를 교환</a:t>
            </a:r>
          </a:p>
          <a:p>
            <a:pPr marL="0" indent="0">
              <a:buNone/>
            </a:pP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[2]</a:t>
            </a:r>
            <a:r>
              <a:rPr lang="ko-KR" altLang="en-US" dirty="0"/>
              <a:t>의</a:t>
            </a:r>
            <a:r>
              <a:rPr lang="ko-KR" altLang="ko-KR" dirty="0"/>
              <a:t> 과정은 이파리로부터 위로 올라가며 </a:t>
            </a:r>
            <a:r>
              <a:rPr lang="ko-KR" altLang="en-US" dirty="0"/>
              <a:t>수</a:t>
            </a:r>
            <a:r>
              <a:rPr lang="ko-KR" altLang="ko-KR" dirty="0"/>
              <a:t>행되므로 </a:t>
            </a:r>
            <a:r>
              <a:rPr lang="en-US" altLang="ko-KR" dirty="0" err="1">
                <a:solidFill>
                  <a:srgbClr val="3333FF"/>
                </a:solidFill>
              </a:rPr>
              <a:t>upheap</a:t>
            </a:r>
            <a:r>
              <a:rPr lang="ko-KR" altLang="ko-KR" dirty="0"/>
              <a:t>이라 부</a:t>
            </a:r>
            <a:r>
              <a:rPr lang="ko-KR" altLang="en-US" dirty="0"/>
              <a:t>름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7C82145-F7A1-4C71-B504-BD732A4AAEF6}"/>
              </a:ext>
            </a:extLst>
          </p:cNvPr>
          <p:cNvSpPr txBox="1">
            <a:spLocks/>
          </p:cNvSpPr>
          <p:nvPr/>
        </p:nvSpPr>
        <p:spPr>
          <a:xfrm>
            <a:off x="427185" y="484378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/>
              <a:t>힙의</a:t>
            </a:r>
            <a:r>
              <a:rPr lang="ko-KR" altLang="en-US" sz="3200" dirty="0"/>
              <a:t> 연산</a:t>
            </a:r>
            <a:r>
              <a:rPr lang="en-US" altLang="ko-KR" sz="3200" dirty="0"/>
              <a:t>: </a:t>
            </a:r>
            <a:r>
              <a:rPr lang="ko-KR" altLang="en-US" sz="3200" dirty="0"/>
              <a:t>삽입 연산</a:t>
            </a:r>
          </a:p>
        </p:txBody>
      </p:sp>
    </p:spTree>
    <p:extLst>
      <p:ext uri="{BB962C8B-B14F-4D97-AF65-F5344CB8AC3E}">
        <p14:creationId xmlns:p14="http://schemas.microsoft.com/office/powerpoint/2010/main" val="104234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/>
              <a:t>힙의</a:t>
            </a:r>
            <a:r>
              <a:rPr lang="ko-KR" altLang="en-US" sz="3200" dirty="0"/>
              <a:t> 연산</a:t>
            </a:r>
            <a:r>
              <a:rPr lang="en-US" altLang="ko-KR" sz="3200" dirty="0"/>
              <a:t>: </a:t>
            </a:r>
            <a:r>
              <a:rPr lang="ko-KR" altLang="en-US" sz="3200" dirty="0"/>
              <a:t>삽입 연산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109" y="4752509"/>
            <a:ext cx="4465163" cy="17466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012" y="1175596"/>
            <a:ext cx="4499357" cy="17549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691" y="2958179"/>
            <a:ext cx="4517998" cy="17666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/>
              <p:cNvSpPr txBox="1">
                <a:spLocks noChangeArrowheads="1"/>
              </p:cNvSpPr>
              <p:nvPr/>
            </p:nvSpPr>
            <p:spPr>
              <a:xfrm>
                <a:off x="457200" y="1493785"/>
                <a:ext cx="366475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 err="1">
                    <a:solidFill>
                      <a:srgbClr val="FF0000"/>
                    </a:solidFill>
                  </a:rPr>
                  <a:t>InsertHeap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r>
                  <a:rPr lang="ko-KR" altLang="en-US" dirty="0">
                    <a:solidFill>
                      <a:srgbClr val="FF0000"/>
                    </a:solidFill>
                  </a:rPr>
                  <a:t>시간 복잡도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   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높이에 비례한다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  <a:p>
                <a:pPr lvl="1" fontAlgn="auto">
                  <a:spcAft>
                    <a:spcPts val="0"/>
                  </a:spcAft>
                </a:pPr>
                <a:endParaRPr kumimoji="0" lang="en-US" altLang="ko-KR" dirty="0"/>
              </a:p>
            </p:txBody>
          </p:sp>
        </mc:Choice>
        <mc:Fallback xmlns="">
          <p:sp>
            <p:nvSpPr>
              <p:cNvPr id="2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93785"/>
                <a:ext cx="3664750" cy="4525963"/>
              </a:xfrm>
              <a:prstGeom prst="rect">
                <a:avLst/>
              </a:prstGeom>
              <a:blipFill>
                <a:blip r:embed="rId5"/>
                <a:stretch>
                  <a:fillRect l="-2163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87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661" y="1894124"/>
            <a:ext cx="7670583" cy="32442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3"/>
            <a:ext cx="7797595" cy="509657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dirty="0"/>
              <a:t>루트의 키를 삭제</a:t>
            </a:r>
            <a:endParaRPr lang="en-US" altLang="ko-KR" dirty="0"/>
          </a:p>
          <a:p>
            <a:pPr marL="714375" indent="-450850">
              <a:lnSpc>
                <a:spcPct val="120000"/>
              </a:lnSpc>
              <a:buNone/>
            </a:pPr>
            <a:r>
              <a:rPr lang="en-US" altLang="ko-KR" dirty="0"/>
              <a:t>[1] </a:t>
            </a:r>
            <a:r>
              <a:rPr lang="ko-KR" altLang="ko-KR" dirty="0" err="1"/>
              <a:t>힙의</a:t>
            </a:r>
            <a:r>
              <a:rPr lang="ko-KR" altLang="ko-KR" dirty="0"/>
              <a:t> 가장 마지막 노드</a:t>
            </a:r>
            <a:r>
              <a:rPr lang="en-US" altLang="ko-KR" dirty="0"/>
              <a:t>, </a:t>
            </a:r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ko-KR" altLang="ko-KR" dirty="0"/>
              <a:t>의 가장 마지막 </a:t>
            </a:r>
            <a:r>
              <a:rPr lang="ko-KR" altLang="en-US" dirty="0"/>
              <a:t>항목을</a:t>
            </a:r>
            <a:r>
              <a:rPr lang="ko-KR" altLang="ko-KR" dirty="0"/>
              <a:t> 루트로 옮기고</a:t>
            </a:r>
            <a:r>
              <a:rPr lang="en-US" altLang="ko-KR" dirty="0"/>
              <a:t>, </a:t>
            </a:r>
          </a:p>
          <a:p>
            <a:pPr marL="714375" indent="-450850">
              <a:lnSpc>
                <a:spcPct val="120000"/>
              </a:lnSpc>
              <a:buNone/>
            </a:pPr>
            <a:r>
              <a:rPr lang="en-US" altLang="ko-KR" dirty="0"/>
              <a:t>[2] </a:t>
            </a:r>
            <a:r>
              <a:rPr lang="ko-KR" altLang="ko-KR" dirty="0" err="1"/>
              <a:t>힙</a:t>
            </a:r>
            <a:r>
              <a:rPr lang="ko-KR" altLang="ko-KR" dirty="0"/>
              <a:t> 크기를 </a:t>
            </a:r>
            <a:r>
              <a:rPr lang="en-US" altLang="ko-KR" dirty="0"/>
              <a:t>1 </a:t>
            </a:r>
            <a:r>
              <a:rPr lang="ko-KR" altLang="ko-KR" dirty="0"/>
              <a:t>감소시킨다</a:t>
            </a:r>
            <a:r>
              <a:rPr lang="en-US" altLang="ko-KR" dirty="0"/>
              <a:t>. </a:t>
            </a:r>
          </a:p>
          <a:p>
            <a:pPr marL="714375" indent="-450850">
              <a:lnSpc>
                <a:spcPct val="120000"/>
              </a:lnSpc>
              <a:spcAft>
                <a:spcPts val="2400"/>
              </a:spcAft>
              <a:buNone/>
            </a:pPr>
            <a:r>
              <a:rPr lang="en-US" altLang="ko-KR" dirty="0"/>
              <a:t>[3] </a:t>
            </a:r>
            <a:r>
              <a:rPr lang="ko-KR" altLang="ko-KR" dirty="0"/>
              <a:t>루트로부터 자식들 중에서 작은 값을 가진 자식</a:t>
            </a:r>
            <a:r>
              <a:rPr lang="en-US" altLang="ko-KR" dirty="0"/>
              <a:t> (</a:t>
            </a:r>
            <a:r>
              <a:rPr lang="ko-KR" altLang="ko-KR" dirty="0"/>
              <a:t>승자</a:t>
            </a:r>
            <a:r>
              <a:rPr lang="en-US" altLang="ko-KR" dirty="0"/>
              <a:t>)</a:t>
            </a:r>
            <a:r>
              <a:rPr lang="ko-KR" altLang="ko-KR" dirty="0"/>
              <a:t>과 키를 비교하여 </a:t>
            </a:r>
            <a:r>
              <a:rPr lang="ko-KR" altLang="ko-KR" dirty="0" err="1"/>
              <a:t>힙속성이</a:t>
            </a:r>
            <a:r>
              <a:rPr lang="ko-KR" altLang="ko-KR" dirty="0"/>
              <a:t> 만족될 때까지 키를 교환하며 이파리 방향으로 진행</a:t>
            </a:r>
            <a:endParaRPr lang="en-US" altLang="ko-KR" dirty="0"/>
          </a:p>
          <a:p>
            <a:pPr marL="263525" indent="-242888">
              <a:lnSpc>
                <a:spcPct val="120000"/>
              </a:lnSpc>
            </a:pPr>
            <a:r>
              <a:rPr lang="en-US" altLang="ko-KR" dirty="0"/>
              <a:t>[3]</a:t>
            </a:r>
            <a:r>
              <a:rPr lang="ko-KR" altLang="en-US" dirty="0"/>
              <a:t>의</a:t>
            </a:r>
            <a:r>
              <a:rPr lang="ko-KR" altLang="ko-KR" dirty="0"/>
              <a:t> 과정은 루트로부터 아래로 내려가며 진행되므로 </a:t>
            </a:r>
            <a:r>
              <a:rPr lang="en-US" altLang="ko-KR" dirty="0" err="1">
                <a:solidFill>
                  <a:srgbClr val="3333FF"/>
                </a:solidFill>
              </a:rPr>
              <a:t>downheap</a:t>
            </a:r>
            <a:r>
              <a:rPr lang="ko-KR" altLang="ko-KR" dirty="0"/>
              <a:t>이라 부</a:t>
            </a:r>
            <a:r>
              <a:rPr lang="ko-KR" altLang="en-US" dirty="0"/>
              <a:t>름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5AD690C-784B-467D-B6FE-05680C45A090}"/>
              </a:ext>
            </a:extLst>
          </p:cNvPr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/>
              <a:t>힙의</a:t>
            </a:r>
            <a:r>
              <a:rPr lang="ko-KR" altLang="en-US" sz="3200" dirty="0"/>
              <a:t> 연산</a:t>
            </a:r>
            <a:r>
              <a:rPr lang="en-US" altLang="ko-KR" sz="3200" dirty="0"/>
              <a:t>: </a:t>
            </a:r>
            <a:r>
              <a:rPr lang="ko-KR" altLang="en-US" sz="3200" dirty="0" err="1"/>
              <a:t>최소키</a:t>
            </a:r>
            <a:r>
              <a:rPr lang="ko-KR" altLang="en-US" sz="3200" dirty="0"/>
              <a:t> 원소 삭제 연산</a:t>
            </a:r>
          </a:p>
        </p:txBody>
      </p:sp>
    </p:spTree>
    <p:extLst>
      <p:ext uri="{BB962C8B-B14F-4D97-AF65-F5344CB8AC3E}">
        <p14:creationId xmlns:p14="http://schemas.microsoft.com/office/powerpoint/2010/main" val="209944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/>
              <a:t>힙의</a:t>
            </a:r>
            <a:r>
              <a:rPr lang="ko-KR" altLang="en-US" sz="3200" dirty="0"/>
              <a:t> 연산</a:t>
            </a:r>
            <a:r>
              <a:rPr lang="en-US" altLang="ko-KR" sz="3200" dirty="0"/>
              <a:t>: </a:t>
            </a:r>
            <a:r>
              <a:rPr lang="ko-KR" altLang="en-US" sz="3200" dirty="0"/>
              <a:t>삭제 연산</a:t>
            </a:r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2020" y="4618680"/>
            <a:ext cx="4129706" cy="15918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35" y="2798930"/>
            <a:ext cx="4005445" cy="16063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020" y="2820360"/>
            <a:ext cx="4213330" cy="16290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72" y="4618680"/>
            <a:ext cx="4096008" cy="158162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960056" y="4300187"/>
            <a:ext cx="76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366FF"/>
                </a:solidFill>
                <a:latin typeface="+mn-ea"/>
                <a:ea typeface="+mn-ea"/>
              </a:rPr>
              <a:t>step1</a:t>
            </a:r>
            <a:endParaRPr lang="ko-KR" altLang="en-US" dirty="0">
              <a:solidFill>
                <a:srgbClr val="3366FF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74765" y="4316013"/>
            <a:ext cx="76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366FF"/>
                </a:solidFill>
                <a:latin typeface="+mn-ea"/>
                <a:ea typeface="+mn-ea"/>
              </a:rPr>
              <a:t>step2</a:t>
            </a:r>
            <a:endParaRPr lang="ko-KR" altLang="en-US" dirty="0">
              <a:solidFill>
                <a:srgbClr val="3366FF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53136" y="6105391"/>
            <a:ext cx="76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366FF"/>
                </a:solidFill>
                <a:latin typeface="+mn-ea"/>
                <a:ea typeface="+mn-ea"/>
              </a:rPr>
              <a:t>step3</a:t>
            </a:r>
            <a:endParaRPr lang="ko-KR" altLang="en-US" dirty="0">
              <a:solidFill>
                <a:srgbClr val="3366FF"/>
              </a:solidFill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67845" y="6121217"/>
            <a:ext cx="76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366FF"/>
                </a:solidFill>
                <a:latin typeface="+mn-ea"/>
                <a:ea typeface="+mn-ea"/>
              </a:rPr>
              <a:t>step4</a:t>
            </a:r>
            <a:endParaRPr lang="ko-KR" altLang="en-US" dirty="0">
              <a:solidFill>
                <a:srgbClr val="3366FF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/>
              <p:cNvSpPr txBox="1">
                <a:spLocks noChangeArrowheads="1"/>
              </p:cNvSpPr>
              <p:nvPr/>
            </p:nvSpPr>
            <p:spPr>
              <a:xfrm>
                <a:off x="457200" y="1223755"/>
                <a:ext cx="7715200" cy="16787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 err="1">
                    <a:solidFill>
                      <a:srgbClr val="FF0000"/>
                    </a:solidFill>
                  </a:rPr>
                  <a:t>deleleMax</a:t>
                </a:r>
                <a:endParaRPr lang="en-US" altLang="ko-KR" dirty="0"/>
              </a:p>
              <a:p>
                <a:pPr lvl="1"/>
                <a:r>
                  <a:rPr lang="ko-KR" altLang="en-US" dirty="0">
                    <a:solidFill>
                      <a:srgbClr val="FF0000"/>
                    </a:solidFill>
                  </a:rPr>
                  <a:t>시간 복잡도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   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높이에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비례한다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  <a:p>
                <a:pPr lvl="1" fontAlgn="auto">
                  <a:spcAft>
                    <a:spcPts val="0"/>
                  </a:spcAft>
                </a:pPr>
                <a:endParaRPr kumimoji="0" lang="en-US" altLang="ko-KR" dirty="0"/>
              </a:p>
            </p:txBody>
          </p:sp>
        </mc:Choice>
        <mc:Fallback xmlns="">
          <p:sp>
            <p:nvSpPr>
              <p:cNvPr id="1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23755"/>
                <a:ext cx="7715200" cy="1678733"/>
              </a:xfrm>
              <a:prstGeom prst="rect">
                <a:avLst/>
              </a:prstGeom>
              <a:blipFill>
                <a:blip r:embed="rId6"/>
                <a:stretch>
                  <a:fillRect l="-1027" t="-2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91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힙은</a:t>
            </a:r>
            <a:r>
              <a:rPr lang="ko-KR" altLang="en-US" dirty="0"/>
              <a:t> 보통 </a:t>
            </a:r>
            <a:r>
              <a:rPr lang="ko-KR" altLang="en-US" dirty="0">
                <a:solidFill>
                  <a:srgbClr val="FF0000"/>
                </a:solidFill>
              </a:rPr>
              <a:t>배열을 이용</a:t>
            </a:r>
            <a:r>
              <a:rPr lang="ko-KR" altLang="en-US" dirty="0"/>
              <a:t>하여 구현</a:t>
            </a:r>
          </a:p>
          <a:p>
            <a:pPr lvl="1"/>
            <a:r>
              <a:rPr lang="ko-KR" altLang="en-US" dirty="0" err="1"/>
              <a:t>완전이진트리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ko-KR" altLang="en-US" dirty="0">
                <a:sym typeface="Wingdings" pitchFamily="2" charset="2"/>
              </a:rPr>
              <a:t>각 </a:t>
            </a:r>
            <a:r>
              <a:rPr lang="ko-KR" altLang="en-US" dirty="0" err="1"/>
              <a:t>노드에</a:t>
            </a:r>
            <a:r>
              <a:rPr lang="ko-KR" altLang="en-US" dirty="0"/>
              <a:t> 번호를 붙임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ko-KR" altLang="en-US" dirty="0">
                <a:sym typeface="Wingdings" pitchFamily="2" charset="2"/>
              </a:rPr>
              <a:t>배열의 인덱스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/>
              <a:t>힙의</a:t>
            </a:r>
            <a:r>
              <a:rPr lang="ko-KR" altLang="en-US" sz="3200" dirty="0"/>
              <a:t> 구현</a:t>
            </a:r>
            <a:r>
              <a:rPr lang="en-US" altLang="ko-KR" sz="3200" dirty="0"/>
              <a:t>: </a:t>
            </a:r>
            <a:r>
              <a:rPr lang="ko-KR" altLang="en-US" sz="3200" dirty="0"/>
              <a:t>배열 구조</a:t>
            </a:r>
          </a:p>
        </p:txBody>
      </p:sp>
    </p:spTree>
    <p:extLst>
      <p:ext uri="{BB962C8B-B14F-4D97-AF65-F5344CB8AC3E}">
        <p14:creationId xmlns:p14="http://schemas.microsoft.com/office/powerpoint/2010/main" val="369515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15544</TotalTime>
  <Words>1025</Words>
  <Application>Microsoft Office PowerPoint</Application>
  <PresentationFormat>화면 슬라이드 쇼(4:3)</PresentationFormat>
  <Paragraphs>177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굴림</vt:lpstr>
      <vt:lpstr>맑은 고딕</vt:lpstr>
      <vt:lpstr>한양해서</vt:lpstr>
      <vt:lpstr>Arial</vt:lpstr>
      <vt:lpstr>Calibri</vt:lpstr>
      <vt:lpstr>Cambria Math</vt:lpstr>
      <vt:lpstr>Symbol</vt:lpstr>
      <vt:lpstr>Office 테마</vt:lpstr>
      <vt:lpstr>         힙 - 이진트리 응용</vt:lpstr>
      <vt:lpstr>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08장.트리</dc:title>
  <dc:creator>최영규</dc:creator>
  <cp:lastModifiedBy>HCKIM</cp:lastModifiedBy>
  <cp:revision>290</cp:revision>
  <cp:lastPrinted>2020-03-08T08:12:24Z</cp:lastPrinted>
  <dcterms:created xsi:type="dcterms:W3CDTF">2004-02-19T02:52:38Z</dcterms:created>
  <dcterms:modified xsi:type="dcterms:W3CDTF">2021-06-02T01:57:24Z</dcterms:modified>
</cp:coreProperties>
</file>