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38"/>
  </p:notesMasterIdLst>
  <p:handoutMasterIdLst>
    <p:handoutMasterId r:id="rId39"/>
  </p:handoutMasterIdLst>
  <p:sldIdLst>
    <p:sldId id="620" r:id="rId2"/>
    <p:sldId id="672" r:id="rId3"/>
    <p:sldId id="568" r:id="rId4"/>
    <p:sldId id="569" r:id="rId5"/>
    <p:sldId id="570" r:id="rId6"/>
    <p:sldId id="673" r:id="rId7"/>
    <p:sldId id="572" r:id="rId8"/>
    <p:sldId id="613" r:id="rId9"/>
    <p:sldId id="574" r:id="rId10"/>
    <p:sldId id="576" r:id="rId11"/>
    <p:sldId id="621" r:id="rId12"/>
    <p:sldId id="579" r:id="rId13"/>
    <p:sldId id="373" r:id="rId14"/>
    <p:sldId id="580" r:id="rId15"/>
    <p:sldId id="617" r:id="rId16"/>
    <p:sldId id="582" r:id="rId17"/>
    <p:sldId id="629" r:id="rId18"/>
    <p:sldId id="431" r:id="rId19"/>
    <p:sldId id="675" r:id="rId20"/>
    <p:sldId id="465" r:id="rId21"/>
    <p:sldId id="432" r:id="rId22"/>
    <p:sldId id="509" r:id="rId23"/>
    <p:sldId id="439" r:id="rId24"/>
    <p:sldId id="440" r:id="rId25"/>
    <p:sldId id="441" r:id="rId26"/>
    <p:sldId id="442" r:id="rId27"/>
    <p:sldId id="443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674" r:id="rId3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FF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8" autoAdjust="0"/>
    <p:restoredTop sz="94660"/>
  </p:normalViewPr>
  <p:slideViewPr>
    <p:cSldViewPr>
      <p:cViewPr varScale="1">
        <p:scale>
          <a:sx n="75" d="100"/>
          <a:sy n="75" d="100"/>
        </p:scale>
        <p:origin x="752" y="5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정렬과 탐색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9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9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501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9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26DE0"/>
              </a:buClr>
              <a:buSzPct val="100000"/>
              <a:buFont typeface="Wingdings" panose="05000000000000000000" pitchFamily="2" charset="2"/>
              <a:buChar char="u"/>
              <a:defRPr sz="2400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A8CA5-2A1F-4B10-8DF9-0E433237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49305-D2DA-4EE3-8B13-930F21EFEBDA}" type="datetimeFigureOut">
              <a:rPr lang="en-US"/>
              <a:pPr>
                <a:defRPr/>
              </a:pPr>
              <a:t>6/3/2021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E7E60-6F1F-487F-BEF9-5B1EDEB0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latinLnBrk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5206-B58C-436B-8ACF-338648F0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73CA1-0455-4F1D-88E3-D84DCA9BC0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84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Thursday, June 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Thursday, June 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2" r:id="rId13"/>
    <p:sldLayoutId id="2147484313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정렬</a:t>
            </a:r>
          </a:p>
        </p:txBody>
      </p:sp>
    </p:spTree>
    <p:extLst>
      <p:ext uri="{BB962C8B-B14F-4D97-AF65-F5344CB8AC3E}">
        <p14:creationId xmlns:p14="http://schemas.microsoft.com/office/powerpoint/2010/main" val="256910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7985230" cy="4525963"/>
          </a:xfrm>
        </p:spPr>
        <p:txBody>
          <a:bodyPr/>
          <a:lstStyle/>
          <a:p>
            <a:r>
              <a:rPr lang="ko-KR" altLang="en-US" dirty="0"/>
              <a:t>정렬되어 있는 부분에 새로운 레코드를 올바른 위치에 삽입하는 과정 반복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삽입 정렬</a:t>
            </a:r>
            <a:r>
              <a:rPr lang="en-US" altLang="ko-KR" dirty="0"/>
              <a:t>(insertion sort)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2348880"/>
            <a:ext cx="79914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55260" cy="45259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정렬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23755"/>
            <a:ext cx="2925325" cy="30586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29099"/>
            <a:ext cx="7695164" cy="2080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4" y="1260662"/>
            <a:ext cx="4524596" cy="30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/>
              <a:t>복잡도 분석</a:t>
            </a:r>
            <a:endParaRPr lang="en-US" altLang="ko-KR" dirty="0"/>
          </a:p>
          <a:p>
            <a:pPr lvl="1"/>
            <a:r>
              <a:rPr lang="ko-KR" altLang="en-US" dirty="0"/>
              <a:t>최선의 경우 </a:t>
            </a:r>
            <a:r>
              <a:rPr lang="en-US" altLang="ko-KR" dirty="0"/>
              <a:t>O(n)</a:t>
            </a:r>
            <a:r>
              <a:rPr lang="en-US" altLang="ko-KR" i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이미 정렬되어 있는 경우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r>
              <a:rPr lang="en-US" altLang="ko-KR" dirty="0"/>
              <a:t>: </a:t>
            </a:r>
            <a:r>
              <a:rPr lang="en-US" altLang="ko-KR" i="1" dirty="0"/>
              <a:t>n-1 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ko-KR" altLang="en-US" dirty="0"/>
              <a:t>최악의 경우</a:t>
            </a:r>
            <a:r>
              <a:rPr lang="en-US" altLang="ko-KR" i="1" dirty="0">
                <a:latin typeface="MMTimesItalic"/>
              </a:rPr>
              <a:t>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: </a:t>
            </a:r>
            <a:r>
              <a:rPr lang="ko-KR" altLang="en-US" dirty="0"/>
              <a:t>역순으로 정렬되어 있는 경우</a:t>
            </a:r>
            <a:endParaRPr lang="en-US" altLang="ko-KR" dirty="0"/>
          </a:p>
          <a:p>
            <a:pPr lvl="2"/>
            <a:r>
              <a:rPr lang="ko-KR" altLang="en-US" dirty="0"/>
              <a:t>모든 단계에서 앞에 놓인 자료 전부 이동</a:t>
            </a:r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: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이동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평균의 경우</a:t>
            </a:r>
            <a:r>
              <a:rPr lang="en-US" altLang="ko-KR" i="1" dirty="0">
                <a:latin typeface="MMTimesItalic"/>
              </a:rPr>
              <a:t>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>
                <a:latin typeface="Lucida Console" pitchFamily="49" charset="0"/>
              </a:rPr>
              <a:t>특징</a:t>
            </a:r>
            <a:endParaRPr lang="en-US" altLang="ko-KR" dirty="0">
              <a:latin typeface="Lucida Console" pitchFamily="49" charset="0"/>
            </a:endParaRPr>
          </a:p>
          <a:p>
            <a:pPr lvl="1"/>
            <a:r>
              <a:rPr lang="ko-KR" altLang="en-US" dirty="0">
                <a:latin typeface="Lucida Console" pitchFamily="49" charset="0"/>
              </a:rPr>
              <a:t>많은 이동 필요 </a:t>
            </a:r>
            <a:r>
              <a:rPr lang="en-US" altLang="ko-KR" dirty="0">
                <a:latin typeface="Lucida Console" pitchFamily="49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Lucida Console" pitchFamily="49" charset="0"/>
              </a:rPr>
              <a:t> </a:t>
            </a:r>
            <a:r>
              <a:rPr lang="ko-KR" altLang="en-US" dirty="0">
                <a:latin typeface="Lucida Console" pitchFamily="49" charset="0"/>
              </a:rPr>
              <a:t>레코드가 큰 경우 불리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안정된 정렬방법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대부분 정렬되어 있으면 매우 효율적</a:t>
            </a:r>
            <a:r>
              <a:rPr lang="en-US" altLang="ko-KR" dirty="0"/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61152"/>
              </p:ext>
            </p:extLst>
          </p:nvPr>
        </p:nvGraphicFramePr>
        <p:xfrm>
          <a:off x="2412368" y="2911082"/>
          <a:ext cx="19796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31800" progId="Equation.3">
                  <p:embed/>
                </p:oleObj>
              </mc:Choice>
              <mc:Fallback>
                <p:oleObj name="Equation" r:id="rId2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368" y="2911082"/>
                        <a:ext cx="197961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05468"/>
              </p:ext>
            </p:extLst>
          </p:nvPr>
        </p:nvGraphicFramePr>
        <p:xfrm>
          <a:off x="2384682" y="3496869"/>
          <a:ext cx="21828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612900" imgH="393700" progId="Equation.3">
                  <p:embed/>
                </p:oleObj>
              </mc:Choice>
              <mc:Fallback>
                <p:oleObj name="수식" r:id="rId4" imgW="1612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682" y="3496869"/>
                        <a:ext cx="21828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삽입 정렬 분석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258" y="1218980"/>
            <a:ext cx="7393858" cy="483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파일의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뒷부분에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소량의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신규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데이터를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추가하여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입력이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거의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정렬</a:t>
            </a:r>
            <a:r>
              <a:rPr lang="ko-KR" altLang="en-US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된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우수한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입력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작은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경우에도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재귀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호출을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않으며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매우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간단하기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정렬은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합병정렬이나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퀵정렬과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실질적으로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빠른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도움을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이론적인 수행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시간은 향상되지 않</a:t>
            </a:r>
            <a:r>
              <a:rPr lang="ko-KR" alt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0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전략</a:t>
            </a:r>
            <a:endParaRPr lang="en-US" altLang="ko-KR" dirty="0"/>
          </a:p>
          <a:p>
            <a:pPr lvl="1"/>
            <a:r>
              <a:rPr lang="ko-KR" altLang="en-US" dirty="0"/>
              <a:t>인접한 </a:t>
            </a:r>
            <a:r>
              <a:rPr lang="en-US" altLang="ko-KR" dirty="0"/>
              <a:t>2</a:t>
            </a:r>
            <a:r>
              <a:rPr lang="ko-KR" altLang="en-US" dirty="0"/>
              <a:t>개의 레코드를 비교하여 순서대로 서로 교환</a:t>
            </a:r>
          </a:p>
          <a:p>
            <a:pPr lvl="1"/>
            <a:r>
              <a:rPr lang="ko-KR" altLang="en-US" dirty="0"/>
              <a:t>비교</a:t>
            </a:r>
            <a:r>
              <a:rPr lang="en-US" altLang="ko-KR" dirty="0"/>
              <a:t>-</a:t>
            </a:r>
            <a:r>
              <a:rPr lang="ko-KR" altLang="en-US" dirty="0"/>
              <a:t>교환 과정을 리스트의 전체에 수행</a:t>
            </a:r>
            <a:r>
              <a:rPr lang="en-US" altLang="ko-KR" dirty="0"/>
              <a:t>(</a:t>
            </a:r>
            <a:r>
              <a:rPr lang="ko-KR" altLang="en-US" dirty="0"/>
              <a:t>스캔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한번의 스캔이 완료되면 리스트의 오른쪽 끝에 가장 큰 레코드</a:t>
            </a:r>
            <a:endParaRPr lang="en-US" altLang="ko-KR" dirty="0"/>
          </a:p>
          <a:p>
            <a:pPr lvl="1"/>
            <a:r>
              <a:rPr lang="ko-KR" altLang="en-US" dirty="0"/>
              <a:t>끝으로 이동한 레코드를 제외하고 다시 스캔 반복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버블 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5" y="1181611"/>
            <a:ext cx="3905683" cy="36913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85" y="1223755"/>
            <a:ext cx="3506835" cy="3389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85" y="4872958"/>
            <a:ext cx="7700635" cy="17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131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횟수</a:t>
            </a:r>
            <a:r>
              <a:rPr lang="en-US" altLang="ko-KR" dirty="0"/>
              <a:t>(</a:t>
            </a:r>
            <a:r>
              <a:rPr lang="ko-KR" altLang="en-US" dirty="0"/>
              <a:t>최상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최악의 경우 모두 일정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 횟수</a:t>
            </a:r>
          </a:p>
          <a:p>
            <a:pPr lvl="1"/>
            <a:r>
              <a:rPr lang="ko-KR" altLang="en-US" dirty="0"/>
              <a:t>역순으로 정렬된 경우</a:t>
            </a:r>
            <a:r>
              <a:rPr lang="en-US" altLang="ko-KR" dirty="0"/>
              <a:t>(</a:t>
            </a:r>
            <a:r>
              <a:rPr lang="ko-KR" altLang="en-US" dirty="0"/>
              <a:t>최악</a:t>
            </a:r>
            <a:r>
              <a:rPr lang="en-US" altLang="ko-KR" dirty="0"/>
              <a:t>):</a:t>
            </a:r>
            <a:r>
              <a:rPr lang="ko-KR" altLang="en-US" dirty="0"/>
              <a:t> 이동 횟수 </a:t>
            </a:r>
            <a:r>
              <a:rPr lang="en-US" altLang="ko-KR" dirty="0"/>
              <a:t>= 3 * </a:t>
            </a:r>
            <a:r>
              <a:rPr lang="ko-KR" altLang="en-US" dirty="0"/>
              <a:t>비교 횟수</a:t>
            </a:r>
          </a:p>
          <a:p>
            <a:pPr lvl="1"/>
            <a:r>
              <a:rPr lang="ko-KR" altLang="en-US" dirty="0"/>
              <a:t>이미 정렬된 경우</a:t>
            </a:r>
            <a:r>
              <a:rPr lang="en-US" altLang="ko-KR" dirty="0"/>
              <a:t>(</a:t>
            </a:r>
            <a:r>
              <a:rPr lang="ko-KR" altLang="en-US" dirty="0"/>
              <a:t>최선의 경우</a:t>
            </a:r>
            <a:r>
              <a:rPr lang="en-US" altLang="ko-KR" dirty="0"/>
              <a:t>) :</a:t>
            </a:r>
            <a:r>
              <a:rPr lang="ko-KR" altLang="en-US" dirty="0"/>
              <a:t>  이동 횟수 </a:t>
            </a:r>
            <a:r>
              <a:rPr lang="en-US" altLang="ko-KR" dirty="0"/>
              <a:t>= 0</a:t>
            </a:r>
          </a:p>
          <a:p>
            <a:pPr lvl="1"/>
            <a:r>
              <a:rPr lang="ko-KR" altLang="en-US" dirty="0"/>
              <a:t>평균의 경우 </a:t>
            </a:r>
            <a:r>
              <a:rPr lang="en-US" altLang="ko-KR" dirty="0"/>
              <a:t>: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레코드의 이동 과다</a:t>
            </a:r>
            <a:endParaRPr lang="en-US" altLang="ko-KR" dirty="0"/>
          </a:p>
          <a:p>
            <a:pPr lvl="1"/>
            <a:r>
              <a:rPr lang="ko-KR" altLang="en-US" dirty="0"/>
              <a:t>이동연산은 비교연산 보다 더 많은 시간이 소요됨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66453"/>
              </p:ext>
            </p:extLst>
          </p:nvPr>
        </p:nvGraphicFramePr>
        <p:xfrm>
          <a:off x="3221850" y="2033845"/>
          <a:ext cx="2399877" cy="7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447800" imgH="431800" progId="Equation.3">
                  <p:embed/>
                </p:oleObj>
              </mc:Choice>
              <mc:Fallback>
                <p:oleObj name="수식" r:id="rId3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850" y="2033845"/>
                        <a:ext cx="2399877" cy="710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버블정렬</a:t>
            </a:r>
            <a:r>
              <a:rPr lang="ko-KR" altLang="en-US" sz="3200" dirty="0"/>
              <a:t> 분석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</a:t>
            </a:r>
            <a:r>
              <a:rPr lang="en-US" altLang="ko-KR" dirty="0"/>
              <a:t>1: </a:t>
            </a:r>
            <a:r>
              <a:rPr lang="ko-KR" altLang="en-US" dirty="0"/>
              <a:t>리스트를 </a:t>
            </a:r>
            <a:r>
              <a:rPr lang="ko-KR" altLang="en-US" dirty="0" err="1"/>
              <a:t>최대힙으로</a:t>
            </a:r>
            <a:r>
              <a:rPr lang="ko-KR" altLang="en-US" dirty="0"/>
              <a:t> 만듦</a:t>
            </a:r>
            <a:endParaRPr lang="en-US" altLang="ko-KR" dirty="0"/>
          </a:p>
          <a:p>
            <a:r>
              <a:rPr lang="ko-KR" altLang="en-US" dirty="0"/>
              <a:t>단계</a:t>
            </a:r>
            <a:r>
              <a:rPr lang="en-US" altLang="ko-KR" dirty="0"/>
              <a:t>2: </a:t>
            </a:r>
            <a:r>
              <a:rPr lang="ko-KR" altLang="en-US" dirty="0" err="1"/>
              <a:t>최대힙을</a:t>
            </a:r>
            <a:r>
              <a:rPr lang="ko-KR" altLang="en-US" dirty="0"/>
              <a:t> 정렬된 리스트로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Heapify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ko-KR" altLang="en-US" dirty="0" err="1"/>
              <a:t>힙을</a:t>
            </a:r>
            <a:r>
              <a:rPr lang="ko-KR" altLang="en-US" dirty="0"/>
              <a:t> 만드는 과정</a:t>
            </a:r>
            <a:endParaRPr lang="en-US" altLang="ko-KR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0" y="3355078"/>
            <a:ext cx="5025148" cy="1676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58" y="3365874"/>
            <a:ext cx="3557353" cy="184174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2E8ECEC-471F-4E8D-A024-9579424498A3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solidFill>
                  <a:srgbClr val="3366FF"/>
                </a:solidFill>
              </a:rPr>
              <a:t>힙</a:t>
            </a:r>
            <a:r>
              <a:rPr lang="ko-KR" altLang="en-US" dirty="0">
                <a:solidFill>
                  <a:srgbClr val="3366FF"/>
                </a:solidFill>
              </a:rPr>
              <a:t> 정렬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5186A99-5FF5-4B64-B492-3A53048258FC}"/>
              </a:ext>
            </a:extLst>
          </p:cNvPr>
          <p:cNvSpPr txBox="1">
            <a:spLocks/>
          </p:cNvSpPr>
          <p:nvPr/>
        </p:nvSpPr>
        <p:spPr>
          <a:xfrm>
            <a:off x="233010" y="5179473"/>
            <a:ext cx="1503675" cy="319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 err="1"/>
              <a:t>downHeap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, 8, 3)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2FB7C13-3382-4803-9E1F-46BECF107FBF}"/>
              </a:ext>
            </a:extLst>
          </p:cNvPr>
          <p:cNvSpPr txBox="1">
            <a:spLocks/>
          </p:cNvSpPr>
          <p:nvPr/>
        </p:nvSpPr>
        <p:spPr>
          <a:xfrm>
            <a:off x="1960875" y="5179472"/>
            <a:ext cx="1503675" cy="319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 err="1"/>
              <a:t>downHeap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, 8, 2)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2AAEA00-1783-44FD-8D1F-906D7E1EECF3}"/>
              </a:ext>
            </a:extLst>
          </p:cNvPr>
          <p:cNvSpPr txBox="1">
            <a:spLocks/>
          </p:cNvSpPr>
          <p:nvPr/>
        </p:nvSpPr>
        <p:spPr>
          <a:xfrm>
            <a:off x="3754483" y="5177389"/>
            <a:ext cx="1503675" cy="319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 err="1"/>
              <a:t>downHeap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, 8, 1)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59E4D959-429B-4DB4-840B-BB715D52CB18}"/>
              </a:ext>
            </a:extLst>
          </p:cNvPr>
          <p:cNvSpPr txBox="1">
            <a:spLocks/>
          </p:cNvSpPr>
          <p:nvPr/>
        </p:nvSpPr>
        <p:spPr>
          <a:xfrm>
            <a:off x="5468803" y="5179472"/>
            <a:ext cx="1503675" cy="319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 err="1"/>
              <a:t>downHeap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, 8, 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E5EA8-E958-46E3-96B0-1557BE6B0865}"/>
              </a:ext>
            </a:extLst>
          </p:cNvPr>
          <p:cNvSpPr txBox="1"/>
          <p:nvPr/>
        </p:nvSpPr>
        <p:spPr>
          <a:xfrm>
            <a:off x="6282190" y="4847155"/>
            <a:ext cx="2533321" cy="292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02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17F5FDD-1665-4BC2-8766-C8702ADC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fld id="{CDFBCE24-29E5-4139-B238-9A8143C86E0F}" type="slidenum"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34A7517-1145-4F6C-BFC4-E8B107CC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-26988"/>
            <a:ext cx="7772400" cy="1079501"/>
          </a:xfrm>
        </p:spPr>
        <p:txBody>
          <a:bodyPr>
            <a:normAutofit fontScale="90000"/>
          </a:bodyPr>
          <a:lstStyle/>
          <a:p>
            <a:r>
              <a:rPr lang="en-US" altLang="ko-KR" sz="3500" dirty="0">
                <a:ea typeface="굴림" panose="020B0600000101010101" pitchFamily="50" charset="-127"/>
              </a:rPr>
              <a:t>Step 1: </a:t>
            </a:r>
            <a:r>
              <a:rPr lang="ko-KR" altLang="en-US" sz="3500" dirty="0">
                <a:ea typeface="굴림" panose="020B0600000101010101" pitchFamily="50" charset="-127"/>
              </a:rPr>
              <a:t>배열</a:t>
            </a:r>
            <a:r>
              <a:rPr lang="en-US" altLang="ko-KR" sz="3500" dirty="0">
                <a:ea typeface="굴림" panose="020B0600000101010101" pitchFamily="50" charset="-127"/>
              </a:rPr>
              <a:t>(</a:t>
            </a:r>
            <a:r>
              <a:rPr lang="ko-KR" altLang="en-US" sz="3500" dirty="0">
                <a:ea typeface="굴림" panose="020B0600000101010101" pitchFamily="50" charset="-127"/>
              </a:rPr>
              <a:t>리스트</a:t>
            </a:r>
            <a:r>
              <a:rPr lang="en-US" altLang="ko-KR" sz="3500" dirty="0">
                <a:ea typeface="굴림" panose="020B0600000101010101" pitchFamily="50" charset="-127"/>
              </a:rPr>
              <a:t>)</a:t>
            </a:r>
            <a:r>
              <a:rPr lang="ko-KR" altLang="en-US" sz="3500" dirty="0">
                <a:ea typeface="굴림" panose="020B0600000101010101" pitchFamily="50" charset="-127"/>
              </a:rPr>
              <a:t>을</a:t>
            </a:r>
            <a:r>
              <a:rPr lang="en-US" altLang="ko-KR" sz="3500" dirty="0">
                <a:ea typeface="굴림" panose="020B0600000101010101" pitchFamily="50" charset="-127"/>
              </a:rPr>
              <a:t> </a:t>
            </a:r>
            <a:r>
              <a:rPr lang="ko-KR" altLang="en-US" sz="3500" dirty="0" err="1">
                <a:ea typeface="굴림" panose="020B0600000101010101" pitchFamily="50" charset="-127"/>
              </a:rPr>
              <a:t>최대힙으로</a:t>
            </a:r>
            <a:r>
              <a:rPr lang="ko-KR" altLang="en-US" sz="3500" dirty="0">
                <a:ea typeface="굴림" panose="020B0600000101010101" pitchFamily="50" charset="-127"/>
              </a:rPr>
              <a:t> </a:t>
            </a:r>
            <a:r>
              <a:rPr lang="ko-KR" altLang="en-US" sz="3500" dirty="0" err="1">
                <a:ea typeface="굴림" panose="020B0600000101010101" pitchFamily="50" charset="-127"/>
              </a:rPr>
              <a:t>만듬</a:t>
            </a:r>
            <a:endParaRPr lang="en-US" altLang="ko-KR" sz="3500" dirty="0">
              <a:ea typeface="굴림" panose="020B0600000101010101" pitchFamily="50" charset="-127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E2F9B0B-639F-4F53-B20E-43595C425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596280"/>
          </a:xfrm>
        </p:spPr>
        <p:txBody>
          <a:bodyPr>
            <a:normAutofit/>
          </a:bodyPr>
          <a:lstStyle/>
          <a:p>
            <a:pPr>
              <a:buSzPct val="120000"/>
              <a:tabLst>
                <a:tab pos="457200" algn="l"/>
              </a:tabLst>
            </a:pPr>
            <a:r>
              <a:rPr lang="en-US" altLang="ko-KR" sz="2200" b="1" i="1" dirty="0" err="1">
                <a:solidFill>
                  <a:srgbClr val="443CEE"/>
                </a:solidFill>
                <a:ea typeface="굴림" panose="020B0600000101010101" pitchFamily="50" charset="-127"/>
              </a:rPr>
              <a:t>downHeap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dirty="0">
                <a:ea typeface="굴림" panose="020B0600000101010101" pitchFamily="50" charset="-127"/>
                <a:sym typeface="Symbol" panose="05050102010706020507" pitchFamily="18" charset="2"/>
              </a:rPr>
              <a:t>을 이용하여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ko-KR" altLang="en-US" dirty="0">
                <a:ea typeface="굴림" panose="020B0600000101010101" pitchFamily="50" charset="-127"/>
                <a:sym typeface="Symbol" panose="05050102010706020507" pitchFamily="18" charset="2"/>
              </a:rPr>
              <a:t>리스트를 </a:t>
            </a:r>
            <a:r>
              <a:rPr lang="ko-KR" altLang="en-US" dirty="0" err="1">
                <a:ea typeface="굴림" panose="020B0600000101010101" pitchFamily="50" charset="-127"/>
                <a:sym typeface="Symbol" panose="05050102010706020507" pitchFamily="18" charset="2"/>
              </a:rPr>
              <a:t>최대힙으로</a:t>
            </a:r>
            <a:r>
              <a:rPr lang="ko-KR" altLang="en-US" dirty="0">
                <a:ea typeface="굴림" panose="020B0600000101010101" pitchFamily="50" charset="-127"/>
                <a:sym typeface="Symbol" panose="05050102010706020507" pitchFamily="18" charset="2"/>
              </a:rPr>
              <a:t> 만든다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  <a:endParaRPr lang="en-US" altLang="ko-KR" sz="2200" dirty="0"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29829-B002-49D7-A4E6-309123E23C83}"/>
              </a:ext>
            </a:extLst>
          </p:cNvPr>
          <p:cNvSpPr txBox="1"/>
          <p:nvPr/>
        </p:nvSpPr>
        <p:spPr>
          <a:xfrm>
            <a:off x="881590" y="258730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n = </a:t>
            </a:r>
            <a:r>
              <a:rPr lang="en-US" altLang="ko-KR" sz="1800" dirty="0" err="1">
                <a:ea typeface="굴림" panose="020B0600000101010101" pitchFamily="50" charset="-127"/>
              </a:rPr>
              <a:t>len</a:t>
            </a:r>
            <a:r>
              <a:rPr lang="en-US" altLang="ko-KR" sz="1800" dirty="0">
                <a:ea typeface="굴림" panose="020B0600000101010101" pitchFamily="50" charset="-127"/>
              </a:rPr>
              <a:t>(A)</a:t>
            </a:r>
          </a:p>
          <a:p>
            <a:pPr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range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n</a:t>
            </a:r>
            <a:r>
              <a:rPr lang="ko-KR" altLang="en-US" sz="1800" dirty="0"/>
              <a:t>//2-1, -1, -1):</a:t>
            </a:r>
            <a:r>
              <a:rPr lang="en-US" altLang="ko-KR" sz="1800" dirty="0">
                <a:ea typeface="굴림" panose="020B0600000101010101" pitchFamily="50" charset="-127"/>
              </a:rPr>
              <a:t> // step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        </a:t>
            </a:r>
            <a:r>
              <a:rPr lang="en-US" altLang="ko-KR" sz="1800" b="1" dirty="0" err="1">
                <a:solidFill>
                  <a:srgbClr val="443CEE"/>
                </a:solidFill>
                <a:ea typeface="굴림" panose="020B0600000101010101" pitchFamily="50" charset="-127"/>
              </a:rPr>
              <a:t>downHeap</a:t>
            </a:r>
            <a:r>
              <a:rPr lang="en-US" altLang="ko-KR" sz="1800" dirty="0">
                <a:ea typeface="굴림" panose="020B0600000101010101" pitchFamily="50" charset="-127"/>
              </a:rPr>
              <a:t>(A,  </a:t>
            </a:r>
            <a:r>
              <a:rPr lang="en-US" altLang="ko-KR" sz="1800" dirty="0" err="1"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ea typeface="굴림" panose="020B0600000101010101" pitchFamily="50" charset="-127"/>
              </a:rPr>
              <a:t>,  n);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CEFB79-5CA4-4599-9405-FC7CF8BB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875"/>
            <a:ext cx="7772400" cy="10366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Step 2: </a:t>
            </a:r>
            <a:r>
              <a:rPr lang="ko-KR" altLang="en-US" dirty="0" err="1">
                <a:ea typeface="굴림" panose="020B0600000101010101" pitchFamily="50" charset="-127"/>
              </a:rPr>
              <a:t>최대힙을</a:t>
            </a:r>
            <a:r>
              <a:rPr lang="ko-KR" altLang="en-US" dirty="0">
                <a:ea typeface="굴림" panose="020B0600000101010101" pitchFamily="50" charset="-127"/>
              </a:rPr>
              <a:t> 정렬된 배열로 </a:t>
            </a:r>
            <a:r>
              <a:rPr lang="ko-KR" altLang="en-US" dirty="0" err="1">
                <a:ea typeface="굴림" panose="020B0600000101010101" pitchFamily="50" charset="-127"/>
              </a:rPr>
              <a:t>만듬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63C9614-D1A1-4A1F-A2F1-860B8CD35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848600" cy="5256212"/>
          </a:xfrm>
        </p:spPr>
        <p:txBody>
          <a:bodyPr/>
          <a:lstStyle/>
          <a:p>
            <a:pPr>
              <a:buSzTx/>
              <a:buFontTx/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단계 </a:t>
            </a:r>
            <a:r>
              <a:rPr lang="en-US" altLang="ko-KR" sz="2200" dirty="0">
                <a:ea typeface="굴림" panose="020B0600000101010101" pitchFamily="50" charset="-127"/>
              </a:rPr>
              <a:t>1</a:t>
            </a:r>
            <a:r>
              <a:rPr lang="ko-KR" altLang="en-US" sz="2200" dirty="0">
                <a:ea typeface="굴림" panose="020B0600000101010101" pitchFamily="50" charset="-127"/>
              </a:rPr>
              <a:t>에서 만든 </a:t>
            </a:r>
            <a:r>
              <a:rPr lang="ko-KR" altLang="en-US" sz="2200" dirty="0" err="1">
                <a:ea typeface="굴림" panose="020B0600000101010101" pitchFamily="50" charset="-127"/>
              </a:rPr>
              <a:t>최대힙</a:t>
            </a:r>
            <a:r>
              <a:rPr lang="en-US" altLang="ko-KR" sz="2200" dirty="0"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ea typeface="굴림" panose="020B0600000101010101" pitchFamily="50" charset="-127"/>
              </a:rPr>
              <a:t>배열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  <a:r>
              <a:rPr lang="ko-KR" altLang="en-US" sz="2200" dirty="0">
                <a:ea typeface="굴림" panose="020B0600000101010101" pitchFamily="50" charset="-127"/>
              </a:rPr>
              <a:t>으로부터 다음 과정을 반복하여 정렬함 </a:t>
            </a:r>
            <a:r>
              <a:rPr lang="en-US" altLang="ko-KR" sz="2200" dirty="0">
                <a:ea typeface="굴림" panose="020B0600000101010101" pitchFamily="50" charset="-127"/>
              </a:rPr>
              <a:t>(n</a:t>
            </a:r>
            <a:r>
              <a:rPr lang="ko-KR" altLang="en-US" sz="2200" dirty="0">
                <a:ea typeface="굴림" panose="020B0600000101010101" pitchFamily="50" charset="-127"/>
              </a:rPr>
              <a:t>은 원소 개수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: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마지막 노드의 위치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Initially, the heap is in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[ 0 ..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], where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= </a:t>
            </a:r>
            <a:r>
              <a:rPr lang="en-US" altLang="ko-KR" sz="2200" i="1" dirty="0">
                <a:ea typeface="굴림" panose="020B0600000101010101" pitchFamily="50" charset="-127"/>
              </a:rPr>
              <a:t>n</a:t>
            </a:r>
            <a:r>
              <a:rPr lang="en-US" altLang="ko-KR" sz="2200" dirty="0">
                <a:ea typeface="굴림" panose="020B0600000101010101" pitchFamily="50" charset="-127"/>
              </a:rPr>
              <a:t> – 1.</a:t>
            </a: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1)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루트에 있는 원소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(</a:t>
            </a:r>
            <a:r>
              <a:rPr lang="ko-KR" altLang="en-US" sz="2200" dirty="0">
                <a:ea typeface="굴림" panose="020B0600000101010101" pitchFamily="50" charset="-127"/>
              </a:rPr>
              <a:t>즉</a:t>
            </a:r>
            <a:r>
              <a:rPr lang="en-US" altLang="ko-KR" sz="2200" dirty="0">
                <a:ea typeface="굴림" panose="020B0600000101010101" pitchFamily="50" charset="-127"/>
              </a:rPr>
              <a:t>, </a:t>
            </a:r>
            <a:r>
              <a:rPr lang="ko-KR" altLang="en-US" sz="2200" dirty="0">
                <a:ea typeface="굴림" panose="020B0600000101010101" pitchFamily="50" charset="-127"/>
              </a:rPr>
              <a:t>최대 원소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  <a:r>
              <a:rPr lang="ko-KR" altLang="en-US" sz="2200" dirty="0">
                <a:ea typeface="굴림" panose="020B0600000101010101" pitchFamily="50" charset="-127"/>
              </a:rPr>
              <a:t>와 마지막 원소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]</a:t>
            </a:r>
            <a:r>
              <a:rPr lang="ko-KR" altLang="en-US" sz="2200" dirty="0">
                <a:ea typeface="굴림" panose="020B0600000101010101" pitchFamily="50" charset="-127"/>
              </a:rPr>
              <a:t>를 교환한다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2)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크기를 </a:t>
            </a:r>
            <a:r>
              <a:rPr lang="en-US" altLang="ko-KR" sz="2200" dirty="0">
                <a:ea typeface="굴림" panose="020B0600000101010101" pitchFamily="50" charset="-127"/>
              </a:rPr>
              <a:t>1 </a:t>
            </a:r>
            <a:r>
              <a:rPr lang="ko-KR" altLang="en-US" sz="2200" dirty="0">
                <a:ea typeface="굴림" panose="020B0600000101010101" pitchFamily="50" charset="-127"/>
              </a:rPr>
              <a:t>줄인다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  <a:r>
              <a:rPr lang="ko-KR" altLang="en-US" sz="2200" dirty="0">
                <a:ea typeface="굴림" panose="020B0600000101010101" pitchFamily="50" charset="-127"/>
              </a:rPr>
              <a:t>루트가 </a:t>
            </a:r>
            <a:r>
              <a:rPr lang="en-US" altLang="ko-KR" sz="2200" dirty="0">
                <a:ea typeface="굴림" panose="020B0600000101010101" pitchFamily="50" charset="-127"/>
              </a:rPr>
              <a:t>0</a:t>
            </a:r>
            <a:r>
              <a:rPr lang="ko-KR" altLang="en-US" sz="2200" dirty="0">
                <a:ea typeface="굴림" panose="020B0600000101010101" pitchFamily="50" charset="-127"/>
              </a:rPr>
              <a:t>인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ko-KR" altLang="en-US" sz="2200" dirty="0">
                <a:ea typeface="굴림" panose="020B0600000101010101" pitchFamily="50" charset="-127"/>
              </a:rPr>
              <a:t>에 대하여 </a:t>
            </a:r>
            <a:r>
              <a:rPr lang="en-US" altLang="ko-KR" sz="2200" b="1" i="1" dirty="0" err="1">
                <a:solidFill>
                  <a:srgbClr val="443CEE"/>
                </a:solidFill>
                <a:ea typeface="굴림" panose="020B0600000101010101" pitchFamily="50" charset="-127"/>
              </a:rPr>
              <a:t>downHeap</a:t>
            </a:r>
            <a:r>
              <a:rPr lang="ko-KR" altLang="en-US" sz="2200" dirty="0">
                <a:ea typeface="굴림" panose="020B0600000101010101" pitchFamily="50" charset="-127"/>
              </a:rPr>
              <a:t>를 호출하여 </a:t>
            </a:r>
            <a:r>
              <a:rPr lang="ko-KR" altLang="en-US" sz="2200" dirty="0" err="1">
                <a:ea typeface="굴림" panose="020B0600000101010101" pitchFamily="50" charset="-127"/>
              </a:rPr>
              <a:t>힙으로</a:t>
            </a:r>
            <a:r>
              <a:rPr lang="ko-KR" altLang="en-US" sz="2200" dirty="0">
                <a:ea typeface="굴림" panose="020B0600000101010101" pitchFamily="50" charset="-127"/>
              </a:rPr>
              <a:t> 만든다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3)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= 0</a:t>
            </a:r>
            <a:r>
              <a:rPr lang="ko-KR" altLang="en-US" sz="2200" dirty="0">
                <a:ea typeface="굴림" panose="020B0600000101010101" pitchFamily="50" charset="-127"/>
              </a:rPr>
              <a:t>이 될 때까지 위의 단계 </a:t>
            </a:r>
            <a:r>
              <a:rPr lang="en-US" altLang="ko-KR" sz="2200" dirty="0">
                <a:ea typeface="굴림" panose="020B0600000101010101" pitchFamily="50" charset="-127"/>
              </a:rPr>
              <a:t>1-2</a:t>
            </a:r>
            <a:r>
              <a:rPr lang="ko-KR" altLang="en-US" sz="2200" dirty="0">
                <a:ea typeface="굴림" panose="020B0600000101010101" pitchFamily="50" charset="-127"/>
              </a:rPr>
              <a:t>를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ko-KR" altLang="en-US" sz="2200" dirty="0">
                <a:ea typeface="굴림" panose="020B0600000101010101" pitchFamily="50" charset="-127"/>
              </a:rPr>
              <a:t>반복한다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47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정렬이란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정렬이란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용어들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정렬 알고리즘 종류</a:t>
            </a:r>
          </a:p>
        </p:txBody>
      </p:sp>
    </p:spTree>
    <p:extLst>
      <p:ext uri="{BB962C8B-B14F-4D97-AF65-F5344CB8AC3E}">
        <p14:creationId xmlns:p14="http://schemas.microsoft.com/office/powerpoint/2010/main" val="257858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5222EBEC-CA09-4271-8045-91F0D93D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131000-447D-4CB6-ABF0-24BEA4CC8627}" type="slidenum">
              <a:rPr lang="en-US" altLang="ko-KR" sz="1400" smtClean="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D7E0313-E757-43B3-84C3-824768BD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950912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Step 2: </a:t>
            </a:r>
            <a:r>
              <a:rPr lang="ko-KR" altLang="en-US" dirty="0" err="1">
                <a:ea typeface="굴림" panose="020B0600000101010101" pitchFamily="50" charset="-127"/>
              </a:rPr>
              <a:t>최대힙을</a:t>
            </a:r>
            <a:r>
              <a:rPr lang="ko-KR" altLang="en-US" dirty="0">
                <a:ea typeface="굴림" panose="020B0600000101010101" pitchFamily="50" charset="-127"/>
              </a:rPr>
              <a:t> 정렬된 배열로 </a:t>
            </a:r>
            <a:r>
              <a:rPr lang="ko-KR" altLang="en-US" dirty="0" err="1">
                <a:ea typeface="굴림" panose="020B0600000101010101" pitchFamily="50" charset="-127"/>
              </a:rPr>
              <a:t>만듬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A546E9A-C486-4464-BDCD-B8A9FCD4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</a:t>
            </a:r>
            <a:r>
              <a:rPr lang="en-US" altLang="ko-KR" sz="1800" dirty="0" err="1">
                <a:ea typeface="굴림" panose="020B0600000101010101" pitchFamily="50" charset="-127"/>
              </a:rPr>
              <a:t>heap_size</a:t>
            </a:r>
            <a:r>
              <a:rPr lang="en-US" altLang="ko-KR" sz="1800" dirty="0">
                <a:ea typeface="굴림" panose="020B0600000101010101" pitchFamily="50" charset="-127"/>
              </a:rPr>
              <a:t> = n</a:t>
            </a:r>
          </a:p>
          <a:p>
            <a:pPr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</a:t>
            </a:r>
            <a:r>
              <a:rPr lang="ko-KR" altLang="en-US" sz="1800" dirty="0" err="1"/>
              <a:t>for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last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range</a:t>
            </a:r>
            <a:r>
              <a:rPr lang="ko-KR" altLang="en-US" sz="1800" dirty="0"/>
              <a:t>(n-1, 0, -1)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# move the largest item in the A[0 .. last], to the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#  beginning of the sorted region, A[last+1 .. n–1], and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#  increase the sorted region. That is,  swap A[0] and A[ last ].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A</a:t>
            </a:r>
            <a:r>
              <a:rPr lang="ko-KR" altLang="en-US" sz="1800" dirty="0"/>
              <a:t>[0], </a:t>
            </a:r>
            <a:r>
              <a:rPr lang="en-US" altLang="ko-KR" sz="1800" dirty="0"/>
              <a:t>A</a:t>
            </a:r>
            <a:r>
              <a:rPr lang="ko-KR" altLang="en-US" sz="1800" dirty="0"/>
              <a:t>[</a:t>
            </a:r>
            <a:r>
              <a:rPr lang="ko-KR" altLang="en-US" sz="1800" dirty="0" err="1"/>
              <a:t>last</a:t>
            </a:r>
            <a:r>
              <a:rPr lang="ko-KR" altLang="en-US" sz="1800" dirty="0"/>
              <a:t>] = </a:t>
            </a:r>
            <a:r>
              <a:rPr lang="en-US" altLang="ko-KR" sz="1800" dirty="0"/>
              <a:t>A</a:t>
            </a:r>
            <a:r>
              <a:rPr lang="ko-KR" altLang="en-US" sz="1800" dirty="0"/>
              <a:t>[</a:t>
            </a:r>
            <a:r>
              <a:rPr lang="ko-KR" altLang="en-US" sz="1800" dirty="0" err="1"/>
              <a:t>last</a:t>
            </a:r>
            <a:r>
              <a:rPr lang="ko-KR" altLang="en-US" sz="1800" dirty="0"/>
              <a:t>], </a:t>
            </a:r>
            <a:r>
              <a:rPr lang="ko-KR" altLang="en-US" sz="1800" dirty="0" err="1"/>
              <a:t>h</a:t>
            </a:r>
            <a:r>
              <a:rPr lang="en-US" altLang="ko-KR" sz="1800" dirty="0"/>
              <a:t>A</a:t>
            </a:r>
            <a:r>
              <a:rPr lang="ko-KR" altLang="en-US" sz="1800" dirty="0"/>
              <a:t>[0]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# transform the </a:t>
            </a:r>
            <a:r>
              <a:rPr lang="en-US" altLang="ko-KR" sz="1800" dirty="0" err="1">
                <a:ea typeface="굴림" panose="020B0600000101010101" pitchFamily="50" charset="-127"/>
              </a:rPr>
              <a:t>semiheap</a:t>
            </a:r>
            <a:r>
              <a:rPr lang="en-US" altLang="ko-KR" sz="1800" dirty="0">
                <a:ea typeface="굴림" panose="020B0600000101010101" pitchFamily="50" charset="-127"/>
              </a:rPr>
              <a:t> in A[0 .. Last-1] into a heap.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       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ea typeface="굴림" panose="020B0600000101010101" pitchFamily="50" charset="-127"/>
              </a:rPr>
              <a:t>heap_size</a:t>
            </a:r>
            <a:r>
              <a:rPr lang="en-US" altLang="ko-KR" sz="1800" dirty="0">
                <a:ea typeface="굴림" panose="020B0600000101010101" pitchFamily="50" charset="-127"/>
              </a:rPr>
              <a:t> -= 1;</a:t>
            </a:r>
            <a:endParaRPr lang="en-US" altLang="ko-KR" sz="1800" b="1" dirty="0"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        </a:t>
            </a:r>
            <a:r>
              <a:rPr lang="en-US" altLang="ko-KR" sz="1800" b="1" dirty="0" err="1">
                <a:solidFill>
                  <a:srgbClr val="443CEE"/>
                </a:solidFill>
                <a:ea typeface="굴림" panose="020B0600000101010101" pitchFamily="50" charset="-127"/>
              </a:rPr>
              <a:t>downHeap</a:t>
            </a:r>
            <a:r>
              <a:rPr lang="en-US" altLang="ko-KR" sz="1800" dirty="0">
                <a:ea typeface="굴림" panose="020B0600000101010101" pitchFamily="50" charset="-127"/>
              </a:rPr>
              <a:t>(A,  0,  </a:t>
            </a:r>
            <a:r>
              <a:rPr lang="en-US" altLang="ko-KR" sz="1800" dirty="0" err="1">
                <a:ea typeface="굴림" panose="020B0600000101010101" pitchFamily="50" charset="-127"/>
              </a:rPr>
              <a:t>heap_size</a:t>
            </a:r>
            <a:r>
              <a:rPr lang="en-US" altLang="ko-KR" sz="1800" dirty="0">
                <a:ea typeface="굴림" panose="020B0600000101010101" pitchFamily="50" charset="-127"/>
              </a:rPr>
              <a:t>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CEFB79-5CA4-4599-9405-FC7CF8BB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875"/>
            <a:ext cx="7772400" cy="1036638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Step 2: </a:t>
            </a:r>
            <a:r>
              <a:rPr lang="ko-KR" altLang="en-US">
                <a:ea typeface="굴림" panose="020B0600000101010101" pitchFamily="50" charset="-127"/>
              </a:rPr>
              <a:t>최대힙을 정렬된 배열로 만듬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63C9614-D1A1-4A1F-A2F1-860B8CD35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848600" cy="5256212"/>
          </a:xfrm>
        </p:spPr>
        <p:txBody>
          <a:bodyPr/>
          <a:lstStyle/>
          <a:p>
            <a:pPr>
              <a:buSzTx/>
              <a:buFontTx/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단계 </a:t>
            </a:r>
            <a:r>
              <a:rPr lang="en-US" altLang="ko-KR" sz="2200" dirty="0">
                <a:ea typeface="굴림" panose="020B0600000101010101" pitchFamily="50" charset="-127"/>
              </a:rPr>
              <a:t>1</a:t>
            </a:r>
            <a:r>
              <a:rPr lang="ko-KR" altLang="en-US" sz="2200" dirty="0">
                <a:ea typeface="굴림" panose="020B0600000101010101" pitchFamily="50" charset="-127"/>
              </a:rPr>
              <a:t>에서 만든 </a:t>
            </a:r>
            <a:r>
              <a:rPr lang="ko-KR" altLang="en-US" sz="2200" dirty="0" err="1">
                <a:ea typeface="굴림" panose="020B0600000101010101" pitchFamily="50" charset="-127"/>
              </a:rPr>
              <a:t>최대힙</a:t>
            </a:r>
            <a:r>
              <a:rPr lang="en-US" altLang="ko-KR" sz="2200" dirty="0">
                <a:ea typeface="굴림" panose="020B0600000101010101" pitchFamily="50" charset="-127"/>
              </a:rPr>
              <a:t>(</a:t>
            </a:r>
            <a:r>
              <a:rPr lang="ko-KR" altLang="en-US" sz="2200" dirty="0">
                <a:ea typeface="굴림" panose="020B0600000101010101" pitchFamily="50" charset="-127"/>
              </a:rPr>
              <a:t>배열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  <a:r>
              <a:rPr lang="ko-KR" altLang="en-US" sz="2200" dirty="0">
                <a:ea typeface="굴림" panose="020B0600000101010101" pitchFamily="50" charset="-127"/>
              </a:rPr>
              <a:t>으로부터 다음 과정을 반복하여 정렬함 </a:t>
            </a:r>
            <a:r>
              <a:rPr lang="en-US" altLang="ko-KR" sz="2200" dirty="0">
                <a:ea typeface="굴림" panose="020B0600000101010101" pitchFamily="50" charset="-127"/>
              </a:rPr>
              <a:t>(n</a:t>
            </a:r>
            <a:r>
              <a:rPr lang="ko-KR" altLang="en-US" sz="2200" dirty="0">
                <a:ea typeface="굴림" panose="020B0600000101010101" pitchFamily="50" charset="-127"/>
              </a:rPr>
              <a:t>은 원소 개수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: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마지막 노드의 위치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Initially, the heap is in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[ 0 ..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], where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= </a:t>
            </a:r>
            <a:r>
              <a:rPr lang="en-US" altLang="ko-KR" sz="2200" i="1" dirty="0">
                <a:ea typeface="굴림" panose="020B0600000101010101" pitchFamily="50" charset="-127"/>
              </a:rPr>
              <a:t>n</a:t>
            </a:r>
            <a:r>
              <a:rPr lang="en-US" altLang="ko-KR" sz="2200" dirty="0">
                <a:ea typeface="굴림" panose="020B0600000101010101" pitchFamily="50" charset="-127"/>
              </a:rPr>
              <a:t> – 1.</a:t>
            </a:r>
          </a:p>
          <a:p>
            <a:pPr>
              <a:spcBef>
                <a:spcPct val="40000"/>
              </a:spcBef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1)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루트에 있는 원소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(</a:t>
            </a:r>
            <a:r>
              <a:rPr lang="ko-KR" altLang="en-US" sz="2200" dirty="0">
                <a:ea typeface="굴림" panose="020B0600000101010101" pitchFamily="50" charset="-127"/>
              </a:rPr>
              <a:t>즉</a:t>
            </a:r>
            <a:r>
              <a:rPr lang="en-US" altLang="ko-KR" sz="2200" dirty="0">
                <a:ea typeface="굴림" panose="020B0600000101010101" pitchFamily="50" charset="-127"/>
              </a:rPr>
              <a:t>, </a:t>
            </a:r>
            <a:r>
              <a:rPr lang="ko-KR" altLang="en-US" sz="2200" dirty="0">
                <a:ea typeface="굴림" panose="020B0600000101010101" pitchFamily="50" charset="-127"/>
              </a:rPr>
              <a:t>최대 원소</a:t>
            </a:r>
            <a:r>
              <a:rPr lang="en-US" altLang="ko-KR" sz="2200" dirty="0">
                <a:ea typeface="굴림" panose="020B0600000101010101" pitchFamily="50" charset="-127"/>
              </a:rPr>
              <a:t>)</a:t>
            </a:r>
            <a:r>
              <a:rPr lang="ko-KR" altLang="en-US" sz="2200" dirty="0">
                <a:ea typeface="굴림" panose="020B0600000101010101" pitchFamily="50" charset="-127"/>
              </a:rPr>
              <a:t>와 마지막 원소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]</a:t>
            </a:r>
            <a:r>
              <a:rPr lang="ko-KR" altLang="en-US" sz="2200" dirty="0">
                <a:ea typeface="굴림" panose="020B0600000101010101" pitchFamily="50" charset="-127"/>
              </a:rPr>
              <a:t>를 교환한다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2) </a:t>
            </a:r>
            <a:r>
              <a:rPr lang="ko-KR" altLang="en-US" sz="2200" dirty="0" err="1">
                <a:ea typeface="굴림" panose="020B0600000101010101" pitchFamily="50" charset="-127"/>
              </a:rPr>
              <a:t>힙의</a:t>
            </a:r>
            <a:r>
              <a:rPr lang="ko-KR" altLang="en-US" sz="2200" dirty="0">
                <a:ea typeface="굴림" panose="020B0600000101010101" pitchFamily="50" charset="-127"/>
              </a:rPr>
              <a:t> 크기를 </a:t>
            </a:r>
            <a:r>
              <a:rPr lang="en-US" altLang="ko-KR" sz="2200" dirty="0">
                <a:ea typeface="굴림" panose="020B0600000101010101" pitchFamily="50" charset="-127"/>
              </a:rPr>
              <a:t>1 </a:t>
            </a:r>
            <a:r>
              <a:rPr lang="ko-KR" altLang="en-US" sz="2200" dirty="0">
                <a:ea typeface="굴림" panose="020B0600000101010101" pitchFamily="50" charset="-127"/>
              </a:rPr>
              <a:t>줄인다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  <a:r>
              <a:rPr lang="ko-KR" altLang="en-US" sz="2200" dirty="0">
                <a:ea typeface="굴림" panose="020B0600000101010101" pitchFamily="50" charset="-127"/>
              </a:rPr>
              <a:t>루트가 </a:t>
            </a:r>
            <a:r>
              <a:rPr lang="en-US" altLang="ko-KR" sz="2200" dirty="0">
                <a:ea typeface="굴림" panose="020B0600000101010101" pitchFamily="50" charset="-127"/>
              </a:rPr>
              <a:t>0</a:t>
            </a:r>
            <a:r>
              <a:rPr lang="ko-KR" altLang="en-US" sz="2200" dirty="0">
                <a:ea typeface="굴림" panose="020B0600000101010101" pitchFamily="50" charset="-127"/>
              </a:rPr>
              <a:t>인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ko-KR" altLang="en-US" sz="2200" dirty="0">
                <a:ea typeface="굴림" panose="020B0600000101010101" pitchFamily="50" charset="-127"/>
              </a:rPr>
              <a:t>에 대하여 </a:t>
            </a:r>
            <a:r>
              <a:rPr lang="en-US" altLang="ko-KR" sz="2200" b="1" i="1" dirty="0" err="1">
                <a:solidFill>
                  <a:srgbClr val="443CEE"/>
                </a:solidFill>
                <a:ea typeface="굴림" panose="020B0600000101010101" pitchFamily="50" charset="-127"/>
              </a:rPr>
              <a:t>downHeap</a:t>
            </a:r>
            <a:r>
              <a:rPr lang="ko-KR" altLang="en-US" sz="2200" dirty="0">
                <a:ea typeface="굴림" panose="020B0600000101010101" pitchFamily="50" charset="-127"/>
              </a:rPr>
              <a:t>를 호출하여 </a:t>
            </a:r>
            <a:r>
              <a:rPr lang="ko-KR" altLang="en-US" sz="2200" dirty="0" err="1">
                <a:ea typeface="굴림" panose="020B0600000101010101" pitchFamily="50" charset="-127"/>
              </a:rPr>
              <a:t>힙으로</a:t>
            </a:r>
            <a:r>
              <a:rPr lang="ko-KR" altLang="en-US" sz="2200" dirty="0">
                <a:ea typeface="굴림" panose="020B0600000101010101" pitchFamily="50" charset="-127"/>
              </a:rPr>
              <a:t> 만든다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3) </a:t>
            </a:r>
            <a:r>
              <a:rPr lang="en-US" altLang="ko-KR" sz="2200" i="1" dirty="0">
                <a:ea typeface="굴림" panose="020B0600000101010101" pitchFamily="50" charset="-127"/>
              </a:rPr>
              <a:t>last</a:t>
            </a:r>
            <a:r>
              <a:rPr lang="en-US" altLang="ko-KR" sz="2200" dirty="0">
                <a:ea typeface="굴림" panose="020B0600000101010101" pitchFamily="50" charset="-127"/>
              </a:rPr>
              <a:t> = 0</a:t>
            </a:r>
            <a:r>
              <a:rPr lang="ko-KR" altLang="en-US" sz="2200" dirty="0">
                <a:ea typeface="굴림" panose="020B0600000101010101" pitchFamily="50" charset="-127"/>
              </a:rPr>
              <a:t>이 될 때까지 위의 단계 </a:t>
            </a:r>
            <a:r>
              <a:rPr lang="en-US" altLang="ko-KR" sz="2200" dirty="0">
                <a:ea typeface="굴림" panose="020B0600000101010101" pitchFamily="50" charset="-127"/>
              </a:rPr>
              <a:t>1-2</a:t>
            </a:r>
            <a:r>
              <a:rPr lang="ko-KR" altLang="en-US" sz="2200" dirty="0">
                <a:ea typeface="굴림" panose="020B0600000101010101" pitchFamily="50" charset="-127"/>
              </a:rPr>
              <a:t>를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ko-KR" altLang="en-US" sz="2200" dirty="0">
                <a:ea typeface="굴림" panose="020B0600000101010101" pitchFamily="50" charset="-127"/>
              </a:rPr>
              <a:t>반복한다</a:t>
            </a:r>
            <a:r>
              <a:rPr lang="en-US" altLang="ko-KR" sz="2200" dirty="0">
                <a:ea typeface="굴림" panose="020B0600000101010101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BA9F9-A279-4B81-8C34-5E476DA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133746"/>
            <a:ext cx="8229600" cy="5355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def </a:t>
            </a:r>
            <a:r>
              <a:rPr lang="en-US" altLang="ko-KR" sz="1200" dirty="0" err="1"/>
              <a:t>downHeap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n,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):  # </a:t>
            </a:r>
            <a:r>
              <a:rPr lang="en-US" altLang="ko-KR" sz="1200" dirty="0" err="1"/>
              <a:t>heapify</a:t>
            </a:r>
            <a:r>
              <a:rPr lang="en-US" altLang="ko-KR" sz="1200" dirty="0"/>
              <a:t>(</a:t>
            </a:r>
            <a:r>
              <a:rPr lang="ko-KR" altLang="en-US" sz="1200" dirty="0"/>
              <a:t>혹은 </a:t>
            </a:r>
            <a:r>
              <a:rPr lang="en-US" altLang="ko-KR" sz="1200" dirty="0" err="1"/>
              <a:t>rebuildHeap</a:t>
            </a:r>
            <a:r>
              <a:rPr lang="en-US" altLang="ko-KR" sz="1200" dirty="0"/>
              <a:t>)</a:t>
            </a:r>
            <a:r>
              <a:rPr lang="ko-KR" altLang="en-US" sz="1200" dirty="0"/>
              <a:t>라고도 함 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if n == 0:</a:t>
            </a:r>
          </a:p>
          <a:p>
            <a:pPr marL="0" indent="0">
              <a:buNone/>
            </a:pPr>
            <a:r>
              <a:rPr lang="en-US" altLang="ko-KR" sz="1200" dirty="0"/>
              <a:t>        return None</a:t>
            </a:r>
          </a:p>
          <a:p>
            <a:pPr marL="0" indent="0">
              <a:buNone/>
            </a:pPr>
            <a:r>
              <a:rPr lang="en-US" altLang="ko-KR" sz="1200" dirty="0"/>
              <a:t>    current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value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 # </a:t>
            </a:r>
            <a:r>
              <a:rPr lang="ko-KR" altLang="en-US" sz="1200" dirty="0"/>
              <a:t>노드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value</a:t>
            </a:r>
            <a:r>
              <a:rPr lang="ko-KR" altLang="en-US" sz="1200" dirty="0"/>
              <a:t>에 저장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/>
              <a:t>while (2*current + 1 &lt; n):   # </a:t>
            </a:r>
            <a:r>
              <a:rPr lang="en-US" altLang="ko-KR" sz="1200" dirty="0" err="1"/>
              <a:t>curren</a:t>
            </a:r>
            <a:r>
              <a:rPr lang="ko-KR" altLang="en-US" sz="1200" dirty="0"/>
              <a:t>가 </a:t>
            </a:r>
            <a:r>
              <a:rPr lang="en-US" altLang="ko-KR" sz="1200" dirty="0"/>
              <a:t>leaf</a:t>
            </a:r>
            <a:r>
              <a:rPr lang="ko-KR" altLang="en-US" sz="1200" dirty="0"/>
              <a:t>가 아니면</a:t>
            </a:r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두 자식 노드 중 큰 값의 노드를 </a:t>
            </a:r>
            <a:r>
              <a:rPr lang="en-US" altLang="ko-KR" sz="1200" dirty="0" err="1"/>
              <a:t>largerChild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= 2*current + 1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+ 1) &lt; n and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+ 1] &gt;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]: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+= 1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</a:p>
          <a:p>
            <a:pPr marL="0" indent="0">
              <a:buNone/>
            </a:pPr>
            <a:r>
              <a:rPr lang="en-US" altLang="ko-KR" sz="1200" dirty="0"/>
              <a:t>        if value &lt;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]: #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의 값이 크면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[current]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]</a:t>
            </a:r>
          </a:p>
          <a:p>
            <a:pPr marL="0" indent="0">
              <a:buNone/>
            </a:pPr>
            <a:r>
              <a:rPr lang="en-US" altLang="ko-KR" sz="1200" dirty="0"/>
              <a:t>            current = </a:t>
            </a:r>
            <a:r>
              <a:rPr lang="en-US" altLang="ko-KR" sz="1200" dirty="0" err="1"/>
              <a:t>largerChild</a:t>
            </a:r>
            <a:r>
              <a:rPr lang="en-US" altLang="ko-KR" sz="1200" dirty="0"/>
              <a:t>          # current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largerChild</a:t>
            </a:r>
            <a:r>
              <a:rPr lang="ko-KR" altLang="en-US" sz="1200" dirty="0"/>
              <a:t>로 내림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else:</a:t>
            </a:r>
          </a:p>
          <a:p>
            <a:pPr marL="0" indent="0">
              <a:buNone/>
            </a:pPr>
            <a:r>
              <a:rPr lang="en-US" altLang="ko-KR" sz="1200" dirty="0"/>
              <a:t>            break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[current] = value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def </a:t>
            </a:r>
            <a:r>
              <a:rPr lang="en-US" altLang="ko-KR" sz="1200" dirty="0" err="1"/>
              <a:t>makeHeap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n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range(n//2 -1, -1, -1):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downHeap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n,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CE0A2B-762A-4A91-973B-9A109D76421A}"/>
              </a:ext>
            </a:extLst>
          </p:cNvPr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리스트를 </a:t>
            </a:r>
            <a:r>
              <a:rPr lang="ko-KR" altLang="en-US" sz="3200" b="0" dirty="0" err="1"/>
              <a:t>힙으로</a:t>
            </a:r>
            <a:r>
              <a:rPr lang="ko-KR" altLang="en-US" sz="3200" b="0" dirty="0"/>
              <a:t> </a:t>
            </a:r>
            <a:r>
              <a:rPr lang="ko-KR" altLang="en-US" sz="3200" b="0" dirty="0" err="1"/>
              <a:t>만듬</a:t>
            </a:r>
            <a:endParaRPr lang="ko-KR" altLang="en-US" sz="3200" b="0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878D3FDE-9842-453A-A442-5A788B3600DC}"/>
              </a:ext>
            </a:extLst>
          </p:cNvPr>
          <p:cNvSpPr txBox="1">
            <a:spLocks/>
          </p:cNvSpPr>
          <p:nvPr/>
        </p:nvSpPr>
        <p:spPr>
          <a:xfrm>
            <a:off x="4492625" y="4599131"/>
            <a:ext cx="3465384" cy="18902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def </a:t>
            </a:r>
            <a:r>
              <a:rPr kumimoji="0" lang="en-US" altLang="ko-KR" sz="1200" dirty="0" err="1"/>
              <a:t>heapSort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n = </a:t>
            </a:r>
            <a:r>
              <a:rPr kumimoji="0" lang="en-US" altLang="ko-KR" sz="1200" dirty="0" err="1"/>
              <a:t>len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# </a:t>
            </a:r>
            <a:r>
              <a:rPr kumimoji="0" lang="ko-KR" altLang="en-US" sz="1200" dirty="0"/>
              <a:t>단계 </a:t>
            </a:r>
            <a:r>
              <a:rPr kumimoji="0" lang="en-US" altLang="ko-KR" sz="1200" dirty="0"/>
              <a:t>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</a:t>
            </a:r>
            <a:r>
              <a:rPr kumimoji="0" lang="en-US" altLang="ko-KR" sz="1200" dirty="0" err="1"/>
              <a:t>makeHeap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# </a:t>
            </a:r>
            <a:r>
              <a:rPr kumimoji="0" lang="ko-KR" altLang="en-US" sz="1200" dirty="0"/>
              <a:t>단계 </a:t>
            </a:r>
            <a:r>
              <a:rPr kumimoji="0" lang="en-US" altLang="ko-KR" sz="12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for last in range(n-1, 0, -1):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[last], 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[0] = 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[0], 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[last]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200" dirty="0"/>
              <a:t>        </a:t>
            </a:r>
            <a:r>
              <a:rPr kumimoji="0" lang="en-US" altLang="ko-KR" sz="1200" dirty="0" err="1"/>
              <a:t>downHeap</a:t>
            </a:r>
            <a:r>
              <a:rPr kumimoji="0" lang="en-US" altLang="ko-KR" sz="1200" dirty="0"/>
              <a:t>(</a:t>
            </a:r>
            <a:r>
              <a:rPr kumimoji="0" lang="en-US" altLang="ko-KR" sz="1200" dirty="0" err="1"/>
              <a:t>arr</a:t>
            </a:r>
            <a:r>
              <a:rPr kumimoji="0" lang="en-US" altLang="ko-KR" sz="1200" dirty="0"/>
              <a:t>, </a:t>
            </a:r>
            <a:r>
              <a:rPr kumimoji="0" lang="en-US" altLang="ko-KR" sz="1200" dirty="0" err="1"/>
              <a:t>i</a:t>
            </a:r>
            <a:r>
              <a:rPr kumimoji="0" lang="en-US" altLang="ko-KR" sz="1200" dirty="0"/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4338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63D542DA-61EB-43CC-B1A6-252D5072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fld id="{303AAD22-8687-4783-831F-47F570ED4FE9}" type="slidenum"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6E3C55-DD28-4A87-AF99-AFE94976D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19050"/>
            <a:ext cx="7772400" cy="10334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Step 1: Transform an Array Into a Heap Using </a:t>
            </a:r>
            <a:r>
              <a:rPr lang="en-US" altLang="ko-KR" dirty="0" err="1">
                <a:ea typeface="굴림" pitchFamily="50" charset="-127"/>
              </a:rPr>
              <a:t>downHeap</a:t>
            </a:r>
            <a:r>
              <a:rPr lang="en-US" altLang="ko-KR" dirty="0">
                <a:ea typeface="굴림" pitchFamily="50" charset="-127"/>
              </a:rPr>
              <a:t> - Example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5EEECD6-AB89-4978-9E4C-43E6A62AE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1763" y="2411413"/>
            <a:ext cx="3886200" cy="2416175"/>
          </a:xfrm>
        </p:spPr>
        <p:txBody>
          <a:bodyPr/>
          <a:lstStyle/>
          <a:p>
            <a:pPr>
              <a:buSzPct val="120000"/>
            </a:pPr>
            <a:r>
              <a:rPr lang="en-US" altLang="ko-KR" sz="1600" dirty="0">
                <a:ea typeface="굴림" panose="020B0600000101010101" pitchFamily="50" charset="-127"/>
              </a:rPr>
              <a:t>The items in the array, above, can be considered to be stored in the complete binary tree shown at left.</a:t>
            </a:r>
          </a:p>
          <a:p>
            <a:pPr>
              <a:buSzPct val="120000"/>
            </a:pPr>
            <a:r>
              <a:rPr lang="en-US" altLang="ko-KR" sz="1600" dirty="0">
                <a:ea typeface="굴림" panose="020B0600000101010101" pitchFamily="50" charset="-127"/>
              </a:rPr>
              <a:t>Note that leaves 9,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10, 4, and 2 are </a:t>
            </a:r>
            <a:r>
              <a:rPr lang="en-US" altLang="ko-KR" sz="1600" i="1" dirty="0">
                <a:ea typeface="굴림" panose="020B0600000101010101" pitchFamily="50" charset="-127"/>
              </a:rPr>
              <a:t>heaps. </a:t>
            </a:r>
          </a:p>
          <a:p>
            <a:pPr>
              <a:buSzPct val="120000"/>
            </a:pPr>
            <a:r>
              <a:rPr lang="en-US" altLang="ko-KR" sz="1600" dirty="0" err="1">
                <a:ea typeface="굴림" panose="020B0600000101010101" pitchFamily="50" charset="-127"/>
              </a:rPr>
              <a:t>downHeap</a:t>
            </a:r>
            <a:r>
              <a:rPr lang="en-US" altLang="ko-KR" sz="1600" dirty="0">
                <a:ea typeface="굴림" panose="020B0600000101010101" pitchFamily="50" charset="-127"/>
              </a:rPr>
              <a:t> is invoked on the </a:t>
            </a:r>
            <a:r>
              <a:rPr lang="en-US" altLang="ko-KR" sz="1600" i="1" dirty="0">
                <a:ea typeface="굴림" panose="020B0600000101010101" pitchFamily="50" charset="-127"/>
              </a:rPr>
              <a:t>parent</a:t>
            </a:r>
            <a:r>
              <a:rPr lang="en-US" altLang="ko-KR" sz="1600" dirty="0">
                <a:ea typeface="굴림" panose="020B0600000101010101" pitchFamily="50" charset="-127"/>
              </a:rPr>
              <a:t> of the last node (=9) in the array.</a:t>
            </a:r>
          </a:p>
        </p:txBody>
      </p:sp>
      <p:grpSp>
        <p:nvGrpSpPr>
          <p:cNvPr id="30725" name="Group 54">
            <a:extLst>
              <a:ext uri="{FF2B5EF4-FFF2-40B4-BE49-F238E27FC236}">
                <a16:creationId xmlns:a16="http://schemas.microsoft.com/office/drawing/2014/main" id="{7C74E11E-5B72-4E18-9A4B-EB9DB84DA18C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819400"/>
            <a:ext cx="3927475" cy="3200400"/>
            <a:chOff x="336" y="1392"/>
            <a:chExt cx="2474" cy="2016"/>
          </a:xfrm>
        </p:grpSpPr>
        <p:grpSp>
          <p:nvGrpSpPr>
            <p:cNvPr id="30759" name="Group 6">
              <a:extLst>
                <a:ext uri="{FF2B5EF4-FFF2-40B4-BE49-F238E27FC236}">
                  <a16:creationId xmlns:a16="http://schemas.microsoft.com/office/drawing/2014/main" id="{F3BE4703-7A28-4EEB-A396-23F1D634E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0788" name="Oval 7">
                <a:extLst>
                  <a:ext uri="{FF2B5EF4-FFF2-40B4-BE49-F238E27FC236}">
                    <a16:creationId xmlns:a16="http://schemas.microsoft.com/office/drawing/2014/main" id="{AB00CFEA-D952-470C-92B0-B615634FA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89" name="Text Box 8">
                <a:extLst>
                  <a:ext uri="{FF2B5EF4-FFF2-40B4-BE49-F238E27FC236}">
                    <a16:creationId xmlns:a16="http://schemas.microsoft.com/office/drawing/2014/main" id="{1355E82C-BA32-45C8-AA42-E66DA1648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0760" name="Group 9">
              <a:extLst>
                <a:ext uri="{FF2B5EF4-FFF2-40B4-BE49-F238E27FC236}">
                  <a16:creationId xmlns:a16="http://schemas.microsoft.com/office/drawing/2014/main" id="{AE53549B-54BE-4FC1-BD60-3E9F5BEF1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0786" name="Oval 10">
                <a:extLst>
                  <a:ext uri="{FF2B5EF4-FFF2-40B4-BE49-F238E27FC236}">
                    <a16:creationId xmlns:a16="http://schemas.microsoft.com/office/drawing/2014/main" id="{D8560B6E-497E-4B16-A305-FA5ADEA08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87" name="Text Box 11">
                <a:extLst>
                  <a:ext uri="{FF2B5EF4-FFF2-40B4-BE49-F238E27FC236}">
                    <a16:creationId xmlns:a16="http://schemas.microsoft.com/office/drawing/2014/main" id="{2B328B3C-6E89-42BF-9ABF-5AD0D5627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0761" name="Group 12">
              <a:extLst>
                <a:ext uri="{FF2B5EF4-FFF2-40B4-BE49-F238E27FC236}">
                  <a16:creationId xmlns:a16="http://schemas.microsoft.com/office/drawing/2014/main" id="{DDF42915-866D-4695-9C2D-CC5FF8E2A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0784" name="Oval 13">
                <a:extLst>
                  <a:ext uri="{FF2B5EF4-FFF2-40B4-BE49-F238E27FC236}">
                    <a16:creationId xmlns:a16="http://schemas.microsoft.com/office/drawing/2014/main" id="{D4EEF795-1764-4214-9F7A-DBE16DC38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85" name="Text Box 14">
                <a:extLst>
                  <a:ext uri="{FF2B5EF4-FFF2-40B4-BE49-F238E27FC236}">
                    <a16:creationId xmlns:a16="http://schemas.microsoft.com/office/drawing/2014/main" id="{31E81C4C-EF1D-472B-A560-7CF54DEC3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0762" name="Group 15">
              <a:extLst>
                <a:ext uri="{FF2B5EF4-FFF2-40B4-BE49-F238E27FC236}">
                  <a16:creationId xmlns:a16="http://schemas.microsoft.com/office/drawing/2014/main" id="{92DED049-FC20-4E6B-B095-0E91F3224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30782" name="Oval 16">
                <a:extLst>
                  <a:ext uri="{FF2B5EF4-FFF2-40B4-BE49-F238E27FC236}">
                    <a16:creationId xmlns:a16="http://schemas.microsoft.com/office/drawing/2014/main" id="{BDCD3BDC-476F-488E-A9C6-F20B1B650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83" name="Text Box 17">
                <a:extLst>
                  <a:ext uri="{FF2B5EF4-FFF2-40B4-BE49-F238E27FC236}">
                    <a16:creationId xmlns:a16="http://schemas.microsoft.com/office/drawing/2014/main" id="{BAF54A31-C0B7-4CDD-88E2-5E96025E3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grpSp>
          <p:nvGrpSpPr>
            <p:cNvPr id="30763" name="Group 19">
              <a:extLst>
                <a:ext uri="{FF2B5EF4-FFF2-40B4-BE49-F238E27FC236}">
                  <a16:creationId xmlns:a16="http://schemas.microsoft.com/office/drawing/2014/main" id="{7C40CDC6-7A22-430B-BC99-3DEB09908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0780" name="Oval 20">
                <a:extLst>
                  <a:ext uri="{FF2B5EF4-FFF2-40B4-BE49-F238E27FC236}">
                    <a16:creationId xmlns:a16="http://schemas.microsoft.com/office/drawing/2014/main" id="{212DCBBC-9702-4B11-A483-2E1E08B5D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81" name="Text Box 21">
                <a:extLst>
                  <a:ext uri="{FF2B5EF4-FFF2-40B4-BE49-F238E27FC236}">
                    <a16:creationId xmlns:a16="http://schemas.microsoft.com/office/drawing/2014/main" id="{12C2EF93-58F5-4788-BD66-C7E33ACA3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0764" name="Group 31">
              <a:extLst>
                <a:ext uri="{FF2B5EF4-FFF2-40B4-BE49-F238E27FC236}">
                  <a16:creationId xmlns:a16="http://schemas.microsoft.com/office/drawing/2014/main" id="{F7FAF6D7-020B-4F0C-AD53-3D554CD39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0778" name="Oval 32">
                <a:extLst>
                  <a:ext uri="{FF2B5EF4-FFF2-40B4-BE49-F238E27FC236}">
                    <a16:creationId xmlns:a16="http://schemas.microsoft.com/office/drawing/2014/main" id="{B271D3CF-86EF-43F5-AACF-0A33A05D7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79" name="Text Box 33">
                <a:extLst>
                  <a:ext uri="{FF2B5EF4-FFF2-40B4-BE49-F238E27FC236}">
                    <a16:creationId xmlns:a16="http://schemas.microsoft.com/office/drawing/2014/main" id="{4A857B78-DD50-4703-A87C-A0843030E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0765" name="Group 34">
              <a:extLst>
                <a:ext uri="{FF2B5EF4-FFF2-40B4-BE49-F238E27FC236}">
                  <a16:creationId xmlns:a16="http://schemas.microsoft.com/office/drawing/2014/main" id="{DB51F1E0-2330-4BFB-801F-212F16A67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30776" name="Oval 35">
                <a:extLst>
                  <a:ext uri="{FF2B5EF4-FFF2-40B4-BE49-F238E27FC236}">
                    <a16:creationId xmlns:a16="http://schemas.microsoft.com/office/drawing/2014/main" id="{C5F59CB6-66D2-42F7-94FC-299F186EA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77" name="Text Box 36">
                <a:extLst>
                  <a:ext uri="{FF2B5EF4-FFF2-40B4-BE49-F238E27FC236}">
                    <a16:creationId xmlns:a16="http://schemas.microsoft.com/office/drawing/2014/main" id="{CF1FF128-C465-4B22-A34D-0A88108DF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0766" name="Group 37">
              <a:extLst>
                <a:ext uri="{FF2B5EF4-FFF2-40B4-BE49-F238E27FC236}">
                  <a16:creationId xmlns:a16="http://schemas.microsoft.com/office/drawing/2014/main" id="{5CBDEA88-1EA7-46B6-9711-661C0DFD8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30774" name="Oval 38">
                <a:extLst>
                  <a:ext uri="{FF2B5EF4-FFF2-40B4-BE49-F238E27FC236}">
                    <a16:creationId xmlns:a16="http://schemas.microsoft.com/office/drawing/2014/main" id="{180970D8-ACD7-4417-ADE7-7BD56B2DE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75" name="Text Box 39">
                <a:extLst>
                  <a:ext uri="{FF2B5EF4-FFF2-40B4-BE49-F238E27FC236}">
                    <a16:creationId xmlns:a16="http://schemas.microsoft.com/office/drawing/2014/main" id="{7158B45E-020F-4A5D-AAF5-0744EA293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sp>
          <p:nvSpPr>
            <p:cNvPr id="30767" name="Line 40">
              <a:extLst>
                <a:ext uri="{FF2B5EF4-FFF2-40B4-BE49-F238E27FC236}">
                  <a16:creationId xmlns:a16="http://schemas.microsoft.com/office/drawing/2014/main" id="{CA13BDE3-D75C-492B-AFAC-D91A8831E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8" name="Line 44">
              <a:extLst>
                <a:ext uri="{FF2B5EF4-FFF2-40B4-BE49-F238E27FC236}">
                  <a16:creationId xmlns:a16="http://schemas.microsoft.com/office/drawing/2014/main" id="{109CC478-4F24-45AE-8589-07C49B149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69" name="Line 45">
              <a:extLst>
                <a:ext uri="{FF2B5EF4-FFF2-40B4-BE49-F238E27FC236}">
                  <a16:creationId xmlns:a16="http://schemas.microsoft.com/office/drawing/2014/main" id="{802AE587-75AA-4CD2-AE29-9CC8A1A65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0" name="Line 46">
              <a:extLst>
                <a:ext uri="{FF2B5EF4-FFF2-40B4-BE49-F238E27FC236}">
                  <a16:creationId xmlns:a16="http://schemas.microsoft.com/office/drawing/2014/main" id="{48C7CB9F-6F50-40F7-8A94-622C47628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1" name="Line 47">
              <a:extLst>
                <a:ext uri="{FF2B5EF4-FFF2-40B4-BE49-F238E27FC236}">
                  <a16:creationId xmlns:a16="http://schemas.microsoft.com/office/drawing/2014/main" id="{A4A8B5F7-6A56-4ABD-9641-3C1486042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2" name="Line 48">
              <a:extLst>
                <a:ext uri="{FF2B5EF4-FFF2-40B4-BE49-F238E27FC236}">
                  <a16:creationId xmlns:a16="http://schemas.microsoft.com/office/drawing/2014/main" id="{7188B8E6-F7AB-43F1-8E6E-406DEA390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73" name="Line 49">
              <a:extLst>
                <a:ext uri="{FF2B5EF4-FFF2-40B4-BE49-F238E27FC236}">
                  <a16:creationId xmlns:a16="http://schemas.microsoft.com/office/drawing/2014/main" id="{E2594F5E-8F3D-469F-A9F1-22A9C4906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726" name="Group 83">
            <a:extLst>
              <a:ext uri="{FF2B5EF4-FFF2-40B4-BE49-F238E27FC236}">
                <a16:creationId xmlns:a16="http://schemas.microsoft.com/office/drawing/2014/main" id="{14021FAA-D628-4CE2-B519-2D0107CF1CB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30734" name="Text Box 63">
              <a:extLst>
                <a:ext uri="{FF2B5EF4-FFF2-40B4-BE49-F238E27FC236}">
                  <a16:creationId xmlns:a16="http://schemas.microsoft.com/office/drawing/2014/main" id="{BA9EA556-B34B-47DA-8B2D-72AB6566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5" name="Text Box 64">
              <a:extLst>
                <a:ext uri="{FF2B5EF4-FFF2-40B4-BE49-F238E27FC236}">
                  <a16:creationId xmlns:a16="http://schemas.microsoft.com/office/drawing/2014/main" id="{235CB312-DDCF-4E3D-BAE9-9B8B3F9C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6" name="Text Box 65">
              <a:extLst>
                <a:ext uri="{FF2B5EF4-FFF2-40B4-BE49-F238E27FC236}">
                  <a16:creationId xmlns:a16="http://schemas.microsoft.com/office/drawing/2014/main" id="{0BC951EE-ADD8-4E9E-BC71-0CD2B28C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7" name="Text Box 66">
              <a:extLst>
                <a:ext uri="{FF2B5EF4-FFF2-40B4-BE49-F238E27FC236}">
                  <a16:creationId xmlns:a16="http://schemas.microsoft.com/office/drawing/2014/main" id="{9C4C553D-797B-4FE6-87B4-0B5C3BA1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8" name="Text Box 67">
              <a:extLst>
                <a:ext uri="{FF2B5EF4-FFF2-40B4-BE49-F238E27FC236}">
                  <a16:creationId xmlns:a16="http://schemas.microsoft.com/office/drawing/2014/main" id="{8F3B3B97-DCE9-4611-86FC-09FD1318A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9" name="Text Box 68">
              <a:extLst>
                <a:ext uri="{FF2B5EF4-FFF2-40B4-BE49-F238E27FC236}">
                  <a16:creationId xmlns:a16="http://schemas.microsoft.com/office/drawing/2014/main" id="{163F1314-D623-4E1C-9E40-A9929005E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0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40" name="Text Box 69">
              <a:extLst>
                <a:ext uri="{FF2B5EF4-FFF2-40B4-BE49-F238E27FC236}">
                  <a16:creationId xmlns:a16="http://schemas.microsoft.com/office/drawing/2014/main" id="{3175E27C-342A-4CDF-ACF1-5F2D7446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</a:p>
          </p:txBody>
        </p:sp>
        <p:sp>
          <p:nvSpPr>
            <p:cNvPr id="30741" name="Text Box 70">
              <a:extLst>
                <a:ext uri="{FF2B5EF4-FFF2-40B4-BE49-F238E27FC236}">
                  <a16:creationId xmlns:a16="http://schemas.microsoft.com/office/drawing/2014/main" id="{B7CD62E3-D06B-4B97-A63B-93B63C2DB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</a:p>
          </p:txBody>
        </p:sp>
        <p:sp>
          <p:nvSpPr>
            <p:cNvPr id="30742" name="Text Box 71">
              <a:extLst>
                <a:ext uri="{FF2B5EF4-FFF2-40B4-BE49-F238E27FC236}">
                  <a16:creationId xmlns:a16="http://schemas.microsoft.com/office/drawing/2014/main" id="{D3D9B21A-5414-4406-A43A-9515506C4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</a:p>
          </p:txBody>
        </p:sp>
        <p:sp>
          <p:nvSpPr>
            <p:cNvPr id="30743" name="Text Box 72">
              <a:extLst>
                <a:ext uri="{FF2B5EF4-FFF2-40B4-BE49-F238E27FC236}">
                  <a16:creationId xmlns:a16="http://schemas.microsoft.com/office/drawing/2014/main" id="{9D761D1E-0758-4052-B554-755E5541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</a:p>
          </p:txBody>
        </p:sp>
        <p:sp>
          <p:nvSpPr>
            <p:cNvPr id="30744" name="Text Box 73">
              <a:extLst>
                <a:ext uri="{FF2B5EF4-FFF2-40B4-BE49-F238E27FC236}">
                  <a16:creationId xmlns:a16="http://schemas.microsoft.com/office/drawing/2014/main" id="{29E1C1D9-E801-4499-BE8F-21E74744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30745" name="Text Box 74">
              <a:extLst>
                <a:ext uri="{FF2B5EF4-FFF2-40B4-BE49-F238E27FC236}">
                  <a16:creationId xmlns:a16="http://schemas.microsoft.com/office/drawing/2014/main" id="{F4DC0C4B-C291-4AD9-AE34-5DD87457B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</a:p>
          </p:txBody>
        </p:sp>
        <p:grpSp>
          <p:nvGrpSpPr>
            <p:cNvPr id="30746" name="Group 82">
              <a:extLst>
                <a:ext uri="{FF2B5EF4-FFF2-40B4-BE49-F238E27FC236}">
                  <a16:creationId xmlns:a16="http://schemas.microsoft.com/office/drawing/2014/main" id="{6ED419B6-D119-4B0D-969F-DBAFD8D31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0751" name="Rectangle 57">
                <a:extLst>
                  <a:ext uri="{FF2B5EF4-FFF2-40B4-BE49-F238E27FC236}">
                    <a16:creationId xmlns:a16="http://schemas.microsoft.com/office/drawing/2014/main" id="{50BDF265-A9ED-4404-B3BA-1C1749F5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2" name="Rectangle 58">
                <a:extLst>
                  <a:ext uri="{FF2B5EF4-FFF2-40B4-BE49-F238E27FC236}">
                    <a16:creationId xmlns:a16="http://schemas.microsoft.com/office/drawing/2014/main" id="{07B8D277-083A-4A5A-8DBA-8D5728669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3" name="Rectangle 59">
                <a:extLst>
                  <a:ext uri="{FF2B5EF4-FFF2-40B4-BE49-F238E27FC236}">
                    <a16:creationId xmlns:a16="http://schemas.microsoft.com/office/drawing/2014/main" id="{5BB5924C-5F9E-4420-A6CC-013916BF4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4" name="Rectangle 60">
                <a:extLst>
                  <a:ext uri="{FF2B5EF4-FFF2-40B4-BE49-F238E27FC236}">
                    <a16:creationId xmlns:a16="http://schemas.microsoft.com/office/drawing/2014/main" id="{31985E52-8367-43E1-9CF6-A9B49F550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5" name="Rectangle 61">
                <a:extLst>
                  <a:ext uri="{FF2B5EF4-FFF2-40B4-BE49-F238E27FC236}">
                    <a16:creationId xmlns:a16="http://schemas.microsoft.com/office/drawing/2014/main" id="{8A617673-7682-4C38-B3FD-364D96766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6" name="Rectangle 62">
                <a:extLst>
                  <a:ext uri="{FF2B5EF4-FFF2-40B4-BE49-F238E27FC236}">
                    <a16:creationId xmlns:a16="http://schemas.microsoft.com/office/drawing/2014/main" id="{19E28D35-3E7E-443A-B814-5197E456E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7" name="Rectangle 75">
                <a:extLst>
                  <a:ext uri="{FF2B5EF4-FFF2-40B4-BE49-F238E27FC236}">
                    <a16:creationId xmlns:a16="http://schemas.microsoft.com/office/drawing/2014/main" id="{D6543F92-B95D-4847-8847-624D43257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0758" name="Rectangle 76">
                <a:extLst>
                  <a:ext uri="{FF2B5EF4-FFF2-40B4-BE49-F238E27FC236}">
                    <a16:creationId xmlns:a16="http://schemas.microsoft.com/office/drawing/2014/main" id="{AD07B14D-9EAD-44DC-AFA9-FA8A9EBF9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30747" name="Text Box 77">
              <a:extLst>
                <a:ext uri="{FF2B5EF4-FFF2-40B4-BE49-F238E27FC236}">
                  <a16:creationId xmlns:a16="http://schemas.microsoft.com/office/drawing/2014/main" id="{89C07C40-E4F4-4554-9C37-BE38EC2F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48" name="Text Box 78">
              <a:extLst>
                <a:ext uri="{FF2B5EF4-FFF2-40B4-BE49-F238E27FC236}">
                  <a16:creationId xmlns:a16="http://schemas.microsoft.com/office/drawing/2014/main" id="{F571DCF3-9480-4891-A7A2-453D7C4B2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49" name="Text Box 79">
              <a:extLst>
                <a:ext uri="{FF2B5EF4-FFF2-40B4-BE49-F238E27FC236}">
                  <a16:creationId xmlns:a16="http://schemas.microsoft.com/office/drawing/2014/main" id="{46CA6047-6547-4A02-A792-08DBFCB63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9</a:t>
              </a:r>
            </a:p>
          </p:txBody>
        </p:sp>
        <p:sp>
          <p:nvSpPr>
            <p:cNvPr id="30750" name="Text Box 80">
              <a:extLst>
                <a:ext uri="{FF2B5EF4-FFF2-40B4-BE49-F238E27FC236}">
                  <a16:creationId xmlns:a16="http://schemas.microsoft.com/office/drawing/2014/main" id="{77031C7B-C067-4631-8A4B-E2A0C327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10</a:t>
              </a:r>
            </a:p>
          </p:txBody>
        </p:sp>
      </p:grpSp>
      <p:grpSp>
        <p:nvGrpSpPr>
          <p:cNvPr id="30727" name="Group 90">
            <a:extLst>
              <a:ext uri="{FF2B5EF4-FFF2-40B4-BE49-F238E27FC236}">
                <a16:creationId xmlns:a16="http://schemas.microsoft.com/office/drawing/2014/main" id="{E4B4AF87-0DAE-4D06-970B-3F48A680E2DC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284413"/>
            <a:ext cx="1296989" cy="2287587"/>
            <a:chOff x="336" y="1439"/>
            <a:chExt cx="817" cy="1441"/>
          </a:xfrm>
        </p:grpSpPr>
        <p:sp>
          <p:nvSpPr>
            <p:cNvPr id="30732" name="Text Box 85">
              <a:extLst>
                <a:ext uri="{FF2B5EF4-FFF2-40B4-BE49-F238E27FC236}">
                  <a16:creationId xmlns:a16="http://schemas.microsoft.com/office/drawing/2014/main" id="{4176B250-91B5-4880-9153-0973C0D68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39"/>
              <a:ext cx="8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 err="1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downHeap</a:t>
              </a:r>
              <a:endPara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0733" name="Line 89">
              <a:extLst>
                <a:ext uri="{FF2B5EF4-FFF2-40B4-BE49-F238E27FC236}">
                  <a16:creationId xmlns:a16="http://schemas.microsoft.com/office/drawing/2014/main" id="{D97C6192-C093-4CB1-A1C9-680D32DA4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680"/>
              <a:ext cx="144" cy="1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28" name="Oval 13">
            <a:extLst>
              <a:ext uri="{FF2B5EF4-FFF2-40B4-BE49-F238E27FC236}">
                <a16:creationId xmlns:a16="http://schemas.microsoft.com/office/drawing/2014/main" id="{061F39DF-A8D1-44D4-977B-A4761DC6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371951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endParaRPr lang="ko-KR" altLang="ko-KR" sz="240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30729" name="TextBox 48">
            <a:extLst>
              <a:ext uri="{FF2B5EF4-FFF2-40B4-BE49-F238E27FC236}">
                <a16:creationId xmlns:a16="http://schemas.microsoft.com/office/drawing/2014/main" id="{CEC188A2-C360-4C9B-9E23-300C9422B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594518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730" name="TextBox 48">
            <a:extLst>
              <a:ext uri="{FF2B5EF4-FFF2-40B4-BE49-F238E27FC236}">
                <a16:creationId xmlns:a16="http://schemas.microsoft.com/office/drawing/2014/main" id="{2AD8B95B-14C9-4EC5-ABCC-22F91B79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053138"/>
            <a:ext cx="16875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마지막 노드 위치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</a:t>
            </a:r>
          </a:p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n -1 = 8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731" name="TextBox 48">
            <a:extLst>
              <a:ext uri="{FF2B5EF4-FFF2-40B4-BE49-F238E27FC236}">
                <a16:creationId xmlns:a16="http://schemas.microsoft.com/office/drawing/2014/main" id="{EBAE9196-F78A-4576-A712-BF75A25A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56063"/>
            <a:ext cx="21685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마지막 노드의 부모  노드 위치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(n-1-1)/2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= 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(n-2)/2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</a:p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= 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ko-KR" sz="1400">
                <a:latin typeface="Verdana" panose="020B060403050404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n/2</a:t>
            </a:r>
            <a:r>
              <a:rPr lang="en-US" altLang="ko-KR" sz="1400">
                <a:ea typeface="굴림" panose="020B0600000101010101" pitchFamily="50" charset="-127"/>
                <a:cs typeface="Times New Roman" panose="02020603050405020304" pitchFamily="18" charset="0"/>
                <a:sym typeface="Symbol" panose="05050102010706020507" pitchFamily="18" charset="2"/>
              </a:rPr>
              <a:t> - 1 =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8</a:t>
            </a:r>
            <a:endParaRPr lang="ko-KR" altLang="en-US" sz="1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C5313B-E2AA-4AF4-BD90-0E0849111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525"/>
            <a:ext cx="7772400" cy="1042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Step 1:  Transform an Array Into a Heap Using </a:t>
            </a:r>
            <a:r>
              <a:rPr lang="en-US" altLang="ko-KR" dirty="0" err="1">
                <a:ea typeface="굴림" pitchFamily="50" charset="-127"/>
              </a:rPr>
              <a:t>downHeap</a:t>
            </a:r>
            <a:r>
              <a:rPr lang="en-US" altLang="ko-KR" dirty="0">
                <a:ea typeface="굴림" pitchFamily="50" charset="-127"/>
              </a:rPr>
              <a:t> - Example (Cont’d)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41CA7909-039C-42B6-9CB0-84DD0826B1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19400"/>
            <a:ext cx="3927475" cy="3200400"/>
            <a:chOff x="336" y="1392"/>
            <a:chExt cx="2474" cy="2016"/>
          </a:xfrm>
        </p:grpSpPr>
        <p:grpSp>
          <p:nvGrpSpPr>
            <p:cNvPr id="31780" name="Group 5">
              <a:extLst>
                <a:ext uri="{FF2B5EF4-FFF2-40B4-BE49-F238E27FC236}">
                  <a16:creationId xmlns:a16="http://schemas.microsoft.com/office/drawing/2014/main" id="{8112A7A6-DF4A-495E-B21A-0303C72B7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1809" name="Oval 6">
                <a:extLst>
                  <a:ext uri="{FF2B5EF4-FFF2-40B4-BE49-F238E27FC236}">
                    <a16:creationId xmlns:a16="http://schemas.microsoft.com/office/drawing/2014/main" id="{8CBC7F00-C956-4AB8-A5B9-462BC17EB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10" name="Text Box 7">
                <a:extLst>
                  <a:ext uri="{FF2B5EF4-FFF2-40B4-BE49-F238E27FC236}">
                    <a16:creationId xmlns:a16="http://schemas.microsoft.com/office/drawing/2014/main" id="{FD28CBA1-3A87-420A-996F-B3A7EBDA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1781" name="Group 8">
              <a:extLst>
                <a:ext uri="{FF2B5EF4-FFF2-40B4-BE49-F238E27FC236}">
                  <a16:creationId xmlns:a16="http://schemas.microsoft.com/office/drawing/2014/main" id="{C746847D-5A7E-438E-B6DF-2939F8F58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1807" name="Oval 9">
                <a:extLst>
                  <a:ext uri="{FF2B5EF4-FFF2-40B4-BE49-F238E27FC236}">
                    <a16:creationId xmlns:a16="http://schemas.microsoft.com/office/drawing/2014/main" id="{7913885A-D3EB-43A2-B657-FA553CEDA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08" name="Text Box 10">
                <a:extLst>
                  <a:ext uri="{FF2B5EF4-FFF2-40B4-BE49-F238E27FC236}">
                    <a16:creationId xmlns:a16="http://schemas.microsoft.com/office/drawing/2014/main" id="{00D52129-E48B-49D3-BCB9-27869FD3A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1782" name="Group 11">
              <a:extLst>
                <a:ext uri="{FF2B5EF4-FFF2-40B4-BE49-F238E27FC236}">
                  <a16:creationId xmlns:a16="http://schemas.microsoft.com/office/drawing/2014/main" id="{EB9290A2-E9C4-427C-99E8-E5AB4AD01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1805" name="Oval 12">
                <a:extLst>
                  <a:ext uri="{FF2B5EF4-FFF2-40B4-BE49-F238E27FC236}">
                    <a16:creationId xmlns:a16="http://schemas.microsoft.com/office/drawing/2014/main" id="{B7EEAC88-0769-4248-ACF1-7A8517334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06" name="Text Box 13">
                <a:extLst>
                  <a:ext uri="{FF2B5EF4-FFF2-40B4-BE49-F238E27FC236}">
                    <a16:creationId xmlns:a16="http://schemas.microsoft.com/office/drawing/2014/main" id="{D08F7716-D755-4756-B71D-4CDFEEFFB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1783" name="Group 14">
              <a:extLst>
                <a:ext uri="{FF2B5EF4-FFF2-40B4-BE49-F238E27FC236}">
                  <a16:creationId xmlns:a16="http://schemas.microsoft.com/office/drawing/2014/main" id="{33A8C3DC-FBA5-4450-87F5-8EB9CF5E9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31803" name="Oval 15">
                <a:extLst>
                  <a:ext uri="{FF2B5EF4-FFF2-40B4-BE49-F238E27FC236}">
                    <a16:creationId xmlns:a16="http://schemas.microsoft.com/office/drawing/2014/main" id="{3CB6B29A-61AD-4320-BAC4-9E7403907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04" name="Text Box 16">
                <a:extLst>
                  <a:ext uri="{FF2B5EF4-FFF2-40B4-BE49-F238E27FC236}">
                    <a16:creationId xmlns:a16="http://schemas.microsoft.com/office/drawing/2014/main" id="{16F0E14D-1BEC-4DE0-B93D-84EA6106C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grpSp>
          <p:nvGrpSpPr>
            <p:cNvPr id="31784" name="Group 17">
              <a:extLst>
                <a:ext uri="{FF2B5EF4-FFF2-40B4-BE49-F238E27FC236}">
                  <a16:creationId xmlns:a16="http://schemas.microsoft.com/office/drawing/2014/main" id="{36F82942-EA09-42EB-808F-F75524CB1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1801" name="Oval 18">
                <a:extLst>
                  <a:ext uri="{FF2B5EF4-FFF2-40B4-BE49-F238E27FC236}">
                    <a16:creationId xmlns:a16="http://schemas.microsoft.com/office/drawing/2014/main" id="{00907B6A-D222-45BC-BFBC-C6E46F7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02" name="Text Box 19">
                <a:extLst>
                  <a:ext uri="{FF2B5EF4-FFF2-40B4-BE49-F238E27FC236}">
                    <a16:creationId xmlns:a16="http://schemas.microsoft.com/office/drawing/2014/main" id="{5F937A43-FE94-4581-AF1E-559ACEA21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1785" name="Group 20">
              <a:extLst>
                <a:ext uri="{FF2B5EF4-FFF2-40B4-BE49-F238E27FC236}">
                  <a16:creationId xmlns:a16="http://schemas.microsoft.com/office/drawing/2014/main" id="{1156A0C9-ED45-424E-B3B9-A4B573E95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1799" name="Oval 21">
                <a:extLst>
                  <a:ext uri="{FF2B5EF4-FFF2-40B4-BE49-F238E27FC236}">
                    <a16:creationId xmlns:a16="http://schemas.microsoft.com/office/drawing/2014/main" id="{928AEF25-2C7B-4A65-89B3-B6DED980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800" name="Text Box 22">
                <a:extLst>
                  <a:ext uri="{FF2B5EF4-FFF2-40B4-BE49-F238E27FC236}">
                    <a16:creationId xmlns:a16="http://schemas.microsoft.com/office/drawing/2014/main" id="{493DB90B-F075-4808-A2A5-FA8A2389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1786" name="Group 23">
              <a:extLst>
                <a:ext uri="{FF2B5EF4-FFF2-40B4-BE49-F238E27FC236}">
                  <a16:creationId xmlns:a16="http://schemas.microsoft.com/office/drawing/2014/main" id="{A1893C04-978B-4197-99F4-65E22F227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31797" name="Oval 24">
                <a:extLst>
                  <a:ext uri="{FF2B5EF4-FFF2-40B4-BE49-F238E27FC236}">
                    <a16:creationId xmlns:a16="http://schemas.microsoft.com/office/drawing/2014/main" id="{9A729E25-D810-48C1-B75A-70AE2423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98" name="Text Box 25">
                <a:extLst>
                  <a:ext uri="{FF2B5EF4-FFF2-40B4-BE49-F238E27FC236}">
                    <a16:creationId xmlns:a16="http://schemas.microsoft.com/office/drawing/2014/main" id="{5B46240F-8B7D-4AAF-AD63-14A01A8D4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1787" name="Group 26">
              <a:extLst>
                <a:ext uri="{FF2B5EF4-FFF2-40B4-BE49-F238E27FC236}">
                  <a16:creationId xmlns:a16="http://schemas.microsoft.com/office/drawing/2014/main" id="{CB5F9975-6A2F-4E1F-AD68-8FD7D8EE6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31795" name="Oval 27">
                <a:extLst>
                  <a:ext uri="{FF2B5EF4-FFF2-40B4-BE49-F238E27FC236}">
                    <a16:creationId xmlns:a16="http://schemas.microsoft.com/office/drawing/2014/main" id="{133D2752-CE62-442B-A03C-DE05BF92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96" name="Text Box 28">
                <a:extLst>
                  <a:ext uri="{FF2B5EF4-FFF2-40B4-BE49-F238E27FC236}">
                    <a16:creationId xmlns:a16="http://schemas.microsoft.com/office/drawing/2014/main" id="{F0F0D40E-0017-4EBA-BAF8-AFB6AD9A0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sp>
          <p:nvSpPr>
            <p:cNvPr id="31788" name="Line 29">
              <a:extLst>
                <a:ext uri="{FF2B5EF4-FFF2-40B4-BE49-F238E27FC236}">
                  <a16:creationId xmlns:a16="http://schemas.microsoft.com/office/drawing/2014/main" id="{E6DEED53-B66D-42DF-9648-F6BE8E795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89" name="Line 30">
              <a:extLst>
                <a:ext uri="{FF2B5EF4-FFF2-40B4-BE49-F238E27FC236}">
                  <a16:creationId xmlns:a16="http://schemas.microsoft.com/office/drawing/2014/main" id="{499C4665-3A12-485D-B633-D9D3406DB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0" name="Line 31">
              <a:extLst>
                <a:ext uri="{FF2B5EF4-FFF2-40B4-BE49-F238E27FC236}">
                  <a16:creationId xmlns:a16="http://schemas.microsoft.com/office/drawing/2014/main" id="{B5BFB000-2970-418B-834A-EE40E6C2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1" name="Line 32">
              <a:extLst>
                <a:ext uri="{FF2B5EF4-FFF2-40B4-BE49-F238E27FC236}">
                  <a16:creationId xmlns:a16="http://schemas.microsoft.com/office/drawing/2014/main" id="{78ABBE83-1D0D-4614-AD78-99929CA84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2" name="Line 33">
              <a:extLst>
                <a:ext uri="{FF2B5EF4-FFF2-40B4-BE49-F238E27FC236}">
                  <a16:creationId xmlns:a16="http://schemas.microsoft.com/office/drawing/2014/main" id="{7C3BCCD5-7F9B-426D-B4A5-64133CA0F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3" name="Line 34">
              <a:extLst>
                <a:ext uri="{FF2B5EF4-FFF2-40B4-BE49-F238E27FC236}">
                  <a16:creationId xmlns:a16="http://schemas.microsoft.com/office/drawing/2014/main" id="{CC1BC09D-68CC-4463-96BC-BC36E70E3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94" name="Line 35">
              <a:extLst>
                <a:ext uri="{FF2B5EF4-FFF2-40B4-BE49-F238E27FC236}">
                  <a16:creationId xmlns:a16="http://schemas.microsoft.com/office/drawing/2014/main" id="{367A1AE2-614F-4400-853E-764AE3825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1749" name="Group 36">
            <a:extLst>
              <a:ext uri="{FF2B5EF4-FFF2-40B4-BE49-F238E27FC236}">
                <a16:creationId xmlns:a16="http://schemas.microsoft.com/office/drawing/2014/main" id="{A868E023-64E8-4262-B4CF-A4DA008B034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31755" name="Text Box 37">
              <a:extLst>
                <a:ext uri="{FF2B5EF4-FFF2-40B4-BE49-F238E27FC236}">
                  <a16:creationId xmlns:a16="http://schemas.microsoft.com/office/drawing/2014/main" id="{C471C6A6-6F5F-46FC-AAA3-0F9553D7D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56" name="Text Box 38">
              <a:extLst>
                <a:ext uri="{FF2B5EF4-FFF2-40B4-BE49-F238E27FC236}">
                  <a16:creationId xmlns:a16="http://schemas.microsoft.com/office/drawing/2014/main" id="{4F68E903-E837-41DF-AFA3-35727E7C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57" name="Text Box 39">
              <a:extLst>
                <a:ext uri="{FF2B5EF4-FFF2-40B4-BE49-F238E27FC236}">
                  <a16:creationId xmlns:a16="http://schemas.microsoft.com/office/drawing/2014/main" id="{69ADDBFD-BEB6-4CF0-829D-402DF1A50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58" name="Text Box 40">
              <a:extLst>
                <a:ext uri="{FF2B5EF4-FFF2-40B4-BE49-F238E27FC236}">
                  <a16:creationId xmlns:a16="http://schemas.microsoft.com/office/drawing/2014/main" id="{43052EE4-F6CF-4097-B701-FF5478E28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59" name="Text Box 41">
              <a:extLst>
                <a:ext uri="{FF2B5EF4-FFF2-40B4-BE49-F238E27FC236}">
                  <a16:creationId xmlns:a16="http://schemas.microsoft.com/office/drawing/2014/main" id="{B167CD65-93F2-46E9-8C9D-41AB32968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60" name="Text Box 42">
              <a:extLst>
                <a:ext uri="{FF2B5EF4-FFF2-40B4-BE49-F238E27FC236}">
                  <a16:creationId xmlns:a16="http://schemas.microsoft.com/office/drawing/2014/main" id="{0C043742-2DE8-413E-A9CE-2EA36EF7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0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61" name="Text Box 43">
              <a:extLst>
                <a:ext uri="{FF2B5EF4-FFF2-40B4-BE49-F238E27FC236}">
                  <a16:creationId xmlns:a16="http://schemas.microsoft.com/office/drawing/2014/main" id="{B05B926D-B76C-4A29-9DDF-40F15CB5B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</a:p>
          </p:txBody>
        </p:sp>
        <p:sp>
          <p:nvSpPr>
            <p:cNvPr id="31762" name="Text Box 44">
              <a:extLst>
                <a:ext uri="{FF2B5EF4-FFF2-40B4-BE49-F238E27FC236}">
                  <a16:creationId xmlns:a16="http://schemas.microsoft.com/office/drawing/2014/main" id="{B6C0B23D-9C77-4BD7-8BBA-CCB20EC1A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</a:p>
          </p:txBody>
        </p:sp>
        <p:sp>
          <p:nvSpPr>
            <p:cNvPr id="31763" name="Text Box 45">
              <a:extLst>
                <a:ext uri="{FF2B5EF4-FFF2-40B4-BE49-F238E27FC236}">
                  <a16:creationId xmlns:a16="http://schemas.microsoft.com/office/drawing/2014/main" id="{AEDB9D69-F438-4529-8289-9FC5F6E5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9</a:t>
              </a:r>
            </a:p>
          </p:txBody>
        </p:sp>
        <p:sp>
          <p:nvSpPr>
            <p:cNvPr id="31764" name="Text Box 46">
              <a:extLst>
                <a:ext uri="{FF2B5EF4-FFF2-40B4-BE49-F238E27FC236}">
                  <a16:creationId xmlns:a16="http://schemas.microsoft.com/office/drawing/2014/main" id="{E6E0C7D9-E360-47BD-B3D3-A9FB5E93D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</a:p>
          </p:txBody>
        </p:sp>
        <p:sp>
          <p:nvSpPr>
            <p:cNvPr id="31765" name="Text Box 47">
              <a:extLst>
                <a:ext uri="{FF2B5EF4-FFF2-40B4-BE49-F238E27FC236}">
                  <a16:creationId xmlns:a16="http://schemas.microsoft.com/office/drawing/2014/main" id="{CE43D400-5D44-471D-9F51-540299497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31766" name="Text Box 48">
              <a:extLst>
                <a:ext uri="{FF2B5EF4-FFF2-40B4-BE49-F238E27FC236}">
                  <a16:creationId xmlns:a16="http://schemas.microsoft.com/office/drawing/2014/main" id="{DACA0466-FF6E-4BEC-BF75-91193BB4B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</a:p>
          </p:txBody>
        </p:sp>
        <p:grpSp>
          <p:nvGrpSpPr>
            <p:cNvPr id="31767" name="Group 49">
              <a:extLst>
                <a:ext uri="{FF2B5EF4-FFF2-40B4-BE49-F238E27FC236}">
                  <a16:creationId xmlns:a16="http://schemas.microsoft.com/office/drawing/2014/main" id="{0F78F0DA-812C-4548-941A-9B14918B8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1772" name="Rectangle 50">
                <a:extLst>
                  <a:ext uri="{FF2B5EF4-FFF2-40B4-BE49-F238E27FC236}">
                    <a16:creationId xmlns:a16="http://schemas.microsoft.com/office/drawing/2014/main" id="{F0574DCD-8D78-411A-812F-E7DF3379C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3" name="Rectangle 51">
                <a:extLst>
                  <a:ext uri="{FF2B5EF4-FFF2-40B4-BE49-F238E27FC236}">
                    <a16:creationId xmlns:a16="http://schemas.microsoft.com/office/drawing/2014/main" id="{FFDA0874-8009-42CA-95EF-2F8FF3D4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4" name="Rectangle 52">
                <a:extLst>
                  <a:ext uri="{FF2B5EF4-FFF2-40B4-BE49-F238E27FC236}">
                    <a16:creationId xmlns:a16="http://schemas.microsoft.com/office/drawing/2014/main" id="{D28270E4-0030-4270-8289-63EB1CA6C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5" name="Rectangle 53">
                <a:extLst>
                  <a:ext uri="{FF2B5EF4-FFF2-40B4-BE49-F238E27FC236}">
                    <a16:creationId xmlns:a16="http://schemas.microsoft.com/office/drawing/2014/main" id="{128A94C6-9038-46A2-9F78-08B0983C8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6" name="Rectangle 54">
                <a:extLst>
                  <a:ext uri="{FF2B5EF4-FFF2-40B4-BE49-F238E27FC236}">
                    <a16:creationId xmlns:a16="http://schemas.microsoft.com/office/drawing/2014/main" id="{6730BC9C-E1DF-4DEB-AA16-8B021B0FE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7" name="Rectangle 55">
                <a:extLst>
                  <a:ext uri="{FF2B5EF4-FFF2-40B4-BE49-F238E27FC236}">
                    <a16:creationId xmlns:a16="http://schemas.microsoft.com/office/drawing/2014/main" id="{11F887D4-890D-47C2-BCFF-53B07063B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8" name="Rectangle 56">
                <a:extLst>
                  <a:ext uri="{FF2B5EF4-FFF2-40B4-BE49-F238E27FC236}">
                    <a16:creationId xmlns:a16="http://schemas.microsoft.com/office/drawing/2014/main" id="{E0D13B8F-2AB1-4692-9203-13A7077D5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1779" name="Rectangle 57">
                <a:extLst>
                  <a:ext uri="{FF2B5EF4-FFF2-40B4-BE49-F238E27FC236}">
                    <a16:creationId xmlns:a16="http://schemas.microsoft.com/office/drawing/2014/main" id="{8E01C5AB-AE81-40B7-AF8A-64DB7FFDF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31768" name="Text Box 58">
              <a:extLst>
                <a:ext uri="{FF2B5EF4-FFF2-40B4-BE49-F238E27FC236}">
                  <a16:creationId xmlns:a16="http://schemas.microsoft.com/office/drawing/2014/main" id="{E78195F9-3D7C-4661-BE6D-720792814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69" name="Text Box 59">
              <a:extLst>
                <a:ext uri="{FF2B5EF4-FFF2-40B4-BE49-F238E27FC236}">
                  <a16:creationId xmlns:a16="http://schemas.microsoft.com/office/drawing/2014/main" id="{7151A5AB-EC9D-4801-9E20-AE8DBD33F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1770" name="Text Box 60">
              <a:extLst>
                <a:ext uri="{FF2B5EF4-FFF2-40B4-BE49-F238E27FC236}">
                  <a16:creationId xmlns:a16="http://schemas.microsoft.com/office/drawing/2014/main" id="{8C6A9670-E7C9-4F12-82B2-2B41982C2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</a:p>
          </p:txBody>
        </p:sp>
        <p:sp>
          <p:nvSpPr>
            <p:cNvPr id="31771" name="Text Box 61">
              <a:extLst>
                <a:ext uri="{FF2B5EF4-FFF2-40B4-BE49-F238E27FC236}">
                  <a16:creationId xmlns:a16="http://schemas.microsoft.com/office/drawing/2014/main" id="{F8ED27C3-E1D5-4173-BBA7-A193E81EC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10</a:t>
              </a:r>
            </a:p>
          </p:txBody>
        </p:sp>
      </p:grpSp>
      <p:sp>
        <p:nvSpPr>
          <p:cNvPr id="31750" name="Text Box 63">
            <a:extLst>
              <a:ext uri="{FF2B5EF4-FFF2-40B4-BE49-F238E27FC236}">
                <a16:creationId xmlns:a16="http://schemas.microsoft.com/office/drawing/2014/main" id="{CFE90FF4-BF96-447C-89B7-8E427D6B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4383"/>
            <a:ext cx="129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t>downHeap</a:t>
            </a:r>
            <a:endParaRPr lang="en-US" altLang="ko-KR" sz="2000" dirty="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grpSp>
        <p:nvGrpSpPr>
          <p:cNvPr id="31751" name="Group 67">
            <a:extLst>
              <a:ext uri="{FF2B5EF4-FFF2-40B4-BE49-F238E27FC236}">
                <a16:creationId xmlns:a16="http://schemas.microsoft.com/office/drawing/2014/main" id="{A1504A0E-C88D-46EB-B651-8353A058AA5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14600"/>
            <a:ext cx="1676400" cy="1143000"/>
            <a:chOff x="1248" y="1584"/>
            <a:chExt cx="1056" cy="720"/>
          </a:xfrm>
        </p:grpSpPr>
        <p:sp>
          <p:nvSpPr>
            <p:cNvPr id="31753" name="Line 65">
              <a:extLst>
                <a:ext uri="{FF2B5EF4-FFF2-40B4-BE49-F238E27FC236}">
                  <a16:creationId xmlns:a16="http://schemas.microsoft.com/office/drawing/2014/main" id="{61508CFF-1713-4CB2-84FF-374FC6A0C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105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Line 66">
              <a:extLst>
                <a:ext uri="{FF2B5EF4-FFF2-40B4-BE49-F238E27FC236}">
                  <a16:creationId xmlns:a16="http://schemas.microsoft.com/office/drawing/2014/main" id="{5072208C-2F5A-47BE-B8E7-721D372AE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0" cy="72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752" name="TextBox 48">
            <a:extLst>
              <a:ext uri="{FF2B5EF4-FFF2-40B4-BE49-F238E27FC236}">
                <a16:creationId xmlns:a16="http://schemas.microsoft.com/office/drawing/2014/main" id="{E1684CC2-CE07-4233-8FB9-8C2AF625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61975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8CD9F28-5C9B-490F-A269-B819DC29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Step 1:  Transform an Array Into a Heap Using </a:t>
            </a:r>
            <a:r>
              <a:rPr lang="en-US" altLang="ko-KR" dirty="0" err="1">
                <a:ea typeface="굴림" panose="020B0600000101010101" pitchFamily="50" charset="-127"/>
              </a:rPr>
              <a:t>downHeap</a:t>
            </a:r>
            <a:r>
              <a:rPr lang="en-US" altLang="ko-KR" dirty="0">
                <a:ea typeface="굴림" panose="020B0600000101010101" pitchFamily="50" charset="-127"/>
              </a:rPr>
              <a:t> - Example (Cont’d)</a:t>
            </a:r>
            <a:endParaRPr lang="en-US" altLang="ko-KR" sz="3500" dirty="0">
              <a:ea typeface="굴림" panose="020B0600000101010101" pitchFamily="50" charset="-127"/>
            </a:endParaRP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2B54365D-00F3-4FD7-A620-DEB73C21E5A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24225"/>
            <a:ext cx="3924300" cy="3200400"/>
            <a:chOff x="336" y="1392"/>
            <a:chExt cx="2472" cy="2016"/>
          </a:xfrm>
        </p:grpSpPr>
        <p:grpSp>
          <p:nvGrpSpPr>
            <p:cNvPr id="32802" name="Group 5">
              <a:extLst>
                <a:ext uri="{FF2B5EF4-FFF2-40B4-BE49-F238E27FC236}">
                  <a16:creationId xmlns:a16="http://schemas.microsoft.com/office/drawing/2014/main" id="{A0D4FC93-64E5-4104-ADCF-3116EC110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2831" name="Oval 6">
                <a:extLst>
                  <a:ext uri="{FF2B5EF4-FFF2-40B4-BE49-F238E27FC236}">
                    <a16:creationId xmlns:a16="http://schemas.microsoft.com/office/drawing/2014/main" id="{DD37B81B-148C-40F2-AED0-9D618AE5A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32" name="Text Box 7">
                <a:extLst>
                  <a:ext uri="{FF2B5EF4-FFF2-40B4-BE49-F238E27FC236}">
                    <a16:creationId xmlns:a16="http://schemas.microsoft.com/office/drawing/2014/main" id="{80A1BC42-C128-4A35-8BB0-8BC141E6A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2803" name="Group 8">
              <a:extLst>
                <a:ext uri="{FF2B5EF4-FFF2-40B4-BE49-F238E27FC236}">
                  <a16:creationId xmlns:a16="http://schemas.microsoft.com/office/drawing/2014/main" id="{8BACC0EE-1B22-4597-9BDB-E4AF6291C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2829" name="Oval 9">
                <a:extLst>
                  <a:ext uri="{FF2B5EF4-FFF2-40B4-BE49-F238E27FC236}">
                    <a16:creationId xmlns:a16="http://schemas.microsoft.com/office/drawing/2014/main" id="{4505825F-B7C2-45AC-AEFF-4367AAD76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30" name="Text Box 10">
                <a:extLst>
                  <a:ext uri="{FF2B5EF4-FFF2-40B4-BE49-F238E27FC236}">
                    <a16:creationId xmlns:a16="http://schemas.microsoft.com/office/drawing/2014/main" id="{E837C400-446C-4581-AC92-0F9BE0C461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2804" name="Group 11">
              <a:extLst>
                <a:ext uri="{FF2B5EF4-FFF2-40B4-BE49-F238E27FC236}">
                  <a16:creationId xmlns:a16="http://schemas.microsoft.com/office/drawing/2014/main" id="{E710ED87-B0A5-46B4-88E7-9080C19EE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2827" name="Oval 12">
                <a:extLst>
                  <a:ext uri="{FF2B5EF4-FFF2-40B4-BE49-F238E27FC236}">
                    <a16:creationId xmlns:a16="http://schemas.microsoft.com/office/drawing/2014/main" id="{2AAF4721-0813-4966-890F-17D747795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28" name="Text Box 13">
                <a:extLst>
                  <a:ext uri="{FF2B5EF4-FFF2-40B4-BE49-F238E27FC236}">
                    <a16:creationId xmlns:a16="http://schemas.microsoft.com/office/drawing/2014/main" id="{DCB0F01B-7C45-4557-B3C0-C386BC627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2805" name="Group 14">
              <a:extLst>
                <a:ext uri="{FF2B5EF4-FFF2-40B4-BE49-F238E27FC236}">
                  <a16:creationId xmlns:a16="http://schemas.microsoft.com/office/drawing/2014/main" id="{A1E9816B-52A0-4A64-BFD7-0CFD70FE4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32825" name="Oval 15">
                <a:extLst>
                  <a:ext uri="{FF2B5EF4-FFF2-40B4-BE49-F238E27FC236}">
                    <a16:creationId xmlns:a16="http://schemas.microsoft.com/office/drawing/2014/main" id="{BFFFD526-14C9-4CD0-BA5B-9602AF926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26" name="Text Box 16">
                <a:extLst>
                  <a:ext uri="{FF2B5EF4-FFF2-40B4-BE49-F238E27FC236}">
                    <a16:creationId xmlns:a16="http://schemas.microsoft.com/office/drawing/2014/main" id="{9AB3940C-0FF7-4375-B69A-43DAB87DD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2806" name="Group 17">
              <a:extLst>
                <a:ext uri="{FF2B5EF4-FFF2-40B4-BE49-F238E27FC236}">
                  <a16:creationId xmlns:a16="http://schemas.microsoft.com/office/drawing/2014/main" id="{79271539-A6D5-4A0D-AB92-859CE7FB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2823" name="Oval 18">
                <a:extLst>
                  <a:ext uri="{FF2B5EF4-FFF2-40B4-BE49-F238E27FC236}">
                    <a16:creationId xmlns:a16="http://schemas.microsoft.com/office/drawing/2014/main" id="{7FDCF1F1-631D-403E-9AA4-717048133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24" name="Text Box 19">
                <a:extLst>
                  <a:ext uri="{FF2B5EF4-FFF2-40B4-BE49-F238E27FC236}">
                    <a16:creationId xmlns:a16="http://schemas.microsoft.com/office/drawing/2014/main" id="{57BE620A-A671-484D-BBC1-D5CB73257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2807" name="Group 20">
              <a:extLst>
                <a:ext uri="{FF2B5EF4-FFF2-40B4-BE49-F238E27FC236}">
                  <a16:creationId xmlns:a16="http://schemas.microsoft.com/office/drawing/2014/main" id="{B6DDEE4F-C179-4686-B378-18D07BF62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2821" name="Oval 21">
                <a:extLst>
                  <a:ext uri="{FF2B5EF4-FFF2-40B4-BE49-F238E27FC236}">
                    <a16:creationId xmlns:a16="http://schemas.microsoft.com/office/drawing/2014/main" id="{55A901A2-7D68-434C-A1F3-35A328E32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22" name="Text Box 22">
                <a:extLst>
                  <a:ext uri="{FF2B5EF4-FFF2-40B4-BE49-F238E27FC236}">
                    <a16:creationId xmlns:a16="http://schemas.microsoft.com/office/drawing/2014/main" id="{7436BAEF-B916-4DA6-B184-7BB081D1A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2808" name="Group 23">
              <a:extLst>
                <a:ext uri="{FF2B5EF4-FFF2-40B4-BE49-F238E27FC236}">
                  <a16:creationId xmlns:a16="http://schemas.microsoft.com/office/drawing/2014/main" id="{5D178FBB-5BDD-491D-BE5B-242AB4779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32819" name="Oval 24">
                <a:extLst>
                  <a:ext uri="{FF2B5EF4-FFF2-40B4-BE49-F238E27FC236}">
                    <a16:creationId xmlns:a16="http://schemas.microsoft.com/office/drawing/2014/main" id="{92C0143A-FF09-4E08-A925-1C7F84C6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20" name="Text Box 25">
                <a:extLst>
                  <a:ext uri="{FF2B5EF4-FFF2-40B4-BE49-F238E27FC236}">
                    <a16:creationId xmlns:a16="http://schemas.microsoft.com/office/drawing/2014/main" id="{74E3DF77-C0A1-47A2-9055-E32C06AECA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grpSp>
          <p:nvGrpSpPr>
            <p:cNvPr id="32809" name="Group 26">
              <a:extLst>
                <a:ext uri="{FF2B5EF4-FFF2-40B4-BE49-F238E27FC236}">
                  <a16:creationId xmlns:a16="http://schemas.microsoft.com/office/drawing/2014/main" id="{73026E7C-5684-4485-9C4B-43C80E991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32817" name="Oval 27">
                <a:extLst>
                  <a:ext uri="{FF2B5EF4-FFF2-40B4-BE49-F238E27FC236}">
                    <a16:creationId xmlns:a16="http://schemas.microsoft.com/office/drawing/2014/main" id="{E3FC4DEE-29EE-4F5B-8ADD-8B5B02134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18" name="Text Box 28">
                <a:extLst>
                  <a:ext uri="{FF2B5EF4-FFF2-40B4-BE49-F238E27FC236}">
                    <a16:creationId xmlns:a16="http://schemas.microsoft.com/office/drawing/2014/main" id="{BE55E245-EA0C-4D61-A017-97FE568B8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sp>
          <p:nvSpPr>
            <p:cNvPr id="32810" name="Line 29">
              <a:extLst>
                <a:ext uri="{FF2B5EF4-FFF2-40B4-BE49-F238E27FC236}">
                  <a16:creationId xmlns:a16="http://schemas.microsoft.com/office/drawing/2014/main" id="{867E6831-A639-49B3-BE8F-ABA77D406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1" name="Line 30">
              <a:extLst>
                <a:ext uri="{FF2B5EF4-FFF2-40B4-BE49-F238E27FC236}">
                  <a16:creationId xmlns:a16="http://schemas.microsoft.com/office/drawing/2014/main" id="{C066E925-6687-4FE8-965D-E755AF130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2" name="Line 31">
              <a:extLst>
                <a:ext uri="{FF2B5EF4-FFF2-40B4-BE49-F238E27FC236}">
                  <a16:creationId xmlns:a16="http://schemas.microsoft.com/office/drawing/2014/main" id="{EAA19F03-DE59-468A-99A8-87C709357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3" name="Line 32">
              <a:extLst>
                <a:ext uri="{FF2B5EF4-FFF2-40B4-BE49-F238E27FC236}">
                  <a16:creationId xmlns:a16="http://schemas.microsoft.com/office/drawing/2014/main" id="{CCADE3A9-5D4B-4CAF-8DE5-EBD32D305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4" name="Line 33">
              <a:extLst>
                <a:ext uri="{FF2B5EF4-FFF2-40B4-BE49-F238E27FC236}">
                  <a16:creationId xmlns:a16="http://schemas.microsoft.com/office/drawing/2014/main" id="{56CFC622-BC12-4DE4-B577-F187DFFA3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5" name="Line 34">
              <a:extLst>
                <a:ext uri="{FF2B5EF4-FFF2-40B4-BE49-F238E27FC236}">
                  <a16:creationId xmlns:a16="http://schemas.microsoft.com/office/drawing/2014/main" id="{01108F4B-210B-491C-BAD5-0B449F2A1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6" name="Line 35">
              <a:extLst>
                <a:ext uri="{FF2B5EF4-FFF2-40B4-BE49-F238E27FC236}">
                  <a16:creationId xmlns:a16="http://schemas.microsoft.com/office/drawing/2014/main" id="{40FFF32B-DA90-4B6C-900C-6E0166213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773" name="Group 36">
            <a:extLst>
              <a:ext uri="{FF2B5EF4-FFF2-40B4-BE49-F238E27FC236}">
                <a16:creationId xmlns:a16="http://schemas.microsoft.com/office/drawing/2014/main" id="{4F405065-A5FC-4861-9EF0-396C26D08A4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76425"/>
            <a:ext cx="4876800" cy="960438"/>
            <a:chOff x="432" y="864"/>
            <a:chExt cx="3072" cy="605"/>
          </a:xfrm>
        </p:grpSpPr>
        <p:sp>
          <p:nvSpPr>
            <p:cNvPr id="32777" name="Text Box 37">
              <a:extLst>
                <a:ext uri="{FF2B5EF4-FFF2-40B4-BE49-F238E27FC236}">
                  <a16:creationId xmlns:a16="http://schemas.microsoft.com/office/drawing/2014/main" id="{D33410CD-6226-45F9-B0BB-A9643F36C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78" name="Text Box 38">
              <a:extLst>
                <a:ext uri="{FF2B5EF4-FFF2-40B4-BE49-F238E27FC236}">
                  <a16:creationId xmlns:a16="http://schemas.microsoft.com/office/drawing/2014/main" id="{CEE654B1-3D97-4C31-98C1-09E0F83A7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79" name="Text Box 39">
              <a:extLst>
                <a:ext uri="{FF2B5EF4-FFF2-40B4-BE49-F238E27FC236}">
                  <a16:creationId xmlns:a16="http://schemas.microsoft.com/office/drawing/2014/main" id="{797D3DE0-AB0C-4471-AA61-789BB8130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80" name="Text Box 40">
              <a:extLst>
                <a:ext uri="{FF2B5EF4-FFF2-40B4-BE49-F238E27FC236}">
                  <a16:creationId xmlns:a16="http://schemas.microsoft.com/office/drawing/2014/main" id="{8344E3F4-D69D-4C7F-B841-E8DAFBF6A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81" name="Text Box 41">
              <a:extLst>
                <a:ext uri="{FF2B5EF4-FFF2-40B4-BE49-F238E27FC236}">
                  <a16:creationId xmlns:a16="http://schemas.microsoft.com/office/drawing/2014/main" id="{E72520C7-5D9F-4B0D-ACFD-956911013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82" name="Text Box 42">
              <a:extLst>
                <a:ext uri="{FF2B5EF4-FFF2-40B4-BE49-F238E27FC236}">
                  <a16:creationId xmlns:a16="http://schemas.microsoft.com/office/drawing/2014/main" id="{F06C3690-59CB-4548-9C4A-E98B826A7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0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83" name="Text Box 43">
              <a:extLst>
                <a:ext uri="{FF2B5EF4-FFF2-40B4-BE49-F238E27FC236}">
                  <a16:creationId xmlns:a16="http://schemas.microsoft.com/office/drawing/2014/main" id="{3CA8BE3A-7A6C-4A9F-AB19-852D3DBFB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</a:p>
          </p:txBody>
        </p:sp>
        <p:sp>
          <p:nvSpPr>
            <p:cNvPr id="32784" name="Text Box 44">
              <a:extLst>
                <a:ext uri="{FF2B5EF4-FFF2-40B4-BE49-F238E27FC236}">
                  <a16:creationId xmlns:a16="http://schemas.microsoft.com/office/drawing/2014/main" id="{20E8C0A0-8981-4E98-9EDA-2C3D3951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</a:p>
          </p:txBody>
        </p:sp>
        <p:sp>
          <p:nvSpPr>
            <p:cNvPr id="32785" name="Text Box 45">
              <a:extLst>
                <a:ext uri="{FF2B5EF4-FFF2-40B4-BE49-F238E27FC236}">
                  <a16:creationId xmlns:a16="http://schemas.microsoft.com/office/drawing/2014/main" id="{B0C13A62-7330-4F17-9560-27EB4B91F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9</a:t>
              </a:r>
            </a:p>
          </p:txBody>
        </p:sp>
        <p:sp>
          <p:nvSpPr>
            <p:cNvPr id="32786" name="Text Box 46">
              <a:extLst>
                <a:ext uri="{FF2B5EF4-FFF2-40B4-BE49-F238E27FC236}">
                  <a16:creationId xmlns:a16="http://schemas.microsoft.com/office/drawing/2014/main" id="{439A9C46-717D-409A-8F08-3CC7627C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10</a:t>
              </a:r>
            </a:p>
          </p:txBody>
        </p:sp>
        <p:sp>
          <p:nvSpPr>
            <p:cNvPr id="32787" name="Text Box 47">
              <a:extLst>
                <a:ext uri="{FF2B5EF4-FFF2-40B4-BE49-F238E27FC236}">
                  <a16:creationId xmlns:a16="http://schemas.microsoft.com/office/drawing/2014/main" id="{1C241F71-A5BF-45F6-AB2C-97FE3F1D3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32788" name="Text Box 48">
              <a:extLst>
                <a:ext uri="{FF2B5EF4-FFF2-40B4-BE49-F238E27FC236}">
                  <a16:creationId xmlns:a16="http://schemas.microsoft.com/office/drawing/2014/main" id="{BE78008B-0C98-400A-8BEC-104BBA0B3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</a:p>
          </p:txBody>
        </p:sp>
        <p:grpSp>
          <p:nvGrpSpPr>
            <p:cNvPr id="32789" name="Group 49">
              <a:extLst>
                <a:ext uri="{FF2B5EF4-FFF2-40B4-BE49-F238E27FC236}">
                  <a16:creationId xmlns:a16="http://schemas.microsoft.com/office/drawing/2014/main" id="{C27173F2-8DF9-481D-9B3B-547DB70AC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2794" name="Rectangle 50">
                <a:extLst>
                  <a:ext uri="{FF2B5EF4-FFF2-40B4-BE49-F238E27FC236}">
                    <a16:creationId xmlns:a16="http://schemas.microsoft.com/office/drawing/2014/main" id="{48F7101E-009D-43D0-84E9-2B70BD4B6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795" name="Rectangle 51">
                <a:extLst>
                  <a:ext uri="{FF2B5EF4-FFF2-40B4-BE49-F238E27FC236}">
                    <a16:creationId xmlns:a16="http://schemas.microsoft.com/office/drawing/2014/main" id="{30DD0E1A-E7D3-4752-8895-7519B7B35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796" name="Rectangle 52">
                <a:extLst>
                  <a:ext uri="{FF2B5EF4-FFF2-40B4-BE49-F238E27FC236}">
                    <a16:creationId xmlns:a16="http://schemas.microsoft.com/office/drawing/2014/main" id="{0F958AE7-7AB4-405E-9972-5E7A1008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797" name="Rectangle 53">
                <a:extLst>
                  <a:ext uri="{FF2B5EF4-FFF2-40B4-BE49-F238E27FC236}">
                    <a16:creationId xmlns:a16="http://schemas.microsoft.com/office/drawing/2014/main" id="{BB45DC1F-57D7-4B4D-AAA6-1CADCB69B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798" name="Rectangle 54">
                <a:extLst>
                  <a:ext uri="{FF2B5EF4-FFF2-40B4-BE49-F238E27FC236}">
                    <a16:creationId xmlns:a16="http://schemas.microsoft.com/office/drawing/2014/main" id="{4814148B-6D21-4340-8DA4-6E4CE93A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799" name="Rectangle 55">
                <a:extLst>
                  <a:ext uri="{FF2B5EF4-FFF2-40B4-BE49-F238E27FC236}">
                    <a16:creationId xmlns:a16="http://schemas.microsoft.com/office/drawing/2014/main" id="{AA7A07A8-A240-4B69-8E30-E1D006001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00" name="Rectangle 56">
                <a:extLst>
                  <a:ext uri="{FF2B5EF4-FFF2-40B4-BE49-F238E27FC236}">
                    <a16:creationId xmlns:a16="http://schemas.microsoft.com/office/drawing/2014/main" id="{6C13A673-7DBF-4895-A65A-98CD6CD8C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2801" name="Rectangle 57">
                <a:extLst>
                  <a:ext uri="{FF2B5EF4-FFF2-40B4-BE49-F238E27FC236}">
                    <a16:creationId xmlns:a16="http://schemas.microsoft.com/office/drawing/2014/main" id="{ADED095A-FE32-499D-96B3-CD6136DBF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32790" name="Text Box 58">
              <a:extLst>
                <a:ext uri="{FF2B5EF4-FFF2-40B4-BE49-F238E27FC236}">
                  <a16:creationId xmlns:a16="http://schemas.microsoft.com/office/drawing/2014/main" id="{00E87775-0134-4BE4-B6AF-169F3F64A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91" name="Text Box 59">
              <a:extLst>
                <a:ext uri="{FF2B5EF4-FFF2-40B4-BE49-F238E27FC236}">
                  <a16:creationId xmlns:a16="http://schemas.microsoft.com/office/drawing/2014/main" id="{FEA37A7F-39FE-42A2-9AA9-FFBD4D42C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2792" name="Text Box 60">
              <a:extLst>
                <a:ext uri="{FF2B5EF4-FFF2-40B4-BE49-F238E27FC236}">
                  <a16:creationId xmlns:a16="http://schemas.microsoft.com/office/drawing/2014/main" id="{58F7652D-49F4-4D34-AA04-9F11B6705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</a:p>
          </p:txBody>
        </p:sp>
        <p:sp>
          <p:nvSpPr>
            <p:cNvPr id="32793" name="Text Box 61">
              <a:extLst>
                <a:ext uri="{FF2B5EF4-FFF2-40B4-BE49-F238E27FC236}">
                  <a16:creationId xmlns:a16="http://schemas.microsoft.com/office/drawing/2014/main" id="{C7A7DB72-CBA9-47C3-860D-73985B92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</a:p>
          </p:txBody>
        </p:sp>
      </p:grpSp>
      <p:sp>
        <p:nvSpPr>
          <p:cNvPr id="32774" name="Text Box 62">
            <a:extLst>
              <a:ext uri="{FF2B5EF4-FFF2-40B4-BE49-F238E27FC236}">
                <a16:creationId xmlns:a16="http://schemas.microsoft.com/office/drawing/2014/main" id="{2AC74160-028F-4302-B25E-829D5D03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89208"/>
            <a:ext cx="129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t>downHeap</a:t>
            </a:r>
            <a:endParaRPr lang="en-US" altLang="ko-KR" sz="2400" dirty="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32775" name="Line 66">
            <a:extLst>
              <a:ext uri="{FF2B5EF4-FFF2-40B4-BE49-F238E27FC236}">
                <a16:creationId xmlns:a16="http://schemas.microsoft.com/office/drawing/2014/main" id="{40AC2D1C-38F6-4F56-807A-0ED7599EE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171825"/>
            <a:ext cx="0" cy="990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6" name="TextBox 48">
            <a:extLst>
              <a:ext uri="{FF2B5EF4-FFF2-40B4-BE49-F238E27FC236}">
                <a16:creationId xmlns:a16="http://schemas.microsoft.com/office/drawing/2014/main" id="{8DF01ED4-200A-41EB-B639-388DD1E65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609600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2A09BD9-6AF8-46D4-9F69-4B40D05C8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Step 1:  Transform an Array Into a Heap Using </a:t>
            </a:r>
            <a:r>
              <a:rPr lang="en-US" altLang="ko-KR" dirty="0" err="1">
                <a:ea typeface="굴림" panose="020B0600000101010101" pitchFamily="50" charset="-127"/>
              </a:rPr>
              <a:t>downHeap</a:t>
            </a:r>
            <a:r>
              <a:rPr lang="en-US" altLang="ko-KR" dirty="0">
                <a:ea typeface="굴림" panose="020B0600000101010101" pitchFamily="50" charset="-127"/>
              </a:rPr>
              <a:t> - Example (Cont’d)</a:t>
            </a:r>
            <a:endParaRPr lang="en-US" altLang="ko-KR" sz="3500" dirty="0">
              <a:ea typeface="굴림" panose="020B0600000101010101" pitchFamily="50" charset="-127"/>
            </a:endParaRP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CEC66BA8-E7F6-443A-9231-5C2842F5B06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1825"/>
            <a:ext cx="3924300" cy="3200400"/>
            <a:chOff x="336" y="1392"/>
            <a:chExt cx="2472" cy="2016"/>
          </a:xfrm>
        </p:grpSpPr>
        <p:grpSp>
          <p:nvGrpSpPr>
            <p:cNvPr id="33828" name="Group 5">
              <a:extLst>
                <a:ext uri="{FF2B5EF4-FFF2-40B4-BE49-F238E27FC236}">
                  <a16:creationId xmlns:a16="http://schemas.microsoft.com/office/drawing/2014/main" id="{C427BA9F-D807-4E11-94E8-8CD880BA1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3857" name="Oval 6">
                <a:extLst>
                  <a:ext uri="{FF2B5EF4-FFF2-40B4-BE49-F238E27FC236}">
                    <a16:creationId xmlns:a16="http://schemas.microsoft.com/office/drawing/2014/main" id="{F667FFB2-F4DB-4E24-8C32-9BD520738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58" name="Text Box 7">
                <a:extLst>
                  <a:ext uri="{FF2B5EF4-FFF2-40B4-BE49-F238E27FC236}">
                    <a16:creationId xmlns:a16="http://schemas.microsoft.com/office/drawing/2014/main" id="{E64C30B4-69A4-4D97-A6ED-32733ABDC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3829" name="Group 8">
              <a:extLst>
                <a:ext uri="{FF2B5EF4-FFF2-40B4-BE49-F238E27FC236}">
                  <a16:creationId xmlns:a16="http://schemas.microsoft.com/office/drawing/2014/main" id="{3FFAC5D4-1939-408C-BBA9-B842257F6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3855" name="Oval 9">
                <a:extLst>
                  <a:ext uri="{FF2B5EF4-FFF2-40B4-BE49-F238E27FC236}">
                    <a16:creationId xmlns:a16="http://schemas.microsoft.com/office/drawing/2014/main" id="{9263559E-B166-4835-9D5E-3576B956D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56" name="Text Box 10">
                <a:extLst>
                  <a:ext uri="{FF2B5EF4-FFF2-40B4-BE49-F238E27FC236}">
                    <a16:creationId xmlns:a16="http://schemas.microsoft.com/office/drawing/2014/main" id="{3DD7A00F-A5F1-4399-B755-F2AF93423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3830" name="Group 11">
              <a:extLst>
                <a:ext uri="{FF2B5EF4-FFF2-40B4-BE49-F238E27FC236}">
                  <a16:creationId xmlns:a16="http://schemas.microsoft.com/office/drawing/2014/main" id="{B8FC8CCC-730D-4B68-B3B8-ADBCFB7DE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3853" name="Oval 12">
                <a:extLst>
                  <a:ext uri="{FF2B5EF4-FFF2-40B4-BE49-F238E27FC236}">
                    <a16:creationId xmlns:a16="http://schemas.microsoft.com/office/drawing/2014/main" id="{5F7FD425-3F1E-4131-8A65-8E0FF3491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54" name="Text Box 13">
                <a:extLst>
                  <a:ext uri="{FF2B5EF4-FFF2-40B4-BE49-F238E27FC236}">
                    <a16:creationId xmlns:a16="http://schemas.microsoft.com/office/drawing/2014/main" id="{8F67E78B-219B-4754-BD5A-62FDE639E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3831" name="Group 14">
              <a:extLst>
                <a:ext uri="{FF2B5EF4-FFF2-40B4-BE49-F238E27FC236}">
                  <a16:creationId xmlns:a16="http://schemas.microsoft.com/office/drawing/2014/main" id="{F782918F-190C-4C21-A75E-EB3D47734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33851" name="Oval 15">
                <a:extLst>
                  <a:ext uri="{FF2B5EF4-FFF2-40B4-BE49-F238E27FC236}">
                    <a16:creationId xmlns:a16="http://schemas.microsoft.com/office/drawing/2014/main" id="{5FA73C12-883E-4D8F-BF82-38A6B5DCA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52" name="Text Box 16">
                <a:extLst>
                  <a:ext uri="{FF2B5EF4-FFF2-40B4-BE49-F238E27FC236}">
                    <a16:creationId xmlns:a16="http://schemas.microsoft.com/office/drawing/2014/main" id="{FB68BBDC-B2BE-4681-AD02-0BEA307B7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3832" name="Group 17">
              <a:extLst>
                <a:ext uri="{FF2B5EF4-FFF2-40B4-BE49-F238E27FC236}">
                  <a16:creationId xmlns:a16="http://schemas.microsoft.com/office/drawing/2014/main" id="{92A73F08-4C2F-408F-970A-0C733B748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3849" name="Oval 18">
                <a:extLst>
                  <a:ext uri="{FF2B5EF4-FFF2-40B4-BE49-F238E27FC236}">
                    <a16:creationId xmlns:a16="http://schemas.microsoft.com/office/drawing/2014/main" id="{C0509B24-F77E-49FE-B505-5773256AE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50" name="Text Box 19">
                <a:extLst>
                  <a:ext uri="{FF2B5EF4-FFF2-40B4-BE49-F238E27FC236}">
                    <a16:creationId xmlns:a16="http://schemas.microsoft.com/office/drawing/2014/main" id="{583EDECF-F28F-4F29-8E27-0819A2C30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3833" name="Group 20">
              <a:extLst>
                <a:ext uri="{FF2B5EF4-FFF2-40B4-BE49-F238E27FC236}">
                  <a16:creationId xmlns:a16="http://schemas.microsoft.com/office/drawing/2014/main" id="{9EF1C050-F6E9-4123-98A4-D77751BD6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3847" name="Oval 21">
                <a:extLst>
                  <a:ext uri="{FF2B5EF4-FFF2-40B4-BE49-F238E27FC236}">
                    <a16:creationId xmlns:a16="http://schemas.microsoft.com/office/drawing/2014/main" id="{2B2486F0-F4BA-4504-B334-E3B17EC80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48" name="Text Box 22">
                <a:extLst>
                  <a:ext uri="{FF2B5EF4-FFF2-40B4-BE49-F238E27FC236}">
                    <a16:creationId xmlns:a16="http://schemas.microsoft.com/office/drawing/2014/main" id="{0A115B3C-E9E7-4FE3-8C97-93417FDA8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3834" name="Group 23">
              <a:extLst>
                <a:ext uri="{FF2B5EF4-FFF2-40B4-BE49-F238E27FC236}">
                  <a16:creationId xmlns:a16="http://schemas.microsoft.com/office/drawing/2014/main" id="{9BAA4CEC-ADAD-462A-8071-A814B2282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33845" name="Oval 24">
                <a:extLst>
                  <a:ext uri="{FF2B5EF4-FFF2-40B4-BE49-F238E27FC236}">
                    <a16:creationId xmlns:a16="http://schemas.microsoft.com/office/drawing/2014/main" id="{6F1EF8A2-66BF-4609-8FBE-6ACF282FA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46" name="Text Box 25">
                <a:extLst>
                  <a:ext uri="{FF2B5EF4-FFF2-40B4-BE49-F238E27FC236}">
                    <a16:creationId xmlns:a16="http://schemas.microsoft.com/office/drawing/2014/main" id="{FB73EE3A-F889-42A9-844B-B363A16A4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grpSp>
          <p:nvGrpSpPr>
            <p:cNvPr id="33835" name="Group 26">
              <a:extLst>
                <a:ext uri="{FF2B5EF4-FFF2-40B4-BE49-F238E27FC236}">
                  <a16:creationId xmlns:a16="http://schemas.microsoft.com/office/drawing/2014/main" id="{FDA71660-0C70-446F-AA74-34A9F82A5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33843" name="Oval 27">
                <a:extLst>
                  <a:ext uri="{FF2B5EF4-FFF2-40B4-BE49-F238E27FC236}">
                    <a16:creationId xmlns:a16="http://schemas.microsoft.com/office/drawing/2014/main" id="{05A7CC75-CBA0-456D-B218-EED6099C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44" name="Text Box 28">
                <a:extLst>
                  <a:ext uri="{FF2B5EF4-FFF2-40B4-BE49-F238E27FC236}">
                    <a16:creationId xmlns:a16="http://schemas.microsoft.com/office/drawing/2014/main" id="{52BAB8BF-4251-4AB5-8AE8-41FB8742F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sp>
          <p:nvSpPr>
            <p:cNvPr id="33836" name="Line 29">
              <a:extLst>
                <a:ext uri="{FF2B5EF4-FFF2-40B4-BE49-F238E27FC236}">
                  <a16:creationId xmlns:a16="http://schemas.microsoft.com/office/drawing/2014/main" id="{CFC75988-661C-470F-A717-591B70EE0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7" name="Line 30">
              <a:extLst>
                <a:ext uri="{FF2B5EF4-FFF2-40B4-BE49-F238E27FC236}">
                  <a16:creationId xmlns:a16="http://schemas.microsoft.com/office/drawing/2014/main" id="{974FCAD5-4D77-456D-9301-FAEE57AE3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8" name="Line 31">
              <a:extLst>
                <a:ext uri="{FF2B5EF4-FFF2-40B4-BE49-F238E27FC236}">
                  <a16:creationId xmlns:a16="http://schemas.microsoft.com/office/drawing/2014/main" id="{41BE23A7-99E4-46AD-AAF8-C539DBDF0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39" name="Line 32">
              <a:extLst>
                <a:ext uri="{FF2B5EF4-FFF2-40B4-BE49-F238E27FC236}">
                  <a16:creationId xmlns:a16="http://schemas.microsoft.com/office/drawing/2014/main" id="{96341CA5-85BD-4D18-A0D2-F1A2C5D5E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0" name="Line 33">
              <a:extLst>
                <a:ext uri="{FF2B5EF4-FFF2-40B4-BE49-F238E27FC236}">
                  <a16:creationId xmlns:a16="http://schemas.microsoft.com/office/drawing/2014/main" id="{69E21AB7-FB3F-4EF9-9FC1-5ED19F631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1" name="Line 34">
              <a:extLst>
                <a:ext uri="{FF2B5EF4-FFF2-40B4-BE49-F238E27FC236}">
                  <a16:creationId xmlns:a16="http://schemas.microsoft.com/office/drawing/2014/main" id="{86C73AAD-E662-4772-AD0F-22785AC10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42" name="Line 35">
              <a:extLst>
                <a:ext uri="{FF2B5EF4-FFF2-40B4-BE49-F238E27FC236}">
                  <a16:creationId xmlns:a16="http://schemas.microsoft.com/office/drawing/2014/main" id="{F139C5ED-5ADF-4593-9058-8BA115044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3797" name="Group 36">
            <a:extLst>
              <a:ext uri="{FF2B5EF4-FFF2-40B4-BE49-F238E27FC236}">
                <a16:creationId xmlns:a16="http://schemas.microsoft.com/office/drawing/2014/main" id="{AB56B270-E87E-435F-81EB-71D1ECFF3C5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24025"/>
            <a:ext cx="4876800" cy="960438"/>
            <a:chOff x="432" y="864"/>
            <a:chExt cx="3072" cy="605"/>
          </a:xfrm>
        </p:grpSpPr>
        <p:sp>
          <p:nvSpPr>
            <p:cNvPr id="33803" name="Text Box 37">
              <a:extLst>
                <a:ext uri="{FF2B5EF4-FFF2-40B4-BE49-F238E27FC236}">
                  <a16:creationId xmlns:a16="http://schemas.microsoft.com/office/drawing/2014/main" id="{1CFE9363-2685-4BD8-BEEF-0F611D9E2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4" name="Text Box 38">
              <a:extLst>
                <a:ext uri="{FF2B5EF4-FFF2-40B4-BE49-F238E27FC236}">
                  <a16:creationId xmlns:a16="http://schemas.microsoft.com/office/drawing/2014/main" id="{A65921BA-9965-4975-8FC3-8BB2CF8D5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5" name="Text Box 39">
              <a:extLst>
                <a:ext uri="{FF2B5EF4-FFF2-40B4-BE49-F238E27FC236}">
                  <a16:creationId xmlns:a16="http://schemas.microsoft.com/office/drawing/2014/main" id="{E71ADE4F-62BC-496E-A69F-42560C812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6" name="Text Box 40">
              <a:extLst>
                <a:ext uri="{FF2B5EF4-FFF2-40B4-BE49-F238E27FC236}">
                  <a16:creationId xmlns:a16="http://schemas.microsoft.com/office/drawing/2014/main" id="{D0838854-73C6-4743-BC64-46672C968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7" name="Text Box 41">
              <a:extLst>
                <a:ext uri="{FF2B5EF4-FFF2-40B4-BE49-F238E27FC236}">
                  <a16:creationId xmlns:a16="http://schemas.microsoft.com/office/drawing/2014/main" id="{2F2F440C-6DEC-4D94-8AC9-932507FF5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8" name="Text Box 42">
              <a:extLst>
                <a:ext uri="{FF2B5EF4-FFF2-40B4-BE49-F238E27FC236}">
                  <a16:creationId xmlns:a16="http://schemas.microsoft.com/office/drawing/2014/main" id="{C64E7063-A6E6-4866-8A8F-9B8EC31B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0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09" name="Text Box 43">
              <a:extLst>
                <a:ext uri="{FF2B5EF4-FFF2-40B4-BE49-F238E27FC236}">
                  <a16:creationId xmlns:a16="http://schemas.microsoft.com/office/drawing/2014/main" id="{7EF95680-A5CD-4BFA-AEBF-E6E1BFDC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</a:p>
          </p:txBody>
        </p:sp>
        <p:sp>
          <p:nvSpPr>
            <p:cNvPr id="33810" name="Text Box 44">
              <a:extLst>
                <a:ext uri="{FF2B5EF4-FFF2-40B4-BE49-F238E27FC236}">
                  <a16:creationId xmlns:a16="http://schemas.microsoft.com/office/drawing/2014/main" id="{BD84E0B9-C53E-4686-A505-BAF0759B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</a:p>
          </p:txBody>
        </p:sp>
        <p:sp>
          <p:nvSpPr>
            <p:cNvPr id="33811" name="Text Box 45">
              <a:extLst>
                <a:ext uri="{FF2B5EF4-FFF2-40B4-BE49-F238E27FC236}">
                  <a16:creationId xmlns:a16="http://schemas.microsoft.com/office/drawing/2014/main" id="{B7D74D29-1970-4AC2-A994-C762B0AE3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</a:p>
          </p:txBody>
        </p:sp>
        <p:sp>
          <p:nvSpPr>
            <p:cNvPr id="33812" name="Text Box 46">
              <a:extLst>
                <a:ext uri="{FF2B5EF4-FFF2-40B4-BE49-F238E27FC236}">
                  <a16:creationId xmlns:a16="http://schemas.microsoft.com/office/drawing/2014/main" id="{0CDCAC95-37E5-4698-8EF3-6895D121E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10</a:t>
              </a:r>
            </a:p>
          </p:txBody>
        </p:sp>
        <p:sp>
          <p:nvSpPr>
            <p:cNvPr id="33813" name="Text Box 47">
              <a:extLst>
                <a:ext uri="{FF2B5EF4-FFF2-40B4-BE49-F238E27FC236}">
                  <a16:creationId xmlns:a16="http://schemas.microsoft.com/office/drawing/2014/main" id="{AC68E5F7-455E-4989-8C98-B7FF7462E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9</a:t>
              </a:r>
            </a:p>
          </p:txBody>
        </p:sp>
        <p:sp>
          <p:nvSpPr>
            <p:cNvPr id="33814" name="Text Box 48">
              <a:extLst>
                <a:ext uri="{FF2B5EF4-FFF2-40B4-BE49-F238E27FC236}">
                  <a16:creationId xmlns:a16="http://schemas.microsoft.com/office/drawing/2014/main" id="{4F78397C-F4B0-43F8-A95C-66C4073B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</a:p>
          </p:txBody>
        </p:sp>
        <p:grpSp>
          <p:nvGrpSpPr>
            <p:cNvPr id="33815" name="Group 49">
              <a:extLst>
                <a:ext uri="{FF2B5EF4-FFF2-40B4-BE49-F238E27FC236}">
                  <a16:creationId xmlns:a16="http://schemas.microsoft.com/office/drawing/2014/main" id="{080964B7-4752-4745-B5D5-7103B4C94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3820" name="Rectangle 50">
                <a:extLst>
                  <a:ext uri="{FF2B5EF4-FFF2-40B4-BE49-F238E27FC236}">
                    <a16:creationId xmlns:a16="http://schemas.microsoft.com/office/drawing/2014/main" id="{5EC56532-E652-44A9-8CBB-19CEBB75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1" name="Rectangle 51">
                <a:extLst>
                  <a:ext uri="{FF2B5EF4-FFF2-40B4-BE49-F238E27FC236}">
                    <a16:creationId xmlns:a16="http://schemas.microsoft.com/office/drawing/2014/main" id="{DD4CE501-8B71-4A01-88EA-61F4FE222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2" name="Rectangle 52">
                <a:extLst>
                  <a:ext uri="{FF2B5EF4-FFF2-40B4-BE49-F238E27FC236}">
                    <a16:creationId xmlns:a16="http://schemas.microsoft.com/office/drawing/2014/main" id="{67A817D7-0E7C-4B0E-9423-43FC1F57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3" name="Rectangle 53">
                <a:extLst>
                  <a:ext uri="{FF2B5EF4-FFF2-40B4-BE49-F238E27FC236}">
                    <a16:creationId xmlns:a16="http://schemas.microsoft.com/office/drawing/2014/main" id="{1FD61A6F-02A6-462A-988B-EAB70648F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4" name="Rectangle 54">
                <a:extLst>
                  <a:ext uri="{FF2B5EF4-FFF2-40B4-BE49-F238E27FC236}">
                    <a16:creationId xmlns:a16="http://schemas.microsoft.com/office/drawing/2014/main" id="{B3AF497C-4582-4EEC-A734-A9C4F5A53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5" name="Rectangle 55">
                <a:extLst>
                  <a:ext uri="{FF2B5EF4-FFF2-40B4-BE49-F238E27FC236}">
                    <a16:creationId xmlns:a16="http://schemas.microsoft.com/office/drawing/2014/main" id="{86B0AE94-FFAE-41F5-8695-CE1329771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6" name="Rectangle 56">
                <a:extLst>
                  <a:ext uri="{FF2B5EF4-FFF2-40B4-BE49-F238E27FC236}">
                    <a16:creationId xmlns:a16="http://schemas.microsoft.com/office/drawing/2014/main" id="{79CC29DD-45D4-4D98-A51F-36801A232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3827" name="Rectangle 57">
                <a:extLst>
                  <a:ext uri="{FF2B5EF4-FFF2-40B4-BE49-F238E27FC236}">
                    <a16:creationId xmlns:a16="http://schemas.microsoft.com/office/drawing/2014/main" id="{F4DDA0D4-8EA0-47EE-84B1-3EF67495B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33816" name="Text Box 58">
              <a:extLst>
                <a:ext uri="{FF2B5EF4-FFF2-40B4-BE49-F238E27FC236}">
                  <a16:creationId xmlns:a16="http://schemas.microsoft.com/office/drawing/2014/main" id="{76267DE7-698F-4664-9F5B-C67181E5A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17" name="Text Box 59">
              <a:extLst>
                <a:ext uri="{FF2B5EF4-FFF2-40B4-BE49-F238E27FC236}">
                  <a16:creationId xmlns:a16="http://schemas.microsoft.com/office/drawing/2014/main" id="{78A5CC37-A572-4299-AD16-1874FD130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3818" name="Text Box 60">
              <a:extLst>
                <a:ext uri="{FF2B5EF4-FFF2-40B4-BE49-F238E27FC236}">
                  <a16:creationId xmlns:a16="http://schemas.microsoft.com/office/drawing/2014/main" id="{E2E1A5A7-E567-4512-B913-F7790576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33819" name="Text Box 61">
              <a:extLst>
                <a:ext uri="{FF2B5EF4-FFF2-40B4-BE49-F238E27FC236}">
                  <a16:creationId xmlns:a16="http://schemas.microsoft.com/office/drawing/2014/main" id="{778C8656-2487-4536-A6A9-568D0247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</a:p>
          </p:txBody>
        </p:sp>
      </p:grpSp>
      <p:sp>
        <p:nvSpPr>
          <p:cNvPr id="33798" name="Text Box 62">
            <a:extLst>
              <a:ext uri="{FF2B5EF4-FFF2-40B4-BE49-F238E27FC236}">
                <a16:creationId xmlns:a16="http://schemas.microsoft.com/office/drawing/2014/main" id="{0868F3FD-625C-46D3-AD9B-2321532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36808"/>
            <a:ext cx="129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 err="1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t>downHeap</a:t>
            </a:r>
            <a:endParaRPr lang="en-US" altLang="ko-KR" sz="2400" dirty="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grpSp>
        <p:nvGrpSpPr>
          <p:cNvPr id="33799" name="Group 66">
            <a:extLst>
              <a:ext uri="{FF2B5EF4-FFF2-40B4-BE49-F238E27FC236}">
                <a16:creationId xmlns:a16="http://schemas.microsoft.com/office/drawing/2014/main" id="{82EB95A2-1AB1-4EED-AFF2-8665D0BED6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19425"/>
            <a:ext cx="1143000" cy="381000"/>
            <a:chOff x="768" y="1680"/>
            <a:chExt cx="720" cy="240"/>
          </a:xfrm>
        </p:grpSpPr>
        <p:sp>
          <p:nvSpPr>
            <p:cNvPr id="33801" name="Line 64">
              <a:extLst>
                <a:ext uri="{FF2B5EF4-FFF2-40B4-BE49-F238E27FC236}">
                  <a16:creationId xmlns:a16="http://schemas.microsoft.com/office/drawing/2014/main" id="{0573A04D-67B3-40AE-934E-7B892C8AC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80"/>
              <a:ext cx="0" cy="2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2" name="Line 65">
              <a:extLst>
                <a:ext uri="{FF2B5EF4-FFF2-40B4-BE49-F238E27FC236}">
                  <a16:creationId xmlns:a16="http://schemas.microsoft.com/office/drawing/2014/main" id="{69BB1169-D842-400B-8D7C-182189EBD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20"/>
              <a:ext cx="720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0" name="TextBox 48">
            <a:extLst>
              <a:ext uri="{FF2B5EF4-FFF2-40B4-BE49-F238E27FC236}">
                <a16:creationId xmlns:a16="http://schemas.microsoft.com/office/drawing/2014/main" id="{8792D431-4588-43C9-B395-2C7AF9F6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884863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4E5D95C-E823-4074-905E-D525932D3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Step 1:  Transform an Array Into a Heap Using </a:t>
            </a:r>
            <a:r>
              <a:rPr lang="en-US" altLang="ko-KR" dirty="0" err="1">
                <a:ea typeface="굴림" panose="020B0600000101010101" pitchFamily="50" charset="-127"/>
              </a:rPr>
              <a:t>downHeap</a:t>
            </a:r>
            <a:r>
              <a:rPr lang="en-US" altLang="ko-KR" dirty="0">
                <a:ea typeface="굴림" panose="020B0600000101010101" pitchFamily="50" charset="-127"/>
              </a:rPr>
              <a:t> - Example (Cont’d)</a:t>
            </a:r>
            <a:endParaRPr lang="en-US" altLang="ko-KR" sz="3500" dirty="0">
              <a:ea typeface="굴림" panose="020B0600000101010101" pitchFamily="50" charset="-127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0A5BE92-A905-4EA1-A613-301008320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5025" y="3352800"/>
            <a:ext cx="3886200" cy="18288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SzPct val="120000"/>
              <a:defRPr/>
            </a:pPr>
            <a:r>
              <a:rPr lang="en-US" altLang="ko-KR" sz="2200">
                <a:ea typeface="굴림" pitchFamily="50" charset="-127"/>
              </a:rPr>
              <a:t>Note that node 10 is now the root of a </a:t>
            </a:r>
            <a:r>
              <a:rPr lang="en-US" altLang="ko-KR" sz="2200" i="1">
                <a:ea typeface="굴림" pitchFamily="50" charset="-127"/>
              </a:rPr>
              <a:t>heap</a:t>
            </a:r>
            <a:r>
              <a:rPr lang="en-US" altLang="ko-KR" sz="2200">
                <a:ea typeface="굴림" pitchFamily="50" charset="-127"/>
              </a:rPr>
              <a:t>.</a:t>
            </a:r>
          </a:p>
          <a:p>
            <a:pPr>
              <a:buSzPct val="120000"/>
              <a:defRPr/>
            </a:pPr>
            <a:r>
              <a:rPr lang="en-US" altLang="ko-KR" sz="2200">
                <a:ea typeface="굴림" pitchFamily="50" charset="-127"/>
              </a:rPr>
              <a:t>The transformation of the </a:t>
            </a:r>
            <a:r>
              <a:rPr lang="en-US" altLang="ko-KR" sz="2200" i="1">
                <a:ea typeface="굴림" pitchFamily="50" charset="-127"/>
              </a:rPr>
              <a:t>array</a:t>
            </a:r>
            <a:r>
              <a:rPr lang="en-US" altLang="ko-KR" sz="2200">
                <a:ea typeface="굴림" pitchFamily="50" charset="-127"/>
              </a:rPr>
              <a:t> into a </a:t>
            </a:r>
            <a:r>
              <a:rPr lang="en-US" altLang="ko-KR" sz="2200" i="1">
                <a:ea typeface="굴림" pitchFamily="50" charset="-127"/>
              </a:rPr>
              <a:t>heap</a:t>
            </a:r>
            <a:r>
              <a:rPr lang="en-US" altLang="ko-KR" sz="2200">
                <a:ea typeface="굴림" pitchFamily="50" charset="-127"/>
              </a:rPr>
              <a:t> is complete.</a:t>
            </a:r>
            <a:endParaRPr lang="en-US" altLang="ko-KR">
              <a:ea typeface="굴림" pitchFamily="50" charset="-127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777D5BE6-4BB7-4B36-937C-D05A444DD5CD}"/>
              </a:ext>
            </a:extLst>
          </p:cNvPr>
          <p:cNvGrpSpPr>
            <a:grpSpLocks/>
          </p:cNvGrpSpPr>
          <p:nvPr/>
        </p:nvGrpSpPr>
        <p:grpSpPr bwMode="auto">
          <a:xfrm>
            <a:off x="454025" y="3352800"/>
            <a:ext cx="3924300" cy="3200400"/>
            <a:chOff x="336" y="1392"/>
            <a:chExt cx="2472" cy="2016"/>
          </a:xfrm>
        </p:grpSpPr>
        <p:grpSp>
          <p:nvGrpSpPr>
            <p:cNvPr id="34848" name="Group 5">
              <a:extLst>
                <a:ext uri="{FF2B5EF4-FFF2-40B4-BE49-F238E27FC236}">
                  <a16:creationId xmlns:a16="http://schemas.microsoft.com/office/drawing/2014/main" id="{4325DB2D-BCC4-448C-8B79-8A7B8327E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4877" name="Oval 6">
                <a:extLst>
                  <a:ext uri="{FF2B5EF4-FFF2-40B4-BE49-F238E27FC236}">
                    <a16:creationId xmlns:a16="http://schemas.microsoft.com/office/drawing/2014/main" id="{112D3A86-8F21-4EC2-B174-CFEF04F9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78" name="Text Box 7">
                <a:extLst>
                  <a:ext uri="{FF2B5EF4-FFF2-40B4-BE49-F238E27FC236}">
                    <a16:creationId xmlns:a16="http://schemas.microsoft.com/office/drawing/2014/main" id="{3DE395D4-54AD-4F69-B873-4825F59E2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4849" name="Group 8">
              <a:extLst>
                <a:ext uri="{FF2B5EF4-FFF2-40B4-BE49-F238E27FC236}">
                  <a16:creationId xmlns:a16="http://schemas.microsoft.com/office/drawing/2014/main" id="{1C5FED08-8F83-415A-96A3-916827BD9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4875" name="Oval 9">
                <a:extLst>
                  <a:ext uri="{FF2B5EF4-FFF2-40B4-BE49-F238E27FC236}">
                    <a16:creationId xmlns:a16="http://schemas.microsoft.com/office/drawing/2014/main" id="{91270F09-A5D4-4DF4-BDBD-A6CD85393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76" name="Text Box 10">
                <a:extLst>
                  <a:ext uri="{FF2B5EF4-FFF2-40B4-BE49-F238E27FC236}">
                    <a16:creationId xmlns:a16="http://schemas.microsoft.com/office/drawing/2014/main" id="{032B2C79-A100-444E-826C-7EB8584D9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4850" name="Group 11">
              <a:extLst>
                <a:ext uri="{FF2B5EF4-FFF2-40B4-BE49-F238E27FC236}">
                  <a16:creationId xmlns:a16="http://schemas.microsoft.com/office/drawing/2014/main" id="{FDFCC992-1C54-4BFC-AAF3-B141B1A4C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4873" name="Oval 12">
                <a:extLst>
                  <a:ext uri="{FF2B5EF4-FFF2-40B4-BE49-F238E27FC236}">
                    <a16:creationId xmlns:a16="http://schemas.microsoft.com/office/drawing/2014/main" id="{29C1C294-8CCA-4B88-85D5-3786F2975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74" name="Text Box 13">
                <a:extLst>
                  <a:ext uri="{FF2B5EF4-FFF2-40B4-BE49-F238E27FC236}">
                    <a16:creationId xmlns:a16="http://schemas.microsoft.com/office/drawing/2014/main" id="{236C4E5E-30DE-448F-8B8B-F708C9D20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4851" name="Group 14">
              <a:extLst>
                <a:ext uri="{FF2B5EF4-FFF2-40B4-BE49-F238E27FC236}">
                  <a16:creationId xmlns:a16="http://schemas.microsoft.com/office/drawing/2014/main" id="{E4AA923F-9BFD-42AF-BD8F-BA3A6D2CD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34871" name="Oval 15">
                <a:extLst>
                  <a:ext uri="{FF2B5EF4-FFF2-40B4-BE49-F238E27FC236}">
                    <a16:creationId xmlns:a16="http://schemas.microsoft.com/office/drawing/2014/main" id="{8FC24F96-3B5B-4909-8F54-738F98D9A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72" name="Text Box 16">
                <a:extLst>
                  <a:ext uri="{FF2B5EF4-FFF2-40B4-BE49-F238E27FC236}">
                    <a16:creationId xmlns:a16="http://schemas.microsoft.com/office/drawing/2014/main" id="{A93D37D5-1A47-40EB-B06F-725A271CC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4852" name="Group 17">
              <a:extLst>
                <a:ext uri="{FF2B5EF4-FFF2-40B4-BE49-F238E27FC236}">
                  <a16:creationId xmlns:a16="http://schemas.microsoft.com/office/drawing/2014/main" id="{52163B55-98B9-433D-ABF0-82310D5F5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4869" name="Oval 18">
                <a:extLst>
                  <a:ext uri="{FF2B5EF4-FFF2-40B4-BE49-F238E27FC236}">
                    <a16:creationId xmlns:a16="http://schemas.microsoft.com/office/drawing/2014/main" id="{494A5B98-5337-4DAB-A0E2-099659065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70" name="Text Box 19">
                <a:extLst>
                  <a:ext uri="{FF2B5EF4-FFF2-40B4-BE49-F238E27FC236}">
                    <a16:creationId xmlns:a16="http://schemas.microsoft.com/office/drawing/2014/main" id="{39A76D9F-176B-4F7D-AE6E-A8818AE7E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4853" name="Group 20">
              <a:extLst>
                <a:ext uri="{FF2B5EF4-FFF2-40B4-BE49-F238E27FC236}">
                  <a16:creationId xmlns:a16="http://schemas.microsoft.com/office/drawing/2014/main" id="{E0CF8A0B-CB1C-4B61-9A68-24F5FFEE0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4867" name="Oval 21">
                <a:extLst>
                  <a:ext uri="{FF2B5EF4-FFF2-40B4-BE49-F238E27FC236}">
                    <a16:creationId xmlns:a16="http://schemas.microsoft.com/office/drawing/2014/main" id="{59719E03-AFEE-49D7-A633-8DEAC9CE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68" name="Text Box 22">
                <a:extLst>
                  <a:ext uri="{FF2B5EF4-FFF2-40B4-BE49-F238E27FC236}">
                    <a16:creationId xmlns:a16="http://schemas.microsoft.com/office/drawing/2014/main" id="{6845AF6B-7E48-40C8-892B-D2E93F336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4854" name="Group 23">
              <a:extLst>
                <a:ext uri="{FF2B5EF4-FFF2-40B4-BE49-F238E27FC236}">
                  <a16:creationId xmlns:a16="http://schemas.microsoft.com/office/drawing/2014/main" id="{A778BE4B-7E05-42CA-BDC8-7A0032B1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34865" name="Oval 24">
                <a:extLst>
                  <a:ext uri="{FF2B5EF4-FFF2-40B4-BE49-F238E27FC236}">
                    <a16:creationId xmlns:a16="http://schemas.microsoft.com/office/drawing/2014/main" id="{F1231540-A175-4199-8735-94383FFA3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66" name="Text Box 25">
                <a:extLst>
                  <a:ext uri="{FF2B5EF4-FFF2-40B4-BE49-F238E27FC236}">
                    <a16:creationId xmlns:a16="http://schemas.microsoft.com/office/drawing/2014/main" id="{C68F64B3-6A20-4B72-8640-18686267A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34855" name="Group 26">
              <a:extLst>
                <a:ext uri="{FF2B5EF4-FFF2-40B4-BE49-F238E27FC236}">
                  <a16:creationId xmlns:a16="http://schemas.microsoft.com/office/drawing/2014/main" id="{F1BC2CA7-7A5E-4A44-8F2B-B11BE01F7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" y="1392"/>
              <a:ext cx="292" cy="288"/>
              <a:chOff x="2640" y="2688"/>
              <a:chExt cx="292" cy="288"/>
            </a:xfrm>
          </p:grpSpPr>
          <p:sp>
            <p:nvSpPr>
              <p:cNvPr id="34863" name="Oval 27">
                <a:extLst>
                  <a:ext uri="{FF2B5EF4-FFF2-40B4-BE49-F238E27FC236}">
                    <a16:creationId xmlns:a16="http://schemas.microsoft.com/office/drawing/2014/main" id="{EAC216BA-1D1A-4EC2-BA9B-80A67E207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64" name="Text Box 28">
                <a:extLst>
                  <a:ext uri="{FF2B5EF4-FFF2-40B4-BE49-F238E27FC236}">
                    <a16:creationId xmlns:a16="http://schemas.microsoft.com/office/drawing/2014/main" id="{A2EFF3D9-B208-498E-9B82-235644A7A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sp>
          <p:nvSpPr>
            <p:cNvPr id="34856" name="Line 29">
              <a:extLst>
                <a:ext uri="{FF2B5EF4-FFF2-40B4-BE49-F238E27FC236}">
                  <a16:creationId xmlns:a16="http://schemas.microsoft.com/office/drawing/2014/main" id="{3E1C7517-0D5B-41B7-B38A-7A8AA60A2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7" name="Line 30">
              <a:extLst>
                <a:ext uri="{FF2B5EF4-FFF2-40B4-BE49-F238E27FC236}">
                  <a16:creationId xmlns:a16="http://schemas.microsoft.com/office/drawing/2014/main" id="{2BA38B38-8FDA-413B-AF96-7343E36EE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8" name="Line 31">
              <a:extLst>
                <a:ext uri="{FF2B5EF4-FFF2-40B4-BE49-F238E27FC236}">
                  <a16:creationId xmlns:a16="http://schemas.microsoft.com/office/drawing/2014/main" id="{ACB009A5-CEBA-4860-9C81-AE601099F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9" name="Line 32">
              <a:extLst>
                <a:ext uri="{FF2B5EF4-FFF2-40B4-BE49-F238E27FC236}">
                  <a16:creationId xmlns:a16="http://schemas.microsoft.com/office/drawing/2014/main" id="{F0C26039-D6FB-4051-B13D-8AA0CC3A2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0" name="Line 33">
              <a:extLst>
                <a:ext uri="{FF2B5EF4-FFF2-40B4-BE49-F238E27FC236}">
                  <a16:creationId xmlns:a16="http://schemas.microsoft.com/office/drawing/2014/main" id="{BC03E9D3-D698-469E-8C2E-9AA2C56B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1" name="Line 34">
              <a:extLst>
                <a:ext uri="{FF2B5EF4-FFF2-40B4-BE49-F238E27FC236}">
                  <a16:creationId xmlns:a16="http://schemas.microsoft.com/office/drawing/2014/main" id="{A41EC2FC-9C62-4B5D-B4B2-09F46C9AA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2" name="Line 35">
              <a:extLst>
                <a:ext uri="{FF2B5EF4-FFF2-40B4-BE49-F238E27FC236}">
                  <a16:creationId xmlns:a16="http://schemas.microsoft.com/office/drawing/2014/main" id="{A886F2B1-2276-4078-9D80-76246344F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21" name="Group 36">
            <a:extLst>
              <a:ext uri="{FF2B5EF4-FFF2-40B4-BE49-F238E27FC236}">
                <a16:creationId xmlns:a16="http://schemas.microsoft.com/office/drawing/2014/main" id="{16045343-5EF9-46DE-B2BE-1F02E5853E52}"/>
              </a:ext>
            </a:extLst>
          </p:cNvPr>
          <p:cNvGrpSpPr>
            <a:grpSpLocks/>
          </p:cNvGrpSpPr>
          <p:nvPr/>
        </p:nvGrpSpPr>
        <p:grpSpPr bwMode="auto">
          <a:xfrm>
            <a:off x="2054225" y="1905000"/>
            <a:ext cx="4876800" cy="960438"/>
            <a:chOff x="432" y="864"/>
            <a:chExt cx="3072" cy="605"/>
          </a:xfrm>
        </p:grpSpPr>
        <p:sp>
          <p:nvSpPr>
            <p:cNvPr id="34823" name="Text Box 37">
              <a:extLst>
                <a:ext uri="{FF2B5EF4-FFF2-40B4-BE49-F238E27FC236}">
                  <a16:creationId xmlns:a16="http://schemas.microsoft.com/office/drawing/2014/main" id="{257AEDAD-A223-4204-B104-A793C3E9C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4" name="Text Box 38">
              <a:extLst>
                <a:ext uri="{FF2B5EF4-FFF2-40B4-BE49-F238E27FC236}">
                  <a16:creationId xmlns:a16="http://schemas.microsoft.com/office/drawing/2014/main" id="{35E78819-D4B1-488D-8961-2BF542E3B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5" name="Text Box 39">
              <a:extLst>
                <a:ext uri="{FF2B5EF4-FFF2-40B4-BE49-F238E27FC236}">
                  <a16:creationId xmlns:a16="http://schemas.microsoft.com/office/drawing/2014/main" id="{8B56C08C-1A3B-48B4-BC4F-5406AD53A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6" name="Text Box 40">
              <a:extLst>
                <a:ext uri="{FF2B5EF4-FFF2-40B4-BE49-F238E27FC236}">
                  <a16:creationId xmlns:a16="http://schemas.microsoft.com/office/drawing/2014/main" id="{CEF62086-9DD7-44F1-8835-7A5CE260A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7" name="Text Box 41">
              <a:extLst>
                <a:ext uri="{FF2B5EF4-FFF2-40B4-BE49-F238E27FC236}">
                  <a16:creationId xmlns:a16="http://schemas.microsoft.com/office/drawing/2014/main" id="{B16320DC-CDD5-468B-A936-302DECE2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8" name="Text Box 42">
              <a:extLst>
                <a:ext uri="{FF2B5EF4-FFF2-40B4-BE49-F238E27FC236}">
                  <a16:creationId xmlns:a16="http://schemas.microsoft.com/office/drawing/2014/main" id="{C0E4B8FC-F0F9-4A7C-9E4A-2F3A46DA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0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29" name="Text Box 43">
              <a:extLst>
                <a:ext uri="{FF2B5EF4-FFF2-40B4-BE49-F238E27FC236}">
                  <a16:creationId xmlns:a16="http://schemas.microsoft.com/office/drawing/2014/main" id="{E417CACF-535F-4427-9DFD-B95156E0A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4</a:t>
              </a:r>
            </a:p>
          </p:txBody>
        </p:sp>
        <p:sp>
          <p:nvSpPr>
            <p:cNvPr id="34830" name="Text Box 44">
              <a:extLst>
                <a:ext uri="{FF2B5EF4-FFF2-40B4-BE49-F238E27FC236}">
                  <a16:creationId xmlns:a16="http://schemas.microsoft.com/office/drawing/2014/main" id="{0C4DC169-4B2C-4946-AFA5-735956FC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2</a:t>
              </a:r>
            </a:p>
          </p:txBody>
        </p:sp>
        <p:sp>
          <p:nvSpPr>
            <p:cNvPr id="34831" name="Text Box 45">
              <a:extLst>
                <a:ext uri="{FF2B5EF4-FFF2-40B4-BE49-F238E27FC236}">
                  <a16:creationId xmlns:a16="http://schemas.microsoft.com/office/drawing/2014/main" id="{89F28BE3-BFC0-48EE-94B5-F6ECB3CEE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</a:p>
          </p:txBody>
        </p:sp>
        <p:sp>
          <p:nvSpPr>
            <p:cNvPr id="34832" name="Text Box 46">
              <a:extLst>
                <a:ext uri="{FF2B5EF4-FFF2-40B4-BE49-F238E27FC236}">
                  <a16:creationId xmlns:a16="http://schemas.microsoft.com/office/drawing/2014/main" id="{2E454BA0-81E4-48E8-9E48-AAAC210DE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</a:p>
          </p:txBody>
        </p:sp>
        <p:sp>
          <p:nvSpPr>
            <p:cNvPr id="34833" name="Text Box 47">
              <a:extLst>
                <a:ext uri="{FF2B5EF4-FFF2-40B4-BE49-F238E27FC236}">
                  <a16:creationId xmlns:a16="http://schemas.microsoft.com/office/drawing/2014/main" id="{6A562FB8-30B6-47E4-A628-7961B3EB2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9</a:t>
              </a:r>
            </a:p>
          </p:txBody>
        </p:sp>
        <p:sp>
          <p:nvSpPr>
            <p:cNvPr id="34834" name="Text Box 48">
              <a:extLst>
                <a:ext uri="{FF2B5EF4-FFF2-40B4-BE49-F238E27FC236}">
                  <a16:creationId xmlns:a16="http://schemas.microsoft.com/office/drawing/2014/main" id="{98FDD281-BA07-48F3-8B09-6C29A7FB6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2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10</a:t>
              </a:r>
            </a:p>
          </p:txBody>
        </p:sp>
        <p:grpSp>
          <p:nvGrpSpPr>
            <p:cNvPr id="34835" name="Group 49">
              <a:extLst>
                <a:ext uri="{FF2B5EF4-FFF2-40B4-BE49-F238E27FC236}">
                  <a16:creationId xmlns:a16="http://schemas.microsoft.com/office/drawing/2014/main" id="{014253F6-94D4-4A82-994D-884902722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34840" name="Rectangle 50">
                <a:extLst>
                  <a:ext uri="{FF2B5EF4-FFF2-40B4-BE49-F238E27FC236}">
                    <a16:creationId xmlns:a16="http://schemas.microsoft.com/office/drawing/2014/main" id="{FE57FB5B-929F-42BC-A3AB-FA047F52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1" name="Rectangle 51">
                <a:extLst>
                  <a:ext uri="{FF2B5EF4-FFF2-40B4-BE49-F238E27FC236}">
                    <a16:creationId xmlns:a16="http://schemas.microsoft.com/office/drawing/2014/main" id="{CDF48482-8CA1-48E3-B1FE-D7EC4DFAE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2" name="Rectangle 52">
                <a:extLst>
                  <a:ext uri="{FF2B5EF4-FFF2-40B4-BE49-F238E27FC236}">
                    <a16:creationId xmlns:a16="http://schemas.microsoft.com/office/drawing/2014/main" id="{1C7A20C5-0447-4613-A936-88BA6D944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3" name="Rectangle 53">
                <a:extLst>
                  <a:ext uri="{FF2B5EF4-FFF2-40B4-BE49-F238E27FC236}">
                    <a16:creationId xmlns:a16="http://schemas.microsoft.com/office/drawing/2014/main" id="{B71A8180-C96D-49EC-B0FC-2BAEA4C7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4" name="Rectangle 54">
                <a:extLst>
                  <a:ext uri="{FF2B5EF4-FFF2-40B4-BE49-F238E27FC236}">
                    <a16:creationId xmlns:a16="http://schemas.microsoft.com/office/drawing/2014/main" id="{10667491-9DEF-43C0-B99F-00653D144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5" name="Rectangle 55">
                <a:extLst>
                  <a:ext uri="{FF2B5EF4-FFF2-40B4-BE49-F238E27FC236}">
                    <a16:creationId xmlns:a16="http://schemas.microsoft.com/office/drawing/2014/main" id="{D3F10A04-756F-4D61-B6C4-986DF9A25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6" name="Rectangle 56">
                <a:extLst>
                  <a:ext uri="{FF2B5EF4-FFF2-40B4-BE49-F238E27FC236}">
                    <a16:creationId xmlns:a16="http://schemas.microsoft.com/office/drawing/2014/main" id="{CA3EE755-EC92-4EA1-B61B-5CFD591B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4847" name="Rectangle 57">
                <a:extLst>
                  <a:ext uri="{FF2B5EF4-FFF2-40B4-BE49-F238E27FC236}">
                    <a16:creationId xmlns:a16="http://schemas.microsoft.com/office/drawing/2014/main" id="{46E188E9-16B5-4BE4-AC00-2EF3952AC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34836" name="Text Box 58">
              <a:extLst>
                <a:ext uri="{FF2B5EF4-FFF2-40B4-BE49-F238E27FC236}">
                  <a16:creationId xmlns:a16="http://schemas.microsoft.com/office/drawing/2014/main" id="{5B924851-2837-4C2A-ADC0-0F4FBC36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7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37" name="Text Box 59">
              <a:extLst>
                <a:ext uri="{FF2B5EF4-FFF2-40B4-BE49-F238E27FC236}">
                  <a16:creationId xmlns:a16="http://schemas.microsoft.com/office/drawing/2014/main" id="{EC28C89E-82F1-4D1A-A6CF-6FD2CEBF7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6</a:t>
              </a:r>
              <a:endPara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sp>
          <p:nvSpPr>
            <p:cNvPr id="34838" name="Text Box 60">
              <a:extLst>
                <a:ext uri="{FF2B5EF4-FFF2-40B4-BE49-F238E27FC236}">
                  <a16:creationId xmlns:a16="http://schemas.microsoft.com/office/drawing/2014/main" id="{2DC82A15-BA9C-422B-93D9-E1D5E76B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34839" name="Text Box 61">
              <a:extLst>
                <a:ext uri="{FF2B5EF4-FFF2-40B4-BE49-F238E27FC236}">
                  <a16:creationId xmlns:a16="http://schemas.microsoft.com/office/drawing/2014/main" id="{B0BAB207-9C76-41E2-9F6F-2528B2E14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5</a:t>
              </a:r>
            </a:p>
          </p:txBody>
        </p:sp>
      </p:grpSp>
      <p:sp>
        <p:nvSpPr>
          <p:cNvPr id="34822" name="TextBox 48">
            <a:extLst>
              <a:ext uri="{FF2B5EF4-FFF2-40B4-BE49-F238E27FC236}">
                <a16:creationId xmlns:a16="http://schemas.microsoft.com/office/drawing/2014/main" id="{3E03B72A-1BC1-4048-8BD3-D5392B9D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601980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64795C8-6B35-46C9-8CD5-958653887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3175"/>
            <a:ext cx="8077200" cy="10556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</a:t>
            </a:r>
            <a:endParaRPr lang="en-US" altLang="ko-KR" sz="3500" i="1">
              <a:ea typeface="굴림" pitchFamily="50" charset="-127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BF60A98-B16F-47C5-8BDA-BF2278AD4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552825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SzPct val="120000"/>
              <a:defRPr/>
            </a:pPr>
            <a:r>
              <a:rPr lang="en-US" altLang="ko-KR" sz="2200" dirty="0">
                <a:ea typeface="굴림" pitchFamily="50" charset="-127"/>
              </a:rPr>
              <a:t>We start with the heap that we formed from an unsorted array.</a:t>
            </a:r>
          </a:p>
          <a:p>
            <a:pPr>
              <a:buSzPct val="120000"/>
              <a:defRPr/>
            </a:pPr>
            <a:r>
              <a:rPr lang="en-US" altLang="ko-KR" sz="2200" dirty="0">
                <a:ea typeface="굴림" pitchFamily="50" charset="-127"/>
              </a:rPr>
              <a:t>The heap is in </a:t>
            </a:r>
            <a:r>
              <a:rPr lang="en-US" altLang="ko-KR" sz="2200" dirty="0" err="1">
                <a:ea typeface="굴림" pitchFamily="50" charset="-127"/>
              </a:rPr>
              <a:t>arr</a:t>
            </a:r>
            <a:r>
              <a:rPr lang="en-US" altLang="ko-KR" sz="2200" dirty="0">
                <a:ea typeface="굴림" pitchFamily="50" charset="-127"/>
              </a:rPr>
              <a:t>[0..7] and the sorted region is empty.</a:t>
            </a:r>
          </a:p>
          <a:p>
            <a:pPr>
              <a:buSzPct val="120000"/>
              <a:defRPr/>
            </a:pPr>
            <a:r>
              <a:rPr lang="en-US" altLang="ko-KR" sz="2200" dirty="0">
                <a:ea typeface="굴림" pitchFamily="50" charset="-127"/>
              </a:rPr>
              <a:t>We move the largest item in the heap to the beginning of the sorted region by swapping </a:t>
            </a:r>
            <a:r>
              <a:rPr lang="en-US" altLang="ko-KR" sz="2200" dirty="0" err="1">
                <a:ea typeface="굴림" pitchFamily="50" charset="-127"/>
              </a:rPr>
              <a:t>arr</a:t>
            </a:r>
            <a:r>
              <a:rPr lang="en-US" altLang="ko-KR" sz="2200" dirty="0">
                <a:ea typeface="굴림" pitchFamily="50" charset="-127"/>
              </a:rPr>
              <a:t>[0] with </a:t>
            </a:r>
            <a:r>
              <a:rPr lang="en-US" altLang="ko-KR" sz="2200" dirty="0" err="1">
                <a:ea typeface="굴림" pitchFamily="50" charset="-127"/>
              </a:rPr>
              <a:t>arr</a:t>
            </a:r>
            <a:r>
              <a:rPr lang="en-US" altLang="ko-KR" sz="2200" dirty="0">
                <a:ea typeface="굴림" pitchFamily="50" charset="-127"/>
              </a:rPr>
              <a:t>[7].</a:t>
            </a:r>
            <a:endParaRPr lang="en-US" altLang="ko-KR" dirty="0">
              <a:ea typeface="굴림" pitchFamily="50" charset="-127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9679DFB4-67A3-4CCE-BB1E-D1B2190368B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71800"/>
            <a:ext cx="3924300" cy="3200400"/>
            <a:chOff x="336" y="1392"/>
            <a:chExt cx="2472" cy="2016"/>
          </a:xfrm>
        </p:grpSpPr>
        <p:grpSp>
          <p:nvGrpSpPr>
            <p:cNvPr id="37929" name="Group 5">
              <a:extLst>
                <a:ext uri="{FF2B5EF4-FFF2-40B4-BE49-F238E27FC236}">
                  <a16:creationId xmlns:a16="http://schemas.microsoft.com/office/drawing/2014/main" id="{E33BCCBD-D26A-46A0-9EEF-8E7FCD23B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37958" name="Oval 6">
                <a:extLst>
                  <a:ext uri="{FF2B5EF4-FFF2-40B4-BE49-F238E27FC236}">
                    <a16:creationId xmlns:a16="http://schemas.microsoft.com/office/drawing/2014/main" id="{74DA9A17-FB53-421D-A2CA-832551B1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59" name="Text Box 7">
                <a:extLst>
                  <a:ext uri="{FF2B5EF4-FFF2-40B4-BE49-F238E27FC236}">
                    <a16:creationId xmlns:a16="http://schemas.microsoft.com/office/drawing/2014/main" id="{BA3252B3-7BB0-4A2E-9ACA-5ED7F2353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7930" name="Group 8">
              <a:extLst>
                <a:ext uri="{FF2B5EF4-FFF2-40B4-BE49-F238E27FC236}">
                  <a16:creationId xmlns:a16="http://schemas.microsoft.com/office/drawing/2014/main" id="{FEAFB730-2B1F-4CAF-AFCE-23B3BA93CC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37956" name="Oval 9">
                <a:extLst>
                  <a:ext uri="{FF2B5EF4-FFF2-40B4-BE49-F238E27FC236}">
                    <a16:creationId xmlns:a16="http://schemas.microsoft.com/office/drawing/2014/main" id="{6ECCD255-8B1F-4FA8-982B-9DD3D6F9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57" name="Text Box 10">
                <a:extLst>
                  <a:ext uri="{FF2B5EF4-FFF2-40B4-BE49-F238E27FC236}">
                    <a16:creationId xmlns:a16="http://schemas.microsoft.com/office/drawing/2014/main" id="{A4BDB430-1F03-4FFA-AA19-B0F4F919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7931" name="Group 11">
              <a:extLst>
                <a:ext uri="{FF2B5EF4-FFF2-40B4-BE49-F238E27FC236}">
                  <a16:creationId xmlns:a16="http://schemas.microsoft.com/office/drawing/2014/main" id="{F0B13E03-7E4E-4EFD-927B-BD73C6963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37954" name="Oval 12">
                <a:extLst>
                  <a:ext uri="{FF2B5EF4-FFF2-40B4-BE49-F238E27FC236}">
                    <a16:creationId xmlns:a16="http://schemas.microsoft.com/office/drawing/2014/main" id="{51F2244E-C765-4172-A1DC-96C682CC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55" name="Text Box 13">
                <a:extLst>
                  <a:ext uri="{FF2B5EF4-FFF2-40B4-BE49-F238E27FC236}">
                    <a16:creationId xmlns:a16="http://schemas.microsoft.com/office/drawing/2014/main" id="{A4037E6A-F13B-46A2-8A83-BB791EFE5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7932" name="Group 14">
              <a:extLst>
                <a:ext uri="{FF2B5EF4-FFF2-40B4-BE49-F238E27FC236}">
                  <a16:creationId xmlns:a16="http://schemas.microsoft.com/office/drawing/2014/main" id="{3C6F37CC-D2ED-489E-BDF8-E9ECC4B2F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37952" name="Oval 15">
                <a:extLst>
                  <a:ext uri="{FF2B5EF4-FFF2-40B4-BE49-F238E27FC236}">
                    <a16:creationId xmlns:a16="http://schemas.microsoft.com/office/drawing/2014/main" id="{4CCE0996-561F-40BE-9C2B-343ABCCED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53" name="Text Box 16">
                <a:extLst>
                  <a:ext uri="{FF2B5EF4-FFF2-40B4-BE49-F238E27FC236}">
                    <a16:creationId xmlns:a16="http://schemas.microsoft.com/office/drawing/2014/main" id="{84307DE3-0602-4935-B850-0D6CEEFAB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7933" name="Group 17">
              <a:extLst>
                <a:ext uri="{FF2B5EF4-FFF2-40B4-BE49-F238E27FC236}">
                  <a16:creationId xmlns:a16="http://schemas.microsoft.com/office/drawing/2014/main" id="{616621A8-F964-4550-B194-64F641663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37950" name="Oval 18">
                <a:extLst>
                  <a:ext uri="{FF2B5EF4-FFF2-40B4-BE49-F238E27FC236}">
                    <a16:creationId xmlns:a16="http://schemas.microsoft.com/office/drawing/2014/main" id="{110F713A-437B-436C-A56C-1C7C1AB68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51" name="Text Box 19">
                <a:extLst>
                  <a:ext uri="{FF2B5EF4-FFF2-40B4-BE49-F238E27FC236}">
                    <a16:creationId xmlns:a16="http://schemas.microsoft.com/office/drawing/2014/main" id="{53526611-0677-4F71-9F8F-50B6924B7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7934" name="Group 20">
              <a:extLst>
                <a:ext uri="{FF2B5EF4-FFF2-40B4-BE49-F238E27FC236}">
                  <a16:creationId xmlns:a16="http://schemas.microsoft.com/office/drawing/2014/main" id="{97C63AFD-3DEA-4102-8E06-C8F141C0B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37948" name="Oval 21">
                <a:extLst>
                  <a:ext uri="{FF2B5EF4-FFF2-40B4-BE49-F238E27FC236}">
                    <a16:creationId xmlns:a16="http://schemas.microsoft.com/office/drawing/2014/main" id="{FB972230-35D3-4A9B-A432-0D4AB128C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49" name="Text Box 22">
                <a:extLst>
                  <a:ext uri="{FF2B5EF4-FFF2-40B4-BE49-F238E27FC236}">
                    <a16:creationId xmlns:a16="http://schemas.microsoft.com/office/drawing/2014/main" id="{73700603-9051-4C61-8353-519ADABD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7935" name="Group 23">
              <a:extLst>
                <a:ext uri="{FF2B5EF4-FFF2-40B4-BE49-F238E27FC236}">
                  <a16:creationId xmlns:a16="http://schemas.microsoft.com/office/drawing/2014/main" id="{C1E1E02A-F5E3-4412-9A91-7F83F1F89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37946" name="Oval 24">
                <a:extLst>
                  <a:ext uri="{FF2B5EF4-FFF2-40B4-BE49-F238E27FC236}">
                    <a16:creationId xmlns:a16="http://schemas.microsoft.com/office/drawing/2014/main" id="{3200863C-9234-4B14-A9B1-929AAD832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47" name="Text Box 25">
                <a:extLst>
                  <a:ext uri="{FF2B5EF4-FFF2-40B4-BE49-F238E27FC236}">
                    <a16:creationId xmlns:a16="http://schemas.microsoft.com/office/drawing/2014/main" id="{EAAFFD52-F6D6-4D70-95B9-8A94681F9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37936" name="Group 26">
              <a:extLst>
                <a:ext uri="{FF2B5EF4-FFF2-40B4-BE49-F238E27FC236}">
                  <a16:creationId xmlns:a16="http://schemas.microsoft.com/office/drawing/2014/main" id="{77D92953-5B71-4061-9D3F-7E69238DD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" y="1392"/>
              <a:ext cx="292" cy="288"/>
              <a:chOff x="2640" y="2688"/>
              <a:chExt cx="292" cy="288"/>
            </a:xfrm>
          </p:grpSpPr>
          <p:sp>
            <p:nvSpPr>
              <p:cNvPr id="37944" name="Oval 27">
                <a:extLst>
                  <a:ext uri="{FF2B5EF4-FFF2-40B4-BE49-F238E27FC236}">
                    <a16:creationId xmlns:a16="http://schemas.microsoft.com/office/drawing/2014/main" id="{F22510C4-DEA0-4427-BA33-4C3614689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7945" name="Text Box 28">
                <a:extLst>
                  <a:ext uri="{FF2B5EF4-FFF2-40B4-BE49-F238E27FC236}">
                    <a16:creationId xmlns:a16="http://schemas.microsoft.com/office/drawing/2014/main" id="{461A4D07-B379-4879-80A0-5380F371D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10</a:t>
                </a:r>
              </a:p>
            </p:txBody>
          </p:sp>
        </p:grpSp>
        <p:sp>
          <p:nvSpPr>
            <p:cNvPr id="37937" name="Line 29">
              <a:extLst>
                <a:ext uri="{FF2B5EF4-FFF2-40B4-BE49-F238E27FC236}">
                  <a16:creationId xmlns:a16="http://schemas.microsoft.com/office/drawing/2014/main" id="{E503F726-E617-469C-B242-0148B9E22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8" name="Line 30">
              <a:extLst>
                <a:ext uri="{FF2B5EF4-FFF2-40B4-BE49-F238E27FC236}">
                  <a16:creationId xmlns:a16="http://schemas.microsoft.com/office/drawing/2014/main" id="{9D4F4ECA-7E5C-4BFE-9F71-CC9A65BA7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39" name="Line 31">
              <a:extLst>
                <a:ext uri="{FF2B5EF4-FFF2-40B4-BE49-F238E27FC236}">
                  <a16:creationId xmlns:a16="http://schemas.microsoft.com/office/drawing/2014/main" id="{ED21928F-B49D-41EC-97B4-16E7FFC4A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0" name="Line 32">
              <a:extLst>
                <a:ext uri="{FF2B5EF4-FFF2-40B4-BE49-F238E27FC236}">
                  <a16:creationId xmlns:a16="http://schemas.microsoft.com/office/drawing/2014/main" id="{3964986F-593F-452B-8201-8CA0E827F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1" name="Line 33">
              <a:extLst>
                <a:ext uri="{FF2B5EF4-FFF2-40B4-BE49-F238E27FC236}">
                  <a16:creationId xmlns:a16="http://schemas.microsoft.com/office/drawing/2014/main" id="{0AD4902B-87F1-414E-9590-D45D9D2D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2" name="Line 34">
              <a:extLst>
                <a:ext uri="{FF2B5EF4-FFF2-40B4-BE49-F238E27FC236}">
                  <a16:creationId xmlns:a16="http://schemas.microsoft.com/office/drawing/2014/main" id="{DA7377A2-E8B5-4EC9-8488-8BBA40D53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43" name="Line 35">
              <a:extLst>
                <a:ext uri="{FF2B5EF4-FFF2-40B4-BE49-F238E27FC236}">
                  <a16:creationId xmlns:a16="http://schemas.microsoft.com/office/drawing/2014/main" id="{BB776F38-F9DD-4197-B4AA-AF05608EE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7893" name="Group 71">
            <a:extLst>
              <a:ext uri="{FF2B5EF4-FFF2-40B4-BE49-F238E27FC236}">
                <a16:creationId xmlns:a16="http://schemas.microsoft.com/office/drawing/2014/main" id="{2538F8A4-8514-4819-917E-02DE8025FBB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219200"/>
            <a:ext cx="5630863" cy="1417638"/>
            <a:chOff x="869" y="768"/>
            <a:chExt cx="3547" cy="893"/>
          </a:xfrm>
        </p:grpSpPr>
        <p:grpSp>
          <p:nvGrpSpPr>
            <p:cNvPr id="37895" name="Group 65">
              <a:extLst>
                <a:ext uri="{FF2B5EF4-FFF2-40B4-BE49-F238E27FC236}">
                  <a16:creationId xmlns:a16="http://schemas.microsoft.com/office/drawing/2014/main" id="{C2A13496-EDAF-4D04-BA5C-F0D0092F1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" y="768"/>
              <a:ext cx="3547" cy="624"/>
              <a:chOff x="869" y="768"/>
              <a:chExt cx="3547" cy="624"/>
            </a:xfrm>
          </p:grpSpPr>
          <p:grpSp>
            <p:nvGrpSpPr>
              <p:cNvPr id="37901" name="Group 63">
                <a:extLst>
                  <a:ext uri="{FF2B5EF4-FFF2-40B4-BE49-F238E27FC236}">
                    <a16:creationId xmlns:a16="http://schemas.microsoft.com/office/drawing/2014/main" id="{4AB153D1-B947-4505-BE5A-C231C0FB1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37903" name="Text Box 43">
                  <a:extLst>
                    <a:ext uri="{FF2B5EF4-FFF2-40B4-BE49-F238E27FC236}">
                      <a16:creationId xmlns:a16="http://schemas.microsoft.com/office/drawing/2014/main" id="{32EAB5A2-0F52-41B4-AA8A-E6DFC41FEB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37904" name="Text Box 44">
                  <a:extLst>
                    <a:ext uri="{FF2B5EF4-FFF2-40B4-BE49-F238E27FC236}">
                      <a16:creationId xmlns:a16="http://schemas.microsoft.com/office/drawing/2014/main" id="{30BBA335-8A07-4801-835E-A0F27E9CB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37905" name="Text Box 45">
                  <a:extLst>
                    <a:ext uri="{FF2B5EF4-FFF2-40B4-BE49-F238E27FC236}">
                      <a16:creationId xmlns:a16="http://schemas.microsoft.com/office/drawing/2014/main" id="{96922F39-6D83-4C8E-85A6-22C06B813E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37906" name="Text Box 46">
                  <a:extLst>
                    <a:ext uri="{FF2B5EF4-FFF2-40B4-BE49-F238E27FC236}">
                      <a16:creationId xmlns:a16="http://schemas.microsoft.com/office/drawing/2014/main" id="{73FB8384-C345-47B8-882B-8EAAAF7C4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37907" name="Text Box 47">
                  <a:extLst>
                    <a:ext uri="{FF2B5EF4-FFF2-40B4-BE49-F238E27FC236}">
                      <a16:creationId xmlns:a16="http://schemas.microsoft.com/office/drawing/2014/main" id="{1BF0EDCD-05C4-43FA-8377-9B210D08CC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  <p:sp>
              <p:nvSpPr>
                <p:cNvPr id="37908" name="Text Box 48">
                  <a:extLst>
                    <a:ext uri="{FF2B5EF4-FFF2-40B4-BE49-F238E27FC236}">
                      <a16:creationId xmlns:a16="http://schemas.microsoft.com/office/drawing/2014/main" id="{A2B1150E-40B6-45DB-848D-43957D99CF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grpSp>
              <p:nvGrpSpPr>
                <p:cNvPr id="37909" name="Group 49">
                  <a:extLst>
                    <a:ext uri="{FF2B5EF4-FFF2-40B4-BE49-F238E27FC236}">
                      <a16:creationId xmlns:a16="http://schemas.microsoft.com/office/drawing/2014/main" id="{35F9E217-003D-4DCB-BCF0-1375F5EDA8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37921" name="Rectangle 50">
                    <a:extLst>
                      <a:ext uri="{FF2B5EF4-FFF2-40B4-BE49-F238E27FC236}">
                        <a16:creationId xmlns:a16="http://schemas.microsoft.com/office/drawing/2014/main" id="{E65FEA97-7631-45DD-B8F0-4CD7F2255E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2" name="Rectangle 51">
                    <a:extLst>
                      <a:ext uri="{FF2B5EF4-FFF2-40B4-BE49-F238E27FC236}">
                        <a16:creationId xmlns:a16="http://schemas.microsoft.com/office/drawing/2014/main" id="{646AFC8C-33DC-425C-8F0F-EB0A53747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3" name="Rectangle 52">
                    <a:extLst>
                      <a:ext uri="{FF2B5EF4-FFF2-40B4-BE49-F238E27FC236}">
                        <a16:creationId xmlns:a16="http://schemas.microsoft.com/office/drawing/2014/main" id="{2F47F390-E2FD-45DF-9804-BD6B2435EC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4" name="Rectangle 53">
                    <a:extLst>
                      <a:ext uri="{FF2B5EF4-FFF2-40B4-BE49-F238E27FC236}">
                        <a16:creationId xmlns:a16="http://schemas.microsoft.com/office/drawing/2014/main" id="{72CC9CE1-D53A-4705-AF3C-1813C4229F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5" name="Rectangle 54">
                    <a:extLst>
                      <a:ext uri="{FF2B5EF4-FFF2-40B4-BE49-F238E27FC236}">
                        <a16:creationId xmlns:a16="http://schemas.microsoft.com/office/drawing/2014/main" id="{B2FF6656-E0C9-4CBB-9EC6-03EBE80B3A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6" name="Rectangle 55">
                    <a:extLst>
                      <a:ext uri="{FF2B5EF4-FFF2-40B4-BE49-F238E27FC236}">
                        <a16:creationId xmlns:a16="http://schemas.microsoft.com/office/drawing/2014/main" id="{44B51C1B-DD9E-4557-B287-6D1983332D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7" name="Rectangle 56">
                    <a:extLst>
                      <a:ext uri="{FF2B5EF4-FFF2-40B4-BE49-F238E27FC236}">
                        <a16:creationId xmlns:a16="http://schemas.microsoft.com/office/drawing/2014/main" id="{C1C6865F-8BBF-438B-9900-E387A8202B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8" name="Rectangle 57">
                    <a:extLst>
                      <a:ext uri="{FF2B5EF4-FFF2-40B4-BE49-F238E27FC236}">
                        <a16:creationId xmlns:a16="http://schemas.microsoft.com/office/drawing/2014/main" id="{0D341853-EE39-45AA-B9E0-C6649E7813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37910" name="Group 62">
                  <a:extLst>
                    <a:ext uri="{FF2B5EF4-FFF2-40B4-BE49-F238E27FC236}">
                      <a16:creationId xmlns:a16="http://schemas.microsoft.com/office/drawing/2014/main" id="{B7F9DC97-1010-40E5-ABB5-F0B551E513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37913" name="Text Box 37">
                    <a:extLst>
                      <a:ext uri="{FF2B5EF4-FFF2-40B4-BE49-F238E27FC236}">
                        <a16:creationId xmlns:a16="http://schemas.microsoft.com/office/drawing/2014/main" id="{4590FC09-3D74-411E-A872-892D1A07EC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4" name="Text Box 38">
                    <a:extLst>
                      <a:ext uri="{FF2B5EF4-FFF2-40B4-BE49-F238E27FC236}">
                        <a16:creationId xmlns:a16="http://schemas.microsoft.com/office/drawing/2014/main" id="{BED371E0-5BDE-4B07-BA33-832E922ED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5" name="Text Box 39">
                    <a:extLst>
                      <a:ext uri="{FF2B5EF4-FFF2-40B4-BE49-F238E27FC236}">
                        <a16:creationId xmlns:a16="http://schemas.microsoft.com/office/drawing/2014/main" id="{2A739873-DB0C-4B8F-B1D4-ADAECF5914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6" name="Text Box 40">
                    <a:extLst>
                      <a:ext uri="{FF2B5EF4-FFF2-40B4-BE49-F238E27FC236}">
                        <a16:creationId xmlns:a16="http://schemas.microsoft.com/office/drawing/2014/main" id="{3F8F96F1-7E87-4BC0-8052-94A3B57AC1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7" name="Text Box 41">
                    <a:extLst>
                      <a:ext uri="{FF2B5EF4-FFF2-40B4-BE49-F238E27FC236}">
                        <a16:creationId xmlns:a16="http://schemas.microsoft.com/office/drawing/2014/main" id="{4901EE71-96F1-4736-808A-69F6962429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8" name="Text Box 42">
                    <a:extLst>
                      <a:ext uri="{FF2B5EF4-FFF2-40B4-BE49-F238E27FC236}">
                        <a16:creationId xmlns:a16="http://schemas.microsoft.com/office/drawing/2014/main" id="{2EA97A23-F2BC-45B6-9B0C-6015D2E8A6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19" name="Text Box 58">
                    <a:extLst>
                      <a:ext uri="{FF2B5EF4-FFF2-40B4-BE49-F238E27FC236}">
                        <a16:creationId xmlns:a16="http://schemas.microsoft.com/office/drawing/2014/main" id="{E0E6F8CB-3A68-4CA2-8BBA-E4945B5D15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7920" name="Text Box 59">
                    <a:extLst>
                      <a:ext uri="{FF2B5EF4-FFF2-40B4-BE49-F238E27FC236}">
                        <a16:creationId xmlns:a16="http://schemas.microsoft.com/office/drawing/2014/main" id="{DAC108A7-4DB6-4C74-B6B9-6A7022CB8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37911" name="Text Box 60">
                  <a:extLst>
                    <a:ext uri="{FF2B5EF4-FFF2-40B4-BE49-F238E27FC236}">
                      <a16:creationId xmlns:a16="http://schemas.microsoft.com/office/drawing/2014/main" id="{C9BACAD9-61C5-4E54-B0B6-F19B873E8F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37912" name="Text Box 61">
                  <a:extLst>
                    <a:ext uri="{FF2B5EF4-FFF2-40B4-BE49-F238E27FC236}">
                      <a16:creationId xmlns:a16="http://schemas.microsoft.com/office/drawing/2014/main" id="{32DB136B-27D6-4A9F-A3F5-7CE5FBF39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</p:grpSp>
          <p:sp>
            <p:nvSpPr>
              <p:cNvPr id="37902" name="Text Box 64">
                <a:extLst>
                  <a:ext uri="{FF2B5EF4-FFF2-40B4-BE49-F238E27FC236}">
                    <a16:creationId xmlns:a16="http://schemas.microsoft.com/office/drawing/2014/main" id="{1CDAEA94-E6AA-4BB3-A9E9-24E190512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1088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37896" name="Text Box 66">
              <a:extLst>
                <a:ext uri="{FF2B5EF4-FFF2-40B4-BE49-F238E27FC236}">
                  <a16:creationId xmlns:a16="http://schemas.microsoft.com/office/drawing/2014/main" id="{8A3D8BCA-EDD2-4C26-AAF7-3BC43F62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92"/>
              <a:ext cx="4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Heap</a:t>
              </a:r>
            </a:p>
          </p:txBody>
        </p:sp>
        <p:sp>
          <p:nvSpPr>
            <p:cNvPr id="37897" name="Line 67">
              <a:extLst>
                <a:ext uri="{FF2B5EF4-FFF2-40B4-BE49-F238E27FC236}">
                  <a16:creationId xmlns:a16="http://schemas.microsoft.com/office/drawing/2014/main" id="{C5CD5DB9-D275-4E56-9B73-07BE52E68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898" name="Line 68">
              <a:extLst>
                <a:ext uri="{FF2B5EF4-FFF2-40B4-BE49-F238E27FC236}">
                  <a16:creationId xmlns:a16="http://schemas.microsoft.com/office/drawing/2014/main" id="{2397CADB-43C6-4690-95AE-7F75C4D4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899" name="Line 69">
              <a:extLst>
                <a:ext uri="{FF2B5EF4-FFF2-40B4-BE49-F238E27FC236}">
                  <a16:creationId xmlns:a16="http://schemas.microsoft.com/office/drawing/2014/main" id="{0ED45043-AA41-448B-AC47-3993D761C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900" name="Line 70">
              <a:extLst>
                <a:ext uri="{FF2B5EF4-FFF2-40B4-BE49-F238E27FC236}">
                  <a16:creationId xmlns:a16="http://schemas.microsoft.com/office/drawing/2014/main" id="{BF21D392-309A-404B-92E4-497A907E0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3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894" name="TextBox 48">
            <a:extLst>
              <a:ext uri="{FF2B5EF4-FFF2-40B4-BE49-F238E27FC236}">
                <a16:creationId xmlns:a16="http://schemas.microsoft.com/office/drawing/2014/main" id="{9D480B2C-BF8E-408D-9DD9-D7C1F177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5619750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8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636873-F202-4ED8-91B9-07298BD43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052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 </a:t>
            </a:r>
            <a:r>
              <a:rPr lang="en-US" altLang="ko-KR" sz="3500">
                <a:ea typeface="굴림" pitchFamily="50" charset="-127"/>
              </a:rPr>
              <a:t>(Cont’d)</a:t>
            </a:r>
            <a:endParaRPr lang="en-US" altLang="ko-KR" sz="3500" i="1">
              <a:ea typeface="굴림" pitchFamily="50" charset="-127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3161F3-2368-4397-B923-F5F61524C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[0..6] now represents a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.</a:t>
            </a:r>
          </a:p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[7] is the sorted region.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Invoke </a:t>
            </a:r>
            <a:r>
              <a:rPr lang="en-US" altLang="ko-KR" sz="2200" dirty="0" err="1">
                <a:ea typeface="굴림" panose="020B0600000101010101" pitchFamily="50" charset="-127"/>
              </a:rPr>
              <a:t>downHeap</a:t>
            </a:r>
            <a:r>
              <a:rPr lang="en-US" altLang="ko-KR" sz="2200" dirty="0">
                <a:ea typeface="굴림" panose="020B0600000101010101" pitchFamily="50" charset="-127"/>
              </a:rPr>
              <a:t> on the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 rooted at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14A3B39B-EF65-45E1-974E-2600288C662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38959" name="Group 5">
              <a:extLst>
                <a:ext uri="{FF2B5EF4-FFF2-40B4-BE49-F238E27FC236}">
                  <a16:creationId xmlns:a16="http://schemas.microsoft.com/office/drawing/2014/main" id="{5B4F1557-2FC0-4A98-90CF-69B3DEF71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38984" name="Oval 6">
                <a:extLst>
                  <a:ext uri="{FF2B5EF4-FFF2-40B4-BE49-F238E27FC236}">
                    <a16:creationId xmlns:a16="http://schemas.microsoft.com/office/drawing/2014/main" id="{AB53579B-9A09-49AB-9F8C-99D88952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85" name="Text Box 7">
                <a:extLst>
                  <a:ext uri="{FF2B5EF4-FFF2-40B4-BE49-F238E27FC236}">
                    <a16:creationId xmlns:a16="http://schemas.microsoft.com/office/drawing/2014/main" id="{DAB6897F-2CD7-42F0-A8E2-CCF647482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8960" name="Group 8">
              <a:extLst>
                <a:ext uri="{FF2B5EF4-FFF2-40B4-BE49-F238E27FC236}">
                  <a16:creationId xmlns:a16="http://schemas.microsoft.com/office/drawing/2014/main" id="{D3CAA76E-5359-4D3A-A75C-8DF329C62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38982" name="Oval 9">
                <a:extLst>
                  <a:ext uri="{FF2B5EF4-FFF2-40B4-BE49-F238E27FC236}">
                    <a16:creationId xmlns:a16="http://schemas.microsoft.com/office/drawing/2014/main" id="{72E90CD7-5AFB-45DA-94F1-524F6554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83" name="Text Box 10">
                <a:extLst>
                  <a:ext uri="{FF2B5EF4-FFF2-40B4-BE49-F238E27FC236}">
                    <a16:creationId xmlns:a16="http://schemas.microsoft.com/office/drawing/2014/main" id="{08D04347-399C-44F4-A2EE-EAF17554E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8961" name="Group 11">
              <a:extLst>
                <a:ext uri="{FF2B5EF4-FFF2-40B4-BE49-F238E27FC236}">
                  <a16:creationId xmlns:a16="http://schemas.microsoft.com/office/drawing/2014/main" id="{6F86A421-D030-4A05-B78F-81D093191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38980" name="Oval 12">
                <a:extLst>
                  <a:ext uri="{FF2B5EF4-FFF2-40B4-BE49-F238E27FC236}">
                    <a16:creationId xmlns:a16="http://schemas.microsoft.com/office/drawing/2014/main" id="{5DE2E995-5B28-4EBB-985F-767FEC294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81" name="Text Box 13">
                <a:extLst>
                  <a:ext uri="{FF2B5EF4-FFF2-40B4-BE49-F238E27FC236}">
                    <a16:creationId xmlns:a16="http://schemas.microsoft.com/office/drawing/2014/main" id="{FAB89B5F-AC96-4ED6-BE4B-76569D043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8962" name="Group 14">
              <a:extLst>
                <a:ext uri="{FF2B5EF4-FFF2-40B4-BE49-F238E27FC236}">
                  <a16:creationId xmlns:a16="http://schemas.microsoft.com/office/drawing/2014/main" id="{AF947626-77AD-419A-AB27-81A89D8B7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38978" name="Oval 15">
                <a:extLst>
                  <a:ext uri="{FF2B5EF4-FFF2-40B4-BE49-F238E27FC236}">
                    <a16:creationId xmlns:a16="http://schemas.microsoft.com/office/drawing/2014/main" id="{262362FC-2C3F-4E40-B50D-8B9314B5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79" name="Text Box 16">
                <a:extLst>
                  <a:ext uri="{FF2B5EF4-FFF2-40B4-BE49-F238E27FC236}">
                    <a16:creationId xmlns:a16="http://schemas.microsoft.com/office/drawing/2014/main" id="{47AF9922-F8DD-40DE-B8F0-456227868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8963" name="Group 17">
              <a:extLst>
                <a:ext uri="{FF2B5EF4-FFF2-40B4-BE49-F238E27FC236}">
                  <a16:creationId xmlns:a16="http://schemas.microsoft.com/office/drawing/2014/main" id="{A0D3B1DC-6003-4421-B0CD-E097612FA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38976" name="Oval 18">
                <a:extLst>
                  <a:ext uri="{FF2B5EF4-FFF2-40B4-BE49-F238E27FC236}">
                    <a16:creationId xmlns:a16="http://schemas.microsoft.com/office/drawing/2014/main" id="{59E3DE63-2C45-4CC4-B055-5D3516B8D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77" name="Text Box 19">
                <a:extLst>
                  <a:ext uri="{FF2B5EF4-FFF2-40B4-BE49-F238E27FC236}">
                    <a16:creationId xmlns:a16="http://schemas.microsoft.com/office/drawing/2014/main" id="{8557D9E2-186A-4FC4-870B-7FE8A9DE3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grpSp>
          <p:nvGrpSpPr>
            <p:cNvPr id="38964" name="Group 20">
              <a:extLst>
                <a:ext uri="{FF2B5EF4-FFF2-40B4-BE49-F238E27FC236}">
                  <a16:creationId xmlns:a16="http://schemas.microsoft.com/office/drawing/2014/main" id="{DE0ECF9E-B354-4513-9E55-803A7530F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38974" name="Oval 21">
                <a:extLst>
                  <a:ext uri="{FF2B5EF4-FFF2-40B4-BE49-F238E27FC236}">
                    <a16:creationId xmlns:a16="http://schemas.microsoft.com/office/drawing/2014/main" id="{11409338-4474-4B2C-9313-BB2C1C7BC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75" name="Text Box 22">
                <a:extLst>
                  <a:ext uri="{FF2B5EF4-FFF2-40B4-BE49-F238E27FC236}">
                    <a16:creationId xmlns:a16="http://schemas.microsoft.com/office/drawing/2014/main" id="{73002BA1-B8B2-411F-9C89-949ECC5D8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38965" name="Group 23">
              <a:extLst>
                <a:ext uri="{FF2B5EF4-FFF2-40B4-BE49-F238E27FC236}">
                  <a16:creationId xmlns:a16="http://schemas.microsoft.com/office/drawing/2014/main" id="{42CBBDE2-EB38-4382-AD34-051C12545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38972" name="Oval 24">
                <a:extLst>
                  <a:ext uri="{FF2B5EF4-FFF2-40B4-BE49-F238E27FC236}">
                    <a16:creationId xmlns:a16="http://schemas.microsoft.com/office/drawing/2014/main" id="{18EC2875-4D98-48DB-A2FC-FE58D09C7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8973" name="Text Box 25">
                <a:extLst>
                  <a:ext uri="{FF2B5EF4-FFF2-40B4-BE49-F238E27FC236}">
                    <a16:creationId xmlns:a16="http://schemas.microsoft.com/office/drawing/2014/main" id="{B0706A08-DE69-4875-A0E1-246DBB9FC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sp>
          <p:nvSpPr>
            <p:cNvPr id="38966" name="Line 26">
              <a:extLst>
                <a:ext uri="{FF2B5EF4-FFF2-40B4-BE49-F238E27FC236}">
                  <a16:creationId xmlns:a16="http://schemas.microsoft.com/office/drawing/2014/main" id="{61EBDE6E-97ED-46A0-974F-C6231A9E4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7" name="Line 27">
              <a:extLst>
                <a:ext uri="{FF2B5EF4-FFF2-40B4-BE49-F238E27FC236}">
                  <a16:creationId xmlns:a16="http://schemas.microsoft.com/office/drawing/2014/main" id="{0AD45C65-66A5-4AAF-BC53-D2CA3AB6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8" name="Line 28">
              <a:extLst>
                <a:ext uri="{FF2B5EF4-FFF2-40B4-BE49-F238E27FC236}">
                  <a16:creationId xmlns:a16="http://schemas.microsoft.com/office/drawing/2014/main" id="{D19AA7C7-2701-47A8-BE06-B4D56762A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69" name="Line 29">
              <a:extLst>
                <a:ext uri="{FF2B5EF4-FFF2-40B4-BE49-F238E27FC236}">
                  <a16:creationId xmlns:a16="http://schemas.microsoft.com/office/drawing/2014/main" id="{03ED350E-B80D-4209-9768-FE8CDE1A8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0" name="Line 30">
              <a:extLst>
                <a:ext uri="{FF2B5EF4-FFF2-40B4-BE49-F238E27FC236}">
                  <a16:creationId xmlns:a16="http://schemas.microsoft.com/office/drawing/2014/main" id="{11FD67CE-A732-45E4-B2EB-8340284A1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71" name="Line 31">
              <a:extLst>
                <a:ext uri="{FF2B5EF4-FFF2-40B4-BE49-F238E27FC236}">
                  <a16:creationId xmlns:a16="http://schemas.microsoft.com/office/drawing/2014/main" id="{33557A27-F3CC-4585-897D-C25587E47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917" name="Group 73">
            <a:extLst>
              <a:ext uri="{FF2B5EF4-FFF2-40B4-BE49-F238E27FC236}">
                <a16:creationId xmlns:a16="http://schemas.microsoft.com/office/drawing/2014/main" id="{C4E1AB1C-8700-49CF-801F-5DDD50733381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1219200"/>
            <a:ext cx="6069013" cy="1417638"/>
            <a:chOff x="833" y="768"/>
            <a:chExt cx="3823" cy="893"/>
          </a:xfrm>
        </p:grpSpPr>
        <p:grpSp>
          <p:nvGrpSpPr>
            <p:cNvPr id="38924" name="Group 33">
              <a:extLst>
                <a:ext uri="{FF2B5EF4-FFF2-40B4-BE49-F238E27FC236}">
                  <a16:creationId xmlns:a16="http://schemas.microsoft.com/office/drawing/2014/main" id="{C15508FE-7502-4903-A285-B4745A6A4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768"/>
              <a:ext cx="3583" cy="626"/>
              <a:chOff x="833" y="768"/>
              <a:chExt cx="3583" cy="626"/>
            </a:xfrm>
          </p:grpSpPr>
          <p:grpSp>
            <p:nvGrpSpPr>
              <p:cNvPr id="38931" name="Group 34">
                <a:extLst>
                  <a:ext uri="{FF2B5EF4-FFF2-40B4-BE49-F238E27FC236}">
                    <a16:creationId xmlns:a16="http://schemas.microsoft.com/office/drawing/2014/main" id="{0D4DAD62-799E-4DA2-BCBC-3C0CFB7DA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38933" name="Text Box 35">
                  <a:extLst>
                    <a:ext uri="{FF2B5EF4-FFF2-40B4-BE49-F238E27FC236}">
                      <a16:creationId xmlns:a16="http://schemas.microsoft.com/office/drawing/2014/main" id="{53FC343A-77BE-4F9B-8950-5D1ECA7B8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38934" name="Text Box 36">
                  <a:extLst>
                    <a:ext uri="{FF2B5EF4-FFF2-40B4-BE49-F238E27FC236}">
                      <a16:creationId xmlns:a16="http://schemas.microsoft.com/office/drawing/2014/main" id="{CB6F5963-56B8-4A2F-A6FE-1834656F1B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38935" name="Text Box 37">
                  <a:extLst>
                    <a:ext uri="{FF2B5EF4-FFF2-40B4-BE49-F238E27FC236}">
                      <a16:creationId xmlns:a16="http://schemas.microsoft.com/office/drawing/2014/main" id="{B2E1E1D9-B515-4FA5-BAC0-0BA10C0FE5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38936" name="Text Box 38">
                  <a:extLst>
                    <a:ext uri="{FF2B5EF4-FFF2-40B4-BE49-F238E27FC236}">
                      <a16:creationId xmlns:a16="http://schemas.microsoft.com/office/drawing/2014/main" id="{B66A8A89-A07C-45E7-B1A6-FDCA516DFE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38937" name="Text Box 39">
                  <a:extLst>
                    <a:ext uri="{FF2B5EF4-FFF2-40B4-BE49-F238E27FC236}">
                      <a16:creationId xmlns:a16="http://schemas.microsoft.com/office/drawing/2014/main" id="{B8A368E0-8B45-4BFC-AE2B-2CF419FE5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  <p:sp>
              <p:nvSpPr>
                <p:cNvPr id="38938" name="Text Box 40">
                  <a:extLst>
                    <a:ext uri="{FF2B5EF4-FFF2-40B4-BE49-F238E27FC236}">
                      <a16:creationId xmlns:a16="http://schemas.microsoft.com/office/drawing/2014/main" id="{38CF8E49-59E4-47E6-BF31-B4FCFFCFD1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grpSp>
              <p:nvGrpSpPr>
                <p:cNvPr id="38939" name="Group 41">
                  <a:extLst>
                    <a:ext uri="{FF2B5EF4-FFF2-40B4-BE49-F238E27FC236}">
                      <a16:creationId xmlns:a16="http://schemas.microsoft.com/office/drawing/2014/main" id="{7C6B8E0D-9FBA-4E3B-92BF-3AB8B679A1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38951" name="Rectangle 42">
                    <a:extLst>
                      <a:ext uri="{FF2B5EF4-FFF2-40B4-BE49-F238E27FC236}">
                        <a16:creationId xmlns:a16="http://schemas.microsoft.com/office/drawing/2014/main" id="{BFC7B993-8469-464E-AC8B-1A49C1347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2" name="Rectangle 43">
                    <a:extLst>
                      <a:ext uri="{FF2B5EF4-FFF2-40B4-BE49-F238E27FC236}">
                        <a16:creationId xmlns:a16="http://schemas.microsoft.com/office/drawing/2014/main" id="{3380CC56-E9C0-41EA-A226-EFC2052497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3" name="Rectangle 44">
                    <a:extLst>
                      <a:ext uri="{FF2B5EF4-FFF2-40B4-BE49-F238E27FC236}">
                        <a16:creationId xmlns:a16="http://schemas.microsoft.com/office/drawing/2014/main" id="{576A1174-763F-4F78-9628-114D3E92F8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4" name="Rectangle 45">
                    <a:extLst>
                      <a:ext uri="{FF2B5EF4-FFF2-40B4-BE49-F238E27FC236}">
                        <a16:creationId xmlns:a16="http://schemas.microsoft.com/office/drawing/2014/main" id="{F79F3F36-4122-401E-AC37-BF6F891C0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5" name="Rectangle 46">
                    <a:extLst>
                      <a:ext uri="{FF2B5EF4-FFF2-40B4-BE49-F238E27FC236}">
                        <a16:creationId xmlns:a16="http://schemas.microsoft.com/office/drawing/2014/main" id="{CBFC611B-0A88-4FB9-A941-31AFD825F5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6" name="Rectangle 47">
                    <a:extLst>
                      <a:ext uri="{FF2B5EF4-FFF2-40B4-BE49-F238E27FC236}">
                        <a16:creationId xmlns:a16="http://schemas.microsoft.com/office/drawing/2014/main" id="{C51F4F21-C5C1-4EE9-AA42-ED3F0B60C5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7" name="Rectangle 48">
                    <a:extLst>
                      <a:ext uri="{FF2B5EF4-FFF2-40B4-BE49-F238E27FC236}">
                        <a16:creationId xmlns:a16="http://schemas.microsoft.com/office/drawing/2014/main" id="{2DE2A778-A963-4450-8F99-8B7C658702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8" name="Rectangle 49">
                    <a:extLst>
                      <a:ext uri="{FF2B5EF4-FFF2-40B4-BE49-F238E27FC236}">
                        <a16:creationId xmlns:a16="http://schemas.microsoft.com/office/drawing/2014/main" id="{02A1B928-331C-4CB7-9D96-B445CCDFC0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38940" name="Group 50">
                  <a:extLst>
                    <a:ext uri="{FF2B5EF4-FFF2-40B4-BE49-F238E27FC236}">
                      <a16:creationId xmlns:a16="http://schemas.microsoft.com/office/drawing/2014/main" id="{9452CC0B-FA16-485B-B760-C5969C90CB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38943" name="Text Box 51">
                    <a:extLst>
                      <a:ext uri="{FF2B5EF4-FFF2-40B4-BE49-F238E27FC236}">
                        <a16:creationId xmlns:a16="http://schemas.microsoft.com/office/drawing/2014/main" id="{4D3CA48E-B936-460C-AC45-82A2AD7434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4" name="Text Box 52">
                    <a:extLst>
                      <a:ext uri="{FF2B5EF4-FFF2-40B4-BE49-F238E27FC236}">
                        <a16:creationId xmlns:a16="http://schemas.microsoft.com/office/drawing/2014/main" id="{882FC5CE-A374-4AEF-9561-6891743072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5" name="Text Box 53">
                    <a:extLst>
                      <a:ext uri="{FF2B5EF4-FFF2-40B4-BE49-F238E27FC236}">
                        <a16:creationId xmlns:a16="http://schemas.microsoft.com/office/drawing/2014/main" id="{1D454C49-9C79-4CC8-9394-F7910F5A93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6" name="Text Box 54">
                    <a:extLst>
                      <a:ext uri="{FF2B5EF4-FFF2-40B4-BE49-F238E27FC236}">
                        <a16:creationId xmlns:a16="http://schemas.microsoft.com/office/drawing/2014/main" id="{A9F68011-2866-4BE4-ADC7-ED6EE2494B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7" name="Text Box 55">
                    <a:extLst>
                      <a:ext uri="{FF2B5EF4-FFF2-40B4-BE49-F238E27FC236}">
                        <a16:creationId xmlns:a16="http://schemas.microsoft.com/office/drawing/2014/main" id="{C073A0CA-B0C0-4FBB-A1DA-38C8B92D27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8" name="Text Box 56">
                    <a:extLst>
                      <a:ext uri="{FF2B5EF4-FFF2-40B4-BE49-F238E27FC236}">
                        <a16:creationId xmlns:a16="http://schemas.microsoft.com/office/drawing/2014/main" id="{3C4CD2CF-B3A0-46C3-A9E7-24FEC4C451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49" name="Text Box 57">
                    <a:extLst>
                      <a:ext uri="{FF2B5EF4-FFF2-40B4-BE49-F238E27FC236}">
                        <a16:creationId xmlns:a16="http://schemas.microsoft.com/office/drawing/2014/main" id="{06E9F09C-4885-499A-83A2-82BF25011A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8950" name="Text Box 58">
                    <a:extLst>
                      <a:ext uri="{FF2B5EF4-FFF2-40B4-BE49-F238E27FC236}">
                        <a16:creationId xmlns:a16="http://schemas.microsoft.com/office/drawing/2014/main" id="{33492C68-3F07-4BA1-8018-96A09CC634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38941" name="Text Box 59">
                  <a:extLst>
                    <a:ext uri="{FF2B5EF4-FFF2-40B4-BE49-F238E27FC236}">
                      <a16:creationId xmlns:a16="http://schemas.microsoft.com/office/drawing/2014/main" id="{9924B3C4-0F1E-4570-AC9D-6869A63E10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38942" name="Text Box 60">
                  <a:extLst>
                    <a:ext uri="{FF2B5EF4-FFF2-40B4-BE49-F238E27FC236}">
                      <a16:creationId xmlns:a16="http://schemas.microsoft.com/office/drawing/2014/main" id="{FADA987A-0F8A-43F9-A2A9-98D8C698B6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</p:grpSp>
          <p:sp>
            <p:nvSpPr>
              <p:cNvPr id="38932" name="Text Box 61">
                <a:extLst>
                  <a:ext uri="{FF2B5EF4-FFF2-40B4-BE49-F238E27FC236}">
                    <a16:creationId xmlns:a16="http://schemas.microsoft.com/office/drawing/2014/main" id="{1834A6EB-D72D-492E-85CF-A98AC151C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" y="1123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38925" name="Text Box 62">
              <a:extLst>
                <a:ext uri="{FF2B5EF4-FFF2-40B4-BE49-F238E27FC236}">
                  <a16:creationId xmlns:a16="http://schemas.microsoft.com/office/drawing/2014/main" id="{A1C472B7-6A90-405C-80D3-7A3906D0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1392"/>
              <a:ext cx="8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Semiheap</a:t>
              </a:r>
            </a:p>
          </p:txBody>
        </p:sp>
        <p:sp>
          <p:nvSpPr>
            <p:cNvPr id="38926" name="Line 63">
              <a:extLst>
                <a:ext uri="{FF2B5EF4-FFF2-40B4-BE49-F238E27FC236}">
                  <a16:creationId xmlns:a16="http://schemas.microsoft.com/office/drawing/2014/main" id="{D269DF04-33A8-4A7D-9C40-7FFC15117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7" name="Line 64">
              <a:extLst>
                <a:ext uri="{FF2B5EF4-FFF2-40B4-BE49-F238E27FC236}">
                  <a16:creationId xmlns:a16="http://schemas.microsoft.com/office/drawing/2014/main" id="{6B3E6653-6707-43DD-AA2F-E6D8674E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8" name="Line 65">
              <a:extLst>
                <a:ext uri="{FF2B5EF4-FFF2-40B4-BE49-F238E27FC236}">
                  <a16:creationId xmlns:a16="http://schemas.microsoft.com/office/drawing/2014/main" id="{B968F42E-E3FB-450F-B42E-F47C61BA1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29" name="Line 66">
              <a:extLst>
                <a:ext uri="{FF2B5EF4-FFF2-40B4-BE49-F238E27FC236}">
                  <a16:creationId xmlns:a16="http://schemas.microsoft.com/office/drawing/2014/main" id="{94C38F91-A4AE-44E0-AC41-2020FE82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36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Text Box 67">
              <a:extLst>
                <a:ext uri="{FF2B5EF4-FFF2-40B4-BE49-F238E27FC236}">
                  <a16:creationId xmlns:a16="http://schemas.microsoft.com/office/drawing/2014/main" id="{AA239081-F9CC-4455-850C-1DF076556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</p:grpSp>
      <p:grpSp>
        <p:nvGrpSpPr>
          <p:cNvPr id="38918" name="Group 72">
            <a:extLst>
              <a:ext uri="{FF2B5EF4-FFF2-40B4-BE49-F238E27FC236}">
                <a16:creationId xmlns:a16="http://schemas.microsoft.com/office/drawing/2014/main" id="{76E8EAF5-F527-4DDC-BB55-93E4541AF4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1613"/>
            <a:ext cx="1828800" cy="763587"/>
            <a:chOff x="336" y="1439"/>
            <a:chExt cx="1152" cy="481"/>
          </a:xfrm>
        </p:grpSpPr>
        <p:sp>
          <p:nvSpPr>
            <p:cNvPr id="38920" name="Text Box 68">
              <a:extLst>
                <a:ext uri="{FF2B5EF4-FFF2-40B4-BE49-F238E27FC236}">
                  <a16:creationId xmlns:a16="http://schemas.microsoft.com/office/drawing/2014/main" id="{7694C92E-E834-4A92-8EE9-8D9C43EB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39"/>
              <a:ext cx="8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 err="1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downHeap</a:t>
              </a:r>
              <a:endPara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grpSp>
          <p:nvGrpSpPr>
            <p:cNvPr id="38921" name="Group 69">
              <a:extLst>
                <a:ext uri="{FF2B5EF4-FFF2-40B4-BE49-F238E27FC236}">
                  <a16:creationId xmlns:a16="http://schemas.microsoft.com/office/drawing/2014/main" id="{B8773E91-6CD8-4171-86C3-74B6A3A7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38922" name="Line 70">
                <a:extLst>
                  <a:ext uri="{FF2B5EF4-FFF2-40B4-BE49-F238E27FC236}">
                    <a16:creationId xmlns:a16="http://schemas.microsoft.com/office/drawing/2014/main" id="{367D1C90-BC89-4E04-AA0A-D9A7CAF81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923" name="Line 71">
                <a:extLst>
                  <a:ext uri="{FF2B5EF4-FFF2-40B4-BE49-F238E27FC236}">
                    <a16:creationId xmlns:a16="http://schemas.microsoft.com/office/drawing/2014/main" id="{556EE842-1058-4B76-964B-DD9F55CDF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8919" name="TextBox 48">
            <a:extLst>
              <a:ext uri="{FF2B5EF4-FFF2-40B4-BE49-F238E27FC236}">
                <a16:creationId xmlns:a16="http://schemas.microsoft.com/office/drawing/2014/main" id="{C6113EAD-29C2-4EAE-9297-FE985394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7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순서대로 재배열하는 것</a:t>
            </a:r>
            <a:endParaRPr lang="en-US" altLang="ko-KR" dirty="0"/>
          </a:p>
          <a:p>
            <a:pPr lvl="1"/>
            <a:r>
              <a:rPr lang="ko-KR" altLang="en-US" dirty="0"/>
              <a:t>가장 기본적이고 중요한 알고리즘</a:t>
            </a:r>
            <a:endParaRPr lang="en-US" altLang="ko-KR" dirty="0"/>
          </a:p>
          <a:p>
            <a:pPr lvl="1"/>
            <a:r>
              <a:rPr lang="ko-KR" altLang="en-US" dirty="0"/>
              <a:t>비교할 수 있는 모든 속성들은 정렬의 기준이 될 수 있다</a:t>
            </a:r>
            <a:endParaRPr lang="en-US" altLang="ko-KR" dirty="0"/>
          </a:p>
          <a:p>
            <a:pPr lvl="1"/>
            <a:r>
              <a:rPr lang="ko-KR" altLang="en-US" dirty="0"/>
              <a:t>오름차순</a:t>
            </a:r>
            <a:r>
              <a:rPr lang="en-US" altLang="ko-KR" dirty="0"/>
              <a:t>(ascending order)</a:t>
            </a:r>
            <a:r>
              <a:rPr lang="ko-KR" altLang="en-US" dirty="0"/>
              <a:t>과 내림차순</a:t>
            </a:r>
            <a:r>
              <a:rPr lang="en-US" altLang="ko-KR" dirty="0"/>
              <a:t>(descending order)</a:t>
            </a:r>
          </a:p>
        </p:txBody>
      </p:sp>
      <p:sp>
        <p:nvSpPr>
          <p:cNvPr id="2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248980"/>
            <a:ext cx="6457913" cy="16942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8659AC2-9672-4AE7-BD5C-4867027DE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 </a:t>
            </a:r>
            <a:r>
              <a:rPr lang="en-US" altLang="ko-KR" sz="3500">
                <a:ea typeface="굴림" pitchFamily="50" charset="-127"/>
              </a:rPr>
              <a:t>(Cont’d)</a:t>
            </a:r>
            <a:endParaRPr lang="en-US" altLang="ko-KR" sz="3500" i="1">
              <a:ea typeface="굴림" pitchFamily="50" charset="-127"/>
            </a:endParaRPr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7ED32AF4-80A6-4038-914A-7275A31F235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39977" name="Group 5">
              <a:extLst>
                <a:ext uri="{FF2B5EF4-FFF2-40B4-BE49-F238E27FC236}">
                  <a16:creationId xmlns:a16="http://schemas.microsoft.com/office/drawing/2014/main" id="{4F6722F6-500A-45C6-85E3-7037D28BD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40002" name="Oval 6">
                <a:extLst>
                  <a:ext uri="{FF2B5EF4-FFF2-40B4-BE49-F238E27FC236}">
                    <a16:creationId xmlns:a16="http://schemas.microsoft.com/office/drawing/2014/main" id="{676BDFAB-DE52-485D-961F-065754682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0003" name="Text Box 7">
                <a:extLst>
                  <a:ext uri="{FF2B5EF4-FFF2-40B4-BE49-F238E27FC236}">
                    <a16:creationId xmlns:a16="http://schemas.microsoft.com/office/drawing/2014/main" id="{7F579F15-D1AC-4B51-B304-AA8051761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39978" name="Group 8">
              <a:extLst>
                <a:ext uri="{FF2B5EF4-FFF2-40B4-BE49-F238E27FC236}">
                  <a16:creationId xmlns:a16="http://schemas.microsoft.com/office/drawing/2014/main" id="{5323FC47-DA40-4DD5-9271-78D0085E8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40000" name="Oval 9">
                <a:extLst>
                  <a:ext uri="{FF2B5EF4-FFF2-40B4-BE49-F238E27FC236}">
                    <a16:creationId xmlns:a16="http://schemas.microsoft.com/office/drawing/2014/main" id="{16BBF788-6B93-4B4C-85B6-265F3B8D6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0001" name="Text Box 10">
                <a:extLst>
                  <a:ext uri="{FF2B5EF4-FFF2-40B4-BE49-F238E27FC236}">
                    <a16:creationId xmlns:a16="http://schemas.microsoft.com/office/drawing/2014/main" id="{52544CFC-BB37-414F-8CAB-8674635F4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39979" name="Group 11">
              <a:extLst>
                <a:ext uri="{FF2B5EF4-FFF2-40B4-BE49-F238E27FC236}">
                  <a16:creationId xmlns:a16="http://schemas.microsoft.com/office/drawing/2014/main" id="{628A3002-CE22-4A55-B228-54B1FC91F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39998" name="Oval 12">
                <a:extLst>
                  <a:ext uri="{FF2B5EF4-FFF2-40B4-BE49-F238E27FC236}">
                    <a16:creationId xmlns:a16="http://schemas.microsoft.com/office/drawing/2014/main" id="{78B18DD7-2D3A-48EA-B311-55CF872C7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9999" name="Text Box 13">
                <a:extLst>
                  <a:ext uri="{FF2B5EF4-FFF2-40B4-BE49-F238E27FC236}">
                    <a16:creationId xmlns:a16="http://schemas.microsoft.com/office/drawing/2014/main" id="{5EA52ECE-0CE9-4428-ABAA-CE6AEF368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39980" name="Group 14">
              <a:extLst>
                <a:ext uri="{FF2B5EF4-FFF2-40B4-BE49-F238E27FC236}">
                  <a16:creationId xmlns:a16="http://schemas.microsoft.com/office/drawing/2014/main" id="{387985EE-7438-4572-A8F7-C097CE388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39996" name="Oval 15">
                <a:extLst>
                  <a:ext uri="{FF2B5EF4-FFF2-40B4-BE49-F238E27FC236}">
                    <a16:creationId xmlns:a16="http://schemas.microsoft.com/office/drawing/2014/main" id="{B26F1E83-5B20-4061-A58E-4AC97151B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9997" name="Text Box 16">
                <a:extLst>
                  <a:ext uri="{FF2B5EF4-FFF2-40B4-BE49-F238E27FC236}">
                    <a16:creationId xmlns:a16="http://schemas.microsoft.com/office/drawing/2014/main" id="{EF228556-75C7-48CF-B0CE-14FE80040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39981" name="Group 17">
              <a:extLst>
                <a:ext uri="{FF2B5EF4-FFF2-40B4-BE49-F238E27FC236}">
                  <a16:creationId xmlns:a16="http://schemas.microsoft.com/office/drawing/2014/main" id="{989677DA-59BC-4547-B513-7713CEB4C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39994" name="Oval 18">
                <a:extLst>
                  <a:ext uri="{FF2B5EF4-FFF2-40B4-BE49-F238E27FC236}">
                    <a16:creationId xmlns:a16="http://schemas.microsoft.com/office/drawing/2014/main" id="{FAA09D60-EE60-4D7D-961F-B0F5B30EC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9995" name="Text Box 19">
                <a:extLst>
                  <a:ext uri="{FF2B5EF4-FFF2-40B4-BE49-F238E27FC236}">
                    <a16:creationId xmlns:a16="http://schemas.microsoft.com/office/drawing/2014/main" id="{A09591A0-0EE9-4E83-8934-159E8BA8C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39982" name="Group 20">
              <a:extLst>
                <a:ext uri="{FF2B5EF4-FFF2-40B4-BE49-F238E27FC236}">
                  <a16:creationId xmlns:a16="http://schemas.microsoft.com/office/drawing/2014/main" id="{28104619-2A41-4DB3-9131-C12159F6D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39992" name="Oval 21">
                <a:extLst>
                  <a:ext uri="{FF2B5EF4-FFF2-40B4-BE49-F238E27FC236}">
                    <a16:creationId xmlns:a16="http://schemas.microsoft.com/office/drawing/2014/main" id="{5294AED8-3772-4214-9989-80901D289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9993" name="Text Box 22">
                <a:extLst>
                  <a:ext uri="{FF2B5EF4-FFF2-40B4-BE49-F238E27FC236}">
                    <a16:creationId xmlns:a16="http://schemas.microsoft.com/office/drawing/2014/main" id="{CB8EDB06-D439-4E39-88BF-99B461970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39983" name="Group 23">
              <a:extLst>
                <a:ext uri="{FF2B5EF4-FFF2-40B4-BE49-F238E27FC236}">
                  <a16:creationId xmlns:a16="http://schemas.microsoft.com/office/drawing/2014/main" id="{6A79268F-4A0D-49A7-9028-D5B807787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39990" name="Oval 24">
                <a:extLst>
                  <a:ext uri="{FF2B5EF4-FFF2-40B4-BE49-F238E27FC236}">
                    <a16:creationId xmlns:a16="http://schemas.microsoft.com/office/drawing/2014/main" id="{5252083A-BDB4-405B-A805-1837D947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39991" name="Text Box 25">
                <a:extLst>
                  <a:ext uri="{FF2B5EF4-FFF2-40B4-BE49-F238E27FC236}">
                    <a16:creationId xmlns:a16="http://schemas.microsoft.com/office/drawing/2014/main" id="{52931386-7315-43A2-AB83-379465C9C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sp>
          <p:nvSpPr>
            <p:cNvPr id="39984" name="Line 26">
              <a:extLst>
                <a:ext uri="{FF2B5EF4-FFF2-40B4-BE49-F238E27FC236}">
                  <a16:creationId xmlns:a16="http://schemas.microsoft.com/office/drawing/2014/main" id="{2126D854-4E17-4157-9500-9B6AA4B50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5" name="Line 27">
              <a:extLst>
                <a:ext uri="{FF2B5EF4-FFF2-40B4-BE49-F238E27FC236}">
                  <a16:creationId xmlns:a16="http://schemas.microsoft.com/office/drawing/2014/main" id="{002D02C1-4667-4E39-A91B-0EB9D77A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6" name="Line 28">
              <a:extLst>
                <a:ext uri="{FF2B5EF4-FFF2-40B4-BE49-F238E27FC236}">
                  <a16:creationId xmlns:a16="http://schemas.microsoft.com/office/drawing/2014/main" id="{3F9F1F87-5309-4C88-AFCE-62A73E589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7" name="Line 29">
              <a:extLst>
                <a:ext uri="{FF2B5EF4-FFF2-40B4-BE49-F238E27FC236}">
                  <a16:creationId xmlns:a16="http://schemas.microsoft.com/office/drawing/2014/main" id="{980E609F-6600-41C2-9969-4A92F85ED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8" name="Line 30">
              <a:extLst>
                <a:ext uri="{FF2B5EF4-FFF2-40B4-BE49-F238E27FC236}">
                  <a16:creationId xmlns:a16="http://schemas.microsoft.com/office/drawing/2014/main" id="{CB27589E-20BB-4365-8A91-774B30D4F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89" name="Line 31">
              <a:extLst>
                <a:ext uri="{FF2B5EF4-FFF2-40B4-BE49-F238E27FC236}">
                  <a16:creationId xmlns:a16="http://schemas.microsoft.com/office/drawing/2014/main" id="{35989A62-9C93-498C-9313-CE411FB09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940" name="Group 74">
            <a:extLst>
              <a:ext uri="{FF2B5EF4-FFF2-40B4-BE49-F238E27FC236}">
                <a16:creationId xmlns:a16="http://schemas.microsoft.com/office/drawing/2014/main" id="{9F469F0E-487D-420E-B95B-A0754D9DAB8A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1219200"/>
            <a:ext cx="6057900" cy="1417638"/>
            <a:chOff x="840" y="768"/>
            <a:chExt cx="3816" cy="893"/>
          </a:xfrm>
        </p:grpSpPr>
        <p:grpSp>
          <p:nvGrpSpPr>
            <p:cNvPr id="39942" name="Group 33">
              <a:extLst>
                <a:ext uri="{FF2B5EF4-FFF2-40B4-BE49-F238E27FC236}">
                  <a16:creationId xmlns:a16="http://schemas.microsoft.com/office/drawing/2014/main" id="{8B63EA4C-7A99-4AC2-8127-C5B09FDE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768"/>
              <a:ext cx="3576" cy="624"/>
              <a:chOff x="840" y="768"/>
              <a:chExt cx="3576" cy="624"/>
            </a:xfrm>
          </p:grpSpPr>
          <p:grpSp>
            <p:nvGrpSpPr>
              <p:cNvPr id="39949" name="Group 34">
                <a:extLst>
                  <a:ext uri="{FF2B5EF4-FFF2-40B4-BE49-F238E27FC236}">
                    <a16:creationId xmlns:a16="http://schemas.microsoft.com/office/drawing/2014/main" id="{87FCB0F2-3A47-49F2-8491-41CAC555F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39951" name="Text Box 35">
                  <a:extLst>
                    <a:ext uri="{FF2B5EF4-FFF2-40B4-BE49-F238E27FC236}">
                      <a16:creationId xmlns:a16="http://schemas.microsoft.com/office/drawing/2014/main" id="{CD8F9625-A71E-4CB9-BE99-DC918BC3E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39952" name="Text Box 36">
                  <a:extLst>
                    <a:ext uri="{FF2B5EF4-FFF2-40B4-BE49-F238E27FC236}">
                      <a16:creationId xmlns:a16="http://schemas.microsoft.com/office/drawing/2014/main" id="{A8CFD02E-E5A0-4E20-ABF0-DB61698AB5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39953" name="Text Box 37">
                  <a:extLst>
                    <a:ext uri="{FF2B5EF4-FFF2-40B4-BE49-F238E27FC236}">
                      <a16:creationId xmlns:a16="http://schemas.microsoft.com/office/drawing/2014/main" id="{3C7BF852-2E5E-48DC-ADFA-D8DBC545D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39954" name="Text Box 38">
                  <a:extLst>
                    <a:ext uri="{FF2B5EF4-FFF2-40B4-BE49-F238E27FC236}">
                      <a16:creationId xmlns:a16="http://schemas.microsoft.com/office/drawing/2014/main" id="{EFAA016D-0871-4D58-9ABD-0B09F103D0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39955" name="Text Box 39">
                  <a:extLst>
                    <a:ext uri="{FF2B5EF4-FFF2-40B4-BE49-F238E27FC236}">
                      <a16:creationId xmlns:a16="http://schemas.microsoft.com/office/drawing/2014/main" id="{9E1E8451-110C-4EF4-BE1F-8AC269786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39956" name="Text Box 40">
                  <a:extLst>
                    <a:ext uri="{FF2B5EF4-FFF2-40B4-BE49-F238E27FC236}">
                      <a16:creationId xmlns:a16="http://schemas.microsoft.com/office/drawing/2014/main" id="{8C08C963-8319-4225-BCE6-5E05CBAD2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  <p:grpSp>
              <p:nvGrpSpPr>
                <p:cNvPr id="39957" name="Group 41">
                  <a:extLst>
                    <a:ext uri="{FF2B5EF4-FFF2-40B4-BE49-F238E27FC236}">
                      <a16:creationId xmlns:a16="http://schemas.microsoft.com/office/drawing/2014/main" id="{FFD15B8D-0C53-4D85-8E55-96A1C57184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39969" name="Rectangle 42">
                    <a:extLst>
                      <a:ext uri="{FF2B5EF4-FFF2-40B4-BE49-F238E27FC236}">
                        <a16:creationId xmlns:a16="http://schemas.microsoft.com/office/drawing/2014/main" id="{AD79FD94-2F9D-4734-84A7-724A9E019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0" name="Rectangle 43">
                    <a:extLst>
                      <a:ext uri="{FF2B5EF4-FFF2-40B4-BE49-F238E27FC236}">
                        <a16:creationId xmlns:a16="http://schemas.microsoft.com/office/drawing/2014/main" id="{DAB16D12-6845-4DED-B1EE-EC1E8AA1A7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1" name="Rectangle 44">
                    <a:extLst>
                      <a:ext uri="{FF2B5EF4-FFF2-40B4-BE49-F238E27FC236}">
                        <a16:creationId xmlns:a16="http://schemas.microsoft.com/office/drawing/2014/main" id="{1B3D4CBB-F9B5-4763-8ABF-10845FD217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2" name="Rectangle 45">
                    <a:extLst>
                      <a:ext uri="{FF2B5EF4-FFF2-40B4-BE49-F238E27FC236}">
                        <a16:creationId xmlns:a16="http://schemas.microsoft.com/office/drawing/2014/main" id="{A509B17E-413F-4D39-A81A-9A8E1B1619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3" name="Rectangle 46">
                    <a:extLst>
                      <a:ext uri="{FF2B5EF4-FFF2-40B4-BE49-F238E27FC236}">
                        <a16:creationId xmlns:a16="http://schemas.microsoft.com/office/drawing/2014/main" id="{3778A949-A661-4F0C-8D92-7A8FFC07A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4" name="Rectangle 47">
                    <a:extLst>
                      <a:ext uri="{FF2B5EF4-FFF2-40B4-BE49-F238E27FC236}">
                        <a16:creationId xmlns:a16="http://schemas.microsoft.com/office/drawing/2014/main" id="{DF4E8AAE-5226-40F8-9093-C21A422E19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5" name="Rectangle 48">
                    <a:extLst>
                      <a:ext uri="{FF2B5EF4-FFF2-40B4-BE49-F238E27FC236}">
                        <a16:creationId xmlns:a16="http://schemas.microsoft.com/office/drawing/2014/main" id="{4CEADB64-E472-4796-80AF-255CC214C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76" name="Rectangle 49">
                    <a:extLst>
                      <a:ext uri="{FF2B5EF4-FFF2-40B4-BE49-F238E27FC236}">
                        <a16:creationId xmlns:a16="http://schemas.microsoft.com/office/drawing/2014/main" id="{B0768C05-7B60-483E-953D-83273BA9E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39958" name="Group 50">
                  <a:extLst>
                    <a:ext uri="{FF2B5EF4-FFF2-40B4-BE49-F238E27FC236}">
                      <a16:creationId xmlns:a16="http://schemas.microsoft.com/office/drawing/2014/main" id="{D4B48A71-3986-49E0-A88F-5FEF28DB2B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39961" name="Text Box 51">
                    <a:extLst>
                      <a:ext uri="{FF2B5EF4-FFF2-40B4-BE49-F238E27FC236}">
                        <a16:creationId xmlns:a16="http://schemas.microsoft.com/office/drawing/2014/main" id="{FDD7C482-1C7D-46D6-AB6E-DF5D0AE588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2" name="Text Box 52">
                    <a:extLst>
                      <a:ext uri="{FF2B5EF4-FFF2-40B4-BE49-F238E27FC236}">
                        <a16:creationId xmlns:a16="http://schemas.microsoft.com/office/drawing/2014/main" id="{91DC253B-6743-4EBD-A3FA-92BF9718B3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3" name="Text Box 53">
                    <a:extLst>
                      <a:ext uri="{FF2B5EF4-FFF2-40B4-BE49-F238E27FC236}">
                        <a16:creationId xmlns:a16="http://schemas.microsoft.com/office/drawing/2014/main" id="{8FE668CB-EE1A-4C5E-82CB-E9FE0B9F59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4" name="Text Box 54">
                    <a:extLst>
                      <a:ext uri="{FF2B5EF4-FFF2-40B4-BE49-F238E27FC236}">
                        <a16:creationId xmlns:a16="http://schemas.microsoft.com/office/drawing/2014/main" id="{AD4BB16E-350B-4197-B14C-F825E5229F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5" name="Text Box 55">
                    <a:extLst>
                      <a:ext uri="{FF2B5EF4-FFF2-40B4-BE49-F238E27FC236}">
                        <a16:creationId xmlns:a16="http://schemas.microsoft.com/office/drawing/2014/main" id="{8AE03D2B-A44B-4256-A799-A8376CF4FD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6" name="Text Box 56">
                    <a:extLst>
                      <a:ext uri="{FF2B5EF4-FFF2-40B4-BE49-F238E27FC236}">
                        <a16:creationId xmlns:a16="http://schemas.microsoft.com/office/drawing/2014/main" id="{38D9BE11-FF3E-40F0-8AF0-CDB9BC8B55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7" name="Text Box 57">
                    <a:extLst>
                      <a:ext uri="{FF2B5EF4-FFF2-40B4-BE49-F238E27FC236}">
                        <a16:creationId xmlns:a16="http://schemas.microsoft.com/office/drawing/2014/main" id="{2B6FF93E-A43F-4052-9878-4AE6B92B75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39968" name="Text Box 58">
                    <a:extLst>
                      <a:ext uri="{FF2B5EF4-FFF2-40B4-BE49-F238E27FC236}">
                        <a16:creationId xmlns:a16="http://schemas.microsoft.com/office/drawing/2014/main" id="{AA9FB0A7-1AA5-427A-8E79-C07481C97C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39959" name="Text Box 59">
                  <a:extLst>
                    <a:ext uri="{FF2B5EF4-FFF2-40B4-BE49-F238E27FC236}">
                      <a16:creationId xmlns:a16="http://schemas.microsoft.com/office/drawing/2014/main" id="{288F0F04-F502-4D63-B3EE-C2A131084B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39960" name="Text Box 60">
                  <a:extLst>
                    <a:ext uri="{FF2B5EF4-FFF2-40B4-BE49-F238E27FC236}">
                      <a16:creationId xmlns:a16="http://schemas.microsoft.com/office/drawing/2014/main" id="{582A47AC-2BF6-47B7-B881-3A59E48489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</p:grpSp>
          <p:sp>
            <p:nvSpPr>
              <p:cNvPr id="39950" name="Text Box 61">
                <a:extLst>
                  <a:ext uri="{FF2B5EF4-FFF2-40B4-BE49-F238E27FC236}">
                    <a16:creationId xmlns:a16="http://schemas.microsoft.com/office/drawing/2014/main" id="{E8110104-AEDD-4C69-99A9-0C094D5EB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0" y="1064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39943" name="Text Box 62">
              <a:extLst>
                <a:ext uri="{FF2B5EF4-FFF2-40B4-BE49-F238E27FC236}">
                  <a16:creationId xmlns:a16="http://schemas.microsoft.com/office/drawing/2014/main" id="{4F67783F-9FE7-4365-9C1C-AFF1F1661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1392"/>
              <a:ext cx="13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Becoming a Heap</a:t>
              </a:r>
            </a:p>
          </p:txBody>
        </p:sp>
        <p:sp>
          <p:nvSpPr>
            <p:cNvPr id="39944" name="Line 63">
              <a:extLst>
                <a:ext uri="{FF2B5EF4-FFF2-40B4-BE49-F238E27FC236}">
                  <a16:creationId xmlns:a16="http://schemas.microsoft.com/office/drawing/2014/main" id="{E74E6273-495E-4006-8A36-68F6787F9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5" name="Line 64">
              <a:extLst>
                <a:ext uri="{FF2B5EF4-FFF2-40B4-BE49-F238E27FC236}">
                  <a16:creationId xmlns:a16="http://schemas.microsoft.com/office/drawing/2014/main" id="{A6EC398C-8CD5-4A3D-8FE8-BA989224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6" name="Line 65">
              <a:extLst>
                <a:ext uri="{FF2B5EF4-FFF2-40B4-BE49-F238E27FC236}">
                  <a16:creationId xmlns:a16="http://schemas.microsoft.com/office/drawing/2014/main" id="{43F442CE-BA78-49EC-8053-2525076FD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7" name="Line 66">
              <a:extLst>
                <a:ext uri="{FF2B5EF4-FFF2-40B4-BE49-F238E27FC236}">
                  <a16:creationId xmlns:a16="http://schemas.microsoft.com/office/drawing/2014/main" id="{7A5FA840-C9EF-4B80-8B66-6CC3FB30A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8" name="Text Box 67">
              <a:extLst>
                <a:ext uri="{FF2B5EF4-FFF2-40B4-BE49-F238E27FC236}">
                  <a16:creationId xmlns:a16="http://schemas.microsoft.com/office/drawing/2014/main" id="{7CAFB61A-8921-4028-B4C7-416E897D3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</p:grpSp>
      <p:sp>
        <p:nvSpPr>
          <p:cNvPr id="39941" name="TextBox 48">
            <a:extLst>
              <a:ext uri="{FF2B5EF4-FFF2-40B4-BE49-F238E27FC236}">
                <a16:creationId xmlns:a16="http://schemas.microsoft.com/office/drawing/2014/main" id="{E95C3F35-B744-48F2-B8B1-4C80D527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7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839940D-8559-4811-AF60-506FA3F2F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052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 </a:t>
            </a:r>
            <a:r>
              <a:rPr lang="en-US" altLang="ko-KR" sz="3500">
                <a:ea typeface="굴림" pitchFamily="50" charset="-127"/>
              </a:rPr>
              <a:t>(Cont’d)</a:t>
            </a:r>
            <a:endParaRPr lang="en-US" altLang="ko-KR" sz="3500" i="1">
              <a:ea typeface="굴림" pitchFamily="50" charset="-127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11D83FE-9256-4AE6-BE52-0A2CA2C9A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is now the root of a heap in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[0..6].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We move the largest item in the heap to the beginning of the sorted region by swapping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with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[6].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CC7AD426-8C12-42C1-B305-113B15F420A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41002" name="Group 5">
              <a:extLst>
                <a:ext uri="{FF2B5EF4-FFF2-40B4-BE49-F238E27FC236}">
                  <a16:creationId xmlns:a16="http://schemas.microsoft.com/office/drawing/2014/main" id="{64A84D79-D345-4AA5-96C8-9F93FB5C5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41027" name="Oval 6">
                <a:extLst>
                  <a:ext uri="{FF2B5EF4-FFF2-40B4-BE49-F238E27FC236}">
                    <a16:creationId xmlns:a16="http://schemas.microsoft.com/office/drawing/2014/main" id="{A01703F5-9367-4AC1-8E81-6C8F44E87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28" name="Text Box 7">
                <a:extLst>
                  <a:ext uri="{FF2B5EF4-FFF2-40B4-BE49-F238E27FC236}">
                    <a16:creationId xmlns:a16="http://schemas.microsoft.com/office/drawing/2014/main" id="{01D4F945-2272-4A0A-93CB-CB500AF73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41003" name="Group 8">
              <a:extLst>
                <a:ext uri="{FF2B5EF4-FFF2-40B4-BE49-F238E27FC236}">
                  <a16:creationId xmlns:a16="http://schemas.microsoft.com/office/drawing/2014/main" id="{D8AC276C-12AF-40BA-9B5E-9684FED6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41025" name="Oval 9">
                <a:extLst>
                  <a:ext uri="{FF2B5EF4-FFF2-40B4-BE49-F238E27FC236}">
                    <a16:creationId xmlns:a16="http://schemas.microsoft.com/office/drawing/2014/main" id="{D7B4AA21-CFB9-4883-983B-C112FD10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26" name="Text Box 10">
                <a:extLst>
                  <a:ext uri="{FF2B5EF4-FFF2-40B4-BE49-F238E27FC236}">
                    <a16:creationId xmlns:a16="http://schemas.microsoft.com/office/drawing/2014/main" id="{66DC5345-A7E6-4EC2-B482-49AD200DDF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41004" name="Group 11">
              <a:extLst>
                <a:ext uri="{FF2B5EF4-FFF2-40B4-BE49-F238E27FC236}">
                  <a16:creationId xmlns:a16="http://schemas.microsoft.com/office/drawing/2014/main" id="{668DE549-81AC-4B06-A9BF-E4AB9DDED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41023" name="Oval 12">
                <a:extLst>
                  <a:ext uri="{FF2B5EF4-FFF2-40B4-BE49-F238E27FC236}">
                    <a16:creationId xmlns:a16="http://schemas.microsoft.com/office/drawing/2014/main" id="{6191F368-23CD-48A7-863F-741F266D7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24" name="Text Box 13">
                <a:extLst>
                  <a:ext uri="{FF2B5EF4-FFF2-40B4-BE49-F238E27FC236}">
                    <a16:creationId xmlns:a16="http://schemas.microsoft.com/office/drawing/2014/main" id="{EBE5CC82-2EEC-4AD0-A3C1-2EA886405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41005" name="Group 14">
              <a:extLst>
                <a:ext uri="{FF2B5EF4-FFF2-40B4-BE49-F238E27FC236}">
                  <a16:creationId xmlns:a16="http://schemas.microsoft.com/office/drawing/2014/main" id="{A901EBFC-E6AE-4510-BCFE-F5049EBE6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41021" name="Oval 15">
                <a:extLst>
                  <a:ext uri="{FF2B5EF4-FFF2-40B4-BE49-F238E27FC236}">
                    <a16:creationId xmlns:a16="http://schemas.microsoft.com/office/drawing/2014/main" id="{D4DB806E-3C29-4188-BFF6-AB357D888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22" name="Text Box 16">
                <a:extLst>
                  <a:ext uri="{FF2B5EF4-FFF2-40B4-BE49-F238E27FC236}">
                    <a16:creationId xmlns:a16="http://schemas.microsoft.com/office/drawing/2014/main" id="{D48C8276-FA82-4415-B66B-62DF3989B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41006" name="Group 17">
              <a:extLst>
                <a:ext uri="{FF2B5EF4-FFF2-40B4-BE49-F238E27FC236}">
                  <a16:creationId xmlns:a16="http://schemas.microsoft.com/office/drawing/2014/main" id="{1EFCBDB9-4065-483A-BEC5-84CFD82C6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41019" name="Oval 18">
                <a:extLst>
                  <a:ext uri="{FF2B5EF4-FFF2-40B4-BE49-F238E27FC236}">
                    <a16:creationId xmlns:a16="http://schemas.microsoft.com/office/drawing/2014/main" id="{6D2C0A34-B9CE-4FBA-8A16-70099FF7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20" name="Text Box 19">
                <a:extLst>
                  <a:ext uri="{FF2B5EF4-FFF2-40B4-BE49-F238E27FC236}">
                    <a16:creationId xmlns:a16="http://schemas.microsoft.com/office/drawing/2014/main" id="{F6FCECB8-A483-4079-9DC9-516605931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41007" name="Group 20">
              <a:extLst>
                <a:ext uri="{FF2B5EF4-FFF2-40B4-BE49-F238E27FC236}">
                  <a16:creationId xmlns:a16="http://schemas.microsoft.com/office/drawing/2014/main" id="{F5F32F5F-4153-4086-BDEA-A8D796484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41017" name="Oval 21">
                <a:extLst>
                  <a:ext uri="{FF2B5EF4-FFF2-40B4-BE49-F238E27FC236}">
                    <a16:creationId xmlns:a16="http://schemas.microsoft.com/office/drawing/2014/main" id="{3E6BA3DA-B829-4606-B9EE-D7D6AA42A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18" name="Text Box 22">
                <a:extLst>
                  <a:ext uri="{FF2B5EF4-FFF2-40B4-BE49-F238E27FC236}">
                    <a16:creationId xmlns:a16="http://schemas.microsoft.com/office/drawing/2014/main" id="{520BA299-7230-4776-A8C9-FDE4386B5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41008" name="Group 23">
              <a:extLst>
                <a:ext uri="{FF2B5EF4-FFF2-40B4-BE49-F238E27FC236}">
                  <a16:creationId xmlns:a16="http://schemas.microsoft.com/office/drawing/2014/main" id="{D696EA65-414C-442F-A0F8-077D35D20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41015" name="Oval 24">
                <a:extLst>
                  <a:ext uri="{FF2B5EF4-FFF2-40B4-BE49-F238E27FC236}">
                    <a16:creationId xmlns:a16="http://schemas.microsoft.com/office/drawing/2014/main" id="{81D62C78-7549-4C5D-96E9-D29369D4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1016" name="Text Box 25">
                <a:extLst>
                  <a:ext uri="{FF2B5EF4-FFF2-40B4-BE49-F238E27FC236}">
                    <a16:creationId xmlns:a16="http://schemas.microsoft.com/office/drawing/2014/main" id="{50812FE4-1062-46C1-ABC0-92878530F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9</a:t>
                </a:r>
              </a:p>
            </p:txBody>
          </p:sp>
        </p:grpSp>
        <p:sp>
          <p:nvSpPr>
            <p:cNvPr id="41009" name="Line 26">
              <a:extLst>
                <a:ext uri="{FF2B5EF4-FFF2-40B4-BE49-F238E27FC236}">
                  <a16:creationId xmlns:a16="http://schemas.microsoft.com/office/drawing/2014/main" id="{0E93ACCA-750E-4B6D-9A66-1350E8D7D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0" name="Line 27">
              <a:extLst>
                <a:ext uri="{FF2B5EF4-FFF2-40B4-BE49-F238E27FC236}">
                  <a16:creationId xmlns:a16="http://schemas.microsoft.com/office/drawing/2014/main" id="{50FB681D-1FAD-45DF-95B0-218C8247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1" name="Line 28">
              <a:extLst>
                <a:ext uri="{FF2B5EF4-FFF2-40B4-BE49-F238E27FC236}">
                  <a16:creationId xmlns:a16="http://schemas.microsoft.com/office/drawing/2014/main" id="{19E58150-358A-4FB8-BE6E-B5E01C218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2" name="Line 29">
              <a:extLst>
                <a:ext uri="{FF2B5EF4-FFF2-40B4-BE49-F238E27FC236}">
                  <a16:creationId xmlns:a16="http://schemas.microsoft.com/office/drawing/2014/main" id="{D16B9E62-9ED7-42F8-9BFA-EBA583176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3" name="Line 30">
              <a:extLst>
                <a:ext uri="{FF2B5EF4-FFF2-40B4-BE49-F238E27FC236}">
                  <a16:creationId xmlns:a16="http://schemas.microsoft.com/office/drawing/2014/main" id="{8F665012-DD47-4C26-9DCB-8349AB146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14" name="Line 31">
              <a:extLst>
                <a:ext uri="{FF2B5EF4-FFF2-40B4-BE49-F238E27FC236}">
                  <a16:creationId xmlns:a16="http://schemas.microsoft.com/office/drawing/2014/main" id="{4AE110AC-72A5-46E2-AD34-4E3103260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65" name="Group 32">
            <a:extLst>
              <a:ext uri="{FF2B5EF4-FFF2-40B4-BE49-F238E27FC236}">
                <a16:creationId xmlns:a16="http://schemas.microsoft.com/office/drawing/2014/main" id="{8FFA2237-A7D2-4056-8EC9-D7F7FA83593C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1219200"/>
            <a:ext cx="6035675" cy="1417638"/>
            <a:chOff x="854" y="768"/>
            <a:chExt cx="3802" cy="893"/>
          </a:xfrm>
        </p:grpSpPr>
        <p:grpSp>
          <p:nvGrpSpPr>
            <p:cNvPr id="40967" name="Group 33">
              <a:extLst>
                <a:ext uri="{FF2B5EF4-FFF2-40B4-BE49-F238E27FC236}">
                  <a16:creationId xmlns:a16="http://schemas.microsoft.com/office/drawing/2014/main" id="{DA24D5B8-1CB5-43A7-AF94-91E538628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" y="768"/>
              <a:ext cx="3562" cy="624"/>
              <a:chOff x="854" y="768"/>
              <a:chExt cx="3562" cy="624"/>
            </a:xfrm>
          </p:grpSpPr>
          <p:grpSp>
            <p:nvGrpSpPr>
              <p:cNvPr id="40974" name="Group 34">
                <a:extLst>
                  <a:ext uri="{FF2B5EF4-FFF2-40B4-BE49-F238E27FC236}">
                    <a16:creationId xmlns:a16="http://schemas.microsoft.com/office/drawing/2014/main" id="{556DB6D8-0411-4E4C-88E8-0025E1B0F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40976" name="Text Box 35">
                  <a:extLst>
                    <a:ext uri="{FF2B5EF4-FFF2-40B4-BE49-F238E27FC236}">
                      <a16:creationId xmlns:a16="http://schemas.microsoft.com/office/drawing/2014/main" id="{883288E5-B904-492D-9AC7-B2A815BD61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40977" name="Text Box 36">
                  <a:extLst>
                    <a:ext uri="{FF2B5EF4-FFF2-40B4-BE49-F238E27FC236}">
                      <a16:creationId xmlns:a16="http://schemas.microsoft.com/office/drawing/2014/main" id="{9C0FF408-0209-4DD2-B9FC-4AED05FF2E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40978" name="Text Box 37">
                  <a:extLst>
                    <a:ext uri="{FF2B5EF4-FFF2-40B4-BE49-F238E27FC236}">
                      <a16:creationId xmlns:a16="http://schemas.microsoft.com/office/drawing/2014/main" id="{C8F2CE05-B53B-4A62-9310-23DE7CCA40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40979" name="Text Box 38">
                  <a:extLst>
                    <a:ext uri="{FF2B5EF4-FFF2-40B4-BE49-F238E27FC236}">
                      <a16:creationId xmlns:a16="http://schemas.microsoft.com/office/drawing/2014/main" id="{7DD7DDBE-152B-40AA-9538-DC5440AEE1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40980" name="Text Box 39">
                  <a:extLst>
                    <a:ext uri="{FF2B5EF4-FFF2-40B4-BE49-F238E27FC236}">
                      <a16:creationId xmlns:a16="http://schemas.microsoft.com/office/drawing/2014/main" id="{66D23D3D-2E2D-4B36-89F5-56513328AC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40981" name="Text Box 40">
                  <a:extLst>
                    <a:ext uri="{FF2B5EF4-FFF2-40B4-BE49-F238E27FC236}">
                      <a16:creationId xmlns:a16="http://schemas.microsoft.com/office/drawing/2014/main" id="{C92515A3-E372-42A4-81FA-D020FC62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  <p:grpSp>
              <p:nvGrpSpPr>
                <p:cNvPr id="40982" name="Group 41">
                  <a:extLst>
                    <a:ext uri="{FF2B5EF4-FFF2-40B4-BE49-F238E27FC236}">
                      <a16:creationId xmlns:a16="http://schemas.microsoft.com/office/drawing/2014/main" id="{F816A6EA-9608-49E3-B326-F904C03AE3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40994" name="Rectangle 42">
                    <a:extLst>
                      <a:ext uri="{FF2B5EF4-FFF2-40B4-BE49-F238E27FC236}">
                        <a16:creationId xmlns:a16="http://schemas.microsoft.com/office/drawing/2014/main" id="{86C36A55-C637-47FB-A13D-16E7545FF1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5" name="Rectangle 43">
                    <a:extLst>
                      <a:ext uri="{FF2B5EF4-FFF2-40B4-BE49-F238E27FC236}">
                        <a16:creationId xmlns:a16="http://schemas.microsoft.com/office/drawing/2014/main" id="{71A1306F-331A-4DF6-870B-96FD5B1303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6" name="Rectangle 44">
                    <a:extLst>
                      <a:ext uri="{FF2B5EF4-FFF2-40B4-BE49-F238E27FC236}">
                        <a16:creationId xmlns:a16="http://schemas.microsoft.com/office/drawing/2014/main" id="{50496DEC-2DA8-4C11-8AE4-FC64668324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7" name="Rectangle 45">
                    <a:extLst>
                      <a:ext uri="{FF2B5EF4-FFF2-40B4-BE49-F238E27FC236}">
                        <a16:creationId xmlns:a16="http://schemas.microsoft.com/office/drawing/2014/main" id="{E9F4E2F4-74E4-415F-94ED-FBC7CE4CC8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8" name="Rectangle 46">
                    <a:extLst>
                      <a:ext uri="{FF2B5EF4-FFF2-40B4-BE49-F238E27FC236}">
                        <a16:creationId xmlns:a16="http://schemas.microsoft.com/office/drawing/2014/main" id="{E736F574-EB4E-4415-963D-917368E5C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9" name="Rectangle 47">
                    <a:extLst>
                      <a:ext uri="{FF2B5EF4-FFF2-40B4-BE49-F238E27FC236}">
                        <a16:creationId xmlns:a16="http://schemas.microsoft.com/office/drawing/2014/main" id="{0E8555E0-5EEC-41F4-9FC0-F8EA87E4A7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1000" name="Rectangle 48">
                    <a:extLst>
                      <a:ext uri="{FF2B5EF4-FFF2-40B4-BE49-F238E27FC236}">
                        <a16:creationId xmlns:a16="http://schemas.microsoft.com/office/drawing/2014/main" id="{0C893FD5-2C3C-45E1-9CCE-59E0599440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1001" name="Rectangle 49">
                    <a:extLst>
                      <a:ext uri="{FF2B5EF4-FFF2-40B4-BE49-F238E27FC236}">
                        <a16:creationId xmlns:a16="http://schemas.microsoft.com/office/drawing/2014/main" id="{F4F49361-04E9-4765-A5EE-AB3DECA7B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40983" name="Group 50">
                  <a:extLst>
                    <a:ext uri="{FF2B5EF4-FFF2-40B4-BE49-F238E27FC236}">
                      <a16:creationId xmlns:a16="http://schemas.microsoft.com/office/drawing/2014/main" id="{3CF290E6-4839-4FEC-9816-0F6EA513C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40986" name="Text Box 51">
                    <a:extLst>
                      <a:ext uri="{FF2B5EF4-FFF2-40B4-BE49-F238E27FC236}">
                        <a16:creationId xmlns:a16="http://schemas.microsoft.com/office/drawing/2014/main" id="{04F7366E-0FC5-4E8D-91C9-952285F785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87" name="Text Box 52">
                    <a:extLst>
                      <a:ext uri="{FF2B5EF4-FFF2-40B4-BE49-F238E27FC236}">
                        <a16:creationId xmlns:a16="http://schemas.microsoft.com/office/drawing/2014/main" id="{B67E468C-BA2A-4D22-8D61-044731D580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88" name="Text Box 53">
                    <a:extLst>
                      <a:ext uri="{FF2B5EF4-FFF2-40B4-BE49-F238E27FC236}">
                        <a16:creationId xmlns:a16="http://schemas.microsoft.com/office/drawing/2014/main" id="{8B616374-EA48-4D1B-83E8-7810BCC63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89" name="Text Box 54">
                    <a:extLst>
                      <a:ext uri="{FF2B5EF4-FFF2-40B4-BE49-F238E27FC236}">
                        <a16:creationId xmlns:a16="http://schemas.microsoft.com/office/drawing/2014/main" id="{87721D84-A1B9-460F-83A5-583D0779A6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0" name="Text Box 55">
                    <a:extLst>
                      <a:ext uri="{FF2B5EF4-FFF2-40B4-BE49-F238E27FC236}">
                        <a16:creationId xmlns:a16="http://schemas.microsoft.com/office/drawing/2014/main" id="{6B7C4DF4-7FAB-451D-AC0E-91B9A4B1FC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1" name="Text Box 56">
                    <a:extLst>
                      <a:ext uri="{FF2B5EF4-FFF2-40B4-BE49-F238E27FC236}">
                        <a16:creationId xmlns:a16="http://schemas.microsoft.com/office/drawing/2014/main" id="{8D0AA713-EBBB-4898-9CF7-1616C2FA26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2" name="Text Box 57">
                    <a:extLst>
                      <a:ext uri="{FF2B5EF4-FFF2-40B4-BE49-F238E27FC236}">
                        <a16:creationId xmlns:a16="http://schemas.microsoft.com/office/drawing/2014/main" id="{D8F21B47-7897-4521-B789-27ABD7E7F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0993" name="Text Box 58">
                    <a:extLst>
                      <a:ext uri="{FF2B5EF4-FFF2-40B4-BE49-F238E27FC236}">
                        <a16:creationId xmlns:a16="http://schemas.microsoft.com/office/drawing/2014/main" id="{262E436E-EE18-4559-9D5C-13002A3FE0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40984" name="Text Box 59">
                  <a:extLst>
                    <a:ext uri="{FF2B5EF4-FFF2-40B4-BE49-F238E27FC236}">
                      <a16:creationId xmlns:a16="http://schemas.microsoft.com/office/drawing/2014/main" id="{E5424425-3A1F-4ABC-8332-274EF3E191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40985" name="Text Box 60">
                  <a:extLst>
                    <a:ext uri="{FF2B5EF4-FFF2-40B4-BE49-F238E27FC236}">
                      <a16:creationId xmlns:a16="http://schemas.microsoft.com/office/drawing/2014/main" id="{092D469D-62D1-4896-9715-72A6E1246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</p:grpSp>
          <p:sp>
            <p:nvSpPr>
              <p:cNvPr id="40975" name="Text Box 61">
                <a:extLst>
                  <a:ext uri="{FF2B5EF4-FFF2-40B4-BE49-F238E27FC236}">
                    <a16:creationId xmlns:a16="http://schemas.microsoft.com/office/drawing/2014/main" id="{EE407610-0C29-48C2-ACC5-B18BC674B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1103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40968" name="Text Box 62">
              <a:extLst>
                <a:ext uri="{FF2B5EF4-FFF2-40B4-BE49-F238E27FC236}">
                  <a16:creationId xmlns:a16="http://schemas.microsoft.com/office/drawing/2014/main" id="{6E5451E0-65CE-4681-8734-FE6093CD3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392"/>
              <a:ext cx="4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Heap</a:t>
              </a:r>
            </a:p>
          </p:txBody>
        </p:sp>
        <p:sp>
          <p:nvSpPr>
            <p:cNvPr id="40969" name="Line 63">
              <a:extLst>
                <a:ext uri="{FF2B5EF4-FFF2-40B4-BE49-F238E27FC236}">
                  <a16:creationId xmlns:a16="http://schemas.microsoft.com/office/drawing/2014/main" id="{57E51026-6015-4BE3-9A38-C4D2A0FA4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Line 64">
              <a:extLst>
                <a:ext uri="{FF2B5EF4-FFF2-40B4-BE49-F238E27FC236}">
                  <a16:creationId xmlns:a16="http://schemas.microsoft.com/office/drawing/2014/main" id="{7DAAE22F-8C63-4B3C-8703-55F026507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1" name="Line 65">
              <a:extLst>
                <a:ext uri="{FF2B5EF4-FFF2-40B4-BE49-F238E27FC236}">
                  <a16:creationId xmlns:a16="http://schemas.microsoft.com/office/drawing/2014/main" id="{6F5D4257-704B-4DBC-8B98-EBFA006A4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2" name="Line 66">
              <a:extLst>
                <a:ext uri="{FF2B5EF4-FFF2-40B4-BE49-F238E27FC236}">
                  <a16:creationId xmlns:a16="http://schemas.microsoft.com/office/drawing/2014/main" id="{2C20141B-7B9B-4762-A083-9E2C8DC62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3" name="Text Box 67">
              <a:extLst>
                <a:ext uri="{FF2B5EF4-FFF2-40B4-BE49-F238E27FC236}">
                  <a16:creationId xmlns:a16="http://schemas.microsoft.com/office/drawing/2014/main" id="{EBDD5BEC-84C4-4FCA-AF74-37C27AE9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</p:grpSp>
      <p:sp>
        <p:nvSpPr>
          <p:cNvPr id="40966" name="TextBox 48">
            <a:extLst>
              <a:ext uri="{FF2B5EF4-FFF2-40B4-BE49-F238E27FC236}">
                <a16:creationId xmlns:a16="http://schemas.microsoft.com/office/drawing/2014/main" id="{19045A7F-4029-4E51-B68F-B60388B4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7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B546E6-C363-4C75-A3DC-1C152EA18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25538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Step 2: Transform a Heap Into a Sorted Array: </a:t>
            </a:r>
            <a:r>
              <a:rPr lang="en-US" altLang="ko-KR" i="1">
                <a:ea typeface="굴림" panose="020B0600000101010101" pitchFamily="50" charset="-127"/>
              </a:rPr>
              <a:t>Example </a:t>
            </a:r>
            <a:r>
              <a:rPr lang="en-US" altLang="ko-KR" sz="3500">
                <a:ea typeface="굴림" panose="020B0600000101010101" pitchFamily="50" charset="-127"/>
              </a:rPr>
              <a:t>(Cont’d)</a:t>
            </a:r>
            <a:endParaRPr lang="en-US" altLang="ko-KR" sz="3500" i="1">
              <a:ea typeface="굴림" panose="020B0600000101010101" pitchFamily="50" charset="-127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0004DD-D835-4885-9F31-FBAC5CA1B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[0..5] now represents a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.</a:t>
            </a:r>
          </a:p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[6..7] is the sorted region.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Invoke </a:t>
            </a:r>
            <a:r>
              <a:rPr lang="en-US" altLang="ko-KR" sz="2200" dirty="0" err="1">
                <a:ea typeface="굴림" panose="020B0600000101010101" pitchFamily="50" charset="-127"/>
              </a:rPr>
              <a:t>downHeap</a:t>
            </a:r>
            <a:r>
              <a:rPr lang="en-US" altLang="ko-KR" sz="2200" dirty="0">
                <a:ea typeface="굴림" panose="020B0600000101010101" pitchFamily="50" charset="-127"/>
              </a:rPr>
              <a:t> on the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 rooted at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[0].</a:t>
            </a:r>
          </a:p>
        </p:txBody>
      </p:sp>
      <p:grpSp>
        <p:nvGrpSpPr>
          <p:cNvPr id="41988" name="Group 68">
            <a:extLst>
              <a:ext uri="{FF2B5EF4-FFF2-40B4-BE49-F238E27FC236}">
                <a16:creationId xmlns:a16="http://schemas.microsoft.com/office/drawing/2014/main" id="{F37A9E19-7EE3-44F1-BD6A-91FC44BC34D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42031" name="Group 5">
              <a:extLst>
                <a:ext uri="{FF2B5EF4-FFF2-40B4-BE49-F238E27FC236}">
                  <a16:creationId xmlns:a16="http://schemas.microsoft.com/office/drawing/2014/main" id="{A6CCA18B-BBC6-423B-A93D-99F7CF99F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42052" name="Oval 6">
                <a:extLst>
                  <a:ext uri="{FF2B5EF4-FFF2-40B4-BE49-F238E27FC236}">
                    <a16:creationId xmlns:a16="http://schemas.microsoft.com/office/drawing/2014/main" id="{6DBDE889-337D-4260-A864-18887A936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53" name="Text Box 7">
                <a:extLst>
                  <a:ext uri="{FF2B5EF4-FFF2-40B4-BE49-F238E27FC236}">
                    <a16:creationId xmlns:a16="http://schemas.microsoft.com/office/drawing/2014/main" id="{B127F138-B37C-44A2-8C82-A5DAD4201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42032" name="Group 8">
              <a:extLst>
                <a:ext uri="{FF2B5EF4-FFF2-40B4-BE49-F238E27FC236}">
                  <a16:creationId xmlns:a16="http://schemas.microsoft.com/office/drawing/2014/main" id="{3CA9B51A-666C-4C7A-B2A9-BCAA4D980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42050" name="Oval 9">
                <a:extLst>
                  <a:ext uri="{FF2B5EF4-FFF2-40B4-BE49-F238E27FC236}">
                    <a16:creationId xmlns:a16="http://schemas.microsoft.com/office/drawing/2014/main" id="{2A81769F-9133-4F2C-8339-7625466DB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51" name="Text Box 10">
                <a:extLst>
                  <a:ext uri="{FF2B5EF4-FFF2-40B4-BE49-F238E27FC236}">
                    <a16:creationId xmlns:a16="http://schemas.microsoft.com/office/drawing/2014/main" id="{F9044210-D5DD-43FB-A99B-11B2FBB59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42033" name="Group 11">
              <a:extLst>
                <a:ext uri="{FF2B5EF4-FFF2-40B4-BE49-F238E27FC236}">
                  <a16:creationId xmlns:a16="http://schemas.microsoft.com/office/drawing/2014/main" id="{55087C84-CECB-42CB-92FF-A3EA8708F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64"/>
              <a:ext cx="288" cy="288"/>
              <a:chOff x="2642" y="2688"/>
              <a:chExt cx="288" cy="288"/>
            </a:xfrm>
          </p:grpSpPr>
          <p:sp>
            <p:nvSpPr>
              <p:cNvPr id="42048" name="Oval 12">
                <a:extLst>
                  <a:ext uri="{FF2B5EF4-FFF2-40B4-BE49-F238E27FC236}">
                    <a16:creationId xmlns:a16="http://schemas.microsoft.com/office/drawing/2014/main" id="{893AE3E7-B6E5-4285-8AF8-7D4ACAF3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49" name="Text Box 13">
                <a:extLst>
                  <a:ext uri="{FF2B5EF4-FFF2-40B4-BE49-F238E27FC236}">
                    <a16:creationId xmlns:a16="http://schemas.microsoft.com/office/drawing/2014/main" id="{632DD441-4DF0-4D5D-AD58-2D05995FA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42034" name="Group 17">
              <a:extLst>
                <a:ext uri="{FF2B5EF4-FFF2-40B4-BE49-F238E27FC236}">
                  <a16:creationId xmlns:a16="http://schemas.microsoft.com/office/drawing/2014/main" id="{4CB464AE-36BD-4E5A-A640-EAEB144E1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42046" name="Oval 18">
                <a:extLst>
                  <a:ext uri="{FF2B5EF4-FFF2-40B4-BE49-F238E27FC236}">
                    <a16:creationId xmlns:a16="http://schemas.microsoft.com/office/drawing/2014/main" id="{CBECA57E-C393-462C-9AFF-242502FB8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47" name="Text Box 19">
                <a:extLst>
                  <a:ext uri="{FF2B5EF4-FFF2-40B4-BE49-F238E27FC236}">
                    <a16:creationId xmlns:a16="http://schemas.microsoft.com/office/drawing/2014/main" id="{1589B51F-908E-4928-ACEF-2A75A1EC3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grpSp>
          <p:nvGrpSpPr>
            <p:cNvPr id="42035" name="Group 20">
              <a:extLst>
                <a:ext uri="{FF2B5EF4-FFF2-40B4-BE49-F238E27FC236}">
                  <a16:creationId xmlns:a16="http://schemas.microsoft.com/office/drawing/2014/main" id="{1C889839-4764-4F16-BAC0-2AAADB47E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42044" name="Oval 21">
                <a:extLst>
                  <a:ext uri="{FF2B5EF4-FFF2-40B4-BE49-F238E27FC236}">
                    <a16:creationId xmlns:a16="http://schemas.microsoft.com/office/drawing/2014/main" id="{0AC84E08-32C9-4D43-A780-3D4F0DE6C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45" name="Text Box 22">
                <a:extLst>
                  <a:ext uri="{FF2B5EF4-FFF2-40B4-BE49-F238E27FC236}">
                    <a16:creationId xmlns:a16="http://schemas.microsoft.com/office/drawing/2014/main" id="{001F4D5A-1803-4498-AF28-229FC12AA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42036" name="Group 23">
              <a:extLst>
                <a:ext uri="{FF2B5EF4-FFF2-40B4-BE49-F238E27FC236}">
                  <a16:creationId xmlns:a16="http://schemas.microsoft.com/office/drawing/2014/main" id="{DFD4AC22-6AE0-480C-900F-787EADF88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42042" name="Oval 24">
                <a:extLst>
                  <a:ext uri="{FF2B5EF4-FFF2-40B4-BE49-F238E27FC236}">
                    <a16:creationId xmlns:a16="http://schemas.microsoft.com/office/drawing/2014/main" id="{257431FF-5573-4A88-8EFB-FC835261D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2043" name="Text Box 25">
                <a:extLst>
                  <a:ext uri="{FF2B5EF4-FFF2-40B4-BE49-F238E27FC236}">
                    <a16:creationId xmlns:a16="http://schemas.microsoft.com/office/drawing/2014/main" id="{3C4C0A44-17A6-4111-9A75-00A9274FE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sp>
          <p:nvSpPr>
            <p:cNvPr id="42037" name="Line 26">
              <a:extLst>
                <a:ext uri="{FF2B5EF4-FFF2-40B4-BE49-F238E27FC236}">
                  <a16:creationId xmlns:a16="http://schemas.microsoft.com/office/drawing/2014/main" id="{66955733-5CDF-4D87-949A-FE189F33B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8" name="Line 27">
              <a:extLst>
                <a:ext uri="{FF2B5EF4-FFF2-40B4-BE49-F238E27FC236}">
                  <a16:creationId xmlns:a16="http://schemas.microsoft.com/office/drawing/2014/main" id="{8DE11F10-4966-44E1-8844-D8B3FCB5F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39" name="Line 28">
              <a:extLst>
                <a:ext uri="{FF2B5EF4-FFF2-40B4-BE49-F238E27FC236}">
                  <a16:creationId xmlns:a16="http://schemas.microsoft.com/office/drawing/2014/main" id="{D7FC2E02-F504-4F87-9D9D-CCEBFA78E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0" name="Line 30">
              <a:extLst>
                <a:ext uri="{FF2B5EF4-FFF2-40B4-BE49-F238E27FC236}">
                  <a16:creationId xmlns:a16="http://schemas.microsoft.com/office/drawing/2014/main" id="{7B603B85-0E47-41C7-98FC-B719FEB2A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41" name="Line 31">
              <a:extLst>
                <a:ext uri="{FF2B5EF4-FFF2-40B4-BE49-F238E27FC236}">
                  <a16:creationId xmlns:a16="http://schemas.microsoft.com/office/drawing/2014/main" id="{75AB9A20-2BD0-4015-BF14-A112C75A3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989" name="Group 75">
            <a:extLst>
              <a:ext uri="{FF2B5EF4-FFF2-40B4-BE49-F238E27FC236}">
                <a16:creationId xmlns:a16="http://schemas.microsoft.com/office/drawing/2014/main" id="{2FE0BC52-9627-4E0E-AE44-E7BBFF3FD2C1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1219200"/>
            <a:ext cx="5681663" cy="1417638"/>
            <a:chOff x="837" y="768"/>
            <a:chExt cx="3579" cy="893"/>
          </a:xfrm>
        </p:grpSpPr>
        <p:grpSp>
          <p:nvGrpSpPr>
            <p:cNvPr id="41996" name="Group 33">
              <a:extLst>
                <a:ext uri="{FF2B5EF4-FFF2-40B4-BE49-F238E27FC236}">
                  <a16:creationId xmlns:a16="http://schemas.microsoft.com/office/drawing/2014/main" id="{3A0DBE41-5E97-4469-AF52-36FF192A9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768"/>
              <a:ext cx="3579" cy="624"/>
              <a:chOff x="837" y="768"/>
              <a:chExt cx="3579" cy="624"/>
            </a:xfrm>
          </p:grpSpPr>
          <p:grpSp>
            <p:nvGrpSpPr>
              <p:cNvPr id="42003" name="Group 34">
                <a:extLst>
                  <a:ext uri="{FF2B5EF4-FFF2-40B4-BE49-F238E27FC236}">
                    <a16:creationId xmlns:a16="http://schemas.microsoft.com/office/drawing/2014/main" id="{AA4752DE-E87A-44D3-94D0-E16B5E608B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42005" name="Text Box 35">
                  <a:extLst>
                    <a:ext uri="{FF2B5EF4-FFF2-40B4-BE49-F238E27FC236}">
                      <a16:creationId xmlns:a16="http://schemas.microsoft.com/office/drawing/2014/main" id="{FB433F8A-1CF5-4DF2-B859-87E57C5E8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42006" name="Text Box 36">
                  <a:extLst>
                    <a:ext uri="{FF2B5EF4-FFF2-40B4-BE49-F238E27FC236}">
                      <a16:creationId xmlns:a16="http://schemas.microsoft.com/office/drawing/2014/main" id="{EDBCA344-E259-4F4B-931B-8A56276F74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42007" name="Text Box 37">
                  <a:extLst>
                    <a:ext uri="{FF2B5EF4-FFF2-40B4-BE49-F238E27FC236}">
                      <a16:creationId xmlns:a16="http://schemas.microsoft.com/office/drawing/2014/main" id="{1A75C34B-EB7A-47A3-965E-2C3037309C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42008" name="Text Box 38">
                  <a:extLst>
                    <a:ext uri="{FF2B5EF4-FFF2-40B4-BE49-F238E27FC236}">
                      <a16:creationId xmlns:a16="http://schemas.microsoft.com/office/drawing/2014/main" id="{E02D6A00-545F-466D-9403-CA6FEF1B47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42009" name="Text Box 39">
                  <a:extLst>
                    <a:ext uri="{FF2B5EF4-FFF2-40B4-BE49-F238E27FC236}">
                      <a16:creationId xmlns:a16="http://schemas.microsoft.com/office/drawing/2014/main" id="{E85F0F8F-3B64-4CD5-9DA9-8335F4FC2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42010" name="Text Box 40">
                  <a:extLst>
                    <a:ext uri="{FF2B5EF4-FFF2-40B4-BE49-F238E27FC236}">
                      <a16:creationId xmlns:a16="http://schemas.microsoft.com/office/drawing/2014/main" id="{158C10EE-4B28-4EED-8E68-8FEC21629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  <p:grpSp>
              <p:nvGrpSpPr>
                <p:cNvPr id="42011" name="Group 41">
                  <a:extLst>
                    <a:ext uri="{FF2B5EF4-FFF2-40B4-BE49-F238E27FC236}">
                      <a16:creationId xmlns:a16="http://schemas.microsoft.com/office/drawing/2014/main" id="{555D569F-6A69-4625-B97F-9EA2709A64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42023" name="Rectangle 42">
                    <a:extLst>
                      <a:ext uri="{FF2B5EF4-FFF2-40B4-BE49-F238E27FC236}">
                        <a16:creationId xmlns:a16="http://schemas.microsoft.com/office/drawing/2014/main" id="{5825F2FF-2E82-4A7F-9443-40A4E9B8BD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4" name="Rectangle 43">
                    <a:extLst>
                      <a:ext uri="{FF2B5EF4-FFF2-40B4-BE49-F238E27FC236}">
                        <a16:creationId xmlns:a16="http://schemas.microsoft.com/office/drawing/2014/main" id="{092AE3F8-79C2-41CA-8365-BB7797A7B8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5" name="Rectangle 44">
                    <a:extLst>
                      <a:ext uri="{FF2B5EF4-FFF2-40B4-BE49-F238E27FC236}">
                        <a16:creationId xmlns:a16="http://schemas.microsoft.com/office/drawing/2014/main" id="{D3008A43-5A0D-4A18-B3B6-9F791BFD0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6" name="Rectangle 45">
                    <a:extLst>
                      <a:ext uri="{FF2B5EF4-FFF2-40B4-BE49-F238E27FC236}">
                        <a16:creationId xmlns:a16="http://schemas.microsoft.com/office/drawing/2014/main" id="{3687F7C3-6BD9-4A1A-9D00-2CE71C2566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7" name="Rectangle 46">
                    <a:extLst>
                      <a:ext uri="{FF2B5EF4-FFF2-40B4-BE49-F238E27FC236}">
                        <a16:creationId xmlns:a16="http://schemas.microsoft.com/office/drawing/2014/main" id="{EC2DD4B5-6002-4CE6-8209-8D607809FB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8" name="Rectangle 47">
                    <a:extLst>
                      <a:ext uri="{FF2B5EF4-FFF2-40B4-BE49-F238E27FC236}">
                        <a16:creationId xmlns:a16="http://schemas.microsoft.com/office/drawing/2014/main" id="{B7172321-1BE5-4731-81D3-9AB5C32DAD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9" name="Rectangle 48">
                    <a:extLst>
                      <a:ext uri="{FF2B5EF4-FFF2-40B4-BE49-F238E27FC236}">
                        <a16:creationId xmlns:a16="http://schemas.microsoft.com/office/drawing/2014/main" id="{908794EA-4ED8-4036-A8D2-5903977B66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30" name="Rectangle 49">
                    <a:extLst>
                      <a:ext uri="{FF2B5EF4-FFF2-40B4-BE49-F238E27FC236}">
                        <a16:creationId xmlns:a16="http://schemas.microsoft.com/office/drawing/2014/main" id="{A711512B-C4BE-4B30-8DA9-57D3C4A7A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42012" name="Group 50">
                  <a:extLst>
                    <a:ext uri="{FF2B5EF4-FFF2-40B4-BE49-F238E27FC236}">
                      <a16:creationId xmlns:a16="http://schemas.microsoft.com/office/drawing/2014/main" id="{0A1890B3-E659-4B7C-9DBD-61E281326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42015" name="Text Box 51">
                    <a:extLst>
                      <a:ext uri="{FF2B5EF4-FFF2-40B4-BE49-F238E27FC236}">
                        <a16:creationId xmlns:a16="http://schemas.microsoft.com/office/drawing/2014/main" id="{F3158E38-51E3-455A-A875-F6BCE9E136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16" name="Text Box 52">
                    <a:extLst>
                      <a:ext uri="{FF2B5EF4-FFF2-40B4-BE49-F238E27FC236}">
                        <a16:creationId xmlns:a16="http://schemas.microsoft.com/office/drawing/2014/main" id="{2E07B8FB-9D1B-4B14-97A5-AAB56A991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17" name="Text Box 53">
                    <a:extLst>
                      <a:ext uri="{FF2B5EF4-FFF2-40B4-BE49-F238E27FC236}">
                        <a16:creationId xmlns:a16="http://schemas.microsoft.com/office/drawing/2014/main" id="{5A46618F-17C6-494C-BD2B-2711273E5C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18" name="Text Box 54">
                    <a:extLst>
                      <a:ext uri="{FF2B5EF4-FFF2-40B4-BE49-F238E27FC236}">
                        <a16:creationId xmlns:a16="http://schemas.microsoft.com/office/drawing/2014/main" id="{E66F4EEC-03A0-4D69-8AC4-0A8F1F136E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19" name="Text Box 55">
                    <a:extLst>
                      <a:ext uri="{FF2B5EF4-FFF2-40B4-BE49-F238E27FC236}">
                        <a16:creationId xmlns:a16="http://schemas.microsoft.com/office/drawing/2014/main" id="{EEC27D75-2CAE-475A-8DD5-E9936E0861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0" name="Text Box 56">
                    <a:extLst>
                      <a:ext uri="{FF2B5EF4-FFF2-40B4-BE49-F238E27FC236}">
                        <a16:creationId xmlns:a16="http://schemas.microsoft.com/office/drawing/2014/main" id="{B65AE8C8-DCB6-4F96-9F50-1E7278F63F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1" name="Text Box 57">
                    <a:extLst>
                      <a:ext uri="{FF2B5EF4-FFF2-40B4-BE49-F238E27FC236}">
                        <a16:creationId xmlns:a16="http://schemas.microsoft.com/office/drawing/2014/main" id="{B3B8130C-387E-42C9-90D6-1B2A31F121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2022" name="Text Box 58">
                    <a:extLst>
                      <a:ext uri="{FF2B5EF4-FFF2-40B4-BE49-F238E27FC236}">
                        <a16:creationId xmlns:a16="http://schemas.microsoft.com/office/drawing/2014/main" id="{A09B8AC1-6056-45D8-89AF-EBC38EB1EA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42013" name="Text Box 59">
                  <a:extLst>
                    <a:ext uri="{FF2B5EF4-FFF2-40B4-BE49-F238E27FC236}">
                      <a16:creationId xmlns:a16="http://schemas.microsoft.com/office/drawing/2014/main" id="{60F4DD91-1DAC-48BE-8B41-09A53A97AA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42014" name="Text Box 60">
                  <a:extLst>
                    <a:ext uri="{FF2B5EF4-FFF2-40B4-BE49-F238E27FC236}">
                      <a16:creationId xmlns:a16="http://schemas.microsoft.com/office/drawing/2014/main" id="{B0820C19-3408-4922-BA9F-DA0F41D3D2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</p:grpSp>
          <p:sp>
            <p:nvSpPr>
              <p:cNvPr id="42004" name="Text Box 61">
                <a:extLst>
                  <a:ext uri="{FF2B5EF4-FFF2-40B4-BE49-F238E27FC236}">
                    <a16:creationId xmlns:a16="http://schemas.microsoft.com/office/drawing/2014/main" id="{6E8C8E2B-4DF5-4A13-9BB0-AC4A0892A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" y="1097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41997" name="Text Box 62">
              <a:extLst>
                <a:ext uri="{FF2B5EF4-FFF2-40B4-BE49-F238E27FC236}">
                  <a16:creationId xmlns:a16="http://schemas.microsoft.com/office/drawing/2014/main" id="{12BAFD9D-51BF-4812-98ED-ED1C68B75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92"/>
              <a:ext cx="8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Semiheap</a:t>
              </a:r>
            </a:p>
          </p:txBody>
        </p:sp>
        <p:sp>
          <p:nvSpPr>
            <p:cNvPr id="41998" name="Line 63">
              <a:extLst>
                <a:ext uri="{FF2B5EF4-FFF2-40B4-BE49-F238E27FC236}">
                  <a16:creationId xmlns:a16="http://schemas.microsoft.com/office/drawing/2014/main" id="{FFCB82B8-E6DD-4290-B2B1-184782E56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9" name="Line 64">
              <a:extLst>
                <a:ext uri="{FF2B5EF4-FFF2-40B4-BE49-F238E27FC236}">
                  <a16:creationId xmlns:a16="http://schemas.microsoft.com/office/drawing/2014/main" id="{6CB1ABFE-3F12-4EF8-B8CB-84662AAC0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0" name="Line 65">
              <a:extLst>
                <a:ext uri="{FF2B5EF4-FFF2-40B4-BE49-F238E27FC236}">
                  <a16:creationId xmlns:a16="http://schemas.microsoft.com/office/drawing/2014/main" id="{756C1309-6B2C-47FD-AABD-7DB782D8D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3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1" name="Line 66">
              <a:extLst>
                <a:ext uri="{FF2B5EF4-FFF2-40B4-BE49-F238E27FC236}">
                  <a16:creationId xmlns:a16="http://schemas.microsoft.com/office/drawing/2014/main" id="{42032D21-8847-45B0-9610-671B6D0E2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002" name="Text Box 67">
              <a:extLst>
                <a:ext uri="{FF2B5EF4-FFF2-40B4-BE49-F238E27FC236}">
                  <a16:creationId xmlns:a16="http://schemas.microsoft.com/office/drawing/2014/main" id="{494CC3A5-881D-498F-BE71-7104C892F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</p:grpSp>
      <p:grpSp>
        <p:nvGrpSpPr>
          <p:cNvPr id="41990" name="Group 70">
            <a:extLst>
              <a:ext uri="{FF2B5EF4-FFF2-40B4-BE49-F238E27FC236}">
                <a16:creationId xmlns:a16="http://schemas.microsoft.com/office/drawing/2014/main" id="{9EFA2041-AA89-4A25-9515-AA683BADC81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1614"/>
            <a:ext cx="1828800" cy="763588"/>
            <a:chOff x="336" y="1439"/>
            <a:chExt cx="1152" cy="481"/>
          </a:xfrm>
        </p:grpSpPr>
        <p:sp>
          <p:nvSpPr>
            <p:cNvPr id="41992" name="Text Box 71">
              <a:extLst>
                <a:ext uri="{FF2B5EF4-FFF2-40B4-BE49-F238E27FC236}">
                  <a16:creationId xmlns:a16="http://schemas.microsoft.com/office/drawing/2014/main" id="{FF31385E-D4F4-4224-8F54-C4FBDAFF8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39"/>
              <a:ext cx="8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 err="1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downHeap</a:t>
              </a:r>
              <a:endPara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grpSp>
          <p:nvGrpSpPr>
            <p:cNvPr id="41993" name="Group 72">
              <a:extLst>
                <a:ext uri="{FF2B5EF4-FFF2-40B4-BE49-F238E27FC236}">
                  <a16:creationId xmlns:a16="http://schemas.microsoft.com/office/drawing/2014/main" id="{3B19DB8C-DBCC-4583-8BEC-62EC8033A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41994" name="Line 73">
                <a:extLst>
                  <a:ext uri="{FF2B5EF4-FFF2-40B4-BE49-F238E27FC236}">
                    <a16:creationId xmlns:a16="http://schemas.microsoft.com/office/drawing/2014/main" id="{E464F317-A29C-45ED-A3D5-B05B51DE6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95" name="Line 74">
                <a:extLst>
                  <a:ext uri="{FF2B5EF4-FFF2-40B4-BE49-F238E27FC236}">
                    <a16:creationId xmlns:a16="http://schemas.microsoft.com/office/drawing/2014/main" id="{125F5AA4-B4C9-46B7-9336-3995BB832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1991" name="TextBox 48">
            <a:extLst>
              <a:ext uri="{FF2B5EF4-FFF2-40B4-BE49-F238E27FC236}">
                <a16:creationId xmlns:a16="http://schemas.microsoft.com/office/drawing/2014/main" id="{554473D3-A64C-45DB-9934-5C073DA2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6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8A68E6D-7D03-4000-9DD1-9790C7E07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25538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Step 2: Transform a Heap Into a Sorted Array: </a:t>
            </a:r>
            <a:r>
              <a:rPr lang="en-US" altLang="ko-KR" i="1">
                <a:ea typeface="굴림" panose="020B0600000101010101" pitchFamily="50" charset="-127"/>
              </a:rPr>
              <a:t>Example </a:t>
            </a:r>
            <a:r>
              <a:rPr lang="en-US" altLang="ko-KR" sz="3500">
                <a:ea typeface="굴림" panose="020B0600000101010101" pitchFamily="50" charset="-127"/>
              </a:rPr>
              <a:t>(Cont’d)</a:t>
            </a:r>
            <a:endParaRPr lang="en-US" altLang="ko-KR" sz="3500" i="1">
              <a:ea typeface="굴림" panose="020B0600000101010101" pitchFamily="50" charset="-127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24BA3BF-7CA3-4BFA-BC40-BA0BBEC79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is now the root of a heap in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[0..5].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We move the largest item in the heap to the beginning of the sorted region by swapping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with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[5].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BAECE223-6605-428D-A694-9660F974F1D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43050" name="Group 5">
              <a:extLst>
                <a:ext uri="{FF2B5EF4-FFF2-40B4-BE49-F238E27FC236}">
                  <a16:creationId xmlns:a16="http://schemas.microsoft.com/office/drawing/2014/main" id="{1FF6721F-219D-485A-88DF-BC7EC4A49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43071" name="Oval 6">
                <a:extLst>
                  <a:ext uri="{FF2B5EF4-FFF2-40B4-BE49-F238E27FC236}">
                    <a16:creationId xmlns:a16="http://schemas.microsoft.com/office/drawing/2014/main" id="{59B05009-0ED2-40F4-9886-DD1BACE78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72" name="Text Box 7">
                <a:extLst>
                  <a:ext uri="{FF2B5EF4-FFF2-40B4-BE49-F238E27FC236}">
                    <a16:creationId xmlns:a16="http://schemas.microsoft.com/office/drawing/2014/main" id="{E0E40137-D269-4AA3-8037-DB4224608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43051" name="Group 8">
              <a:extLst>
                <a:ext uri="{FF2B5EF4-FFF2-40B4-BE49-F238E27FC236}">
                  <a16:creationId xmlns:a16="http://schemas.microsoft.com/office/drawing/2014/main" id="{E567149A-FB89-4AE1-8C4F-573DEFC04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43069" name="Oval 9">
                <a:extLst>
                  <a:ext uri="{FF2B5EF4-FFF2-40B4-BE49-F238E27FC236}">
                    <a16:creationId xmlns:a16="http://schemas.microsoft.com/office/drawing/2014/main" id="{8901A18E-56D3-42D5-9296-C7F79DBE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70" name="Text Box 10">
                <a:extLst>
                  <a:ext uri="{FF2B5EF4-FFF2-40B4-BE49-F238E27FC236}">
                    <a16:creationId xmlns:a16="http://schemas.microsoft.com/office/drawing/2014/main" id="{1E8D6FAD-62CD-4FB3-BE69-4E515680D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43052" name="Group 11">
              <a:extLst>
                <a:ext uri="{FF2B5EF4-FFF2-40B4-BE49-F238E27FC236}">
                  <a16:creationId xmlns:a16="http://schemas.microsoft.com/office/drawing/2014/main" id="{17A0C185-9535-4C55-BC0B-292F12E96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64"/>
              <a:ext cx="288" cy="288"/>
              <a:chOff x="2642" y="2688"/>
              <a:chExt cx="288" cy="288"/>
            </a:xfrm>
          </p:grpSpPr>
          <p:sp>
            <p:nvSpPr>
              <p:cNvPr id="43067" name="Oval 12">
                <a:extLst>
                  <a:ext uri="{FF2B5EF4-FFF2-40B4-BE49-F238E27FC236}">
                    <a16:creationId xmlns:a16="http://schemas.microsoft.com/office/drawing/2014/main" id="{7063DEAB-D866-439A-A2B9-4D99F60D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68" name="Text Box 13">
                <a:extLst>
                  <a:ext uri="{FF2B5EF4-FFF2-40B4-BE49-F238E27FC236}">
                    <a16:creationId xmlns:a16="http://schemas.microsoft.com/office/drawing/2014/main" id="{7325B027-0EA6-4047-B329-27C23850D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43053" name="Group 14">
              <a:extLst>
                <a:ext uri="{FF2B5EF4-FFF2-40B4-BE49-F238E27FC236}">
                  <a16:creationId xmlns:a16="http://schemas.microsoft.com/office/drawing/2014/main" id="{1098314C-A1F2-4312-ADD3-D037CD1C9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43065" name="Oval 15">
                <a:extLst>
                  <a:ext uri="{FF2B5EF4-FFF2-40B4-BE49-F238E27FC236}">
                    <a16:creationId xmlns:a16="http://schemas.microsoft.com/office/drawing/2014/main" id="{A1080F60-224E-4947-AABE-4321C2CC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66" name="Text Box 16">
                <a:extLst>
                  <a:ext uri="{FF2B5EF4-FFF2-40B4-BE49-F238E27FC236}">
                    <a16:creationId xmlns:a16="http://schemas.microsoft.com/office/drawing/2014/main" id="{13BD5632-1B0A-4D9F-9BED-8E5B101BD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43054" name="Group 17">
              <a:extLst>
                <a:ext uri="{FF2B5EF4-FFF2-40B4-BE49-F238E27FC236}">
                  <a16:creationId xmlns:a16="http://schemas.microsoft.com/office/drawing/2014/main" id="{1FB18C0D-8D85-4A8C-BE7B-1A6D5827B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43063" name="Oval 18">
                <a:extLst>
                  <a:ext uri="{FF2B5EF4-FFF2-40B4-BE49-F238E27FC236}">
                    <a16:creationId xmlns:a16="http://schemas.microsoft.com/office/drawing/2014/main" id="{9EBD81EC-F7F0-42E2-A8E6-6429A8CF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64" name="Text Box 19">
                <a:extLst>
                  <a:ext uri="{FF2B5EF4-FFF2-40B4-BE49-F238E27FC236}">
                    <a16:creationId xmlns:a16="http://schemas.microsoft.com/office/drawing/2014/main" id="{93455247-CA02-4F99-93CF-F951B3A63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43055" name="Group 20">
              <a:extLst>
                <a:ext uri="{FF2B5EF4-FFF2-40B4-BE49-F238E27FC236}">
                  <a16:creationId xmlns:a16="http://schemas.microsoft.com/office/drawing/2014/main" id="{64368065-6691-4822-924A-9A33A7247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43061" name="Oval 21">
                <a:extLst>
                  <a:ext uri="{FF2B5EF4-FFF2-40B4-BE49-F238E27FC236}">
                    <a16:creationId xmlns:a16="http://schemas.microsoft.com/office/drawing/2014/main" id="{C16FA72D-59D3-4243-BEDF-969993C6C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3062" name="Text Box 22">
                <a:extLst>
                  <a:ext uri="{FF2B5EF4-FFF2-40B4-BE49-F238E27FC236}">
                    <a16:creationId xmlns:a16="http://schemas.microsoft.com/office/drawing/2014/main" id="{5BC974F7-229A-47CD-A00F-601B3B65A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7</a:t>
                </a:r>
              </a:p>
            </p:txBody>
          </p:sp>
        </p:grpSp>
        <p:sp>
          <p:nvSpPr>
            <p:cNvPr id="43056" name="Line 23">
              <a:extLst>
                <a:ext uri="{FF2B5EF4-FFF2-40B4-BE49-F238E27FC236}">
                  <a16:creationId xmlns:a16="http://schemas.microsoft.com/office/drawing/2014/main" id="{0EFCAFC3-3DE8-4465-B0BF-919F7A7A2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7" name="Line 24">
              <a:extLst>
                <a:ext uri="{FF2B5EF4-FFF2-40B4-BE49-F238E27FC236}">
                  <a16:creationId xmlns:a16="http://schemas.microsoft.com/office/drawing/2014/main" id="{0AF07325-B1EF-43DB-A98C-231CB9C40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8" name="Line 25">
              <a:extLst>
                <a:ext uri="{FF2B5EF4-FFF2-40B4-BE49-F238E27FC236}">
                  <a16:creationId xmlns:a16="http://schemas.microsoft.com/office/drawing/2014/main" id="{8E015024-BB74-4331-9C6C-AD0D4C1B1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59" name="Line 26">
              <a:extLst>
                <a:ext uri="{FF2B5EF4-FFF2-40B4-BE49-F238E27FC236}">
                  <a16:creationId xmlns:a16="http://schemas.microsoft.com/office/drawing/2014/main" id="{42321B2A-68E2-4A35-BFE0-A6FADD2A0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60" name="Line 27">
              <a:extLst>
                <a:ext uri="{FF2B5EF4-FFF2-40B4-BE49-F238E27FC236}">
                  <a16:creationId xmlns:a16="http://schemas.microsoft.com/office/drawing/2014/main" id="{237B1EEC-71F1-4095-AC3B-9CE59A329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13" name="Group 73">
            <a:extLst>
              <a:ext uri="{FF2B5EF4-FFF2-40B4-BE49-F238E27FC236}">
                <a16:creationId xmlns:a16="http://schemas.microsoft.com/office/drawing/2014/main" id="{A7918A89-81AC-4889-8EAF-4931FAC69B7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219200"/>
            <a:ext cx="5678488" cy="1419225"/>
            <a:chOff x="839" y="768"/>
            <a:chExt cx="3577" cy="894"/>
          </a:xfrm>
        </p:grpSpPr>
        <p:grpSp>
          <p:nvGrpSpPr>
            <p:cNvPr id="43015" name="Group 29">
              <a:extLst>
                <a:ext uri="{FF2B5EF4-FFF2-40B4-BE49-F238E27FC236}">
                  <a16:creationId xmlns:a16="http://schemas.microsoft.com/office/drawing/2014/main" id="{C7512886-E24F-40E9-86B3-8A6182A9AB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768"/>
              <a:ext cx="3577" cy="624"/>
              <a:chOff x="839" y="768"/>
              <a:chExt cx="3577" cy="624"/>
            </a:xfrm>
          </p:grpSpPr>
          <p:grpSp>
            <p:nvGrpSpPr>
              <p:cNvPr id="43022" name="Group 30">
                <a:extLst>
                  <a:ext uri="{FF2B5EF4-FFF2-40B4-BE49-F238E27FC236}">
                    <a16:creationId xmlns:a16="http://schemas.microsoft.com/office/drawing/2014/main" id="{8908ACB8-0442-4E92-A6E6-AA38CFBAA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43024" name="Text Box 31">
                  <a:extLst>
                    <a:ext uri="{FF2B5EF4-FFF2-40B4-BE49-F238E27FC236}">
                      <a16:creationId xmlns:a16="http://schemas.microsoft.com/office/drawing/2014/main" id="{98F9483C-F700-4481-8586-B36E997E54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43025" name="Text Box 32">
                  <a:extLst>
                    <a:ext uri="{FF2B5EF4-FFF2-40B4-BE49-F238E27FC236}">
                      <a16:creationId xmlns:a16="http://schemas.microsoft.com/office/drawing/2014/main" id="{F35C06EE-582B-488A-B221-1B64556C13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43026" name="Text Box 33">
                  <a:extLst>
                    <a:ext uri="{FF2B5EF4-FFF2-40B4-BE49-F238E27FC236}">
                      <a16:creationId xmlns:a16="http://schemas.microsoft.com/office/drawing/2014/main" id="{38A70136-1CEE-43D6-BC9E-A3A0C46A0D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43027" name="Text Box 34">
                  <a:extLst>
                    <a:ext uri="{FF2B5EF4-FFF2-40B4-BE49-F238E27FC236}">
                      <a16:creationId xmlns:a16="http://schemas.microsoft.com/office/drawing/2014/main" id="{55B22579-277D-4E4F-9D0E-24CA2DCA39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43028" name="Text Box 35">
                  <a:extLst>
                    <a:ext uri="{FF2B5EF4-FFF2-40B4-BE49-F238E27FC236}">
                      <a16:creationId xmlns:a16="http://schemas.microsoft.com/office/drawing/2014/main" id="{5374710C-26D0-4448-85BC-A1107F89E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  <p:sp>
              <p:nvSpPr>
                <p:cNvPr id="43029" name="Text Box 36">
                  <a:extLst>
                    <a:ext uri="{FF2B5EF4-FFF2-40B4-BE49-F238E27FC236}">
                      <a16:creationId xmlns:a16="http://schemas.microsoft.com/office/drawing/2014/main" id="{57B56347-9261-408C-8CE2-ACB104079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grpSp>
              <p:nvGrpSpPr>
                <p:cNvPr id="43030" name="Group 37">
                  <a:extLst>
                    <a:ext uri="{FF2B5EF4-FFF2-40B4-BE49-F238E27FC236}">
                      <a16:creationId xmlns:a16="http://schemas.microsoft.com/office/drawing/2014/main" id="{624A54AA-17CC-49AF-BD05-16ED7E1ABB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43042" name="Rectangle 38">
                    <a:extLst>
                      <a:ext uri="{FF2B5EF4-FFF2-40B4-BE49-F238E27FC236}">
                        <a16:creationId xmlns:a16="http://schemas.microsoft.com/office/drawing/2014/main" id="{3B15250D-EF71-44AA-B7D8-D722996100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3" name="Rectangle 39">
                    <a:extLst>
                      <a:ext uri="{FF2B5EF4-FFF2-40B4-BE49-F238E27FC236}">
                        <a16:creationId xmlns:a16="http://schemas.microsoft.com/office/drawing/2014/main" id="{2FABAAF8-EF7C-4510-BC73-B22E40C4DC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4" name="Rectangle 40">
                    <a:extLst>
                      <a:ext uri="{FF2B5EF4-FFF2-40B4-BE49-F238E27FC236}">
                        <a16:creationId xmlns:a16="http://schemas.microsoft.com/office/drawing/2014/main" id="{FCF91082-2909-4F87-AFDD-4E406B3228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5" name="Rectangle 41">
                    <a:extLst>
                      <a:ext uri="{FF2B5EF4-FFF2-40B4-BE49-F238E27FC236}">
                        <a16:creationId xmlns:a16="http://schemas.microsoft.com/office/drawing/2014/main" id="{8C1AE298-9C10-4F1B-8C31-0FBDFA4F02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6" name="Rectangle 42">
                    <a:extLst>
                      <a:ext uri="{FF2B5EF4-FFF2-40B4-BE49-F238E27FC236}">
                        <a16:creationId xmlns:a16="http://schemas.microsoft.com/office/drawing/2014/main" id="{4AD52E7C-7444-4BAE-B520-61658ADCBE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7" name="Rectangle 43">
                    <a:extLst>
                      <a:ext uri="{FF2B5EF4-FFF2-40B4-BE49-F238E27FC236}">
                        <a16:creationId xmlns:a16="http://schemas.microsoft.com/office/drawing/2014/main" id="{F28924C5-533A-4817-9C33-9D96F9782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8" name="Rectangle 44">
                    <a:extLst>
                      <a:ext uri="{FF2B5EF4-FFF2-40B4-BE49-F238E27FC236}">
                        <a16:creationId xmlns:a16="http://schemas.microsoft.com/office/drawing/2014/main" id="{40F97053-D78B-4207-8961-A2B0E4D942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9" name="Rectangle 45">
                    <a:extLst>
                      <a:ext uri="{FF2B5EF4-FFF2-40B4-BE49-F238E27FC236}">
                        <a16:creationId xmlns:a16="http://schemas.microsoft.com/office/drawing/2014/main" id="{295DB3A4-3BD9-4B53-BC99-DB19A769BD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43031" name="Group 46">
                  <a:extLst>
                    <a:ext uri="{FF2B5EF4-FFF2-40B4-BE49-F238E27FC236}">
                      <a16:creationId xmlns:a16="http://schemas.microsoft.com/office/drawing/2014/main" id="{E49453D5-B244-410D-97D7-99309109AC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43034" name="Text Box 47">
                    <a:extLst>
                      <a:ext uri="{FF2B5EF4-FFF2-40B4-BE49-F238E27FC236}">
                        <a16:creationId xmlns:a16="http://schemas.microsoft.com/office/drawing/2014/main" id="{1C877A39-3344-43E7-86C5-E8B87547B3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35" name="Text Box 48">
                    <a:extLst>
                      <a:ext uri="{FF2B5EF4-FFF2-40B4-BE49-F238E27FC236}">
                        <a16:creationId xmlns:a16="http://schemas.microsoft.com/office/drawing/2014/main" id="{E105B087-7083-47AC-9A4B-4CC1CFA3FA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36" name="Text Box 49">
                    <a:extLst>
                      <a:ext uri="{FF2B5EF4-FFF2-40B4-BE49-F238E27FC236}">
                        <a16:creationId xmlns:a16="http://schemas.microsoft.com/office/drawing/2014/main" id="{BEF443FC-BF63-4D3D-8A0B-C43B56C65D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37" name="Text Box 50">
                    <a:extLst>
                      <a:ext uri="{FF2B5EF4-FFF2-40B4-BE49-F238E27FC236}">
                        <a16:creationId xmlns:a16="http://schemas.microsoft.com/office/drawing/2014/main" id="{B4F453DC-98C0-4B07-8468-F5587A3AAD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38" name="Text Box 51">
                    <a:extLst>
                      <a:ext uri="{FF2B5EF4-FFF2-40B4-BE49-F238E27FC236}">
                        <a16:creationId xmlns:a16="http://schemas.microsoft.com/office/drawing/2014/main" id="{B8DE631B-932A-4CA7-8440-04A2BA152F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39" name="Text Box 52">
                    <a:extLst>
                      <a:ext uri="{FF2B5EF4-FFF2-40B4-BE49-F238E27FC236}">
                        <a16:creationId xmlns:a16="http://schemas.microsoft.com/office/drawing/2014/main" id="{2E701D63-B948-4F70-B76E-0C70C196FFD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0" name="Text Box 53">
                    <a:extLst>
                      <a:ext uri="{FF2B5EF4-FFF2-40B4-BE49-F238E27FC236}">
                        <a16:creationId xmlns:a16="http://schemas.microsoft.com/office/drawing/2014/main" id="{4C3147E3-8AC2-46E6-B795-629FAB2733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3041" name="Text Box 54">
                    <a:extLst>
                      <a:ext uri="{FF2B5EF4-FFF2-40B4-BE49-F238E27FC236}">
                        <a16:creationId xmlns:a16="http://schemas.microsoft.com/office/drawing/2014/main" id="{EC66FFA6-E094-4786-9D28-19C36AC008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43032" name="Text Box 55">
                  <a:extLst>
                    <a:ext uri="{FF2B5EF4-FFF2-40B4-BE49-F238E27FC236}">
                      <a16:creationId xmlns:a16="http://schemas.microsoft.com/office/drawing/2014/main" id="{51EF4F3F-05C7-4477-80A7-AA940D235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43033" name="Text Box 56">
                  <a:extLst>
                    <a:ext uri="{FF2B5EF4-FFF2-40B4-BE49-F238E27FC236}">
                      <a16:creationId xmlns:a16="http://schemas.microsoft.com/office/drawing/2014/main" id="{B89BD606-B74C-432C-9FB1-FD581DA737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</p:grpSp>
          <p:sp>
            <p:nvSpPr>
              <p:cNvPr id="43023" name="Text Box 57">
                <a:extLst>
                  <a:ext uri="{FF2B5EF4-FFF2-40B4-BE49-F238E27FC236}">
                    <a16:creationId xmlns:a16="http://schemas.microsoft.com/office/drawing/2014/main" id="{955A2A0E-39D0-4B64-A90F-03ADD74C2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1103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43016" name="Text Box 58">
              <a:extLst>
                <a:ext uri="{FF2B5EF4-FFF2-40B4-BE49-F238E27FC236}">
                  <a16:creationId xmlns:a16="http://schemas.microsoft.com/office/drawing/2014/main" id="{765EBF63-1F6A-405B-9264-F1B75C5CA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391"/>
              <a:ext cx="50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Heap</a:t>
              </a:r>
            </a:p>
          </p:txBody>
        </p:sp>
        <p:sp>
          <p:nvSpPr>
            <p:cNvPr id="43017" name="Line 59">
              <a:extLst>
                <a:ext uri="{FF2B5EF4-FFF2-40B4-BE49-F238E27FC236}">
                  <a16:creationId xmlns:a16="http://schemas.microsoft.com/office/drawing/2014/main" id="{D94428F6-07C4-43DE-87A1-35B032660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Line 60">
              <a:extLst>
                <a:ext uri="{FF2B5EF4-FFF2-40B4-BE49-F238E27FC236}">
                  <a16:creationId xmlns:a16="http://schemas.microsoft.com/office/drawing/2014/main" id="{CE4AF8C4-5BA1-4104-BEC5-9CBD98453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Line 61">
              <a:extLst>
                <a:ext uri="{FF2B5EF4-FFF2-40B4-BE49-F238E27FC236}">
                  <a16:creationId xmlns:a16="http://schemas.microsoft.com/office/drawing/2014/main" id="{170D26E7-FA12-4DE9-8227-3E9EDD0E6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36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0" name="Line 62">
              <a:extLst>
                <a:ext uri="{FF2B5EF4-FFF2-40B4-BE49-F238E27FC236}">
                  <a16:creationId xmlns:a16="http://schemas.microsoft.com/office/drawing/2014/main" id="{B8954BBC-2827-4FE7-B408-AFD8AFBE1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36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1" name="Text Box 63">
              <a:extLst>
                <a:ext uri="{FF2B5EF4-FFF2-40B4-BE49-F238E27FC236}">
                  <a16:creationId xmlns:a16="http://schemas.microsoft.com/office/drawing/2014/main" id="{4AB00570-166F-4AB1-A9F5-CD29BFFBF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</p:grpSp>
      <p:sp>
        <p:nvSpPr>
          <p:cNvPr id="43014" name="TextBox 48">
            <a:extLst>
              <a:ext uri="{FF2B5EF4-FFF2-40B4-BE49-F238E27FC236}">
                <a16:creationId xmlns:a16="http://schemas.microsoft.com/office/drawing/2014/main" id="{4A2BC97B-1532-4F6D-B0BB-0E64F2AF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6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F9C37B0D-21D6-4581-82B7-4F832A797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052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 </a:t>
            </a:r>
            <a:r>
              <a:rPr lang="en-US" altLang="ko-KR" sz="3500">
                <a:ea typeface="굴림" pitchFamily="50" charset="-127"/>
              </a:rPr>
              <a:t>(Cont’d)</a:t>
            </a:r>
            <a:endParaRPr lang="en-US" altLang="ko-KR" sz="3500" i="1">
              <a:ea typeface="굴림" pitchFamily="50" charset="-127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E4005-5119-4E23-B388-56BDD8ABA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[0..4] now represents a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.</a:t>
            </a:r>
          </a:p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[5..7] is the sorted region.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Invoke </a:t>
            </a:r>
            <a:r>
              <a:rPr lang="en-US" altLang="ko-KR" sz="2200" dirty="0" err="1">
                <a:ea typeface="굴림" panose="020B0600000101010101" pitchFamily="50" charset="-127"/>
              </a:rPr>
              <a:t>downHeap</a:t>
            </a:r>
            <a:r>
              <a:rPr lang="en-US" altLang="ko-KR" sz="2200" dirty="0">
                <a:ea typeface="굴림" panose="020B0600000101010101" pitchFamily="50" charset="-127"/>
              </a:rPr>
              <a:t> on the </a:t>
            </a:r>
            <a:r>
              <a:rPr lang="en-US" altLang="ko-KR" sz="2200" dirty="0" err="1">
                <a:ea typeface="굴림" panose="020B0600000101010101" pitchFamily="50" charset="-127"/>
              </a:rPr>
              <a:t>semiheap</a:t>
            </a:r>
            <a:r>
              <a:rPr lang="en-US" altLang="ko-KR" sz="2200" dirty="0">
                <a:ea typeface="굴림" panose="020B0600000101010101" pitchFamily="50" charset="-127"/>
              </a:rPr>
              <a:t> rooted at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[0].</a:t>
            </a:r>
          </a:p>
        </p:txBody>
      </p:sp>
      <p:grpSp>
        <p:nvGrpSpPr>
          <p:cNvPr id="44036" name="Group 67">
            <a:extLst>
              <a:ext uri="{FF2B5EF4-FFF2-40B4-BE49-F238E27FC236}">
                <a16:creationId xmlns:a16="http://schemas.microsoft.com/office/drawing/2014/main" id="{B6CB82D1-7D56-42FF-8223-68DF49863F2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44081" name="Group 5">
              <a:extLst>
                <a:ext uri="{FF2B5EF4-FFF2-40B4-BE49-F238E27FC236}">
                  <a16:creationId xmlns:a16="http://schemas.microsoft.com/office/drawing/2014/main" id="{5B6A97F3-D383-4CEE-B12F-783AEDECB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44098" name="Oval 6">
                <a:extLst>
                  <a:ext uri="{FF2B5EF4-FFF2-40B4-BE49-F238E27FC236}">
                    <a16:creationId xmlns:a16="http://schemas.microsoft.com/office/drawing/2014/main" id="{E41F0463-4D2D-4000-87AA-BA54ABAC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4099" name="Text Box 7">
                <a:extLst>
                  <a:ext uri="{FF2B5EF4-FFF2-40B4-BE49-F238E27FC236}">
                    <a16:creationId xmlns:a16="http://schemas.microsoft.com/office/drawing/2014/main" id="{EB5BCD92-ACD3-4DE5-8BA5-BEB8C7728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44082" name="Group 8">
              <a:extLst>
                <a:ext uri="{FF2B5EF4-FFF2-40B4-BE49-F238E27FC236}">
                  <a16:creationId xmlns:a16="http://schemas.microsoft.com/office/drawing/2014/main" id="{369E168F-8613-4DD8-B2A6-CD17F8286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44096" name="Oval 9">
                <a:extLst>
                  <a:ext uri="{FF2B5EF4-FFF2-40B4-BE49-F238E27FC236}">
                    <a16:creationId xmlns:a16="http://schemas.microsoft.com/office/drawing/2014/main" id="{BE973408-4F22-4D8A-A85D-02604C14A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4097" name="Text Box 10">
                <a:extLst>
                  <a:ext uri="{FF2B5EF4-FFF2-40B4-BE49-F238E27FC236}">
                    <a16:creationId xmlns:a16="http://schemas.microsoft.com/office/drawing/2014/main" id="{DAB3BE8E-00DA-46E8-9E15-B223BCA1C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44083" name="Group 14">
              <a:extLst>
                <a:ext uri="{FF2B5EF4-FFF2-40B4-BE49-F238E27FC236}">
                  <a16:creationId xmlns:a16="http://schemas.microsoft.com/office/drawing/2014/main" id="{9E82C865-5765-48C3-ADCB-764D923FA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44094" name="Oval 15">
                <a:extLst>
                  <a:ext uri="{FF2B5EF4-FFF2-40B4-BE49-F238E27FC236}">
                    <a16:creationId xmlns:a16="http://schemas.microsoft.com/office/drawing/2014/main" id="{8BC6220C-7FA1-4A08-8501-217C615C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4095" name="Text Box 16">
                <a:extLst>
                  <a:ext uri="{FF2B5EF4-FFF2-40B4-BE49-F238E27FC236}">
                    <a16:creationId xmlns:a16="http://schemas.microsoft.com/office/drawing/2014/main" id="{DE2C1FE9-3F0F-4359-A0C5-F17CB8FA1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44084" name="Group 17">
              <a:extLst>
                <a:ext uri="{FF2B5EF4-FFF2-40B4-BE49-F238E27FC236}">
                  <a16:creationId xmlns:a16="http://schemas.microsoft.com/office/drawing/2014/main" id="{7CD1EE12-DE13-4D03-AD8E-DE523178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44092" name="Oval 18">
                <a:extLst>
                  <a:ext uri="{FF2B5EF4-FFF2-40B4-BE49-F238E27FC236}">
                    <a16:creationId xmlns:a16="http://schemas.microsoft.com/office/drawing/2014/main" id="{AD397D7A-1D7B-4D40-B950-D00B49C39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4093" name="Text Box 19">
                <a:extLst>
                  <a:ext uri="{FF2B5EF4-FFF2-40B4-BE49-F238E27FC236}">
                    <a16:creationId xmlns:a16="http://schemas.microsoft.com/office/drawing/2014/main" id="{FB9F5F0D-91D2-40D8-9AFD-21E63C41B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grpSp>
          <p:nvGrpSpPr>
            <p:cNvPr id="44085" name="Group 20">
              <a:extLst>
                <a:ext uri="{FF2B5EF4-FFF2-40B4-BE49-F238E27FC236}">
                  <a16:creationId xmlns:a16="http://schemas.microsoft.com/office/drawing/2014/main" id="{E3C7F13D-F625-4304-A13A-DDC5BABCD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44090" name="Oval 21">
                <a:extLst>
                  <a:ext uri="{FF2B5EF4-FFF2-40B4-BE49-F238E27FC236}">
                    <a16:creationId xmlns:a16="http://schemas.microsoft.com/office/drawing/2014/main" id="{BF12D746-8C74-4DBA-A2B8-DCF497F54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4091" name="Text Box 22">
                <a:extLst>
                  <a:ext uri="{FF2B5EF4-FFF2-40B4-BE49-F238E27FC236}">
                    <a16:creationId xmlns:a16="http://schemas.microsoft.com/office/drawing/2014/main" id="{22E46003-E803-49C6-ADFB-474AA535C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sp>
          <p:nvSpPr>
            <p:cNvPr id="44086" name="Line 23">
              <a:extLst>
                <a:ext uri="{FF2B5EF4-FFF2-40B4-BE49-F238E27FC236}">
                  <a16:creationId xmlns:a16="http://schemas.microsoft.com/office/drawing/2014/main" id="{8FDEF7C9-6552-446F-A6EA-751F1C4AE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87" name="Line 24">
              <a:extLst>
                <a:ext uri="{FF2B5EF4-FFF2-40B4-BE49-F238E27FC236}">
                  <a16:creationId xmlns:a16="http://schemas.microsoft.com/office/drawing/2014/main" id="{935C9FD1-8A9D-435F-B9C0-4F9B2479C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88" name="Line 26">
              <a:extLst>
                <a:ext uri="{FF2B5EF4-FFF2-40B4-BE49-F238E27FC236}">
                  <a16:creationId xmlns:a16="http://schemas.microsoft.com/office/drawing/2014/main" id="{00B719AD-8925-47AB-924F-6216B863A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89" name="Line 27">
              <a:extLst>
                <a:ext uri="{FF2B5EF4-FFF2-40B4-BE49-F238E27FC236}">
                  <a16:creationId xmlns:a16="http://schemas.microsoft.com/office/drawing/2014/main" id="{E8BE9CEA-AA10-4FE6-B4CB-A1AC3FB2A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37" name="Group 71">
            <a:extLst>
              <a:ext uri="{FF2B5EF4-FFF2-40B4-BE49-F238E27FC236}">
                <a16:creationId xmlns:a16="http://schemas.microsoft.com/office/drawing/2014/main" id="{AF5A58D4-BA0E-45EF-9045-823F988952A4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1219200"/>
            <a:ext cx="5754688" cy="1417638"/>
            <a:chOff x="791" y="768"/>
            <a:chExt cx="3625" cy="893"/>
          </a:xfrm>
        </p:grpSpPr>
        <p:grpSp>
          <p:nvGrpSpPr>
            <p:cNvPr id="44044" name="Group 29">
              <a:extLst>
                <a:ext uri="{FF2B5EF4-FFF2-40B4-BE49-F238E27FC236}">
                  <a16:creationId xmlns:a16="http://schemas.microsoft.com/office/drawing/2014/main" id="{FB794A59-91D4-4266-9F28-89DC3E23B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" y="768"/>
              <a:ext cx="3625" cy="624"/>
              <a:chOff x="791" y="768"/>
              <a:chExt cx="3625" cy="624"/>
            </a:xfrm>
          </p:grpSpPr>
          <p:grpSp>
            <p:nvGrpSpPr>
              <p:cNvPr id="44053" name="Group 30">
                <a:extLst>
                  <a:ext uri="{FF2B5EF4-FFF2-40B4-BE49-F238E27FC236}">
                    <a16:creationId xmlns:a16="http://schemas.microsoft.com/office/drawing/2014/main" id="{46AA1602-BC1B-4125-A5AF-672DB5B5D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44055" name="Text Box 31">
                  <a:extLst>
                    <a:ext uri="{FF2B5EF4-FFF2-40B4-BE49-F238E27FC236}">
                      <a16:creationId xmlns:a16="http://schemas.microsoft.com/office/drawing/2014/main" id="{471A32BE-125C-442A-B24C-31B238EF70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44056" name="Text Box 32">
                  <a:extLst>
                    <a:ext uri="{FF2B5EF4-FFF2-40B4-BE49-F238E27FC236}">
                      <a16:creationId xmlns:a16="http://schemas.microsoft.com/office/drawing/2014/main" id="{A10D01F9-5E5D-4603-8F63-C1A50FFA5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44057" name="Text Box 33">
                  <a:extLst>
                    <a:ext uri="{FF2B5EF4-FFF2-40B4-BE49-F238E27FC236}">
                      <a16:creationId xmlns:a16="http://schemas.microsoft.com/office/drawing/2014/main" id="{95141F56-7601-4A74-93EF-8624900C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44058" name="Text Box 34">
                  <a:extLst>
                    <a:ext uri="{FF2B5EF4-FFF2-40B4-BE49-F238E27FC236}">
                      <a16:creationId xmlns:a16="http://schemas.microsoft.com/office/drawing/2014/main" id="{459E295F-E358-4BE6-A277-E77E9D3F1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sp>
              <p:nvSpPr>
                <p:cNvPr id="44059" name="Text Box 35">
                  <a:extLst>
                    <a:ext uri="{FF2B5EF4-FFF2-40B4-BE49-F238E27FC236}">
                      <a16:creationId xmlns:a16="http://schemas.microsoft.com/office/drawing/2014/main" id="{43E379D9-B19B-4657-BF94-39045CE8A1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  <p:sp>
              <p:nvSpPr>
                <p:cNvPr id="44060" name="Text Box 36">
                  <a:extLst>
                    <a:ext uri="{FF2B5EF4-FFF2-40B4-BE49-F238E27FC236}">
                      <a16:creationId xmlns:a16="http://schemas.microsoft.com/office/drawing/2014/main" id="{33D09E3F-6C02-423D-AE6E-DA0D90950C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grpSp>
              <p:nvGrpSpPr>
                <p:cNvPr id="44061" name="Group 37">
                  <a:extLst>
                    <a:ext uri="{FF2B5EF4-FFF2-40B4-BE49-F238E27FC236}">
                      <a16:creationId xmlns:a16="http://schemas.microsoft.com/office/drawing/2014/main" id="{3459B988-95AB-45C2-9A55-E7170CDAEE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44073" name="Rectangle 38">
                    <a:extLst>
                      <a:ext uri="{FF2B5EF4-FFF2-40B4-BE49-F238E27FC236}">
                        <a16:creationId xmlns:a16="http://schemas.microsoft.com/office/drawing/2014/main" id="{C7BD2316-D1D7-4623-9C0F-0A8386213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4" name="Rectangle 39">
                    <a:extLst>
                      <a:ext uri="{FF2B5EF4-FFF2-40B4-BE49-F238E27FC236}">
                        <a16:creationId xmlns:a16="http://schemas.microsoft.com/office/drawing/2014/main" id="{48197DF9-975E-4F3A-9C8F-5CAFB16FEF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5" name="Rectangle 40">
                    <a:extLst>
                      <a:ext uri="{FF2B5EF4-FFF2-40B4-BE49-F238E27FC236}">
                        <a16:creationId xmlns:a16="http://schemas.microsoft.com/office/drawing/2014/main" id="{3906064C-9BC7-41B5-A8CD-6F1A624636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6" name="Rectangle 41">
                    <a:extLst>
                      <a:ext uri="{FF2B5EF4-FFF2-40B4-BE49-F238E27FC236}">
                        <a16:creationId xmlns:a16="http://schemas.microsoft.com/office/drawing/2014/main" id="{AD8C07E2-B24F-44AC-9BA4-94276FFD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7" name="Rectangle 42">
                    <a:extLst>
                      <a:ext uri="{FF2B5EF4-FFF2-40B4-BE49-F238E27FC236}">
                        <a16:creationId xmlns:a16="http://schemas.microsoft.com/office/drawing/2014/main" id="{3A2F4805-2887-4465-AD7D-BDF8CCCDF6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8" name="Rectangle 43">
                    <a:extLst>
                      <a:ext uri="{FF2B5EF4-FFF2-40B4-BE49-F238E27FC236}">
                        <a16:creationId xmlns:a16="http://schemas.microsoft.com/office/drawing/2014/main" id="{CFD08F0B-332F-435B-A099-8BA8963B87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9" name="Rectangle 44">
                    <a:extLst>
                      <a:ext uri="{FF2B5EF4-FFF2-40B4-BE49-F238E27FC236}">
                        <a16:creationId xmlns:a16="http://schemas.microsoft.com/office/drawing/2014/main" id="{1EC6DE6E-99AA-48EA-A25D-82A3D2109C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80" name="Rectangle 45">
                    <a:extLst>
                      <a:ext uri="{FF2B5EF4-FFF2-40B4-BE49-F238E27FC236}">
                        <a16:creationId xmlns:a16="http://schemas.microsoft.com/office/drawing/2014/main" id="{F2F74E0F-381B-4EB1-94EE-373217AFE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44062" name="Group 46">
                  <a:extLst>
                    <a:ext uri="{FF2B5EF4-FFF2-40B4-BE49-F238E27FC236}">
                      <a16:creationId xmlns:a16="http://schemas.microsoft.com/office/drawing/2014/main" id="{5BDC3F2D-6D5E-4E39-96C2-137A920AE2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44065" name="Text Box 47">
                    <a:extLst>
                      <a:ext uri="{FF2B5EF4-FFF2-40B4-BE49-F238E27FC236}">
                        <a16:creationId xmlns:a16="http://schemas.microsoft.com/office/drawing/2014/main" id="{1B73CC4D-83F6-4C41-B30E-8797356C71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66" name="Text Box 48">
                    <a:extLst>
                      <a:ext uri="{FF2B5EF4-FFF2-40B4-BE49-F238E27FC236}">
                        <a16:creationId xmlns:a16="http://schemas.microsoft.com/office/drawing/2014/main" id="{7B7606AA-2F08-44BD-ADD3-D213FD2AA7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67" name="Text Box 49">
                    <a:extLst>
                      <a:ext uri="{FF2B5EF4-FFF2-40B4-BE49-F238E27FC236}">
                        <a16:creationId xmlns:a16="http://schemas.microsoft.com/office/drawing/2014/main" id="{A946D1DF-1FC7-4498-AB76-38EF32080C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68" name="Text Box 50">
                    <a:extLst>
                      <a:ext uri="{FF2B5EF4-FFF2-40B4-BE49-F238E27FC236}">
                        <a16:creationId xmlns:a16="http://schemas.microsoft.com/office/drawing/2014/main" id="{62166E17-B95F-4963-B11A-7F25FA60E8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69" name="Text Box 51">
                    <a:extLst>
                      <a:ext uri="{FF2B5EF4-FFF2-40B4-BE49-F238E27FC236}">
                        <a16:creationId xmlns:a16="http://schemas.microsoft.com/office/drawing/2014/main" id="{3564CF88-FE02-4528-B657-09B38405C1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0" name="Text Box 52">
                    <a:extLst>
                      <a:ext uri="{FF2B5EF4-FFF2-40B4-BE49-F238E27FC236}">
                        <a16:creationId xmlns:a16="http://schemas.microsoft.com/office/drawing/2014/main" id="{3FC1DAB6-9B3D-4FF2-A257-A46B368600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1" name="Text Box 53">
                    <a:extLst>
                      <a:ext uri="{FF2B5EF4-FFF2-40B4-BE49-F238E27FC236}">
                        <a16:creationId xmlns:a16="http://schemas.microsoft.com/office/drawing/2014/main" id="{437B7DE0-3866-4383-B0CE-8CA69FA5F6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4072" name="Text Box 54">
                    <a:extLst>
                      <a:ext uri="{FF2B5EF4-FFF2-40B4-BE49-F238E27FC236}">
                        <a16:creationId xmlns:a16="http://schemas.microsoft.com/office/drawing/2014/main" id="{1DEFC47A-AC0A-4115-83B3-56E4D52A18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44063" name="Text Box 55">
                  <a:extLst>
                    <a:ext uri="{FF2B5EF4-FFF2-40B4-BE49-F238E27FC236}">
                      <a16:creationId xmlns:a16="http://schemas.microsoft.com/office/drawing/2014/main" id="{EDE2EB10-F05E-49A1-AFB3-0ECD205AE0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44064" name="Text Box 56">
                  <a:extLst>
                    <a:ext uri="{FF2B5EF4-FFF2-40B4-BE49-F238E27FC236}">
                      <a16:creationId xmlns:a16="http://schemas.microsoft.com/office/drawing/2014/main" id="{994C877D-8189-482A-BB58-81ECBE3DD5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</p:grpSp>
          <p:sp>
            <p:nvSpPr>
              <p:cNvPr id="44054" name="Text Box 57">
                <a:extLst>
                  <a:ext uri="{FF2B5EF4-FFF2-40B4-BE49-F238E27FC236}">
                    <a16:creationId xmlns:a16="http://schemas.microsoft.com/office/drawing/2014/main" id="{87300922-A05D-4DAB-9EF8-53FE634D6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" y="1089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44045" name="Text Box 58">
              <a:extLst>
                <a:ext uri="{FF2B5EF4-FFF2-40B4-BE49-F238E27FC236}">
                  <a16:creationId xmlns:a16="http://schemas.microsoft.com/office/drawing/2014/main" id="{C6045CE4-1A3C-449E-A797-D10F665EE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8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Semiheap</a:t>
              </a:r>
            </a:p>
          </p:txBody>
        </p:sp>
        <p:sp>
          <p:nvSpPr>
            <p:cNvPr id="44046" name="Line 59">
              <a:extLst>
                <a:ext uri="{FF2B5EF4-FFF2-40B4-BE49-F238E27FC236}">
                  <a16:creationId xmlns:a16="http://schemas.microsoft.com/office/drawing/2014/main" id="{748DD306-4D6F-4E37-B9F9-B5B7303FB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7" name="Line 60">
              <a:extLst>
                <a:ext uri="{FF2B5EF4-FFF2-40B4-BE49-F238E27FC236}">
                  <a16:creationId xmlns:a16="http://schemas.microsoft.com/office/drawing/2014/main" id="{8A3F9896-F59F-4E10-808E-85BAEDEEE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8" name="Line 61">
              <a:extLst>
                <a:ext uri="{FF2B5EF4-FFF2-40B4-BE49-F238E27FC236}">
                  <a16:creationId xmlns:a16="http://schemas.microsoft.com/office/drawing/2014/main" id="{A3D08BEB-D474-4879-87EA-BFFDEC9D0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3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49" name="Line 62">
              <a:extLst>
                <a:ext uri="{FF2B5EF4-FFF2-40B4-BE49-F238E27FC236}">
                  <a16:creationId xmlns:a16="http://schemas.microsoft.com/office/drawing/2014/main" id="{86FA83E4-AB4E-4C08-89FC-EF157AEF2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36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0" name="Text Box 63">
              <a:extLst>
                <a:ext uri="{FF2B5EF4-FFF2-40B4-BE49-F238E27FC236}">
                  <a16:creationId xmlns:a16="http://schemas.microsoft.com/office/drawing/2014/main" id="{1332C3ED-8DD5-493E-BD51-365E7B151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  <p:sp>
          <p:nvSpPr>
            <p:cNvPr id="44051" name="Line 68">
              <a:extLst>
                <a:ext uri="{FF2B5EF4-FFF2-40B4-BE49-F238E27FC236}">
                  <a16:creationId xmlns:a16="http://schemas.microsoft.com/office/drawing/2014/main" id="{7E7C7A5E-3F6F-4AAF-BFFD-5755B5D56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52" name="Line 70">
              <a:extLst>
                <a:ext uri="{FF2B5EF4-FFF2-40B4-BE49-F238E27FC236}">
                  <a16:creationId xmlns:a16="http://schemas.microsoft.com/office/drawing/2014/main" id="{731B0542-F933-4C19-8AC6-C687633B4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4038" name="Group 72">
            <a:extLst>
              <a:ext uri="{FF2B5EF4-FFF2-40B4-BE49-F238E27FC236}">
                <a16:creationId xmlns:a16="http://schemas.microsoft.com/office/drawing/2014/main" id="{11ACB5B6-C6DD-4E84-AE84-590D9CF39BC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1614"/>
            <a:ext cx="1828800" cy="763588"/>
            <a:chOff x="336" y="1439"/>
            <a:chExt cx="1152" cy="481"/>
          </a:xfrm>
        </p:grpSpPr>
        <p:sp>
          <p:nvSpPr>
            <p:cNvPr id="44040" name="Text Box 73">
              <a:extLst>
                <a:ext uri="{FF2B5EF4-FFF2-40B4-BE49-F238E27FC236}">
                  <a16:creationId xmlns:a16="http://schemas.microsoft.com/office/drawing/2014/main" id="{A52B6C26-67E6-4874-8006-2CE2CC7EC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39"/>
              <a:ext cx="8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 err="1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downHeap</a:t>
              </a:r>
              <a:endPara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endParaRPr>
            </a:p>
          </p:txBody>
        </p:sp>
        <p:grpSp>
          <p:nvGrpSpPr>
            <p:cNvPr id="44041" name="Group 74">
              <a:extLst>
                <a:ext uri="{FF2B5EF4-FFF2-40B4-BE49-F238E27FC236}">
                  <a16:creationId xmlns:a16="http://schemas.microsoft.com/office/drawing/2014/main" id="{31C0C9F9-C57C-4F92-B853-5A0370C0F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44042" name="Line 75">
                <a:extLst>
                  <a:ext uri="{FF2B5EF4-FFF2-40B4-BE49-F238E27FC236}">
                    <a16:creationId xmlns:a16="http://schemas.microsoft.com/office/drawing/2014/main" id="{30E5C383-0E74-4CCD-A868-80B72C05D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43" name="Line 76">
                <a:extLst>
                  <a:ext uri="{FF2B5EF4-FFF2-40B4-BE49-F238E27FC236}">
                    <a16:creationId xmlns:a16="http://schemas.microsoft.com/office/drawing/2014/main" id="{60F020F4-E0C2-483C-9528-B9E33A13D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4039" name="TextBox 48">
            <a:extLst>
              <a:ext uri="{FF2B5EF4-FFF2-40B4-BE49-F238E27FC236}">
                <a16:creationId xmlns:a16="http://schemas.microsoft.com/office/drawing/2014/main" id="{B234500B-F0A7-4864-AA78-9A30D28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5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5EAA03EE-4573-4DFB-A4A5-D69BD6AF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fld id="{E2AEFD70-2FF4-4287-B389-D5C420E964DF}" type="slidenum"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  <a:cs typeface="Angsana New" panose="02020603050405020304" pitchFamily="18" charset="-34"/>
              </a:rPr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ko-KR" sz="1400">
              <a:latin typeface="Times New Roman" panose="02020603050405020304" pitchFamily="18" charset="0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802BD40-92A1-4DC6-BE78-E4F3E49E5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052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Step 2: Transform a Heap Into a Sorted Array: </a:t>
            </a:r>
            <a:r>
              <a:rPr lang="en-US" altLang="ko-KR" i="1">
                <a:ea typeface="굴림" pitchFamily="50" charset="-127"/>
              </a:rPr>
              <a:t>Example </a:t>
            </a:r>
            <a:r>
              <a:rPr lang="en-US" altLang="ko-KR" sz="3500">
                <a:ea typeface="굴림" pitchFamily="50" charset="-127"/>
              </a:rPr>
              <a:t>(Cont’d)</a:t>
            </a:r>
            <a:endParaRPr lang="en-US" altLang="ko-KR" sz="3500" i="1">
              <a:ea typeface="굴림" pitchFamily="50" charset="-127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29C2B48-27AF-492E-ACAF-F3D57AC49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971800"/>
            <a:ext cx="3886200" cy="3352800"/>
          </a:xfrm>
        </p:spPr>
        <p:txBody>
          <a:bodyPr/>
          <a:lstStyle/>
          <a:p>
            <a:pPr>
              <a:buSzPct val="120000"/>
            </a:pP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is now the root of a heap in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[0..4].</a:t>
            </a:r>
          </a:p>
          <a:p>
            <a:pPr>
              <a:buSzPct val="120000"/>
            </a:pPr>
            <a:r>
              <a:rPr lang="en-US" altLang="ko-KR" sz="2200" dirty="0">
                <a:ea typeface="굴림" panose="020B0600000101010101" pitchFamily="50" charset="-127"/>
              </a:rPr>
              <a:t>We move the largest item in the heap to the beginning of the sorted region by swapping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[0] with </a:t>
            </a:r>
            <a:r>
              <a:rPr lang="en-US" altLang="ko-KR" sz="2200" dirty="0" err="1">
                <a:ea typeface="굴림" panose="020B0600000101010101" pitchFamily="50" charset="-127"/>
              </a:rPr>
              <a:t>arr</a:t>
            </a:r>
            <a:r>
              <a:rPr lang="en-US" altLang="ko-KR" sz="2200" dirty="0">
                <a:ea typeface="굴림" panose="020B0600000101010101" pitchFamily="50" charset="-127"/>
              </a:rPr>
              <a:t>[4].</a:t>
            </a:r>
          </a:p>
        </p:txBody>
      </p:sp>
      <p:grpSp>
        <p:nvGrpSpPr>
          <p:cNvPr id="45061" name="Group 4">
            <a:extLst>
              <a:ext uri="{FF2B5EF4-FFF2-40B4-BE49-F238E27FC236}">
                <a16:creationId xmlns:a16="http://schemas.microsoft.com/office/drawing/2014/main" id="{45751A41-2FEB-4C2E-B1F8-EE250FBC670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45101" name="Group 5">
              <a:extLst>
                <a:ext uri="{FF2B5EF4-FFF2-40B4-BE49-F238E27FC236}">
                  <a16:creationId xmlns:a16="http://schemas.microsoft.com/office/drawing/2014/main" id="{378E27D9-52C0-46B7-8BF9-E7CBC3809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45118" name="Oval 6">
                <a:extLst>
                  <a:ext uri="{FF2B5EF4-FFF2-40B4-BE49-F238E27FC236}">
                    <a16:creationId xmlns:a16="http://schemas.microsoft.com/office/drawing/2014/main" id="{F13F195F-6272-4466-BC78-AAC83EFE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5119" name="Text Box 7">
                <a:extLst>
                  <a:ext uri="{FF2B5EF4-FFF2-40B4-BE49-F238E27FC236}">
                    <a16:creationId xmlns:a16="http://schemas.microsoft.com/office/drawing/2014/main" id="{229C100E-C62B-40B6-B964-D502AAD5A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3</a:t>
                </a:r>
              </a:p>
            </p:txBody>
          </p:sp>
        </p:grpSp>
        <p:grpSp>
          <p:nvGrpSpPr>
            <p:cNvPr id="45102" name="Group 8">
              <a:extLst>
                <a:ext uri="{FF2B5EF4-FFF2-40B4-BE49-F238E27FC236}">
                  <a16:creationId xmlns:a16="http://schemas.microsoft.com/office/drawing/2014/main" id="{D5DA58D2-17C1-4F89-9695-E5269D606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45116" name="Oval 9">
                <a:extLst>
                  <a:ext uri="{FF2B5EF4-FFF2-40B4-BE49-F238E27FC236}">
                    <a16:creationId xmlns:a16="http://schemas.microsoft.com/office/drawing/2014/main" id="{44646DDE-7D5A-4655-ABDE-A338C179A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5117" name="Text Box 10">
                <a:extLst>
                  <a:ext uri="{FF2B5EF4-FFF2-40B4-BE49-F238E27FC236}">
                    <a16:creationId xmlns:a16="http://schemas.microsoft.com/office/drawing/2014/main" id="{F6C7487D-7897-4B84-AE52-9FE1079F1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2</a:t>
                </a:r>
              </a:p>
            </p:txBody>
          </p:sp>
        </p:grpSp>
        <p:grpSp>
          <p:nvGrpSpPr>
            <p:cNvPr id="45103" name="Group 11">
              <a:extLst>
                <a:ext uri="{FF2B5EF4-FFF2-40B4-BE49-F238E27FC236}">
                  <a16:creationId xmlns:a16="http://schemas.microsoft.com/office/drawing/2014/main" id="{BA528E8B-FD09-4374-9702-5C2DF8C31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45114" name="Oval 12">
                <a:extLst>
                  <a:ext uri="{FF2B5EF4-FFF2-40B4-BE49-F238E27FC236}">
                    <a16:creationId xmlns:a16="http://schemas.microsoft.com/office/drawing/2014/main" id="{7BEE921A-EB48-46C9-AAE6-8BED93427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5115" name="Text Box 13">
                <a:extLst>
                  <a:ext uri="{FF2B5EF4-FFF2-40B4-BE49-F238E27FC236}">
                    <a16:creationId xmlns:a16="http://schemas.microsoft.com/office/drawing/2014/main" id="{AF147D59-9623-4CAF-B421-C45CD943D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5</a:t>
                </a:r>
              </a:p>
            </p:txBody>
          </p:sp>
        </p:grpSp>
        <p:grpSp>
          <p:nvGrpSpPr>
            <p:cNvPr id="45104" name="Group 14">
              <a:extLst>
                <a:ext uri="{FF2B5EF4-FFF2-40B4-BE49-F238E27FC236}">
                  <a16:creationId xmlns:a16="http://schemas.microsoft.com/office/drawing/2014/main" id="{FBBC4D54-ED0A-46A9-A8B6-FD7B52DA2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45112" name="Oval 15">
                <a:extLst>
                  <a:ext uri="{FF2B5EF4-FFF2-40B4-BE49-F238E27FC236}">
                    <a16:creationId xmlns:a16="http://schemas.microsoft.com/office/drawing/2014/main" id="{598D1D5D-5623-4EA4-BBC6-079DF302C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5113" name="Text Box 16">
                <a:extLst>
                  <a:ext uri="{FF2B5EF4-FFF2-40B4-BE49-F238E27FC236}">
                    <a16:creationId xmlns:a16="http://schemas.microsoft.com/office/drawing/2014/main" id="{E7E005D8-FC1F-4165-BC6C-D81D5F94B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4</a:t>
                </a:r>
              </a:p>
            </p:txBody>
          </p:sp>
        </p:grpSp>
        <p:grpSp>
          <p:nvGrpSpPr>
            <p:cNvPr id="45105" name="Group 17">
              <a:extLst>
                <a:ext uri="{FF2B5EF4-FFF2-40B4-BE49-F238E27FC236}">
                  <a16:creationId xmlns:a16="http://schemas.microsoft.com/office/drawing/2014/main" id="{0BF3769F-43BE-44E8-A9B6-2F59C4FA8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45110" name="Oval 18">
                <a:extLst>
                  <a:ext uri="{FF2B5EF4-FFF2-40B4-BE49-F238E27FC236}">
                    <a16:creationId xmlns:a16="http://schemas.microsoft.com/office/drawing/2014/main" id="{75689343-A6DC-42A7-93EF-D1662ADC3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ko-KR" sz="24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endParaRPr>
              </a:p>
            </p:txBody>
          </p:sp>
          <p:sp>
            <p:nvSpPr>
              <p:cNvPr id="45111" name="Text Box 19">
                <a:extLst>
                  <a:ext uri="{FF2B5EF4-FFF2-40B4-BE49-F238E27FC236}">
                    <a16:creationId xmlns:a16="http://schemas.microsoft.com/office/drawing/2014/main" id="{26D4CF0D-BA0A-4946-88DE-8A14C8990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6</a:t>
                </a:r>
              </a:p>
            </p:txBody>
          </p:sp>
        </p:grpSp>
        <p:sp>
          <p:nvSpPr>
            <p:cNvPr id="45106" name="Line 20">
              <a:extLst>
                <a:ext uri="{FF2B5EF4-FFF2-40B4-BE49-F238E27FC236}">
                  <a16:creationId xmlns:a16="http://schemas.microsoft.com/office/drawing/2014/main" id="{556F6698-B14E-4FD9-95F4-82239B0B4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7" name="Line 21">
              <a:extLst>
                <a:ext uri="{FF2B5EF4-FFF2-40B4-BE49-F238E27FC236}">
                  <a16:creationId xmlns:a16="http://schemas.microsoft.com/office/drawing/2014/main" id="{DC270D2D-5CDA-4193-AE7A-28B4D28CF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8" name="Line 22">
              <a:extLst>
                <a:ext uri="{FF2B5EF4-FFF2-40B4-BE49-F238E27FC236}">
                  <a16:creationId xmlns:a16="http://schemas.microsoft.com/office/drawing/2014/main" id="{39FCE164-03B9-417B-A652-C4C2601C3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109" name="Line 23">
              <a:extLst>
                <a:ext uri="{FF2B5EF4-FFF2-40B4-BE49-F238E27FC236}">
                  <a16:creationId xmlns:a16="http://schemas.microsoft.com/office/drawing/2014/main" id="{606362A5-34E3-4176-B6F6-083DB56DB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62" name="Group 67">
            <a:extLst>
              <a:ext uri="{FF2B5EF4-FFF2-40B4-BE49-F238E27FC236}">
                <a16:creationId xmlns:a16="http://schemas.microsoft.com/office/drawing/2014/main" id="{56B90892-34AD-49FC-929D-A130CCA6D349}"/>
              </a:ext>
            </a:extLst>
          </p:cNvPr>
          <p:cNvGrpSpPr>
            <a:grpSpLocks/>
          </p:cNvGrpSpPr>
          <p:nvPr/>
        </p:nvGrpSpPr>
        <p:grpSpPr bwMode="auto">
          <a:xfrm>
            <a:off x="1282700" y="1219200"/>
            <a:ext cx="5727700" cy="1419225"/>
            <a:chOff x="808" y="768"/>
            <a:chExt cx="3608" cy="894"/>
          </a:xfrm>
        </p:grpSpPr>
        <p:grpSp>
          <p:nvGrpSpPr>
            <p:cNvPr id="45064" name="Group 25">
              <a:extLst>
                <a:ext uri="{FF2B5EF4-FFF2-40B4-BE49-F238E27FC236}">
                  <a16:creationId xmlns:a16="http://schemas.microsoft.com/office/drawing/2014/main" id="{441A7011-99EA-48CE-BFB5-FD010DEC4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768"/>
              <a:ext cx="3608" cy="624"/>
              <a:chOff x="808" y="768"/>
              <a:chExt cx="3608" cy="624"/>
            </a:xfrm>
          </p:grpSpPr>
          <p:grpSp>
            <p:nvGrpSpPr>
              <p:cNvPr id="45073" name="Group 26">
                <a:extLst>
                  <a:ext uri="{FF2B5EF4-FFF2-40B4-BE49-F238E27FC236}">
                    <a16:creationId xmlns:a16="http://schemas.microsoft.com/office/drawing/2014/main" id="{FC61BE6B-7342-4657-AA52-6D7B54C97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45075" name="Text Box 27">
                  <a:extLst>
                    <a:ext uri="{FF2B5EF4-FFF2-40B4-BE49-F238E27FC236}">
                      <a16:creationId xmlns:a16="http://schemas.microsoft.com/office/drawing/2014/main" id="{55CC8799-2266-4567-BF00-349C93E3A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7</a:t>
                  </a:r>
                </a:p>
              </p:txBody>
            </p:sp>
            <p:sp>
              <p:nvSpPr>
                <p:cNvPr id="45076" name="Text Box 28">
                  <a:extLst>
                    <a:ext uri="{FF2B5EF4-FFF2-40B4-BE49-F238E27FC236}">
                      <a16:creationId xmlns:a16="http://schemas.microsoft.com/office/drawing/2014/main" id="{D7B881BD-DB18-4ED9-82FA-0B23E94E08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2</a:t>
                  </a:r>
                </a:p>
              </p:txBody>
            </p:sp>
            <p:sp>
              <p:nvSpPr>
                <p:cNvPr id="45077" name="Text Box 29">
                  <a:extLst>
                    <a:ext uri="{FF2B5EF4-FFF2-40B4-BE49-F238E27FC236}">
                      <a16:creationId xmlns:a16="http://schemas.microsoft.com/office/drawing/2014/main" id="{C2F25CE2-A331-436D-AD13-4D1A84F5D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3</a:t>
                  </a:r>
                </a:p>
              </p:txBody>
            </p:sp>
            <p:sp>
              <p:nvSpPr>
                <p:cNvPr id="45078" name="Text Box 30">
                  <a:extLst>
                    <a:ext uri="{FF2B5EF4-FFF2-40B4-BE49-F238E27FC236}">
                      <a16:creationId xmlns:a16="http://schemas.microsoft.com/office/drawing/2014/main" id="{93C66EE0-EC7E-4940-BE34-EC93532E9D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4</a:t>
                  </a:r>
                </a:p>
              </p:txBody>
            </p:sp>
            <p:sp>
              <p:nvSpPr>
                <p:cNvPr id="45079" name="Text Box 31">
                  <a:extLst>
                    <a:ext uri="{FF2B5EF4-FFF2-40B4-BE49-F238E27FC236}">
                      <a16:creationId xmlns:a16="http://schemas.microsoft.com/office/drawing/2014/main" id="{4F6528DF-0830-4196-B8E5-A0A3018368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5</a:t>
                  </a:r>
                </a:p>
              </p:txBody>
            </p:sp>
            <p:sp>
              <p:nvSpPr>
                <p:cNvPr id="45080" name="Text Box 32">
                  <a:extLst>
                    <a:ext uri="{FF2B5EF4-FFF2-40B4-BE49-F238E27FC236}">
                      <a16:creationId xmlns:a16="http://schemas.microsoft.com/office/drawing/2014/main" id="{4FEDBC90-19C5-4FF3-91BB-F23369C0F9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6</a:t>
                  </a:r>
                </a:p>
              </p:txBody>
            </p:sp>
            <p:grpSp>
              <p:nvGrpSpPr>
                <p:cNvPr id="45081" name="Group 33">
                  <a:extLst>
                    <a:ext uri="{FF2B5EF4-FFF2-40B4-BE49-F238E27FC236}">
                      <a16:creationId xmlns:a16="http://schemas.microsoft.com/office/drawing/2014/main" id="{8BCAE831-9714-46A4-8AA6-112F2AA27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45093" name="Rectangle 34">
                    <a:extLst>
                      <a:ext uri="{FF2B5EF4-FFF2-40B4-BE49-F238E27FC236}">
                        <a16:creationId xmlns:a16="http://schemas.microsoft.com/office/drawing/2014/main" id="{928A34AA-8088-4218-BD57-164772E018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4" name="Rectangle 35">
                    <a:extLst>
                      <a:ext uri="{FF2B5EF4-FFF2-40B4-BE49-F238E27FC236}">
                        <a16:creationId xmlns:a16="http://schemas.microsoft.com/office/drawing/2014/main" id="{DD7E5856-5AAD-4A86-AE4D-FB81AC918B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5" name="Rectangle 36">
                    <a:extLst>
                      <a:ext uri="{FF2B5EF4-FFF2-40B4-BE49-F238E27FC236}">
                        <a16:creationId xmlns:a16="http://schemas.microsoft.com/office/drawing/2014/main" id="{D87B8379-965A-4EB9-BAEE-7BE177B650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6" name="Rectangle 37">
                    <a:extLst>
                      <a:ext uri="{FF2B5EF4-FFF2-40B4-BE49-F238E27FC236}">
                        <a16:creationId xmlns:a16="http://schemas.microsoft.com/office/drawing/2014/main" id="{47461DEF-5F9C-47BC-B60D-8346942163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7" name="Rectangle 38">
                    <a:extLst>
                      <a:ext uri="{FF2B5EF4-FFF2-40B4-BE49-F238E27FC236}">
                        <a16:creationId xmlns:a16="http://schemas.microsoft.com/office/drawing/2014/main" id="{8D20C8A8-8303-443E-B5D0-36B03060EC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8" name="Rectangle 39">
                    <a:extLst>
                      <a:ext uri="{FF2B5EF4-FFF2-40B4-BE49-F238E27FC236}">
                        <a16:creationId xmlns:a16="http://schemas.microsoft.com/office/drawing/2014/main" id="{1039FE6B-4068-43FE-A70F-CD75E14444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9" name="Rectangle 40">
                    <a:extLst>
                      <a:ext uri="{FF2B5EF4-FFF2-40B4-BE49-F238E27FC236}">
                        <a16:creationId xmlns:a16="http://schemas.microsoft.com/office/drawing/2014/main" id="{8C8790DA-48B0-4B5F-B3C8-DAEF673E8F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100" name="Rectangle 41">
                    <a:extLst>
                      <a:ext uri="{FF2B5EF4-FFF2-40B4-BE49-F238E27FC236}">
                        <a16:creationId xmlns:a16="http://schemas.microsoft.com/office/drawing/2014/main" id="{0C341B96-57BA-410F-A16D-4EFECAD364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ko-KR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grpSp>
              <p:nvGrpSpPr>
                <p:cNvPr id="45082" name="Group 42">
                  <a:extLst>
                    <a:ext uri="{FF2B5EF4-FFF2-40B4-BE49-F238E27FC236}">
                      <a16:creationId xmlns:a16="http://schemas.microsoft.com/office/drawing/2014/main" id="{0F747E03-3CDE-4754-8947-F73ACB7865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45085" name="Text Box 43">
                    <a:extLst>
                      <a:ext uri="{FF2B5EF4-FFF2-40B4-BE49-F238E27FC236}">
                        <a16:creationId xmlns:a16="http://schemas.microsoft.com/office/drawing/2014/main" id="{5A329587-1967-4C14-A97B-726FEC68F2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5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86" name="Text Box 44">
                    <a:extLst>
                      <a:ext uri="{FF2B5EF4-FFF2-40B4-BE49-F238E27FC236}">
                        <a16:creationId xmlns:a16="http://schemas.microsoft.com/office/drawing/2014/main" id="{130C6145-DF8C-49B3-864D-967C507FCF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4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87" name="Text Box 45">
                    <a:extLst>
                      <a:ext uri="{FF2B5EF4-FFF2-40B4-BE49-F238E27FC236}">
                        <a16:creationId xmlns:a16="http://schemas.microsoft.com/office/drawing/2014/main" id="{A12124E8-8A18-48CB-A346-F7BC1117A1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3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88" name="Text Box 46">
                    <a:extLst>
                      <a:ext uri="{FF2B5EF4-FFF2-40B4-BE49-F238E27FC236}">
                        <a16:creationId xmlns:a16="http://schemas.microsoft.com/office/drawing/2014/main" id="{BEED1830-2BA5-486D-A056-93708814FA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2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89" name="Text Box 47">
                    <a:extLst>
                      <a:ext uri="{FF2B5EF4-FFF2-40B4-BE49-F238E27FC236}">
                        <a16:creationId xmlns:a16="http://schemas.microsoft.com/office/drawing/2014/main" id="{CB2C2A50-172F-4A48-9171-C98B670EC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1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0" name="Text Box 48">
                    <a:extLst>
                      <a:ext uri="{FF2B5EF4-FFF2-40B4-BE49-F238E27FC236}">
                        <a16:creationId xmlns:a16="http://schemas.microsoft.com/office/drawing/2014/main" id="{7F7EEB37-8B01-4B2E-8766-19A3E2143D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0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1" name="Text Box 49">
                    <a:extLst>
                      <a:ext uri="{FF2B5EF4-FFF2-40B4-BE49-F238E27FC236}">
                        <a16:creationId xmlns:a16="http://schemas.microsoft.com/office/drawing/2014/main" id="{7A87C808-8C49-49C9-91DB-FA5C2BD8D0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7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45092" name="Text Box 50">
                    <a:extLst>
                      <a:ext uri="{FF2B5EF4-FFF2-40B4-BE49-F238E27FC236}">
                        <a16:creationId xmlns:a16="http://schemas.microsoft.com/office/drawing/2014/main" id="{9DB215F6-6AFD-4905-9269-38BB272F32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fontAlgn="base" hangingPunct="0">
                      <a:buFont typeface="Arial" panose="020B0604020202020204" pitchFamily="34" charset="0"/>
                      <a:defRPr sz="3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 eaLnBrk="0" fontAlgn="base" hangingPunct="0"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 eaLnBrk="0" fontAlgn="base" hangingPunct="0"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 eaLnBrk="0" fontAlgn="base" hangingPunct="0"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 eaLnBrk="0" fontAlgn="base" hangingPunct="0"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fontAlgn="ctr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lang="en-US" altLang="ko-KR" sz="2200">
                        <a:latin typeface="Times New Roman" panose="02020603050405020304" pitchFamily="18" charset="0"/>
                        <a:ea typeface="굴림" panose="020B0600000101010101" pitchFamily="50" charset="-127"/>
                        <a:cs typeface="Angsana New" panose="02020603050405020304" pitchFamily="18" charset="-34"/>
                      </a:rPr>
                      <a:t>6</a:t>
                    </a:r>
                    <a:endParaRPr lang="en-US" altLang="ko-KR" sz="24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endParaRPr>
                  </a:p>
                </p:txBody>
              </p:sp>
            </p:grpSp>
            <p:sp>
              <p:nvSpPr>
                <p:cNvPr id="45083" name="Text Box 51">
                  <a:extLst>
                    <a:ext uri="{FF2B5EF4-FFF2-40B4-BE49-F238E27FC236}">
                      <a16:creationId xmlns:a16="http://schemas.microsoft.com/office/drawing/2014/main" id="{4F691282-3537-45D3-837B-F37C8B8788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10</a:t>
                  </a:r>
                </a:p>
              </p:txBody>
            </p:sp>
            <p:sp>
              <p:nvSpPr>
                <p:cNvPr id="45084" name="Text Box 52">
                  <a:extLst>
                    <a:ext uri="{FF2B5EF4-FFF2-40B4-BE49-F238E27FC236}">
                      <a16:creationId xmlns:a16="http://schemas.microsoft.com/office/drawing/2014/main" id="{DE39007A-8071-4E41-B20B-D2C7EE962D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fontAlgn="base" hangingPunct="0">
                    <a:buFont typeface="Arial" panose="020B0604020202020204" pitchFamily="34" charset="0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eaLnBrk="0" fontAlgn="base" hangingPunct="0"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eaLnBrk="0" fontAlgn="base" hangingPunct="0"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eaLnBrk="0" fontAlgn="base" hangingPunct="0"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eaLnBrk="0" fontAlgn="base" hangingPunct="0"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fontAlgn="ctr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2200">
                      <a:latin typeface="Times New Roman" panose="02020603050405020304" pitchFamily="18" charset="0"/>
                      <a:ea typeface="굴림" panose="020B0600000101010101" pitchFamily="50" charset="-127"/>
                      <a:cs typeface="Angsana New" panose="02020603050405020304" pitchFamily="18" charset="-34"/>
                    </a:rPr>
                    <a:t>9</a:t>
                  </a:r>
                </a:p>
              </p:txBody>
            </p:sp>
          </p:grpSp>
          <p:sp>
            <p:nvSpPr>
              <p:cNvPr id="45074" name="Text Box 53">
                <a:extLst>
                  <a:ext uri="{FF2B5EF4-FFF2-40B4-BE49-F238E27FC236}">
                    <a16:creationId xmlns:a16="http://schemas.microsoft.com/office/drawing/2014/main" id="{B082209C-DA39-4C73-A8F7-B5800CE34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8" y="1103"/>
                <a:ext cx="47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fontAlgn="base" hangingPunct="0"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eaLnBrk="0" fontAlgn="base" hangingPunct="0"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eaLnBrk="0" fontAlgn="base" hangingPunct="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eaLnBrk="0" fontAlgn="base" hangingPunct="0"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eaLnBrk="0" fontAlgn="base" hangingPunct="0"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200" dirty="0" err="1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arr</a:t>
                </a:r>
                <a:r>
                  <a:rPr lang="en-US" altLang="ko-KR" sz="2200" dirty="0">
                    <a:latin typeface="Times New Roman" panose="02020603050405020304" pitchFamily="18" charset="0"/>
                    <a:ea typeface="굴림" panose="020B0600000101010101" pitchFamily="50" charset="-127"/>
                    <a:cs typeface="Angsana New" panose="02020603050405020304" pitchFamily="18" charset="-34"/>
                  </a:rPr>
                  <a:t>[ ]</a:t>
                </a:r>
              </a:p>
            </p:txBody>
          </p:sp>
        </p:grpSp>
        <p:sp>
          <p:nvSpPr>
            <p:cNvPr id="45065" name="Text Box 54">
              <a:extLst>
                <a:ext uri="{FF2B5EF4-FFF2-40B4-BE49-F238E27FC236}">
                  <a16:creationId xmlns:a16="http://schemas.microsoft.com/office/drawing/2014/main" id="{4BE75F17-B2B5-42BE-B4A8-5DE42C5B0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1391"/>
              <a:ext cx="50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Heap</a:t>
              </a:r>
            </a:p>
          </p:txBody>
        </p:sp>
        <p:sp>
          <p:nvSpPr>
            <p:cNvPr id="45066" name="Line 55">
              <a:extLst>
                <a:ext uri="{FF2B5EF4-FFF2-40B4-BE49-F238E27FC236}">
                  <a16:creationId xmlns:a16="http://schemas.microsoft.com/office/drawing/2014/main" id="{3C170908-92BA-4F0E-8EEF-1DA8E7C52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7" name="Line 56">
              <a:extLst>
                <a:ext uri="{FF2B5EF4-FFF2-40B4-BE49-F238E27FC236}">
                  <a16:creationId xmlns:a16="http://schemas.microsoft.com/office/drawing/2014/main" id="{5697C4ED-50CD-4F46-9C40-3ADA57E58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8" name="Line 57">
              <a:extLst>
                <a:ext uri="{FF2B5EF4-FFF2-40B4-BE49-F238E27FC236}">
                  <a16:creationId xmlns:a16="http://schemas.microsoft.com/office/drawing/2014/main" id="{FFC7F035-A2F6-4C03-AE27-DD35ACCCF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5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9" name="Line 58">
              <a:extLst>
                <a:ext uri="{FF2B5EF4-FFF2-40B4-BE49-F238E27FC236}">
                  <a16:creationId xmlns:a16="http://schemas.microsoft.com/office/drawing/2014/main" id="{7D33BC98-C4B8-44BD-B4DD-CF7CA4E68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53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0" name="Text Box 59">
              <a:extLst>
                <a:ext uri="{FF2B5EF4-FFF2-40B4-BE49-F238E27FC236}">
                  <a16:creationId xmlns:a16="http://schemas.microsoft.com/office/drawing/2014/main" id="{6955456E-4CA8-470E-8023-8E9EAC033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fontAlgn="base" hangingPunct="0">
                <a:buFont typeface="Arial" panose="020B0604020202020204" pitchFamily="34" charset="0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fontAlgn="base" hangingPunct="0"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fontAlgn="base" hangingPunct="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fontAlgn="base" hangingPunct="0"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fontAlgn="base" hangingPunct="0"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200">
                  <a:latin typeface="Times New Roman" panose="02020603050405020304" pitchFamily="18" charset="0"/>
                  <a:ea typeface="굴림" panose="020B0600000101010101" pitchFamily="50" charset="-127"/>
                  <a:cs typeface="Angsana New" panose="02020603050405020304" pitchFamily="18" charset="-34"/>
                </a:rPr>
                <a:t>Sorted</a:t>
              </a:r>
            </a:p>
          </p:txBody>
        </p:sp>
        <p:sp>
          <p:nvSpPr>
            <p:cNvPr id="45071" name="Line 60">
              <a:extLst>
                <a:ext uri="{FF2B5EF4-FFF2-40B4-BE49-F238E27FC236}">
                  <a16:creationId xmlns:a16="http://schemas.microsoft.com/office/drawing/2014/main" id="{BD728831-4877-4130-8013-CF81FEA31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72" name="Line 61">
              <a:extLst>
                <a:ext uri="{FF2B5EF4-FFF2-40B4-BE49-F238E27FC236}">
                  <a16:creationId xmlns:a16="http://schemas.microsoft.com/office/drawing/2014/main" id="{4439162F-154F-45CC-8F47-75DC3DEC4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63" name="TextBox 48">
            <a:extLst>
              <a:ext uri="{FF2B5EF4-FFF2-40B4-BE49-F238E27FC236}">
                <a16:creationId xmlns:a16="http://schemas.microsoft.com/office/drawing/2014/main" id="{AD8FF504-8DF0-4E11-A8A8-A5BAF855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601503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fontAlgn="base" hangingPunct="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fontAlgn="base" hangingPunct="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fontAlgn="base" hangingPunct="0"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fontAlgn="base" hangingPunct="0"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heap_size = 5</a:t>
            </a:r>
            <a:endParaRPr lang="ko-KR" altLang="en-US" sz="2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DCEFB79-5CA4-4599-9405-FC7CF8BB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875"/>
            <a:ext cx="7772400" cy="10366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Heapsort </a:t>
            </a:r>
            <a:r>
              <a:rPr lang="ko-KR" altLang="en-US" dirty="0">
                <a:ea typeface="굴림" panose="020B0600000101010101" pitchFamily="50" charset="-127"/>
              </a:rPr>
              <a:t>수행시간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분석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63C9614-D1A1-4A1F-A2F1-860B8CD35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848600" cy="5256212"/>
          </a:xfrm>
        </p:spPr>
        <p:txBody>
          <a:bodyPr>
            <a:normAutofit lnSpcReduction="10000"/>
          </a:bodyPr>
          <a:lstStyle/>
          <a:p>
            <a:pPr>
              <a:buSzTx/>
              <a:buFontTx/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단계 </a:t>
            </a:r>
            <a:r>
              <a:rPr lang="en-US" altLang="ko-KR" sz="2200" dirty="0">
                <a:ea typeface="굴림" panose="020B0600000101010101" pitchFamily="50" charset="-127"/>
              </a:rPr>
              <a:t>1: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. </a:t>
            </a:r>
            <a:r>
              <a:rPr lang="ko-KR" altLang="en-US" sz="2200" dirty="0">
                <a:ea typeface="굴림" panose="020B0600000101010101" pitchFamily="50" charset="-127"/>
              </a:rPr>
              <a:t>대략적인 수행시간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   </a:t>
            </a:r>
            <a:r>
              <a:rPr lang="en-US" altLang="ko-KR" sz="2200" dirty="0" err="1">
                <a:ea typeface="굴림" panose="020B0600000101010101" pitchFamily="50" charset="-127"/>
              </a:rPr>
              <a:t>downHeap</a:t>
            </a:r>
            <a:r>
              <a:rPr lang="ko-KR" altLang="en-US" sz="2200" dirty="0">
                <a:ea typeface="굴림" panose="020B0600000101010101" pitchFamily="50" charset="-127"/>
              </a:rPr>
              <a:t>을 대략 </a:t>
            </a:r>
            <a:r>
              <a:rPr lang="en-US" altLang="ko-KR" sz="2200" dirty="0">
                <a:ea typeface="굴림" panose="020B0600000101010101" pitchFamily="50" charset="-127"/>
              </a:rPr>
              <a:t>n/2</a:t>
            </a:r>
            <a:r>
              <a:rPr lang="ko-KR" altLang="en-US" sz="2200" dirty="0">
                <a:ea typeface="굴림" panose="020B0600000101010101" pitchFamily="50" charset="-127"/>
              </a:rPr>
              <a:t>번 수행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        </a:t>
            </a:r>
            <a:r>
              <a:rPr lang="en-US" altLang="ko-KR" sz="2200" dirty="0" err="1">
                <a:ea typeface="굴림" panose="020B0600000101010101" pitchFamily="50" charset="-127"/>
              </a:rPr>
              <a:t>downHeap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ko-KR" altLang="en-US" sz="2200" dirty="0">
                <a:ea typeface="굴림" panose="020B0600000101010101" pitchFamily="50" charset="-127"/>
              </a:rPr>
              <a:t>수행시간</a:t>
            </a:r>
            <a:r>
              <a:rPr lang="en-US" altLang="ko-KR" sz="2200" dirty="0">
                <a:ea typeface="굴림" panose="020B0600000101010101" pitchFamily="50" charset="-127"/>
              </a:rPr>
              <a:t>: O(log n)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   </a:t>
            </a:r>
            <a:r>
              <a:rPr lang="ko-KR" altLang="en-US" sz="2200" dirty="0">
                <a:ea typeface="굴림" panose="020B0600000101010101" pitchFamily="50" charset="-127"/>
              </a:rPr>
              <a:t>단계</a:t>
            </a:r>
            <a:r>
              <a:rPr lang="en-US" altLang="ko-KR" sz="2200" dirty="0">
                <a:ea typeface="굴림" panose="020B0600000101010101" pitchFamily="50" charset="-127"/>
              </a:rPr>
              <a:t> 1</a:t>
            </a:r>
            <a:r>
              <a:rPr lang="ko-KR" altLang="en-US" sz="2200" dirty="0">
                <a:ea typeface="굴림" panose="020B0600000101010101" pitchFamily="50" charset="-127"/>
              </a:rPr>
              <a:t>의</a:t>
            </a:r>
            <a:r>
              <a:rPr lang="en-US" altLang="ko-KR" sz="2200" dirty="0">
                <a:ea typeface="굴림" panose="020B0600000101010101" pitchFamily="50" charset="-127"/>
              </a:rPr>
              <a:t> </a:t>
            </a:r>
            <a:r>
              <a:rPr lang="ko-KR" altLang="en-US" sz="2200" dirty="0">
                <a:ea typeface="굴림" panose="020B0600000101010101" pitchFamily="50" charset="-127"/>
              </a:rPr>
              <a:t>수행시간</a:t>
            </a:r>
            <a:r>
              <a:rPr lang="en-US" altLang="ko-KR" sz="2200" dirty="0">
                <a:ea typeface="굴림" panose="020B0600000101010101" pitchFamily="50" charset="-127"/>
              </a:rPr>
              <a:t>: O(n log n)</a:t>
            </a: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. </a:t>
            </a:r>
            <a:r>
              <a:rPr lang="ko-KR" altLang="en-US" sz="2200" dirty="0">
                <a:ea typeface="굴림" panose="020B0600000101010101" pitchFamily="50" charset="-127"/>
              </a:rPr>
              <a:t>보다 정확한 수행시간 분석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>
              <a:buSzTx/>
              <a:buFontTx/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   O(n)</a:t>
            </a:r>
          </a:p>
          <a:p>
            <a:pPr>
              <a:buSzTx/>
              <a:buFontTx/>
              <a:buNone/>
            </a:pPr>
            <a:endParaRPr lang="en-US" altLang="ko-KR" sz="2200" dirty="0">
              <a:ea typeface="굴림" panose="020B0600000101010101" pitchFamily="50" charset="-127"/>
            </a:endParaRPr>
          </a:p>
          <a:p>
            <a:pPr>
              <a:buSzTx/>
              <a:buFontTx/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단계 </a:t>
            </a:r>
            <a:r>
              <a:rPr lang="en-US" altLang="ko-KR" sz="2200" dirty="0">
                <a:ea typeface="굴림" panose="020B0600000101010101" pitchFamily="50" charset="-127"/>
              </a:rPr>
              <a:t>2:</a:t>
            </a:r>
          </a:p>
          <a:p>
            <a:pPr lvl="1">
              <a:buSzPct val="120000"/>
              <a:buFont typeface="Arial" charset="0"/>
              <a:buChar char="–"/>
              <a:defRPr/>
            </a:pPr>
            <a:r>
              <a:rPr lang="en-US" altLang="ko-KR" dirty="0" err="1">
                <a:ea typeface="굴림" pitchFamily="50" charset="-127"/>
              </a:rPr>
              <a:t>downHeap</a:t>
            </a:r>
            <a:r>
              <a:rPr lang="en-US" altLang="ko-KR" dirty="0">
                <a:ea typeface="굴림" pitchFamily="50" charset="-127"/>
              </a:rPr>
              <a:t>(A,  0,  </a:t>
            </a:r>
            <a:r>
              <a:rPr lang="en-US" altLang="ko-KR" dirty="0" err="1">
                <a:ea typeface="굴림" pitchFamily="50" charset="-127"/>
              </a:rPr>
              <a:t>heap_size</a:t>
            </a:r>
            <a:r>
              <a:rPr lang="en-US" altLang="ko-KR" dirty="0">
                <a:ea typeface="굴림" pitchFamily="50" charset="-127"/>
              </a:rPr>
              <a:t> ) :</a:t>
            </a:r>
            <a:r>
              <a:rPr lang="en-US" altLang="ko-KR" i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O(log n) </a:t>
            </a:r>
            <a:r>
              <a:rPr lang="ko-KR" altLang="en-US" dirty="0">
                <a:ea typeface="굴림" pitchFamily="50" charset="-127"/>
              </a:rPr>
              <a:t>시간</a:t>
            </a:r>
            <a:endParaRPr lang="en-US" altLang="ko-KR" dirty="0">
              <a:ea typeface="굴림" pitchFamily="50" charset="-127"/>
            </a:endParaRPr>
          </a:p>
          <a:p>
            <a:pPr lvl="1">
              <a:buSzPct val="120000"/>
              <a:buFont typeface="Arial" charset="0"/>
              <a:buChar char="–"/>
              <a:defRPr/>
            </a:pPr>
            <a:r>
              <a:rPr lang="en-US" altLang="ko-KR" dirty="0" err="1">
                <a:ea typeface="굴림" pitchFamily="50" charset="-127"/>
              </a:rPr>
              <a:t>downHeap</a:t>
            </a:r>
            <a:r>
              <a:rPr lang="en-US" altLang="ko-KR" dirty="0">
                <a:ea typeface="굴림" pitchFamily="50" charset="-127"/>
              </a:rPr>
              <a:t>(A,  0,  </a:t>
            </a:r>
            <a:r>
              <a:rPr lang="en-US" altLang="ko-KR" dirty="0" err="1">
                <a:ea typeface="굴림" pitchFamily="50" charset="-127"/>
              </a:rPr>
              <a:t>hezp_size</a:t>
            </a:r>
            <a:r>
              <a:rPr lang="en-US" altLang="ko-KR" dirty="0">
                <a:ea typeface="굴림" pitchFamily="50" charset="-127"/>
              </a:rPr>
              <a:t> )</a:t>
            </a:r>
            <a:r>
              <a:rPr lang="ko-KR" altLang="en-US" dirty="0">
                <a:ea typeface="굴림" pitchFamily="50" charset="-127"/>
              </a:rPr>
              <a:t>을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(</a:t>
            </a:r>
            <a:r>
              <a:rPr lang="en-US" altLang="ko-KR" i="1" dirty="0">
                <a:ea typeface="굴림" pitchFamily="50" charset="-127"/>
              </a:rPr>
              <a:t>n-1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)</a:t>
            </a:r>
            <a:r>
              <a:rPr lang="ko-KR" altLang="en-US" dirty="0">
                <a:ea typeface="굴림" pitchFamily="50" charset="-127"/>
                <a:sym typeface="Symbol" pitchFamily="18" charset="2"/>
              </a:rPr>
              <a:t>번 호출</a:t>
            </a:r>
            <a:endParaRPr lang="en-US" altLang="ko-KR" dirty="0">
              <a:ea typeface="굴림" pitchFamily="50" charset="-127"/>
              <a:sym typeface="Symbol" pitchFamily="18" charset="2"/>
            </a:endParaRPr>
          </a:p>
          <a:p>
            <a:pPr lvl="1">
              <a:buSzPct val="120000"/>
              <a:buFont typeface="Arial" charset="0"/>
              <a:buChar char="–"/>
              <a:defRPr/>
            </a:pPr>
            <a:r>
              <a:rPr lang="en-US" altLang="ko-KR" dirty="0">
                <a:ea typeface="굴림" pitchFamily="50" charset="-127"/>
                <a:sym typeface="Symbol" pitchFamily="18" charset="2"/>
              </a:rPr>
              <a:t>step 2</a:t>
            </a:r>
            <a:r>
              <a:rPr lang="ko-KR" altLang="en-US" dirty="0">
                <a:ea typeface="굴림" pitchFamily="50" charset="-127"/>
                <a:sym typeface="Symbol" pitchFamily="18" charset="2"/>
              </a:rPr>
              <a:t>의 수행시간은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dirty="0">
                <a:ea typeface="굴림" pitchFamily="50" charset="-127"/>
              </a:rPr>
              <a:t>O(</a:t>
            </a:r>
            <a:r>
              <a:rPr lang="en-US" altLang="ko-KR" i="1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 log </a:t>
            </a:r>
            <a:r>
              <a:rPr lang="en-US" altLang="ko-KR" i="1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457200" lvl="1" indent="0">
              <a:buSzPct val="120000"/>
              <a:buFontTx/>
              <a:buNone/>
              <a:defRPr/>
            </a:pPr>
            <a:endParaRPr lang="en-US" altLang="ko-KR" dirty="0">
              <a:ea typeface="굴림" pitchFamily="50" charset="-127"/>
            </a:endParaRPr>
          </a:p>
          <a:p>
            <a:pPr marL="0" indent="0">
              <a:buSzPct val="12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ea typeface="굴림" pitchFamily="50" charset="-127"/>
                <a:sym typeface="Symbol" pitchFamily="18" charset="2"/>
              </a:rPr>
              <a:t>단계 </a:t>
            </a:r>
            <a:r>
              <a:rPr lang="en-US" altLang="ko-KR" sz="2000" dirty="0">
                <a:ea typeface="굴림" pitchFamily="50" charset="-127"/>
                <a:sym typeface="Symbol" pitchFamily="18" charset="2"/>
              </a:rPr>
              <a:t>1 + </a:t>
            </a:r>
            <a:r>
              <a:rPr lang="ko-KR" altLang="en-US" sz="2000" dirty="0">
                <a:ea typeface="굴림" pitchFamily="50" charset="-127"/>
                <a:sym typeface="Symbol" pitchFamily="18" charset="2"/>
              </a:rPr>
              <a:t>단계 </a:t>
            </a:r>
            <a:r>
              <a:rPr lang="en-US" altLang="ko-KR" sz="2000" dirty="0">
                <a:ea typeface="굴림" pitchFamily="50" charset="-127"/>
                <a:sym typeface="Symbol" pitchFamily="18" charset="2"/>
              </a:rPr>
              <a:t>2: heap sort</a:t>
            </a:r>
            <a:r>
              <a:rPr lang="ko-KR" altLang="en-US" sz="2000" dirty="0">
                <a:ea typeface="굴림" pitchFamily="50" charset="-127"/>
                <a:sym typeface="Symbol" pitchFamily="18" charset="2"/>
              </a:rPr>
              <a:t>의 수행시간은</a:t>
            </a:r>
            <a:r>
              <a:rPr lang="en-US" altLang="ko-KR" sz="2000" dirty="0">
                <a:ea typeface="굴림" pitchFamily="50" charset="-127"/>
                <a:sym typeface="Symbol" pitchFamily="18" charset="2"/>
              </a:rPr>
              <a:t> O( n log n )</a:t>
            </a:r>
            <a:r>
              <a:rPr lang="ko-KR" altLang="en-US" sz="2000" dirty="0">
                <a:ea typeface="굴림" pitchFamily="50" charset="-127"/>
                <a:sym typeface="Symbol" pitchFamily="18" charset="2"/>
              </a:rPr>
              <a:t>이다</a:t>
            </a:r>
            <a:r>
              <a:rPr lang="en-US" altLang="ko-KR" sz="2000" dirty="0">
                <a:ea typeface="굴림" pitchFamily="50" charset="-127"/>
                <a:sym typeface="Symbol" pitchFamily="18" charset="2"/>
              </a:rPr>
              <a:t>.</a:t>
            </a:r>
          </a:p>
          <a:p>
            <a:pPr>
              <a:buSzTx/>
              <a:buFontTx/>
              <a:buNone/>
            </a:pPr>
            <a:endParaRPr lang="en-US" altLang="ko-KR" sz="22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7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4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: </a:t>
            </a:r>
            <a:r>
              <a:rPr lang="ko-KR" altLang="en-US" dirty="0"/>
              <a:t>정렬시켜야 될 대상</a:t>
            </a:r>
          </a:p>
          <a:p>
            <a:pPr lvl="1"/>
            <a:r>
              <a:rPr lang="ko-KR" altLang="en-US" dirty="0"/>
              <a:t>여러 개의 필드</a:t>
            </a:r>
            <a:r>
              <a:rPr lang="en-US" altLang="ko-KR" dirty="0"/>
              <a:t>(field)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pPr lvl="1"/>
            <a:r>
              <a:rPr lang="ko-KR" altLang="en-US" dirty="0"/>
              <a:t>정렬 키</a:t>
            </a:r>
            <a:r>
              <a:rPr lang="en-US" altLang="ko-KR" dirty="0"/>
              <a:t>(sort key): </a:t>
            </a:r>
            <a:r>
              <a:rPr lang="ko-KR" altLang="en-US" dirty="0"/>
              <a:t>정렬의 기준이 되는 필드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정렬이란 레코드들을 키</a:t>
            </a:r>
            <a:r>
              <a:rPr lang="en-US" altLang="ko-KR" dirty="0"/>
              <a:t>(key)</a:t>
            </a:r>
            <a:r>
              <a:rPr lang="ko-KR" altLang="en-US" dirty="0"/>
              <a:t>의 순서로 재배열하는 것</a:t>
            </a:r>
          </a:p>
          <a:p>
            <a:endParaRPr lang="ko-KR" altLang="en-US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용어들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753925"/>
            <a:ext cx="5535615" cy="2188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정렬 장소에 따른 분류 </a:t>
            </a:r>
            <a:endParaRPr lang="en-US" altLang="ko-KR" dirty="0"/>
          </a:p>
          <a:p>
            <a:pPr lvl="1"/>
            <a:r>
              <a:rPr lang="ko-KR" altLang="en-US" dirty="0"/>
              <a:t>내부</a:t>
            </a:r>
            <a:r>
              <a:rPr lang="en-US" altLang="ko-KR" dirty="0"/>
              <a:t>(internal) </a:t>
            </a:r>
            <a:r>
              <a:rPr lang="ko-KR" altLang="en-US" dirty="0"/>
              <a:t>정렬</a:t>
            </a:r>
            <a:r>
              <a:rPr lang="en-US" altLang="ko-KR" dirty="0"/>
              <a:t>: </a:t>
            </a:r>
            <a:r>
              <a:rPr lang="ko-KR" altLang="en-US" dirty="0"/>
              <a:t>모든 데이터가 메인 메모리</a:t>
            </a:r>
            <a:endParaRPr lang="en-US" altLang="ko-KR" dirty="0"/>
          </a:p>
          <a:p>
            <a:pPr lvl="1"/>
            <a:r>
              <a:rPr lang="ko-KR" altLang="en-US" dirty="0"/>
              <a:t>외부</a:t>
            </a:r>
            <a:r>
              <a:rPr lang="en-US" altLang="ko-KR" dirty="0"/>
              <a:t>(external) </a:t>
            </a:r>
            <a:r>
              <a:rPr lang="ko-KR" altLang="en-US" dirty="0"/>
              <a:t>정렬</a:t>
            </a:r>
            <a:r>
              <a:rPr lang="en-US" altLang="ko-KR" dirty="0"/>
              <a:t>: </a:t>
            </a:r>
            <a:r>
              <a:rPr lang="ko-KR" altLang="en-US" dirty="0"/>
              <a:t>외부 기억 장치에 대부분의 레코드</a:t>
            </a:r>
            <a:endParaRPr lang="en-US" altLang="ko-KR" dirty="0"/>
          </a:p>
          <a:p>
            <a:r>
              <a:rPr lang="ko-KR" altLang="en-US" dirty="0"/>
              <a:t>단순하지만 비효율적인 방법</a:t>
            </a:r>
            <a:endParaRPr lang="en-US" altLang="ko-KR" dirty="0"/>
          </a:p>
          <a:p>
            <a:pPr lvl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복잡하지만 효율적인 방법</a:t>
            </a:r>
            <a:endParaRPr lang="en-US" altLang="ko-KR" dirty="0"/>
          </a:p>
          <a:p>
            <a:pPr lvl="1"/>
            <a:r>
              <a:rPr lang="ko-KR" altLang="en-US" dirty="0" err="1"/>
              <a:t>퀵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 err="1"/>
              <a:t>기수정렬</a:t>
            </a:r>
            <a:r>
              <a:rPr lang="en-US" altLang="ko-KR" dirty="0"/>
              <a:t>, </a:t>
            </a:r>
            <a:r>
              <a:rPr lang="ko-KR" altLang="en-US" dirty="0"/>
              <a:t>팀 등</a:t>
            </a:r>
            <a:endParaRPr lang="en-US" altLang="ko-KR" dirty="0"/>
          </a:p>
          <a:p>
            <a:r>
              <a:rPr lang="ko-KR" altLang="en-US" dirty="0"/>
              <a:t>정렬 알고리즘의 안정성</a:t>
            </a:r>
            <a:r>
              <a:rPr lang="en-US" altLang="ko-KR" dirty="0"/>
              <a:t>(stability)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정렬 알고리즘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734145"/>
            <a:ext cx="5370095" cy="1555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간단한 정렬 알고리즘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선택 정렬</a:t>
            </a:r>
            <a:r>
              <a:rPr lang="en-US" altLang="ko-KR" sz="2400" kern="0" dirty="0">
                <a:solidFill>
                  <a:schemeClr val="tx2"/>
                </a:solidFill>
              </a:rPr>
              <a:t>(selection sort)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삽입 정렬</a:t>
            </a:r>
            <a:r>
              <a:rPr lang="en-US" altLang="ko-KR" sz="2400" kern="0" dirty="0">
                <a:solidFill>
                  <a:schemeClr val="tx2"/>
                </a:solidFill>
              </a:rPr>
              <a:t>(insertion sort)</a:t>
            </a:r>
          </a:p>
          <a:p>
            <a:pPr>
              <a:defRPr/>
            </a:pPr>
            <a:endParaRPr lang="en-US" altLang="ko-KR" sz="2400" kern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kern="0" dirty="0">
                <a:solidFill>
                  <a:schemeClr val="tx2"/>
                </a:solidFill>
              </a:rPr>
              <a:t>버블 정렬</a:t>
            </a:r>
            <a:r>
              <a:rPr lang="en-US" altLang="ko-KR" sz="2400" kern="0" dirty="0">
                <a:solidFill>
                  <a:schemeClr val="tx2"/>
                </a:solidFill>
              </a:rPr>
              <a:t>(bubble sort)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리스트에 서 가장 작은 숫자를 선택하여 왼쪽 리스트의 맨 뒤로 이동하는 작업을 반복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선택 정렬</a:t>
            </a:r>
            <a:r>
              <a:rPr lang="en-US" altLang="ko-KR" dirty="0"/>
              <a:t>(selection sort)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3" y="2663915"/>
            <a:ext cx="7301353" cy="2423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선택 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313765"/>
            <a:ext cx="4601561" cy="2925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65" y="1421383"/>
            <a:ext cx="3157489" cy="281770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 복잡도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알고리즘이 간단</a:t>
            </a:r>
            <a:r>
              <a:rPr lang="en-US" altLang="ko-KR" dirty="0"/>
              <a:t>, </a:t>
            </a:r>
            <a:r>
              <a:rPr lang="ko-KR" altLang="en-US" dirty="0"/>
              <a:t>자료 이동 횟수가 미리 결정됨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55" y="4959170"/>
            <a:ext cx="4972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테스트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7" y="1268760"/>
            <a:ext cx="8146923" cy="3978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16029</TotalTime>
  <Words>2267</Words>
  <Application>Microsoft Office PowerPoint</Application>
  <PresentationFormat>화면 슬라이드 쇼(4:3)</PresentationFormat>
  <Paragraphs>573</Paragraphs>
  <Slides>36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MMTimesItalic</vt:lpstr>
      <vt:lpstr>맑은 고딕</vt:lpstr>
      <vt:lpstr>한양해서</vt:lpstr>
      <vt:lpstr>Arial</vt:lpstr>
      <vt:lpstr>Calibri</vt:lpstr>
      <vt:lpstr>Lucida Console</vt:lpstr>
      <vt:lpstr>Times New Roman</vt:lpstr>
      <vt:lpstr>Verdana</vt:lpstr>
      <vt:lpstr>Wingdings</vt:lpstr>
      <vt:lpstr>Office 테마</vt:lpstr>
      <vt:lpstr>Equation</vt:lpstr>
      <vt:lpstr>수식</vt:lpstr>
      <vt:lpstr>        정렬</vt:lpstr>
      <vt:lpstr>정렬이란?</vt:lpstr>
      <vt:lpstr>PowerPoint 프레젠테이션</vt:lpstr>
      <vt:lpstr>PowerPoint 프레젠테이션</vt:lpstr>
      <vt:lpstr>PowerPoint 프레젠테이션</vt:lpstr>
      <vt:lpstr>간단한 정렬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Step 1: 배열(리스트)을 최대힙으로 만듬</vt:lpstr>
      <vt:lpstr>Step 2: 최대힙을 정렬된 배열로 만듬</vt:lpstr>
      <vt:lpstr>Step 2: 최대힙을 정렬된 배열로 만듬</vt:lpstr>
      <vt:lpstr>Step 2: 최대힙을 정렬된 배열로 만듬</vt:lpstr>
      <vt:lpstr>PowerPoint 프레젠테이션</vt:lpstr>
      <vt:lpstr>Step 1: Transform an Array Into a Heap Using downHeap - Example</vt:lpstr>
      <vt:lpstr>Step 1:  Transform an Array Into a Heap Using downHeap - Example (Cont’d)</vt:lpstr>
      <vt:lpstr>Step 1:  Transform an Array Into a Heap Using downHeap - Example (Cont’d)</vt:lpstr>
      <vt:lpstr>Step 1:  Transform an Array Into a Heap Using downHeap - Example (Cont’d)</vt:lpstr>
      <vt:lpstr>Step 1:  Transform an Array Into a Heap Using downHeap - Example (Cont’d)</vt:lpstr>
      <vt:lpstr>Step 2: Transform a Heap Into a Sorted Array: Example</vt:lpstr>
      <vt:lpstr>Step 2: Transform a Heap Into a Sorted Array: Example (Cont’d)</vt:lpstr>
      <vt:lpstr>Step 2: Transform a Heap Into a Sorted Array: Example (Cont’d)</vt:lpstr>
      <vt:lpstr>Step 2: Transform a Heap Into a Sorted Array: Example (Cont’d)</vt:lpstr>
      <vt:lpstr>Step 2: Transform a Heap Into a Sorted Array: Example (Cont’d)</vt:lpstr>
      <vt:lpstr>Step 2: Transform a Heap Into a Sorted Array: Example (Cont’d)</vt:lpstr>
      <vt:lpstr>Step 2: Transform a Heap Into a Sorted Array: Example (Cont’d)</vt:lpstr>
      <vt:lpstr>Step 2: Transform a Heap Into a Sorted Array: Example (Cont’d)</vt:lpstr>
      <vt:lpstr>Heapsort 수행시간 분석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13장.정렬</dc:title>
  <dc:creator>최영규</dc:creator>
  <cp:lastModifiedBy>HCKIM</cp:lastModifiedBy>
  <cp:revision>334</cp:revision>
  <cp:lastPrinted>2020-03-08T08:13:02Z</cp:lastPrinted>
  <dcterms:created xsi:type="dcterms:W3CDTF">2004-02-19T02:52:38Z</dcterms:created>
  <dcterms:modified xsi:type="dcterms:W3CDTF">2021-06-03T08:27:24Z</dcterms:modified>
</cp:coreProperties>
</file>