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0" r:id="rId1"/>
  </p:sldMasterIdLst>
  <p:notesMasterIdLst>
    <p:notesMasterId r:id="rId12"/>
  </p:notesMasterIdLst>
  <p:handoutMasterIdLst>
    <p:handoutMasterId r:id="rId13"/>
  </p:handoutMasterIdLst>
  <p:sldIdLst>
    <p:sldId id="457" r:id="rId2"/>
    <p:sldId id="489" r:id="rId3"/>
    <p:sldId id="423" r:id="rId4"/>
    <p:sldId id="502" r:id="rId5"/>
    <p:sldId id="509" r:id="rId6"/>
    <p:sldId id="495" r:id="rId7"/>
    <p:sldId id="442" r:id="rId8"/>
    <p:sldId id="510" r:id="rId9"/>
    <p:sldId id="466" r:id="rId10"/>
    <p:sldId id="507" r:id="rId11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BFFD1"/>
    <a:srgbClr val="FFFF00"/>
    <a:srgbClr val="FF0066"/>
    <a:srgbClr val="FF3300"/>
    <a:srgbClr val="E1C48F"/>
    <a:srgbClr val="FF9999"/>
    <a:srgbClr val="33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63" d="100"/>
          <a:sy n="63" d="100"/>
        </p:scale>
        <p:origin x="1804" y="44"/>
      </p:cViewPr>
      <p:guideLst>
        <p:guide orient="horz" pos="941"/>
        <p:guide pos="3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184" y="60"/>
      </p:cViewPr>
      <p:guideLst>
        <p:guide orient="horz" pos="3224"/>
        <p:guide pos="223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자료구조</a:t>
            </a:r>
            <a:endParaRPr lang="ko-KR" altLang="en-US" sz="400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5264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 dirty="0"/>
              <a:t>6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연결된 구조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838" y="2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2021-04-09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91" y="4860930"/>
            <a:ext cx="5683886" cy="460692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838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51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50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3635"/>
            <a:ext cx="2255525" cy="1146050"/>
          </a:xfrm>
          <a:prstGeom prst="rect">
            <a:avLst/>
          </a:prstGeom>
        </p:spPr>
      </p:pic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50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Friday, April 9,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0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Friday, April 9,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35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521550" y="260977"/>
            <a:ext cx="2070230" cy="1284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dirty="0"/>
              <a:t>----------------</a:t>
            </a:r>
          </a:p>
          <a:p>
            <a:pPr algn="l"/>
            <a:r>
              <a:rPr lang="ko-KR" altLang="en-US" sz="1600" dirty="0" err="1"/>
              <a:t>파이썬</a:t>
            </a:r>
            <a:endParaRPr lang="en-US" altLang="ko-KR" sz="1600" dirty="0"/>
          </a:p>
          <a:p>
            <a:pPr algn="l"/>
            <a:r>
              <a:rPr lang="ko-KR" altLang="en-US" sz="1600" dirty="0"/>
              <a:t>자료구조</a:t>
            </a:r>
            <a:endParaRPr lang="en-US" altLang="ko-KR" sz="1600" dirty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/>
              <a:t>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495943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Friday, April 9,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9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Friday, April 9,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6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Friday, April 9,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1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Friday, April 9,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3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Friday, April 9, 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5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Friday, April 9, 2021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7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Friday, April 9, 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1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Friday, April 9, 2021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2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Friday, April 9,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9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Friday, April 9,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613830" y="6489340"/>
            <a:ext cx="35298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endParaRPr lang="en-US" altLang="ko-KR" sz="1050" dirty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69623" y="6482484"/>
            <a:ext cx="702035" cy="2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1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  <p:sldLayoutId id="2147484322" r:id="rId12"/>
    <p:sldLayoutId id="2147484326" r:id="rId13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6535" y="2438890"/>
            <a:ext cx="684076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dirty="0"/>
              <a:t>Linked Queue</a:t>
            </a:r>
            <a:endParaRPr lang="ko-KR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5189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삭제 연산 </a:t>
            </a:r>
            <a:r>
              <a:rPr lang="en-US" altLang="ko-KR" sz="3200" dirty="0"/>
              <a:t>dequeue</a:t>
            </a:r>
            <a:endParaRPr lang="ko-KR" altLang="en-US" sz="3200" dirty="0"/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F187097B-3654-4FF2-9C12-656F4AE3A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069311"/>
              </p:ext>
            </p:extLst>
          </p:nvPr>
        </p:nvGraphicFramePr>
        <p:xfrm>
          <a:off x="5281107" y="2183254"/>
          <a:ext cx="1664182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32091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832091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54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None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E10CF02F-E6F1-416F-9BA0-12A787ECC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030685"/>
              </p:ext>
            </p:extLst>
          </p:nvPr>
        </p:nvGraphicFramePr>
        <p:xfrm>
          <a:off x="4085350" y="2171209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32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112F7DFF-3900-41D6-9429-AEB3E8F55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239160"/>
              </p:ext>
            </p:extLst>
          </p:nvPr>
        </p:nvGraphicFramePr>
        <p:xfrm>
          <a:off x="1518324" y="2171209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15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CE8B94D6-6701-43EA-BD1D-9A033A2E0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65614"/>
              </p:ext>
            </p:extLst>
          </p:nvPr>
        </p:nvGraphicFramePr>
        <p:xfrm>
          <a:off x="2894845" y="2164169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99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3DB4F79E-2CEE-403E-BE8A-F8A78BA07484}"/>
              </a:ext>
            </a:extLst>
          </p:cNvPr>
          <p:cNvCxnSpPr/>
          <p:nvPr/>
        </p:nvCxnSpPr>
        <p:spPr>
          <a:xfrm>
            <a:off x="2277229" y="2349589"/>
            <a:ext cx="60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BEFF4FA-B50A-45B9-B635-1748500E5669}"/>
              </a:ext>
            </a:extLst>
          </p:cNvPr>
          <p:cNvCxnSpPr/>
          <p:nvPr/>
        </p:nvCxnSpPr>
        <p:spPr>
          <a:xfrm>
            <a:off x="3505704" y="2333694"/>
            <a:ext cx="60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134F14F6-6605-45DD-B9ED-4B8407921C88}"/>
              </a:ext>
            </a:extLst>
          </p:cNvPr>
          <p:cNvCxnSpPr/>
          <p:nvPr/>
        </p:nvCxnSpPr>
        <p:spPr>
          <a:xfrm>
            <a:off x="4672353" y="2314967"/>
            <a:ext cx="60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85C63F9-73AF-410A-B01E-4CE69E002A16}"/>
              </a:ext>
            </a:extLst>
          </p:cNvPr>
          <p:cNvSpPr txBox="1"/>
          <p:nvPr/>
        </p:nvSpPr>
        <p:spPr>
          <a:xfrm>
            <a:off x="473976" y="1569123"/>
            <a:ext cx="851369" cy="37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0827F4D-D7CB-4EFD-97C6-EF17E360372E}"/>
              </a:ext>
            </a:extLst>
          </p:cNvPr>
          <p:cNvSpPr txBox="1"/>
          <p:nvPr/>
        </p:nvSpPr>
        <p:spPr>
          <a:xfrm>
            <a:off x="6690100" y="1470149"/>
            <a:ext cx="851369" cy="37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rear</a:t>
            </a:r>
            <a:endParaRPr lang="ko-KR" altLang="en-US" dirty="0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E3E3230-B1E4-44DF-AC9E-7EDB115AFABA}"/>
              </a:ext>
            </a:extLst>
          </p:cNvPr>
          <p:cNvCxnSpPr>
            <a:cxnSpLocks/>
          </p:cNvCxnSpPr>
          <p:nvPr/>
        </p:nvCxnSpPr>
        <p:spPr>
          <a:xfrm>
            <a:off x="1237083" y="1765089"/>
            <a:ext cx="479180" cy="38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0E79681A-F272-48FC-B6F4-6A10F9406340}"/>
              </a:ext>
            </a:extLst>
          </p:cNvPr>
          <p:cNvCxnSpPr>
            <a:cxnSpLocks/>
          </p:cNvCxnSpPr>
          <p:nvPr/>
        </p:nvCxnSpPr>
        <p:spPr>
          <a:xfrm flipH="1">
            <a:off x="5982476" y="1639726"/>
            <a:ext cx="662164" cy="51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9E7E5FA-A912-436F-9940-EC8A6083CABA}"/>
              </a:ext>
            </a:extLst>
          </p:cNvPr>
          <p:cNvSpPr txBox="1"/>
          <p:nvPr/>
        </p:nvSpPr>
        <p:spPr>
          <a:xfrm>
            <a:off x="1496918" y="2984917"/>
            <a:ext cx="339823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+mn-ea"/>
                <a:ea typeface="+mn-ea"/>
              </a:rPr>
              <a:t>def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dequeue</a:t>
            </a:r>
            <a:r>
              <a:rPr lang="ko-KR" altLang="en-US" sz="1600" dirty="0">
                <a:latin typeface="+mn-ea"/>
                <a:ea typeface="+mn-ea"/>
              </a:rPr>
              <a:t>(</a:t>
            </a:r>
            <a:r>
              <a:rPr lang="en-US" altLang="ko-KR" sz="1600" dirty="0">
                <a:latin typeface="+mn-ea"/>
                <a:ea typeface="+mn-ea"/>
              </a:rPr>
              <a:t>self</a:t>
            </a:r>
            <a:r>
              <a:rPr lang="ko-KR" altLang="en-US" sz="1600" dirty="0">
                <a:latin typeface="+mn-ea"/>
                <a:ea typeface="+mn-ea"/>
              </a:rPr>
              <a:t>):</a:t>
            </a:r>
            <a:endParaRPr lang="en-US" altLang="ko-KR" sz="1600" dirty="0">
              <a:latin typeface="+mn-ea"/>
              <a:ea typeface="+mn-ea"/>
            </a:endParaRP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    if </a:t>
            </a:r>
            <a:r>
              <a:rPr lang="en-US" altLang="ko-KR" sz="1600" dirty="0" err="1">
                <a:latin typeface="+mn-ea"/>
                <a:ea typeface="+mn-ea"/>
              </a:rPr>
              <a:t>self.isEmpty</a:t>
            </a:r>
            <a:r>
              <a:rPr lang="en-US" altLang="ko-KR" sz="1600" dirty="0">
                <a:latin typeface="+mn-ea"/>
                <a:ea typeface="+mn-ea"/>
              </a:rPr>
              <a:t>():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    print("Queue empty")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    return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e = </a:t>
            </a:r>
            <a:r>
              <a:rPr lang="en-US" altLang="ko-KR" sz="1600" dirty="0" err="1">
                <a:latin typeface="+mn-ea"/>
                <a:ea typeface="+mn-ea"/>
              </a:rPr>
              <a:t>self.front.data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    </a:t>
            </a:r>
            <a:r>
              <a:rPr lang="en-US" altLang="ko-KR" sz="1600" dirty="0" err="1">
                <a:latin typeface="+mn-ea"/>
                <a:ea typeface="+mn-ea"/>
              </a:rPr>
              <a:t>self.front</a:t>
            </a:r>
            <a:r>
              <a:rPr lang="en-US" altLang="ko-KR" sz="1600" dirty="0">
                <a:latin typeface="+mn-ea"/>
                <a:ea typeface="+mn-ea"/>
              </a:rPr>
              <a:t> = </a:t>
            </a:r>
            <a:r>
              <a:rPr lang="en-US" altLang="ko-KR" sz="1600" dirty="0" err="1">
                <a:latin typeface="+mn-ea"/>
                <a:ea typeface="+mn-ea"/>
              </a:rPr>
              <a:t>self.front.link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    if </a:t>
            </a:r>
            <a:r>
              <a:rPr lang="en-US" altLang="ko-KR" sz="1600" dirty="0" err="1">
                <a:latin typeface="+mn-ea"/>
                <a:ea typeface="+mn-ea"/>
              </a:rPr>
              <a:t>self.front</a:t>
            </a:r>
            <a:r>
              <a:rPr lang="en-US" altLang="ko-KR" sz="1600" dirty="0">
                <a:latin typeface="+mn-ea"/>
                <a:ea typeface="+mn-ea"/>
              </a:rPr>
              <a:t> == None: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    </a:t>
            </a:r>
            <a:r>
              <a:rPr lang="en-US" altLang="ko-KR" sz="1600" dirty="0" err="1">
                <a:latin typeface="+mn-ea"/>
                <a:ea typeface="+mn-ea"/>
              </a:rPr>
              <a:t>self.rear</a:t>
            </a:r>
            <a:r>
              <a:rPr lang="en-US" altLang="ko-KR" sz="1600" dirty="0">
                <a:latin typeface="+mn-ea"/>
                <a:ea typeface="+mn-ea"/>
              </a:rPr>
              <a:t> = None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    return e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67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6.1 </a:t>
            </a:r>
            <a:r>
              <a:rPr lang="ko-KR" altLang="en-US" dirty="0">
                <a:solidFill>
                  <a:srgbClr val="0000FF"/>
                </a:solidFill>
              </a:rPr>
              <a:t>연결구조란</a:t>
            </a:r>
            <a:r>
              <a:rPr lang="en-US" altLang="ko-KR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연결구조는 흩어진 데이터를 링크로 연결해서 관리한다</a:t>
            </a:r>
            <a:r>
              <a:rPr lang="en-US" altLang="ko-KR" sz="2400" kern="0" dirty="0">
                <a:solidFill>
                  <a:schemeClr val="tx2"/>
                </a:solidFill>
              </a:rPr>
              <a:t>.</a:t>
            </a: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연결구조의 특징</a:t>
            </a: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연결리스트의 구조</a:t>
            </a: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연결리스트의 종류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42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2033845"/>
            <a:ext cx="7820025" cy="3819525"/>
          </a:xfrm>
          <a:prstGeom prst="rect">
            <a:avLst/>
          </a:prstGeom>
        </p:spPr>
      </p:pic>
      <p:sp>
        <p:nvSpPr>
          <p:cNvPr id="33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연결된 구조란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76545" y="1493785"/>
            <a:ext cx="8289630" cy="47822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dirty="0"/>
              <a:t>연결된 구조는 흩어진 데이터를 링크로 연결해서 관리</a:t>
            </a:r>
            <a:endParaRPr lang="en-US" altLang="ko-KR" dirty="0"/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ko-KR" sz="20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526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연결구조의 예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76545" y="1493785"/>
            <a:ext cx="8289630" cy="4782235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altLang="ko-KR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ko-KR" sz="20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ko-KR" sz="2000" dirty="0"/>
          </a:p>
        </p:txBody>
      </p:sp>
      <p:sp>
        <p:nvSpPr>
          <p:cNvPr id="5" name="직사각형 4"/>
          <p:cNvSpPr/>
          <p:nvPr/>
        </p:nvSpPr>
        <p:spPr>
          <a:xfrm>
            <a:off x="2092182" y="4541079"/>
            <a:ext cx="1215135" cy="855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7626" y="2349374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1594" y="2348235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99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15491" y="2362451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04952" y="2356333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54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cxnSpLocks/>
          </p:cNvCxnSpPr>
          <p:nvPr/>
        </p:nvCxnSpPr>
        <p:spPr>
          <a:xfrm>
            <a:off x="777968" y="1929884"/>
            <a:ext cx="0" cy="41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594906"/>
              </p:ext>
            </p:extLst>
          </p:nvPr>
        </p:nvGraphicFramePr>
        <p:xfrm>
          <a:off x="4325949" y="4236230"/>
          <a:ext cx="1474743" cy="38992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6371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988372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89925"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None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985121"/>
              </p:ext>
            </p:extLst>
          </p:nvPr>
        </p:nvGraphicFramePr>
        <p:xfrm>
          <a:off x="3130191" y="4243270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335777"/>
              </p:ext>
            </p:extLst>
          </p:nvPr>
        </p:nvGraphicFramePr>
        <p:xfrm>
          <a:off x="563165" y="4243270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131556"/>
              </p:ext>
            </p:extLst>
          </p:nvPr>
        </p:nvGraphicFramePr>
        <p:xfrm>
          <a:off x="1939686" y="4236230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cxnSp>
        <p:nvCxnSpPr>
          <p:cNvPr id="20" name="직선 화살표 연결선 19"/>
          <p:cNvCxnSpPr>
            <a:cxnSpLocks/>
          </p:cNvCxnSpPr>
          <p:nvPr/>
        </p:nvCxnSpPr>
        <p:spPr>
          <a:xfrm>
            <a:off x="1322070" y="4421650"/>
            <a:ext cx="60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>
            <a:off x="2550545" y="4405755"/>
            <a:ext cx="60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>
            <a:off x="3717194" y="4387028"/>
            <a:ext cx="60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605610"/>
              </p:ext>
            </p:extLst>
          </p:nvPr>
        </p:nvGraphicFramePr>
        <p:xfrm>
          <a:off x="481447" y="1709798"/>
          <a:ext cx="2945355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89071">
                  <a:extLst>
                    <a:ext uri="{9D8B030D-6E8A-4147-A177-3AD203B41FA5}">
                      <a16:colId xmlns:a16="http://schemas.microsoft.com/office/drawing/2014/main" val="870842223"/>
                    </a:ext>
                  </a:extLst>
                </a:gridCol>
                <a:gridCol w="589071">
                  <a:extLst>
                    <a:ext uri="{9D8B030D-6E8A-4147-A177-3AD203B41FA5}">
                      <a16:colId xmlns:a16="http://schemas.microsoft.com/office/drawing/2014/main" val="293558556"/>
                    </a:ext>
                  </a:extLst>
                </a:gridCol>
                <a:gridCol w="589071">
                  <a:extLst>
                    <a:ext uri="{9D8B030D-6E8A-4147-A177-3AD203B41FA5}">
                      <a16:colId xmlns:a16="http://schemas.microsoft.com/office/drawing/2014/main" val="976534997"/>
                    </a:ext>
                  </a:extLst>
                </a:gridCol>
                <a:gridCol w="589071">
                  <a:extLst>
                    <a:ext uri="{9D8B030D-6E8A-4147-A177-3AD203B41FA5}">
                      <a16:colId xmlns:a16="http://schemas.microsoft.com/office/drawing/2014/main" val="1434882448"/>
                    </a:ext>
                  </a:extLst>
                </a:gridCol>
                <a:gridCol w="589071">
                  <a:extLst>
                    <a:ext uri="{9D8B030D-6E8A-4147-A177-3AD203B41FA5}">
                      <a16:colId xmlns:a16="http://schemas.microsoft.com/office/drawing/2014/main" val="152963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16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79455" y="4835734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30826" y="4834712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99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20301" y="4834712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39238" y="4831201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54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cxnSpLocks/>
          </p:cNvCxnSpPr>
          <p:nvPr/>
        </p:nvCxnSpPr>
        <p:spPr>
          <a:xfrm>
            <a:off x="804654" y="4404807"/>
            <a:ext cx="0" cy="41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</p:cNvCxnSpPr>
          <p:nvPr/>
        </p:nvCxnSpPr>
        <p:spPr>
          <a:xfrm>
            <a:off x="2121416" y="4426099"/>
            <a:ext cx="0" cy="39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5B51946-DC9D-4FEF-9CF8-6915DC244DE3}"/>
              </a:ext>
            </a:extLst>
          </p:cNvPr>
          <p:cNvSpPr txBox="1"/>
          <p:nvPr/>
        </p:nvSpPr>
        <p:spPr>
          <a:xfrm>
            <a:off x="476545" y="1257709"/>
            <a:ext cx="268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파이썬 리스트 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B9AB5B-885C-4D19-8D40-7EA46D6C730D}"/>
              </a:ext>
            </a:extLst>
          </p:cNvPr>
          <p:cNvSpPr txBox="1"/>
          <p:nvPr/>
        </p:nvSpPr>
        <p:spPr>
          <a:xfrm>
            <a:off x="518185" y="3704861"/>
            <a:ext cx="407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파이썬 연결구조</a:t>
            </a:r>
            <a:r>
              <a:rPr lang="en-US" altLang="ko-KR" dirty="0"/>
              <a:t>(</a:t>
            </a:r>
            <a:r>
              <a:rPr lang="ko-KR" altLang="en-US" dirty="0"/>
              <a:t>연결리스트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48ED409-0218-471E-B0DE-4E693F47552D}"/>
              </a:ext>
            </a:extLst>
          </p:cNvPr>
          <p:cNvCxnSpPr>
            <a:cxnSpLocks/>
          </p:cNvCxnSpPr>
          <p:nvPr/>
        </p:nvCxnSpPr>
        <p:spPr>
          <a:xfrm>
            <a:off x="1322070" y="1929884"/>
            <a:ext cx="0" cy="41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BA5B121-E2E5-4F0F-B4F3-1DB7AE477FD0}"/>
              </a:ext>
            </a:extLst>
          </p:cNvPr>
          <p:cNvCxnSpPr>
            <a:cxnSpLocks/>
          </p:cNvCxnSpPr>
          <p:nvPr/>
        </p:nvCxnSpPr>
        <p:spPr>
          <a:xfrm>
            <a:off x="1975981" y="1929884"/>
            <a:ext cx="0" cy="41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8B24E6F-9E9C-463E-8F50-5181ACAB1DFA}"/>
              </a:ext>
            </a:extLst>
          </p:cNvPr>
          <p:cNvCxnSpPr>
            <a:cxnSpLocks/>
          </p:cNvCxnSpPr>
          <p:nvPr/>
        </p:nvCxnSpPr>
        <p:spPr>
          <a:xfrm>
            <a:off x="2550545" y="1929884"/>
            <a:ext cx="0" cy="41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8C4D7D5-BFF1-4BD6-9BB0-FC0ED170EDA1}"/>
              </a:ext>
            </a:extLst>
          </p:cNvPr>
          <p:cNvCxnSpPr>
            <a:cxnSpLocks/>
          </p:cNvCxnSpPr>
          <p:nvPr/>
        </p:nvCxnSpPr>
        <p:spPr>
          <a:xfrm>
            <a:off x="3426802" y="4421650"/>
            <a:ext cx="0" cy="41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A2B9831-6275-4A91-974A-F77E54FD7C26}"/>
              </a:ext>
            </a:extLst>
          </p:cNvPr>
          <p:cNvCxnSpPr>
            <a:cxnSpLocks/>
          </p:cNvCxnSpPr>
          <p:nvPr/>
        </p:nvCxnSpPr>
        <p:spPr>
          <a:xfrm>
            <a:off x="4595202" y="4421650"/>
            <a:ext cx="0" cy="41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67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연결구조의 예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76545" y="1493785"/>
            <a:ext cx="8289630" cy="4782235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altLang="ko-KR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ko-KR" sz="20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ko-KR" sz="2000" dirty="0"/>
          </a:p>
        </p:txBody>
      </p:sp>
      <p:sp>
        <p:nvSpPr>
          <p:cNvPr id="5" name="직사각형 4"/>
          <p:cNvSpPr/>
          <p:nvPr/>
        </p:nvSpPr>
        <p:spPr>
          <a:xfrm>
            <a:off x="2030221" y="4044468"/>
            <a:ext cx="1215135" cy="855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7642" y="2320214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1610" y="2319075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99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05507" y="2333291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94968" y="2327173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54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cxnSpLocks/>
          </p:cNvCxnSpPr>
          <p:nvPr/>
        </p:nvCxnSpPr>
        <p:spPr>
          <a:xfrm>
            <a:off x="777968" y="1929884"/>
            <a:ext cx="0" cy="41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1381936" y="1929884"/>
            <a:ext cx="0" cy="41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83963"/>
              </p:ext>
            </p:extLst>
          </p:nvPr>
        </p:nvGraphicFramePr>
        <p:xfrm>
          <a:off x="4263988" y="3739619"/>
          <a:ext cx="1474743" cy="38992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6371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988372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89925"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None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772044"/>
              </p:ext>
            </p:extLst>
          </p:nvPr>
        </p:nvGraphicFramePr>
        <p:xfrm>
          <a:off x="3068230" y="3746659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520132"/>
              </p:ext>
            </p:extLst>
          </p:nvPr>
        </p:nvGraphicFramePr>
        <p:xfrm>
          <a:off x="501204" y="3746659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52783"/>
              </p:ext>
            </p:extLst>
          </p:nvPr>
        </p:nvGraphicFramePr>
        <p:xfrm>
          <a:off x="1877725" y="3739619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cxnSp>
        <p:nvCxnSpPr>
          <p:cNvPr id="20" name="직선 화살표 연결선 19"/>
          <p:cNvCxnSpPr>
            <a:cxnSpLocks/>
          </p:cNvCxnSpPr>
          <p:nvPr/>
        </p:nvCxnSpPr>
        <p:spPr>
          <a:xfrm>
            <a:off x="1260109" y="3925039"/>
            <a:ext cx="60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>
            <a:off x="2488584" y="3909144"/>
            <a:ext cx="60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>
            <a:off x="3655233" y="3890417"/>
            <a:ext cx="60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481447" y="1709798"/>
          <a:ext cx="2945355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89071">
                  <a:extLst>
                    <a:ext uri="{9D8B030D-6E8A-4147-A177-3AD203B41FA5}">
                      <a16:colId xmlns:a16="http://schemas.microsoft.com/office/drawing/2014/main" val="870842223"/>
                    </a:ext>
                  </a:extLst>
                </a:gridCol>
                <a:gridCol w="589071">
                  <a:extLst>
                    <a:ext uri="{9D8B030D-6E8A-4147-A177-3AD203B41FA5}">
                      <a16:colId xmlns:a16="http://schemas.microsoft.com/office/drawing/2014/main" val="293558556"/>
                    </a:ext>
                  </a:extLst>
                </a:gridCol>
                <a:gridCol w="589071">
                  <a:extLst>
                    <a:ext uri="{9D8B030D-6E8A-4147-A177-3AD203B41FA5}">
                      <a16:colId xmlns:a16="http://schemas.microsoft.com/office/drawing/2014/main" val="976534997"/>
                    </a:ext>
                  </a:extLst>
                </a:gridCol>
                <a:gridCol w="589071">
                  <a:extLst>
                    <a:ext uri="{9D8B030D-6E8A-4147-A177-3AD203B41FA5}">
                      <a16:colId xmlns:a16="http://schemas.microsoft.com/office/drawing/2014/main" val="1434882448"/>
                    </a:ext>
                  </a:extLst>
                </a:gridCol>
                <a:gridCol w="589071">
                  <a:extLst>
                    <a:ext uri="{9D8B030D-6E8A-4147-A177-3AD203B41FA5}">
                      <a16:colId xmlns:a16="http://schemas.microsoft.com/office/drawing/2014/main" val="152963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16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3056" y="4349696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44427" y="4348674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99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33902" y="4348674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52839" y="4345163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54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cxnSpLocks/>
          </p:cNvCxnSpPr>
          <p:nvPr/>
        </p:nvCxnSpPr>
        <p:spPr>
          <a:xfrm>
            <a:off x="742693" y="3908196"/>
            <a:ext cx="0" cy="41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</p:cNvCxnSpPr>
          <p:nvPr/>
        </p:nvCxnSpPr>
        <p:spPr>
          <a:xfrm>
            <a:off x="2059455" y="3929488"/>
            <a:ext cx="0" cy="39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</p:cNvCxnSpPr>
          <p:nvPr/>
        </p:nvCxnSpPr>
        <p:spPr>
          <a:xfrm>
            <a:off x="3309045" y="3962278"/>
            <a:ext cx="0" cy="36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5B51946-DC9D-4FEF-9CF8-6915DC244DE3}"/>
              </a:ext>
            </a:extLst>
          </p:cNvPr>
          <p:cNvSpPr txBox="1"/>
          <p:nvPr/>
        </p:nvSpPr>
        <p:spPr>
          <a:xfrm>
            <a:off x="476545" y="1257709"/>
            <a:ext cx="268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파이썬 리스트 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B9AB5B-885C-4D19-8D40-7EA46D6C730D}"/>
              </a:ext>
            </a:extLst>
          </p:cNvPr>
          <p:cNvSpPr txBox="1"/>
          <p:nvPr/>
        </p:nvSpPr>
        <p:spPr>
          <a:xfrm>
            <a:off x="456225" y="3208250"/>
            <a:ext cx="278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파이썬 연결리스트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DD7A0C50-EACE-446E-9500-A457091C632A}"/>
              </a:ext>
            </a:extLst>
          </p:cNvPr>
          <p:cNvGraphicFramePr>
            <a:graphicFrameLocks noGrp="1"/>
          </p:cNvGraphicFramePr>
          <p:nvPr/>
        </p:nvGraphicFramePr>
        <p:xfrm>
          <a:off x="4887489" y="1744464"/>
          <a:ext cx="2945355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89071">
                  <a:extLst>
                    <a:ext uri="{9D8B030D-6E8A-4147-A177-3AD203B41FA5}">
                      <a16:colId xmlns:a16="http://schemas.microsoft.com/office/drawing/2014/main" val="870842223"/>
                    </a:ext>
                  </a:extLst>
                </a:gridCol>
                <a:gridCol w="589071">
                  <a:extLst>
                    <a:ext uri="{9D8B030D-6E8A-4147-A177-3AD203B41FA5}">
                      <a16:colId xmlns:a16="http://schemas.microsoft.com/office/drawing/2014/main" val="293558556"/>
                    </a:ext>
                  </a:extLst>
                </a:gridCol>
                <a:gridCol w="589071">
                  <a:extLst>
                    <a:ext uri="{9D8B030D-6E8A-4147-A177-3AD203B41FA5}">
                      <a16:colId xmlns:a16="http://schemas.microsoft.com/office/drawing/2014/main" val="976534997"/>
                    </a:ext>
                  </a:extLst>
                </a:gridCol>
                <a:gridCol w="589071">
                  <a:extLst>
                    <a:ext uri="{9D8B030D-6E8A-4147-A177-3AD203B41FA5}">
                      <a16:colId xmlns:a16="http://schemas.microsoft.com/office/drawing/2014/main" val="1434882448"/>
                    </a:ext>
                  </a:extLst>
                </a:gridCol>
                <a:gridCol w="589071">
                  <a:extLst>
                    <a:ext uri="{9D8B030D-6E8A-4147-A177-3AD203B41FA5}">
                      <a16:colId xmlns:a16="http://schemas.microsoft.com/office/drawing/2014/main" val="152963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1600"/>
                  </a:ext>
                </a:extLst>
              </a:tr>
            </a:tbl>
          </a:graphicData>
        </a:graphic>
      </p:graphicFrame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9554822-BE57-4ED5-B0A3-5BBA51E34511}"/>
              </a:ext>
            </a:extLst>
          </p:cNvPr>
          <p:cNvCxnSpPr>
            <a:cxnSpLocks/>
          </p:cNvCxnSpPr>
          <p:nvPr/>
        </p:nvCxnSpPr>
        <p:spPr>
          <a:xfrm>
            <a:off x="4510039" y="3962278"/>
            <a:ext cx="0" cy="36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12D8D53-6CDA-4738-9D17-BE472F4536ED}"/>
              </a:ext>
            </a:extLst>
          </p:cNvPr>
          <p:cNvCxnSpPr>
            <a:cxnSpLocks/>
          </p:cNvCxnSpPr>
          <p:nvPr/>
        </p:nvCxnSpPr>
        <p:spPr>
          <a:xfrm>
            <a:off x="2006637" y="1929884"/>
            <a:ext cx="0" cy="41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C1B107E-FB77-402E-9A77-D9FFF80DE6EE}"/>
              </a:ext>
            </a:extLst>
          </p:cNvPr>
          <p:cNvCxnSpPr>
            <a:cxnSpLocks/>
          </p:cNvCxnSpPr>
          <p:nvPr/>
        </p:nvCxnSpPr>
        <p:spPr>
          <a:xfrm>
            <a:off x="2550545" y="1929884"/>
            <a:ext cx="0" cy="41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EEF6379-7B4A-4D49-AEB1-58C05CE0858A}"/>
              </a:ext>
            </a:extLst>
          </p:cNvPr>
          <p:cNvSpPr/>
          <p:nvPr/>
        </p:nvSpPr>
        <p:spPr>
          <a:xfrm>
            <a:off x="2030221" y="5548735"/>
            <a:ext cx="1215135" cy="855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07E89AD1-2AD7-4A27-A6F1-8544F097E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7883"/>
              </p:ext>
            </p:extLst>
          </p:nvPr>
        </p:nvGraphicFramePr>
        <p:xfrm>
          <a:off x="4271438" y="5529650"/>
          <a:ext cx="1474743" cy="38992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6371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988372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89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54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None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D82A640-BBC2-4D12-A4EF-C9619AB62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517575"/>
              </p:ext>
            </p:extLst>
          </p:nvPr>
        </p:nvGraphicFramePr>
        <p:xfrm>
          <a:off x="3075680" y="5536690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32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4A2B3C3A-08EF-4E29-9D95-A35F683B3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350947"/>
              </p:ext>
            </p:extLst>
          </p:nvPr>
        </p:nvGraphicFramePr>
        <p:xfrm>
          <a:off x="508654" y="5536690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15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5E428B85-639C-4AF5-8CD5-402029A4D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33502"/>
              </p:ext>
            </p:extLst>
          </p:nvPr>
        </p:nvGraphicFramePr>
        <p:xfrm>
          <a:off x="1885175" y="5529650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99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3D10360-4048-4E9E-8547-700EE31BD147}"/>
              </a:ext>
            </a:extLst>
          </p:cNvPr>
          <p:cNvCxnSpPr>
            <a:cxnSpLocks/>
          </p:cNvCxnSpPr>
          <p:nvPr/>
        </p:nvCxnSpPr>
        <p:spPr>
          <a:xfrm>
            <a:off x="1267559" y="5715070"/>
            <a:ext cx="60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1075F2D-2F2B-402D-B712-E564A1B4187B}"/>
              </a:ext>
            </a:extLst>
          </p:cNvPr>
          <p:cNvCxnSpPr>
            <a:cxnSpLocks/>
          </p:cNvCxnSpPr>
          <p:nvPr/>
        </p:nvCxnSpPr>
        <p:spPr>
          <a:xfrm>
            <a:off x="2496034" y="5699175"/>
            <a:ext cx="60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7A3F7D1-0662-47D8-BF9E-88C401355241}"/>
              </a:ext>
            </a:extLst>
          </p:cNvPr>
          <p:cNvCxnSpPr>
            <a:cxnSpLocks/>
          </p:cNvCxnSpPr>
          <p:nvPr/>
        </p:nvCxnSpPr>
        <p:spPr>
          <a:xfrm>
            <a:off x="3662683" y="5680448"/>
            <a:ext cx="60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527D61E-7E46-4AB6-9CBC-9E9B86F9496B}"/>
              </a:ext>
            </a:extLst>
          </p:cNvPr>
          <p:cNvSpPr txBox="1"/>
          <p:nvPr/>
        </p:nvSpPr>
        <p:spPr>
          <a:xfrm>
            <a:off x="4756989" y="1247322"/>
            <a:ext cx="355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편의상 아래와 같이 나타낸다</a:t>
            </a: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514009B7-B272-416A-875B-C8B5096E6759}"/>
              </a:ext>
            </a:extLst>
          </p:cNvPr>
          <p:cNvSpPr/>
          <p:nvPr/>
        </p:nvSpPr>
        <p:spPr>
          <a:xfrm>
            <a:off x="3941930" y="1744464"/>
            <a:ext cx="401651" cy="185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91B252-5B2F-47D9-A3F4-FE73AEFDEDBB}"/>
              </a:ext>
            </a:extLst>
          </p:cNvPr>
          <p:cNvSpPr txBox="1"/>
          <p:nvPr/>
        </p:nvSpPr>
        <p:spPr>
          <a:xfrm>
            <a:off x="433996" y="4966283"/>
            <a:ext cx="611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위의 연결리스트를 편의상 아래와 같이 나타낸다</a:t>
            </a:r>
          </a:p>
        </p:txBody>
      </p:sp>
    </p:spTree>
    <p:extLst>
      <p:ext uri="{BB962C8B-B14F-4D97-AF65-F5344CB8AC3E}">
        <p14:creationId xmlns:p14="http://schemas.microsoft.com/office/powerpoint/2010/main" val="105986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6.3 Linked Queue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노드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노드 클래스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F19D2A-BC82-41E7-BB1D-559949E9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20" y="1853825"/>
            <a:ext cx="4185465" cy="12664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F92329-C8ED-4275-A9E7-A7A7D9001600}"/>
              </a:ext>
            </a:extLst>
          </p:cNvPr>
          <p:cNvSpPr txBox="1"/>
          <p:nvPr/>
        </p:nvSpPr>
        <p:spPr>
          <a:xfrm>
            <a:off x="836585" y="4194085"/>
            <a:ext cx="57156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Node</a:t>
            </a:r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ko-KR" alt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def</a:t>
            </a:r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__</a:t>
            </a:r>
            <a:r>
              <a:rPr lang="ko-KR" alt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init</a:t>
            </a:r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__(</a:t>
            </a:r>
            <a:r>
              <a:rPr lang="ko-KR" alt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self,element</a:t>
            </a:r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):</a:t>
            </a:r>
          </a:p>
          <a:p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ko-KR" alt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self.data</a:t>
            </a:r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ko-KR" alt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element</a:t>
            </a:r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ko-KR" alt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self.link</a:t>
            </a:r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ko-KR" alt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None</a:t>
            </a:r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4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연결된 큐 클래스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앞</a:t>
            </a:r>
            <a:r>
              <a:rPr lang="en-US" altLang="ko-KR" dirty="0"/>
              <a:t> (15, 99, 32, 54) </a:t>
            </a:r>
            <a:r>
              <a:rPr lang="ko-KR" altLang="en-US" dirty="0"/>
              <a:t>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Linked </a:t>
            </a:r>
            <a:r>
              <a:rPr lang="ko-KR" altLang="en-US" dirty="0"/>
              <a:t>큐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9D5E8DB-EF5C-4C45-B293-3E486F743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983661"/>
              </p:ext>
            </p:extLst>
          </p:nvPr>
        </p:nvGraphicFramePr>
        <p:xfrm>
          <a:off x="5728292" y="4142105"/>
          <a:ext cx="1664182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32091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832091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54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None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0E8388E-2979-4BDF-A3DE-457F01E81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845373"/>
              </p:ext>
            </p:extLst>
          </p:nvPr>
        </p:nvGraphicFramePr>
        <p:xfrm>
          <a:off x="4532535" y="4130060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32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5A79BB8-4DAC-4478-B9D2-5A2B6DC09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47290"/>
              </p:ext>
            </p:extLst>
          </p:nvPr>
        </p:nvGraphicFramePr>
        <p:xfrm>
          <a:off x="1965509" y="4130060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15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45D1811D-85C3-4B81-A36C-39EC40A8C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802140"/>
              </p:ext>
            </p:extLst>
          </p:nvPr>
        </p:nvGraphicFramePr>
        <p:xfrm>
          <a:off x="3342030" y="4123020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99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7B66308-115C-446B-896C-8D9CC1921547}"/>
              </a:ext>
            </a:extLst>
          </p:cNvPr>
          <p:cNvCxnSpPr/>
          <p:nvPr/>
        </p:nvCxnSpPr>
        <p:spPr>
          <a:xfrm>
            <a:off x="2724414" y="4308440"/>
            <a:ext cx="60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9AE8C5D-1E36-42C1-A1D4-1C2B6363CC80}"/>
              </a:ext>
            </a:extLst>
          </p:cNvPr>
          <p:cNvCxnSpPr/>
          <p:nvPr/>
        </p:nvCxnSpPr>
        <p:spPr>
          <a:xfrm>
            <a:off x="3952889" y="4292545"/>
            <a:ext cx="60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603DA71-0F74-46B8-958F-B374863B1B57}"/>
              </a:ext>
            </a:extLst>
          </p:cNvPr>
          <p:cNvCxnSpPr/>
          <p:nvPr/>
        </p:nvCxnSpPr>
        <p:spPr>
          <a:xfrm>
            <a:off x="5119538" y="4273818"/>
            <a:ext cx="60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03BC50D-F22C-4356-9132-837D70989EF1}"/>
              </a:ext>
            </a:extLst>
          </p:cNvPr>
          <p:cNvSpPr txBox="1"/>
          <p:nvPr/>
        </p:nvSpPr>
        <p:spPr>
          <a:xfrm>
            <a:off x="921161" y="3527974"/>
            <a:ext cx="851369" cy="37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B7B4E8-C332-4A20-A154-8F244B25FBBA}"/>
              </a:ext>
            </a:extLst>
          </p:cNvPr>
          <p:cNvSpPr txBox="1"/>
          <p:nvPr/>
        </p:nvSpPr>
        <p:spPr>
          <a:xfrm>
            <a:off x="7137285" y="3429000"/>
            <a:ext cx="851369" cy="37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rear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C3E1A81-89F3-452E-8BC0-2FC9EAD6DAFB}"/>
              </a:ext>
            </a:extLst>
          </p:cNvPr>
          <p:cNvCxnSpPr>
            <a:cxnSpLocks/>
          </p:cNvCxnSpPr>
          <p:nvPr/>
        </p:nvCxnSpPr>
        <p:spPr>
          <a:xfrm>
            <a:off x="1684268" y="3723940"/>
            <a:ext cx="479180" cy="38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A0E6FEC-D2F4-43AF-B13E-E269990866EC}"/>
              </a:ext>
            </a:extLst>
          </p:cNvPr>
          <p:cNvCxnSpPr>
            <a:cxnSpLocks/>
          </p:cNvCxnSpPr>
          <p:nvPr/>
        </p:nvCxnSpPr>
        <p:spPr>
          <a:xfrm flipH="1">
            <a:off x="6429661" y="3598577"/>
            <a:ext cx="662164" cy="51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8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연결된 큐 클래스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앞</a:t>
            </a:r>
            <a:r>
              <a:rPr lang="en-US" altLang="ko-KR" dirty="0"/>
              <a:t> (15, 99, 32, 54) </a:t>
            </a:r>
            <a:r>
              <a:rPr lang="ko-KR" altLang="en-US" dirty="0"/>
              <a:t>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Linked </a:t>
            </a:r>
            <a:r>
              <a:rPr lang="ko-KR" altLang="en-US" dirty="0"/>
              <a:t>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C8944-A023-49DE-A9E0-643E4AFCE592}"/>
              </a:ext>
            </a:extLst>
          </p:cNvPr>
          <p:cNvSpPr txBox="1"/>
          <p:nvPr/>
        </p:nvSpPr>
        <p:spPr>
          <a:xfrm>
            <a:off x="742383" y="4132181"/>
            <a:ext cx="82727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Linked</a:t>
            </a:r>
            <a:r>
              <a:rPr lang="en-US" altLang="ko-KR" dirty="0"/>
              <a:t>Queue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</a:t>
            </a:r>
            <a:r>
              <a:rPr lang="ko-KR" altLang="en-US" dirty="0"/>
              <a:t>.</a:t>
            </a:r>
            <a:r>
              <a:rPr lang="en-US" altLang="ko-KR" dirty="0"/>
              <a:t>front</a:t>
            </a:r>
            <a:r>
              <a:rPr lang="ko-KR" altLang="en-US" dirty="0"/>
              <a:t> = </a:t>
            </a:r>
            <a:r>
              <a:rPr lang="en-US" altLang="ko-KR" dirty="0" err="1"/>
              <a:t>self.rear</a:t>
            </a:r>
            <a:r>
              <a:rPr lang="en-US" altLang="ko-KR" dirty="0"/>
              <a:t> = </a:t>
            </a:r>
            <a:r>
              <a:rPr lang="ko-KR" altLang="en-US" dirty="0" err="1"/>
              <a:t>None</a:t>
            </a:r>
            <a:endParaRPr lang="en-US" altLang="ko-KR" dirty="0"/>
          </a:p>
          <a:p>
            <a:r>
              <a:rPr lang="en-US" altLang="ko-KR" dirty="0"/>
              <a:t>      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en-US" altLang="ko-KR" dirty="0" err="1"/>
              <a:t>isEmpty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self</a:t>
            </a:r>
            <a:r>
              <a:rPr lang="ko-KR" altLang="en-US" dirty="0"/>
              <a:t>.</a:t>
            </a:r>
            <a:r>
              <a:rPr lang="en-US" altLang="ko-KR" dirty="0"/>
              <a:t>front</a:t>
            </a:r>
            <a:r>
              <a:rPr lang="ko-KR" altLang="en-US" dirty="0"/>
              <a:t> == </a:t>
            </a:r>
            <a:r>
              <a:rPr lang="ko-KR" altLang="en-US" dirty="0" err="1"/>
              <a:t>None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4730E5-8633-4A05-8E04-F19C81FBD1C9}"/>
              </a:ext>
            </a:extLst>
          </p:cNvPr>
          <p:cNvSpPr txBox="1"/>
          <p:nvPr/>
        </p:nvSpPr>
        <p:spPr>
          <a:xfrm>
            <a:off x="2373307" y="3437061"/>
            <a:ext cx="721184" cy="29868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D5808E5-71F2-4D83-B1D5-98DBF3210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299624"/>
              </p:ext>
            </p:extLst>
          </p:nvPr>
        </p:nvGraphicFramePr>
        <p:xfrm>
          <a:off x="6754753" y="3261821"/>
          <a:ext cx="1664182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32091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832091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54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None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29A6065-B2F1-468C-9522-BB799C590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61636"/>
              </p:ext>
            </p:extLst>
          </p:nvPr>
        </p:nvGraphicFramePr>
        <p:xfrm>
          <a:off x="5558996" y="3249776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32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FFEFB81-2D0F-414F-BD36-07346E6DC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606475"/>
              </p:ext>
            </p:extLst>
          </p:nvPr>
        </p:nvGraphicFramePr>
        <p:xfrm>
          <a:off x="2991970" y="3249776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15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C6C0CC0-4A20-4C77-B965-80C8DEDE3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488989"/>
              </p:ext>
            </p:extLst>
          </p:nvPr>
        </p:nvGraphicFramePr>
        <p:xfrm>
          <a:off x="4368491" y="3242736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99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C8AFBFA-2501-4522-A761-F966F0827565}"/>
              </a:ext>
            </a:extLst>
          </p:cNvPr>
          <p:cNvCxnSpPr/>
          <p:nvPr/>
        </p:nvCxnSpPr>
        <p:spPr>
          <a:xfrm>
            <a:off x="3750875" y="3428156"/>
            <a:ext cx="60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328994E-7496-4EA1-9729-1250670C8B3A}"/>
              </a:ext>
            </a:extLst>
          </p:cNvPr>
          <p:cNvCxnSpPr/>
          <p:nvPr/>
        </p:nvCxnSpPr>
        <p:spPr>
          <a:xfrm>
            <a:off x="4979350" y="3412261"/>
            <a:ext cx="60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EB27809-ED4E-42F4-8C9E-040245921F33}"/>
              </a:ext>
            </a:extLst>
          </p:cNvPr>
          <p:cNvCxnSpPr/>
          <p:nvPr/>
        </p:nvCxnSpPr>
        <p:spPr>
          <a:xfrm>
            <a:off x="6145999" y="3393534"/>
            <a:ext cx="60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68B2984-864B-4DD9-8733-00611D3B658E}"/>
              </a:ext>
            </a:extLst>
          </p:cNvPr>
          <p:cNvSpPr txBox="1"/>
          <p:nvPr/>
        </p:nvSpPr>
        <p:spPr>
          <a:xfrm>
            <a:off x="1947622" y="2647690"/>
            <a:ext cx="851369" cy="37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ACFC03-9140-4B2C-B24B-EDDE2BAE2136}"/>
              </a:ext>
            </a:extLst>
          </p:cNvPr>
          <p:cNvSpPr txBox="1"/>
          <p:nvPr/>
        </p:nvSpPr>
        <p:spPr>
          <a:xfrm>
            <a:off x="8163746" y="2548716"/>
            <a:ext cx="851369" cy="37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A7B52D-0C31-4D9E-834D-AE563D080E44}"/>
              </a:ext>
            </a:extLst>
          </p:cNvPr>
          <p:cNvCxnSpPr>
            <a:cxnSpLocks/>
          </p:cNvCxnSpPr>
          <p:nvPr/>
        </p:nvCxnSpPr>
        <p:spPr>
          <a:xfrm>
            <a:off x="2710729" y="2843656"/>
            <a:ext cx="479180" cy="38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78FBB5C-A785-40D9-B987-0A9DF7BAB5AD}"/>
              </a:ext>
            </a:extLst>
          </p:cNvPr>
          <p:cNvCxnSpPr>
            <a:cxnSpLocks/>
          </p:cNvCxnSpPr>
          <p:nvPr/>
        </p:nvCxnSpPr>
        <p:spPr>
          <a:xfrm flipH="1">
            <a:off x="7456122" y="2718293"/>
            <a:ext cx="662164" cy="51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27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삽입 연산 </a:t>
            </a:r>
            <a:r>
              <a:rPr lang="en-US" altLang="ko-KR" sz="3200" dirty="0"/>
              <a:t>enqueue</a:t>
            </a:r>
            <a:endParaRPr lang="ko-KR" altLang="en-US" sz="3200" dirty="0"/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F187097B-3654-4FF2-9C12-656F4AE3A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89457"/>
              </p:ext>
            </p:extLst>
          </p:nvPr>
        </p:nvGraphicFramePr>
        <p:xfrm>
          <a:off x="5283677" y="1877329"/>
          <a:ext cx="1664182" cy="38657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32091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832091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865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54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None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E10CF02F-E6F1-416F-9BA0-12A787ECC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696859"/>
              </p:ext>
            </p:extLst>
          </p:nvPr>
        </p:nvGraphicFramePr>
        <p:xfrm>
          <a:off x="4087920" y="1865285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32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112F7DFF-3900-41D6-9429-AEB3E8F55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940287"/>
              </p:ext>
            </p:extLst>
          </p:nvPr>
        </p:nvGraphicFramePr>
        <p:xfrm>
          <a:off x="1520894" y="1865285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15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CE8B94D6-6701-43EA-BD1D-9A033A2E0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41667"/>
              </p:ext>
            </p:extLst>
          </p:nvPr>
        </p:nvGraphicFramePr>
        <p:xfrm>
          <a:off x="2897415" y="1858245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99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3DB4F79E-2CEE-403E-BE8A-F8A78BA07484}"/>
              </a:ext>
            </a:extLst>
          </p:cNvPr>
          <p:cNvCxnSpPr/>
          <p:nvPr/>
        </p:nvCxnSpPr>
        <p:spPr>
          <a:xfrm>
            <a:off x="2279799" y="2043665"/>
            <a:ext cx="60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BEFF4FA-B50A-45B9-B635-1748500E5669}"/>
              </a:ext>
            </a:extLst>
          </p:cNvPr>
          <p:cNvCxnSpPr/>
          <p:nvPr/>
        </p:nvCxnSpPr>
        <p:spPr>
          <a:xfrm>
            <a:off x="3508274" y="2027770"/>
            <a:ext cx="60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134F14F6-6605-45DD-B9ED-4B8407921C88}"/>
              </a:ext>
            </a:extLst>
          </p:cNvPr>
          <p:cNvCxnSpPr/>
          <p:nvPr/>
        </p:nvCxnSpPr>
        <p:spPr>
          <a:xfrm>
            <a:off x="4674923" y="2009043"/>
            <a:ext cx="60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85C63F9-73AF-410A-B01E-4CE69E002A16}"/>
              </a:ext>
            </a:extLst>
          </p:cNvPr>
          <p:cNvSpPr txBox="1"/>
          <p:nvPr/>
        </p:nvSpPr>
        <p:spPr>
          <a:xfrm>
            <a:off x="828368" y="1255811"/>
            <a:ext cx="70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0827F4D-D7CB-4EFD-97C6-EF17E360372E}"/>
              </a:ext>
            </a:extLst>
          </p:cNvPr>
          <p:cNvSpPr txBox="1"/>
          <p:nvPr/>
        </p:nvSpPr>
        <p:spPr>
          <a:xfrm>
            <a:off x="6427221" y="1151642"/>
            <a:ext cx="70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rear</a:t>
            </a:r>
            <a:endParaRPr lang="ko-KR" altLang="en-US" dirty="0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E3E3230-B1E4-44DF-AC9E-7EDB115AFABA}"/>
              </a:ext>
            </a:extLst>
          </p:cNvPr>
          <p:cNvCxnSpPr>
            <a:cxnSpLocks/>
          </p:cNvCxnSpPr>
          <p:nvPr/>
        </p:nvCxnSpPr>
        <p:spPr>
          <a:xfrm>
            <a:off x="1541461" y="1613154"/>
            <a:ext cx="342352" cy="24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0E79681A-F272-48FC-B6F4-6A10F9406340}"/>
              </a:ext>
            </a:extLst>
          </p:cNvPr>
          <p:cNvCxnSpPr>
            <a:cxnSpLocks/>
          </p:cNvCxnSpPr>
          <p:nvPr/>
        </p:nvCxnSpPr>
        <p:spPr>
          <a:xfrm flipH="1">
            <a:off x="5985046" y="1538570"/>
            <a:ext cx="432530" cy="30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8F0D120-481E-490D-8735-F77791B21CFC}"/>
              </a:ext>
            </a:extLst>
          </p:cNvPr>
          <p:cNvSpPr txBox="1"/>
          <p:nvPr/>
        </p:nvSpPr>
        <p:spPr>
          <a:xfrm>
            <a:off x="447125" y="2454674"/>
            <a:ext cx="148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enqueue(20)</a:t>
            </a:r>
            <a:endParaRPr lang="ko-KR" altLang="en-US" dirty="0"/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BBF6E35-C285-4E39-91DA-D613B5DFAC98}"/>
              </a:ext>
            </a:extLst>
          </p:cNvPr>
          <p:cNvCxnSpPr/>
          <p:nvPr/>
        </p:nvCxnSpPr>
        <p:spPr>
          <a:xfrm>
            <a:off x="6326538" y="3841295"/>
            <a:ext cx="60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id="{425DF3E5-4318-4C0F-A093-182D321D2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285905"/>
              </p:ext>
            </p:extLst>
          </p:nvPr>
        </p:nvGraphicFramePr>
        <p:xfrm>
          <a:off x="4377163" y="3655875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32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graphicFrame>
        <p:nvGraphicFramePr>
          <p:cNvPr id="144" name="표 143">
            <a:extLst>
              <a:ext uri="{FF2B5EF4-FFF2-40B4-BE49-F238E27FC236}">
                <a16:creationId xmlns:a16="http://schemas.microsoft.com/office/drawing/2014/main" id="{4D6377F7-F449-4309-88B8-A32672E87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49364"/>
              </p:ext>
            </p:extLst>
          </p:nvPr>
        </p:nvGraphicFramePr>
        <p:xfrm>
          <a:off x="1810137" y="3655875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15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id="{CE525B42-2CA6-4830-95B5-83F6EA8D7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662769"/>
              </p:ext>
            </p:extLst>
          </p:nvPr>
        </p:nvGraphicFramePr>
        <p:xfrm>
          <a:off x="3186658" y="3648835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99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2CC716D9-A087-4BF3-97DB-B3060ECA22AE}"/>
              </a:ext>
            </a:extLst>
          </p:cNvPr>
          <p:cNvCxnSpPr/>
          <p:nvPr/>
        </p:nvCxnSpPr>
        <p:spPr>
          <a:xfrm>
            <a:off x="2569042" y="3834255"/>
            <a:ext cx="60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3DE6063-1CD9-4C07-AF57-D59BC096E574}"/>
              </a:ext>
            </a:extLst>
          </p:cNvPr>
          <p:cNvCxnSpPr/>
          <p:nvPr/>
        </p:nvCxnSpPr>
        <p:spPr>
          <a:xfrm>
            <a:off x="3797517" y="3818360"/>
            <a:ext cx="60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721FEF1C-A897-4E77-8484-8EF2162E6A74}"/>
              </a:ext>
            </a:extLst>
          </p:cNvPr>
          <p:cNvCxnSpPr/>
          <p:nvPr/>
        </p:nvCxnSpPr>
        <p:spPr>
          <a:xfrm>
            <a:off x="4964166" y="3799633"/>
            <a:ext cx="60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8DE79856-48DC-40B5-B412-5E3A4FB9A716}"/>
              </a:ext>
            </a:extLst>
          </p:cNvPr>
          <p:cNvSpPr txBox="1"/>
          <p:nvPr/>
        </p:nvSpPr>
        <p:spPr>
          <a:xfrm>
            <a:off x="765789" y="3053789"/>
            <a:ext cx="851369" cy="37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60582E8-14B9-46ED-B447-0184A8F55B0C}"/>
              </a:ext>
            </a:extLst>
          </p:cNvPr>
          <p:cNvSpPr txBox="1"/>
          <p:nvPr/>
        </p:nvSpPr>
        <p:spPr>
          <a:xfrm>
            <a:off x="7569856" y="2887915"/>
            <a:ext cx="118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newNode</a:t>
            </a:r>
            <a:endParaRPr lang="ko-KR" altLang="en-US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76ABFE7A-4AFA-4855-9A9E-8B04BBE0EC0B}"/>
              </a:ext>
            </a:extLst>
          </p:cNvPr>
          <p:cNvCxnSpPr>
            <a:cxnSpLocks/>
          </p:cNvCxnSpPr>
          <p:nvPr/>
        </p:nvCxnSpPr>
        <p:spPr>
          <a:xfrm>
            <a:off x="1528896" y="3249755"/>
            <a:ext cx="479180" cy="38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2473554B-7A46-4CA9-B543-97B801824467}"/>
              </a:ext>
            </a:extLst>
          </p:cNvPr>
          <p:cNvCxnSpPr>
            <a:cxnSpLocks/>
            <a:stCxn id="153" idx="2"/>
          </p:cNvCxnSpPr>
          <p:nvPr/>
        </p:nvCxnSpPr>
        <p:spPr>
          <a:xfrm>
            <a:off x="6882398" y="3238455"/>
            <a:ext cx="241666" cy="37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7DF96C3D-7617-46D9-8711-BDC14219998A}"/>
              </a:ext>
            </a:extLst>
          </p:cNvPr>
          <p:cNvSpPr txBox="1"/>
          <p:nvPr/>
        </p:nvSpPr>
        <p:spPr>
          <a:xfrm>
            <a:off x="6527694" y="2869123"/>
            <a:ext cx="70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rear</a:t>
            </a:r>
            <a:endParaRPr lang="ko-KR" altLang="en-US" dirty="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BDDACD2-2359-4AB1-A243-BA853B608AF5}"/>
              </a:ext>
            </a:extLst>
          </p:cNvPr>
          <p:cNvCxnSpPr>
            <a:cxnSpLocks/>
          </p:cNvCxnSpPr>
          <p:nvPr/>
        </p:nvCxnSpPr>
        <p:spPr>
          <a:xfrm flipH="1">
            <a:off x="7808535" y="3240961"/>
            <a:ext cx="405816" cy="38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5" name="표 154">
            <a:extLst>
              <a:ext uri="{FF2B5EF4-FFF2-40B4-BE49-F238E27FC236}">
                <a16:creationId xmlns:a16="http://schemas.microsoft.com/office/drawing/2014/main" id="{C859B734-6D7F-4547-A52F-81C818DD2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094844"/>
              </p:ext>
            </p:extLst>
          </p:nvPr>
        </p:nvGraphicFramePr>
        <p:xfrm>
          <a:off x="5646234" y="3648835"/>
          <a:ext cx="9681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80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484080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54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graphicFrame>
        <p:nvGraphicFramePr>
          <p:cNvPr id="156" name="표 155">
            <a:extLst>
              <a:ext uri="{FF2B5EF4-FFF2-40B4-BE49-F238E27FC236}">
                <a16:creationId xmlns:a16="http://schemas.microsoft.com/office/drawing/2014/main" id="{E3FAC1EF-724B-49DB-A4BF-166F9B200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95391"/>
              </p:ext>
            </p:extLst>
          </p:nvPr>
        </p:nvGraphicFramePr>
        <p:xfrm>
          <a:off x="6947859" y="3660955"/>
          <a:ext cx="1732824" cy="365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6412">
                  <a:extLst>
                    <a:ext uri="{9D8B030D-6E8A-4147-A177-3AD203B41FA5}">
                      <a16:colId xmlns:a16="http://schemas.microsoft.com/office/drawing/2014/main" val="3812941409"/>
                    </a:ext>
                  </a:extLst>
                </a:gridCol>
                <a:gridCol w="866412">
                  <a:extLst>
                    <a:ext uri="{9D8B030D-6E8A-4147-A177-3AD203B41FA5}">
                      <a16:colId xmlns:a16="http://schemas.microsoft.com/office/drawing/2014/main" val="3361926761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20`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None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929946"/>
                  </a:ext>
                </a:extLst>
              </a:tr>
            </a:tbl>
          </a:graphicData>
        </a:graphic>
      </p:graphicFrame>
      <p:sp>
        <p:nvSpPr>
          <p:cNvPr id="159" name="TextBox 158">
            <a:extLst>
              <a:ext uri="{FF2B5EF4-FFF2-40B4-BE49-F238E27FC236}">
                <a16:creationId xmlns:a16="http://schemas.microsoft.com/office/drawing/2014/main" id="{35E27658-902C-4CBD-B61F-9EAE9DD0FBF9}"/>
              </a:ext>
            </a:extLst>
          </p:cNvPr>
          <p:cNvSpPr txBox="1"/>
          <p:nvPr/>
        </p:nvSpPr>
        <p:spPr>
          <a:xfrm>
            <a:off x="926595" y="4212135"/>
            <a:ext cx="471963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+mn-ea"/>
                <a:ea typeface="+mn-ea"/>
              </a:rPr>
              <a:t>def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enqueue</a:t>
            </a:r>
            <a:r>
              <a:rPr lang="ko-KR" altLang="en-US" sz="1600" dirty="0">
                <a:latin typeface="+mn-ea"/>
                <a:ea typeface="+mn-ea"/>
              </a:rPr>
              <a:t>(</a:t>
            </a:r>
            <a:r>
              <a:rPr lang="ko-KR" altLang="en-US" sz="1600" dirty="0" err="1">
                <a:latin typeface="+mn-ea"/>
                <a:ea typeface="+mn-ea"/>
              </a:rPr>
              <a:t>self,e</a:t>
            </a:r>
            <a:r>
              <a:rPr lang="ko-KR" altLang="en-US" sz="1600" dirty="0">
                <a:latin typeface="+mn-ea"/>
                <a:ea typeface="+mn-ea"/>
              </a:rPr>
              <a:t>):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    </a:t>
            </a:r>
            <a:r>
              <a:rPr lang="ko-KR" altLang="en-US" sz="1600" dirty="0" err="1">
                <a:latin typeface="+mn-ea"/>
                <a:ea typeface="+mn-ea"/>
              </a:rPr>
              <a:t>newNode</a:t>
            </a:r>
            <a:r>
              <a:rPr lang="ko-KR" altLang="en-US" sz="1600" dirty="0">
                <a:latin typeface="+mn-ea"/>
                <a:ea typeface="+mn-ea"/>
              </a:rPr>
              <a:t> = </a:t>
            </a:r>
            <a:r>
              <a:rPr lang="ko-KR" altLang="en-US" sz="1600" dirty="0" err="1">
                <a:latin typeface="+mn-ea"/>
                <a:ea typeface="+mn-ea"/>
              </a:rPr>
              <a:t>Node</a:t>
            </a:r>
            <a:r>
              <a:rPr lang="ko-KR" altLang="en-US" sz="1600" dirty="0">
                <a:latin typeface="+mn-ea"/>
                <a:ea typeface="+mn-ea"/>
              </a:rPr>
              <a:t>(</a:t>
            </a:r>
            <a:r>
              <a:rPr lang="ko-KR" altLang="en-US" sz="1600" dirty="0" err="1">
                <a:latin typeface="+mn-ea"/>
                <a:ea typeface="+mn-ea"/>
              </a:rPr>
              <a:t>e</a:t>
            </a:r>
            <a:r>
              <a:rPr lang="ko-KR" altLang="en-US" sz="1600" dirty="0">
                <a:latin typeface="+mn-ea"/>
                <a:ea typeface="+mn-ea"/>
              </a:rPr>
              <a:t>)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    if </a:t>
            </a:r>
            <a:r>
              <a:rPr lang="en-US" altLang="ko-KR" sz="1600" dirty="0" err="1">
                <a:latin typeface="+mn-ea"/>
                <a:ea typeface="+mn-ea"/>
              </a:rPr>
              <a:t>self.front</a:t>
            </a:r>
            <a:r>
              <a:rPr lang="en-US" altLang="ko-KR" sz="1600" dirty="0">
                <a:latin typeface="+mn-ea"/>
                <a:ea typeface="+mn-ea"/>
              </a:rPr>
              <a:t> == None: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    </a:t>
            </a:r>
            <a:r>
              <a:rPr lang="en-US" altLang="ko-KR" sz="1600" dirty="0" err="1">
                <a:latin typeface="+mn-ea"/>
                <a:ea typeface="+mn-ea"/>
              </a:rPr>
              <a:t>self.front</a:t>
            </a:r>
            <a:r>
              <a:rPr lang="en-US" altLang="ko-KR" sz="1600" dirty="0">
                <a:latin typeface="+mn-ea"/>
                <a:ea typeface="+mn-ea"/>
              </a:rPr>
              <a:t> = </a:t>
            </a:r>
            <a:r>
              <a:rPr lang="en-US" altLang="ko-KR" sz="1600" dirty="0" err="1">
                <a:latin typeface="+mn-ea"/>
                <a:ea typeface="+mn-ea"/>
              </a:rPr>
              <a:t>self.rear</a:t>
            </a:r>
            <a:r>
              <a:rPr lang="en-US" altLang="ko-KR" sz="1600" dirty="0">
                <a:latin typeface="+mn-ea"/>
                <a:ea typeface="+mn-ea"/>
              </a:rPr>
              <a:t> = </a:t>
            </a:r>
            <a:r>
              <a:rPr lang="en-US" altLang="ko-KR" sz="1600" dirty="0" err="1">
                <a:latin typeface="+mn-ea"/>
                <a:ea typeface="+mn-ea"/>
              </a:rPr>
              <a:t>newNode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        return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else:</a:t>
            </a:r>
            <a:endParaRPr lang="ko-KR" altLang="en-US" sz="1600" dirty="0">
              <a:latin typeface="+mn-ea"/>
              <a:ea typeface="+mn-ea"/>
            </a:endParaRPr>
          </a:p>
          <a:p>
            <a:r>
              <a:rPr lang="ko-KR" altLang="en-US" sz="1600" dirty="0">
                <a:latin typeface="+mn-ea"/>
                <a:ea typeface="+mn-ea"/>
              </a:rPr>
              <a:t>        </a:t>
            </a:r>
            <a:r>
              <a:rPr lang="ko-KR" altLang="en-US" sz="1600" dirty="0" err="1">
                <a:latin typeface="+mn-ea"/>
                <a:ea typeface="+mn-ea"/>
              </a:rPr>
              <a:t>self</a:t>
            </a:r>
            <a:r>
              <a:rPr lang="ko-KR" altLang="en-US" sz="1600" dirty="0">
                <a:latin typeface="+mn-ea"/>
                <a:ea typeface="+mn-ea"/>
              </a:rPr>
              <a:t>.</a:t>
            </a:r>
            <a:r>
              <a:rPr lang="en-US" altLang="ko-KR" sz="1600" dirty="0" err="1">
                <a:latin typeface="+mn-ea"/>
                <a:ea typeface="+mn-ea"/>
              </a:rPr>
              <a:t>rear.link</a:t>
            </a:r>
            <a:r>
              <a:rPr lang="ko-KR" altLang="en-US" sz="1600" dirty="0">
                <a:latin typeface="+mn-ea"/>
                <a:ea typeface="+mn-ea"/>
              </a:rPr>
              <a:t> = </a:t>
            </a:r>
            <a:r>
              <a:rPr lang="ko-KR" altLang="en-US" sz="1600" dirty="0" err="1">
                <a:latin typeface="+mn-ea"/>
                <a:ea typeface="+mn-ea"/>
              </a:rPr>
              <a:t>newNode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        </a:t>
            </a:r>
            <a:r>
              <a:rPr lang="en-US" altLang="ko-KR" sz="1600" dirty="0" err="1">
                <a:latin typeface="+mn-ea"/>
                <a:ea typeface="+mn-ea"/>
              </a:rPr>
              <a:t>self.rear</a:t>
            </a:r>
            <a:r>
              <a:rPr lang="en-US" altLang="ko-KR" sz="1600" dirty="0">
                <a:latin typeface="+mn-ea"/>
                <a:ea typeface="+mn-ea"/>
              </a:rPr>
              <a:t> = </a:t>
            </a:r>
            <a:r>
              <a:rPr lang="en-US" altLang="ko-KR" sz="1600" dirty="0" err="1">
                <a:latin typeface="+mn-ea"/>
                <a:ea typeface="+mn-ea"/>
              </a:rPr>
              <a:t>newNode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05419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15898</TotalTime>
  <Words>345</Words>
  <Application>Microsoft Office PowerPoint</Application>
  <PresentationFormat>화면 슬라이드 쇼(4:3)</PresentationFormat>
  <Paragraphs>139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한양해서</vt:lpstr>
      <vt:lpstr>Arial</vt:lpstr>
      <vt:lpstr>Tahoma</vt:lpstr>
      <vt:lpstr>1_Office 테마</vt:lpstr>
      <vt:lpstr>Linked Queue</vt:lpstr>
      <vt:lpstr>6.1 연결구조란?</vt:lpstr>
      <vt:lpstr>PowerPoint 프레젠테이션</vt:lpstr>
      <vt:lpstr>PowerPoint 프레젠테이션</vt:lpstr>
      <vt:lpstr>PowerPoint 프레젠테이션</vt:lpstr>
      <vt:lpstr>6.3 Linked Queue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05장.포인터와연결리스트</dc:title>
  <dc:creator>최영규</dc:creator>
  <cp:lastModifiedBy>HCKIM</cp:lastModifiedBy>
  <cp:revision>302</cp:revision>
  <cp:lastPrinted>2020-03-08T08:13:44Z</cp:lastPrinted>
  <dcterms:created xsi:type="dcterms:W3CDTF">2004-02-19T02:52:38Z</dcterms:created>
  <dcterms:modified xsi:type="dcterms:W3CDTF">2021-04-09T00:08:00Z</dcterms:modified>
</cp:coreProperties>
</file>