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24"/>
  </p:notesMasterIdLst>
  <p:handoutMasterIdLst>
    <p:handoutMasterId r:id="rId25"/>
  </p:handoutMasterIdLst>
  <p:sldIdLst>
    <p:sldId id="540" r:id="rId2"/>
    <p:sldId id="569" r:id="rId3"/>
    <p:sldId id="517" r:id="rId4"/>
    <p:sldId id="518" r:id="rId5"/>
    <p:sldId id="454" r:id="rId6"/>
    <p:sldId id="457" r:id="rId7"/>
    <p:sldId id="553" r:id="rId8"/>
    <p:sldId id="570" r:id="rId9"/>
    <p:sldId id="458" r:id="rId10"/>
    <p:sldId id="554" r:id="rId11"/>
    <p:sldId id="555" r:id="rId12"/>
    <p:sldId id="556" r:id="rId13"/>
    <p:sldId id="571" r:id="rId14"/>
    <p:sldId id="559" r:id="rId15"/>
    <p:sldId id="560" r:id="rId16"/>
    <p:sldId id="470" r:id="rId17"/>
    <p:sldId id="469" r:id="rId18"/>
    <p:sldId id="511" r:id="rId19"/>
    <p:sldId id="572" r:id="rId20"/>
    <p:sldId id="471" r:id="rId21"/>
    <p:sldId id="472" r:id="rId22"/>
    <p:sldId id="506" r:id="rId23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FF"/>
    <a:srgbClr val="FF3300"/>
    <a:srgbClr val="FBFFD1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412" y="4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52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리스트와 집합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87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2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95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8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8042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3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    리스트</a:t>
            </a:r>
          </a:p>
        </p:txBody>
      </p:sp>
    </p:spTree>
    <p:extLst>
      <p:ext uri="{BB962C8B-B14F-4D97-AF65-F5344CB8AC3E}">
        <p14:creationId xmlns:p14="http://schemas.microsoft.com/office/powerpoint/2010/main" val="39658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양보다 넉넉한 크기의 메모리를 사용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남은 공간이 없으면 어떻게 삽입할까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리스트는 동적 배열로 구현되었다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2123855"/>
            <a:ext cx="7750448" cy="23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동적 배열 구조에서의 용량 증가 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5" y="1492825"/>
            <a:ext cx="77152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7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append(e)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: </a:t>
                </a:r>
                <a:r>
                  <a:rPr lang="ko-KR" altLang="en-US" sz="2000" dirty="0">
                    <a:solidFill>
                      <a:srgbClr val="3366FF"/>
                    </a:solidFill>
                  </a:rPr>
                  <a:t>대부분의 경우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/>
                  <a:t>insert(</a:t>
                </a:r>
                <a:r>
                  <a:rPr lang="en-US" altLang="ko-KR" dirty="0" err="1"/>
                  <a:t>pos</a:t>
                </a:r>
                <a:r>
                  <a:rPr lang="en-US" altLang="ko-KR" dirty="0"/>
                  <a:t>, e)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pop(</a:t>
                </a:r>
                <a:r>
                  <a:rPr lang="en-US" altLang="ko-KR" dirty="0" err="1"/>
                  <a:t>pos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err="1"/>
              <a:t>파이썬</a:t>
            </a:r>
            <a:r>
              <a:rPr lang="ko-KR" altLang="en-US" sz="3200" dirty="0"/>
              <a:t> 리스트의 시간 복잡도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38891"/>
            <a:ext cx="5760640" cy="15590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630" y="4709556"/>
            <a:ext cx="5940660" cy="167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3. </a:t>
            </a:r>
            <a:r>
              <a:rPr lang="ko-KR" altLang="en-US" dirty="0">
                <a:solidFill>
                  <a:srgbClr val="0000FF"/>
                </a:solidFill>
              </a:rPr>
              <a:t>배열로 구현한 리스트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1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배열로</a:t>
            </a:r>
            <a:r>
              <a:rPr lang="en-US" altLang="ko-KR" dirty="0"/>
              <a:t> </a:t>
            </a:r>
            <a:r>
              <a:rPr lang="ko-KR" altLang="en-US" dirty="0"/>
              <a:t>구현한 리스트</a:t>
            </a:r>
            <a:r>
              <a:rPr lang="en-US" altLang="ko-KR" dirty="0"/>
              <a:t>(</a:t>
            </a:r>
            <a:r>
              <a:rPr lang="ko-KR" altLang="en-US" dirty="0"/>
              <a:t>클래스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05" y="1260165"/>
            <a:ext cx="6625640" cy="959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83" y="2880345"/>
            <a:ext cx="4442552" cy="31394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25" y="2203546"/>
            <a:ext cx="3668715" cy="379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테스트 프로그램</a:t>
            </a:r>
            <a:r>
              <a:rPr lang="en-US" altLang="ko-KR" sz="3200" dirty="0"/>
              <a:t>(</a:t>
            </a:r>
            <a:r>
              <a:rPr lang="ko-KR" altLang="en-US" sz="3200" dirty="0"/>
              <a:t>클래스 버전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23755"/>
            <a:ext cx="5682580" cy="513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9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연결리스트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클래스</a:t>
            </a:r>
            <a:r>
              <a:rPr lang="en-US" altLang="ko-KR" dirty="0"/>
              <a:t>: </a:t>
            </a:r>
            <a:r>
              <a:rPr lang="ko-KR" altLang="en-US" dirty="0"/>
              <a:t>연결된 </a:t>
            </a:r>
            <a:r>
              <a:rPr lang="ko-KR" altLang="en-US" dirty="0" err="1"/>
              <a:t>스택에서와</a:t>
            </a:r>
            <a:r>
              <a:rPr lang="ko-KR" altLang="en-US" dirty="0"/>
              <a:t> 동일</a:t>
            </a:r>
            <a:endParaRPr lang="en-US" altLang="ko-KR" dirty="0"/>
          </a:p>
          <a:p>
            <a:r>
              <a:rPr lang="ko-KR" altLang="en-US" dirty="0"/>
              <a:t>연결 리스트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sz="3600" dirty="0">
                <a:solidFill>
                  <a:srgbClr val="0000FF"/>
                </a:solidFill>
              </a:rPr>
              <a:t>. </a:t>
            </a:r>
            <a:r>
              <a:rPr lang="ko-KR" altLang="en-US" sz="3600" dirty="0">
                <a:solidFill>
                  <a:srgbClr val="0000FF"/>
                </a:solidFill>
              </a:rPr>
              <a:t>연결리스트</a:t>
            </a:r>
            <a:r>
              <a:rPr lang="ko-KR" altLang="en-US" dirty="0">
                <a:solidFill>
                  <a:srgbClr val="0000FF"/>
                </a:solidFill>
              </a:rPr>
              <a:t>로 구현한 리스트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60" y="2053776"/>
            <a:ext cx="7467600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2" y="3750311"/>
            <a:ext cx="8055895" cy="24882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7560" y="5899969"/>
            <a:ext cx="74676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printList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 : …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479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99555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pos</a:t>
            </a:r>
            <a:r>
              <a:rPr lang="ko-KR" altLang="en-US" dirty="0"/>
              <a:t>번째 노드 반환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getNode</a:t>
            </a:r>
            <a:r>
              <a:rPr lang="en-US" altLang="ko-KR" dirty="0"/>
              <a:t>(</a:t>
            </a:r>
            <a:r>
              <a:rPr lang="en-US" altLang="ko-KR" dirty="0" err="1"/>
              <a:t>pos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getEntry</a:t>
            </a:r>
            <a:r>
              <a:rPr lang="en-US" altLang="ko-KR" dirty="0"/>
              <a:t>(pos), replace(</a:t>
            </a:r>
            <a:r>
              <a:rPr lang="en-US" altLang="ko-KR" dirty="0" err="1"/>
              <a:t>pos,elem</a:t>
            </a:r>
            <a:r>
              <a:rPr lang="en-US" altLang="ko-KR" dirty="0"/>
              <a:t>), find(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5" y="2168860"/>
            <a:ext cx="8100900" cy="20950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0" y="5181616"/>
            <a:ext cx="8100900" cy="13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469695" y="2101592"/>
            <a:ext cx="3774105" cy="258435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iterative version (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반복을 이용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size(self):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count = 0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current 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while current is not None: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count += 1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current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count</a:t>
            </a: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4385131" y="2078850"/>
            <a:ext cx="4327052" cy="3285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recursive version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nodeCount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(self, node):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if node == None: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return 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else: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return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self.nodeCount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)+1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size(self):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self.nodeCount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kumimoji="0"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3A3B6-B9A0-4E0F-B321-E6C21050ECC9}"/>
              </a:ext>
            </a:extLst>
          </p:cNvPr>
          <p:cNvSpPr txBox="1"/>
          <p:nvPr/>
        </p:nvSpPr>
        <p:spPr>
          <a:xfrm>
            <a:off x="656565" y="12545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노드 개수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반환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330482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연결 리스트 </a:t>
            </a:r>
            <a:r>
              <a:rPr lang="ko-KR" altLang="en-US" sz="3200" b="0" dirty="0" err="1"/>
              <a:t>메소드</a:t>
            </a:r>
            <a:endParaRPr lang="ko-KR" altLang="en-US" sz="3200" b="0" dirty="0"/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657770" y="1744750"/>
            <a:ext cx="6299495" cy="4525963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다른 방법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길이를 저장하는 객체 변수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를 둔다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__(self):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None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length = 0</a:t>
            </a: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size(self):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length</a:t>
            </a: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insert(self, pos,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length += 1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….</a:t>
            </a: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delete(pos):</a:t>
            </a:r>
          </a:p>
          <a:p>
            <a:pPr marL="0" indent="0">
              <a:buNone/>
            </a:pP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length -= 1 </a:t>
            </a: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3A3B6-B9A0-4E0F-B321-E6C21050ECC9}"/>
              </a:ext>
            </a:extLst>
          </p:cNvPr>
          <p:cNvSpPr txBox="1"/>
          <p:nvPr/>
        </p:nvSpPr>
        <p:spPr>
          <a:xfrm>
            <a:off x="656565" y="12545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노드 개수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반환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ko-KR" altLang="en-US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size()</a:t>
            </a:r>
          </a:p>
        </p:txBody>
      </p:sp>
    </p:spTree>
    <p:extLst>
      <p:ext uri="{BB962C8B-B14F-4D97-AF65-F5344CB8AC3E}">
        <p14:creationId xmlns:p14="http://schemas.microsoft.com/office/powerpoint/2010/main" val="35026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/>
          <a:lstStyle/>
          <a:p>
            <a:r>
              <a:rPr lang="en-US" altLang="ko-KR" sz="3600" dirty="0">
                <a:solidFill>
                  <a:srgbClr val="0000FF"/>
                </a:solidFill>
              </a:rPr>
              <a:t>1. </a:t>
            </a:r>
            <a:r>
              <a:rPr lang="ko-KR" altLang="en-US" dirty="0" err="1">
                <a:solidFill>
                  <a:srgbClr val="0000FF"/>
                </a:solidFill>
              </a:rPr>
              <a:t>리스트란</a:t>
            </a:r>
            <a:r>
              <a:rPr lang="en-US" altLang="ko-KR" dirty="0">
                <a:solidFill>
                  <a:srgbClr val="0000FF"/>
                </a:solidFill>
              </a:rPr>
              <a:t>?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리스트는 가장 자유로운 선형 자료구조이다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리스트의 구조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리스트의 추상 </a:t>
            </a:r>
            <a:r>
              <a:rPr lang="ko-KR" altLang="en-US" sz="2000" dirty="0" err="1">
                <a:solidFill>
                  <a:schemeClr val="tx2"/>
                </a:solidFill>
              </a:rPr>
              <a:t>자료형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>
                <a:solidFill>
                  <a:schemeClr val="tx2"/>
                </a:solidFill>
              </a:rPr>
              <a:t>리스트의 구현 방법</a:t>
            </a:r>
            <a:endParaRPr lang="en-US" altLang="ko-KR" sz="2400" dirty="0">
              <a:solidFill>
                <a:schemeClr val="tx2"/>
              </a:solidFill>
            </a:endParaRP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배열 구조와 연결된 구조로 구현할 수 있다</a:t>
            </a:r>
            <a:r>
              <a:rPr lang="en-US" altLang="ko-KR" sz="2000" dirty="0">
                <a:solidFill>
                  <a:schemeClr val="tx2"/>
                </a:solidFill>
              </a:rPr>
              <a:t>.</a:t>
            </a:r>
          </a:p>
          <a:p>
            <a:pPr lvl="1">
              <a:defRPr/>
            </a:pPr>
            <a:r>
              <a:rPr lang="ko-KR" altLang="en-US" sz="2000" dirty="0">
                <a:solidFill>
                  <a:schemeClr val="tx2"/>
                </a:solidFill>
              </a:rPr>
              <a:t> 리스트와 관련된 용어의 정리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altLang="ko-K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1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삽입 연산</a:t>
            </a:r>
            <a:r>
              <a:rPr lang="en-US" altLang="ko-KR" sz="3200" b="0" dirty="0"/>
              <a:t>: insert(</a:t>
            </a:r>
            <a:r>
              <a:rPr lang="en-US" altLang="ko-KR" sz="3200" b="0" dirty="0" err="1"/>
              <a:t>pos</a:t>
            </a:r>
            <a:r>
              <a:rPr lang="en-US" altLang="ko-KR" sz="3200" b="0" dirty="0"/>
              <a:t>, </a:t>
            </a:r>
            <a:r>
              <a:rPr lang="en-US" altLang="ko-KR" sz="3200" b="0" dirty="0" err="1"/>
              <a:t>elem</a:t>
            </a:r>
            <a:r>
              <a:rPr lang="en-US" altLang="ko-KR" sz="3200" b="0" dirty="0"/>
              <a:t>)</a:t>
            </a:r>
            <a:endParaRPr lang="ko-KR" altLang="en-US" sz="3200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3312191"/>
            <a:ext cx="5063160" cy="5994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02" y="3986532"/>
            <a:ext cx="8235915" cy="21682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10" y="1299571"/>
            <a:ext cx="6871773" cy="20126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1630" y="4293759"/>
            <a:ext cx="7154269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= Node(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self.getNode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(pos-1) #before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노드 찾음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before == None:              #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맨 앞에 삽입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node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else:                      	  # 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중간에 삽입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before.link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node</a:t>
            </a:r>
          </a:p>
        </p:txBody>
      </p:sp>
    </p:spTree>
    <p:extLst>
      <p:ext uri="{BB962C8B-B14F-4D97-AF65-F5344CB8AC3E}">
        <p14:creationId xmlns:p14="http://schemas.microsoft.com/office/powerpoint/2010/main" val="153489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삭제</a:t>
            </a:r>
            <a:r>
              <a:rPr lang="en-US" altLang="ko-KR" sz="3200" b="0" dirty="0"/>
              <a:t> </a:t>
            </a:r>
            <a:r>
              <a:rPr lang="ko-KR" altLang="en-US" sz="3200" b="0" dirty="0"/>
              <a:t>연산</a:t>
            </a:r>
            <a:r>
              <a:rPr lang="en-US" altLang="ko-KR" sz="3200" b="0" dirty="0"/>
              <a:t>: delete(</a:t>
            </a:r>
            <a:r>
              <a:rPr lang="en-US" altLang="ko-KR" sz="3200" b="0" dirty="0" err="1"/>
              <a:t>pos</a:t>
            </a:r>
            <a:r>
              <a:rPr lang="en-US" altLang="ko-KR" sz="3200" b="0" dirty="0"/>
              <a:t>)</a:t>
            </a:r>
            <a:endParaRPr lang="ko-KR" altLang="en-US" sz="3200" b="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5" y="1358770"/>
            <a:ext cx="8235915" cy="13782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765393"/>
            <a:ext cx="6606431" cy="5963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5" y="3476573"/>
            <a:ext cx="8190910" cy="22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9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dirty="0"/>
              <a:t>출력</a:t>
            </a:r>
            <a:r>
              <a:rPr lang="en-US" altLang="ko-KR" sz="3200" b="0" dirty="0"/>
              <a:t> : </a:t>
            </a:r>
            <a:r>
              <a:rPr lang="en-US" altLang="ko-KR" sz="3200" b="0" dirty="0" err="1"/>
              <a:t>printList</a:t>
            </a:r>
            <a:r>
              <a:rPr lang="en-US" altLang="ko-KR" sz="3200" b="0" dirty="0"/>
              <a:t>(self) (ADT</a:t>
            </a:r>
            <a:r>
              <a:rPr lang="ko-KR" altLang="en-US" sz="3200" b="0" dirty="0"/>
              <a:t>의 </a:t>
            </a:r>
            <a:r>
              <a:rPr lang="en-US" altLang="ko-KR" sz="3200" b="0" dirty="0"/>
              <a:t>display)</a:t>
            </a:r>
            <a:endParaRPr lang="ko-KR" altLang="en-US" sz="32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836585" y="1763815"/>
            <a:ext cx="3735415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iterative version (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반복 이용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printList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node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while node != None: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print(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node.data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node =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A514E-13B7-4DDA-B848-5335A826B3E5}"/>
              </a:ext>
            </a:extLst>
          </p:cNvPr>
          <p:cNvSpPr txBox="1"/>
          <p:nvPr/>
        </p:nvSpPr>
        <p:spPr>
          <a:xfrm>
            <a:off x="4797025" y="1763815"/>
            <a:ext cx="3735415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recursive version (</a:t>
            </a:r>
            <a:r>
              <a:rPr lang="ko-KR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재귀 이용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(self, node):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if node is not None: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print(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node.data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self.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node.link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def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printList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(self):</a:t>
            </a:r>
          </a:p>
          <a:p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self.printAll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self.head</a:t>
            </a:r>
            <a:r>
              <a:rPr lang="en-US" altLang="ko-K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42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2860" y="1493785"/>
                <a:ext cx="840962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리스트</a:t>
                </a:r>
                <a:r>
                  <a:rPr lang="en-US" altLang="ko-KR" dirty="0"/>
                  <a:t>(list), </a:t>
                </a:r>
                <a:r>
                  <a:rPr lang="ko-KR" altLang="en-US" dirty="0"/>
                  <a:t>선형리스트</a:t>
                </a:r>
                <a:r>
                  <a:rPr lang="en-US" altLang="ko-KR" dirty="0"/>
                  <a:t>(linear list)</a:t>
                </a:r>
              </a:p>
              <a:p>
                <a:pPr lvl="1"/>
                <a:r>
                  <a:rPr lang="ko-KR" altLang="en-US" dirty="0">
                    <a:solidFill>
                      <a:srgbClr val="3366FF"/>
                    </a:solidFill>
                  </a:rPr>
                  <a:t>순서를 가진 항목</a:t>
                </a:r>
                <a:r>
                  <a:rPr lang="ko-KR" altLang="en-US" dirty="0"/>
                  <a:t>들의 모임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pt-BR" altLang="ko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      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번째 원소 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번째원소                       </a:t>
                </a:r>
                <a:r>
                  <a:rPr lang="en-US" altLang="ko-KR" sz="1400" dirty="0"/>
                  <a:t>n-1</a:t>
                </a:r>
                <a:r>
                  <a:rPr lang="ko-KR" altLang="en-US" sz="1400" dirty="0" err="1"/>
                  <a:t>번쨰</a:t>
                </a:r>
                <a:r>
                  <a:rPr lang="ko-KR" altLang="en-US" sz="1400" dirty="0"/>
                  <a:t> 원소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ko-KR" altLang="en-US" dirty="0"/>
                  <a:t> </a:t>
                </a:r>
              </a:p>
              <a:p>
                <a:pPr lvl="1"/>
                <a:r>
                  <a:rPr lang="ko-KR" altLang="en-US" dirty="0"/>
                  <a:t>집합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항목간의 순서의 개념이 없음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860" y="1493785"/>
                <a:ext cx="8409620" cy="4525963"/>
              </a:xfrm>
              <a:blipFill>
                <a:blip r:embed="rId3"/>
                <a:stretch>
                  <a:fillRect l="-942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03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ko-KR" altLang="en-US" dirty="0"/>
              <a:t>항목들이 순서대로 나열되어 있고</a:t>
            </a:r>
            <a:r>
              <a:rPr lang="en-US" altLang="ko-KR" dirty="0"/>
              <a:t>, </a:t>
            </a:r>
            <a:r>
              <a:rPr lang="ko-KR" altLang="en-US" dirty="0"/>
              <a:t>각 항목들 은 위치를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Stack, Queue, </a:t>
            </a:r>
            <a:r>
              <a:rPr lang="en-US" altLang="ko-KR" dirty="0" err="1"/>
              <a:t>Deque</a:t>
            </a:r>
            <a:r>
              <a:rPr lang="ko-KR" altLang="en-US" dirty="0"/>
              <a:t>과의 차이점</a:t>
            </a:r>
            <a:endParaRPr lang="en-US" altLang="ko-KR" dirty="0"/>
          </a:p>
          <a:p>
            <a:pPr lvl="1"/>
            <a:r>
              <a:rPr lang="ko-KR" altLang="en-US" dirty="0"/>
              <a:t>자료의 접근 위치</a:t>
            </a:r>
          </a:p>
          <a:p>
            <a:pPr lvl="1"/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리스트의 구조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02" y="2483895"/>
            <a:ext cx="6435715" cy="22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1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223755"/>
            <a:ext cx="7335815" cy="53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476545" y="1493785"/>
                <a:ext cx="3886200" cy="19802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배열 구조</a:t>
                </a: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구현이 간단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항목 접근이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삽입</a:t>
                </a:r>
                <a:r>
                  <a:rPr lang="en-US" altLang="ko-KR" sz="2000" dirty="0">
                    <a:solidFill>
                      <a:srgbClr val="FF3300"/>
                    </a:solidFill>
                  </a:rPr>
                  <a:t>, </a:t>
                </a:r>
                <a:r>
                  <a:rPr lang="ko-KR" altLang="en-US" sz="2000" dirty="0" err="1">
                    <a:solidFill>
                      <a:srgbClr val="FF3300"/>
                    </a:solidFill>
                  </a:rPr>
                  <a:t>삭제시</a:t>
                </a:r>
                <a:r>
                  <a:rPr lang="ko-KR" altLang="en-US" sz="2000" dirty="0">
                    <a:solidFill>
                      <a:srgbClr val="FF3300"/>
                    </a:solidFill>
                  </a:rPr>
                  <a:t> 오버헤드</a:t>
                </a: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항목의 개수 제한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6545" y="1493785"/>
                <a:ext cx="3886200" cy="1980220"/>
              </a:xfrm>
              <a:blipFill>
                <a:blip r:embed="rId2"/>
                <a:stretch>
                  <a:fillRect l="-2038" t="-2462" b="-2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11846" y="1493785"/>
                <a:ext cx="3886200" cy="198022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연결된 구조</a:t>
                </a: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구현이 복잡</a:t>
                </a:r>
                <a:endParaRPr lang="en-US" altLang="ko-KR" sz="2000" dirty="0">
                  <a:solidFill>
                    <a:srgbClr val="FF330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FF3300"/>
                    </a:solidFill>
                  </a:rPr>
                  <a:t>항목 접근이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삽입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,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삭제가 효율적</a:t>
                </a:r>
              </a:p>
              <a:p>
                <a:pPr lvl="1"/>
                <a:r>
                  <a:rPr lang="ko-KR" altLang="en-US" sz="2000" dirty="0">
                    <a:solidFill>
                      <a:srgbClr val="00B050"/>
                    </a:solidFill>
                  </a:rPr>
                  <a:t>크기가 제한되지 않음</a:t>
                </a: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11846" y="1493785"/>
                <a:ext cx="3886200" cy="1980220"/>
              </a:xfrm>
              <a:blipFill>
                <a:blip r:embed="rId3"/>
                <a:stretch>
                  <a:fillRect l="-2198" t="-2462" b="-2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27"/>
          <p:cNvCxnSpPr/>
          <p:nvPr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  <p:sp>
        <p:nvSpPr>
          <p:cNvPr id="32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리스트 구현 방법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01" y="3474005"/>
            <a:ext cx="8334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리스트 용어</a:t>
            </a:r>
            <a:r>
              <a:rPr lang="en-US" altLang="ko-KR" sz="3200" dirty="0"/>
              <a:t> </a:t>
            </a:r>
            <a:r>
              <a:rPr lang="ko-KR" altLang="en-US" sz="3200" dirty="0"/>
              <a:t>정리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13765"/>
            <a:ext cx="8546577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 idx="4294967295"/>
          </p:nvPr>
        </p:nvSpPr>
        <p:spPr>
          <a:xfrm>
            <a:off x="476545" y="368660"/>
            <a:ext cx="8289630" cy="76508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000FF"/>
                </a:solidFill>
              </a:rPr>
              <a:t>2. </a:t>
            </a:r>
            <a:r>
              <a:rPr lang="ko-KR" altLang="en-US" dirty="0" err="1">
                <a:solidFill>
                  <a:srgbClr val="0000FF"/>
                </a:solidFill>
              </a:rPr>
              <a:t>파이썬</a:t>
            </a:r>
            <a:r>
              <a:rPr lang="ko-KR" altLang="en-US" dirty="0">
                <a:solidFill>
                  <a:srgbClr val="0000FF"/>
                </a:solidFill>
              </a:rPr>
              <a:t> 리스트</a:t>
            </a:r>
            <a:endParaRPr lang="ko-KR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153400" cy="47815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리스트는 스마트한 배열이다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파이썬의</a:t>
            </a:r>
            <a:r>
              <a:rPr lang="ko-KR" altLang="en-US" sz="2400" dirty="0">
                <a:solidFill>
                  <a:schemeClr val="tx2"/>
                </a:solidFill>
              </a:rPr>
              <a:t> 리스트는 동적 배열로 구현되었다</a:t>
            </a:r>
            <a:r>
              <a:rPr lang="en-US" altLang="ko-KR" sz="2400" dirty="0">
                <a:solidFill>
                  <a:schemeClr val="tx2"/>
                </a:solidFill>
              </a:rPr>
              <a:t>.</a:t>
            </a:r>
          </a:p>
          <a:p>
            <a:pPr>
              <a:defRPr/>
            </a:pPr>
            <a:endParaRPr lang="en-US" altLang="ko-KR" sz="24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ko-KR" altLang="en-US" sz="2400" dirty="0" err="1">
                <a:solidFill>
                  <a:schemeClr val="tx2"/>
                </a:solidFill>
              </a:rPr>
              <a:t>파이썬</a:t>
            </a:r>
            <a:r>
              <a:rPr lang="ko-KR" altLang="en-US" sz="2400" dirty="0">
                <a:solidFill>
                  <a:schemeClr val="tx2"/>
                </a:solidFill>
              </a:rPr>
              <a:t> 리스트의 시간 복잡도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리스트는 스마트한 배열이다</a:t>
            </a:r>
            <a:endParaRPr lang="en-US" altLang="ko-KR" dirty="0"/>
          </a:p>
          <a:p>
            <a:r>
              <a:rPr lang="ko-KR" altLang="en-US" dirty="0"/>
              <a:t>리스트 선언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배열 선언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항목의 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항목 추가</a:t>
            </a:r>
            <a:r>
              <a:rPr lang="en-US" altLang="ko-KR" dirty="0"/>
              <a:t>: </a:t>
            </a:r>
            <a:r>
              <a:rPr lang="ko-KR" altLang="en-US" dirty="0"/>
              <a:t>용량을 늘릴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파이썬</a:t>
            </a:r>
            <a:r>
              <a:rPr lang="ko-KR" altLang="en-US" dirty="0"/>
              <a:t> 리스트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0" y="4837890"/>
            <a:ext cx="7920880" cy="8863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0" y="3969060"/>
            <a:ext cx="7920880" cy="3887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21" y="2353520"/>
            <a:ext cx="7920880" cy="4101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05" y="3204272"/>
            <a:ext cx="7565195" cy="3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15846</TotalTime>
  <Words>670</Words>
  <Application>Microsoft Office PowerPoint</Application>
  <PresentationFormat>화면 슬라이드 쇼(4:3)</PresentationFormat>
  <Paragraphs>159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한양해서</vt:lpstr>
      <vt:lpstr>Arial</vt:lpstr>
      <vt:lpstr>Cambria Math</vt:lpstr>
      <vt:lpstr>Tahoma</vt:lpstr>
      <vt:lpstr>Office 테마</vt:lpstr>
      <vt:lpstr>            리스트</vt:lpstr>
      <vt:lpstr>1. 리스트란?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파이썬 리스트</vt:lpstr>
      <vt:lpstr>PowerPoint 프레젠테이션</vt:lpstr>
      <vt:lpstr>PowerPoint 프레젠테이션</vt:lpstr>
      <vt:lpstr>PowerPoint 프레젠테이션</vt:lpstr>
      <vt:lpstr>PowerPoint 프레젠테이션</vt:lpstr>
      <vt:lpstr>3. 배열로 구현한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06장.리스트</dc:title>
  <dc:creator>최영규</dc:creator>
  <cp:lastModifiedBy>HCKIM</cp:lastModifiedBy>
  <cp:revision>309</cp:revision>
  <cp:lastPrinted>2020-03-08T08:15:33Z</cp:lastPrinted>
  <dcterms:created xsi:type="dcterms:W3CDTF">2004-02-19T02:52:38Z</dcterms:created>
  <dcterms:modified xsi:type="dcterms:W3CDTF">2021-04-22T17:21:30Z</dcterms:modified>
</cp:coreProperties>
</file>