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5"/>
  </p:notesMasterIdLst>
  <p:handoutMasterIdLst>
    <p:handoutMasterId r:id="rId26"/>
  </p:handoutMasterIdLst>
  <p:sldIdLst>
    <p:sldId id="292" r:id="rId2"/>
    <p:sldId id="371" r:id="rId3"/>
    <p:sldId id="327" r:id="rId4"/>
    <p:sldId id="328" r:id="rId5"/>
    <p:sldId id="288" r:id="rId6"/>
    <p:sldId id="330" r:id="rId7"/>
    <p:sldId id="331" r:id="rId8"/>
    <p:sldId id="332" r:id="rId9"/>
    <p:sldId id="372" r:id="rId10"/>
    <p:sldId id="336" r:id="rId11"/>
    <p:sldId id="303" r:id="rId12"/>
    <p:sldId id="373" r:id="rId13"/>
    <p:sldId id="337" r:id="rId14"/>
    <p:sldId id="338" r:id="rId15"/>
    <p:sldId id="319" r:id="rId16"/>
    <p:sldId id="339" r:id="rId17"/>
    <p:sldId id="296" r:id="rId18"/>
    <p:sldId id="307" r:id="rId19"/>
    <p:sldId id="375" r:id="rId20"/>
    <p:sldId id="320" r:id="rId21"/>
    <p:sldId id="309" r:id="rId22"/>
    <p:sldId id="311" r:id="rId23"/>
    <p:sldId id="374" r:id="rId24"/>
  </p:sldIdLst>
  <p:sldSz cx="9144000" cy="6858000" type="screen4x3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 userDrawn="1">
          <p15:clr>
            <a:srgbClr val="A4A3A4"/>
          </p15:clr>
        </p15:guide>
        <p15:guide id="2" pos="3085" userDrawn="1">
          <p15:clr>
            <a:srgbClr val="A4A3A4"/>
          </p15:clr>
        </p15:guide>
        <p15:guide id="3" orient="horz" pos="3110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AEE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5573C-196F-44FF-A4D9-00F686229513}" v="1" dt="2021-03-19T00:27:23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106" d="100"/>
          <a:sy n="106" d="100"/>
        </p:scale>
        <p:origin x="2216" y="76"/>
      </p:cViewPr>
      <p:guideLst>
        <p:guide orient="horz" pos="2160"/>
        <p:guide pos="2880"/>
        <p:guide orient="horz" pos="828"/>
        <p:guide pos="3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082" y="108"/>
      </p:cViewPr>
      <p:guideLst>
        <p:guide orient="horz" pos="2159"/>
        <p:guide pos="3085"/>
        <p:guide orient="horz" pos="3110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DBE5573C-196F-44FF-A4D9-00F686229513}"/>
    <pc:docChg chg="modNotesMaster modHandout">
      <pc:chgData name="이준용" userId="b91c6c07-188f-4757-9924-c4a4872845a3" providerId="ADAL" clId="{DBE5573C-196F-44FF-A4D9-00F686229513}" dt="2021-03-19T00:27:23.847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62721"/>
            <a:ext cx="3157149" cy="514536"/>
          </a:xfrm>
          <a:prstGeom prst="rect">
            <a:avLst/>
          </a:prstGeom>
        </p:spPr>
        <p:txBody>
          <a:bodyPr vert="horz" lIns="100481" tIns="50241" rIns="100481" bIns="50241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660286" y="9362721"/>
            <a:ext cx="3157149" cy="514536"/>
          </a:xfrm>
          <a:prstGeom prst="rect">
            <a:avLst/>
          </a:prstGeom>
        </p:spPr>
        <p:txBody>
          <a:bodyPr vert="horz" lIns="100481" tIns="50241" rIns="100481" bIns="50241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4629"/>
          </a:xfrm>
          <a:prstGeom prst="rect">
            <a:avLst/>
          </a:prstGeom>
        </p:spPr>
        <p:txBody>
          <a:bodyPr vert="horz" lIns="92763" tIns="46382" rIns="92763" bIns="4638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5" y="0"/>
            <a:ext cx="2945862" cy="494629"/>
          </a:xfrm>
          <a:prstGeom prst="rect">
            <a:avLst/>
          </a:prstGeom>
        </p:spPr>
        <p:txBody>
          <a:bodyPr vert="horz" lIns="92763" tIns="46382" rIns="92763" bIns="46382" rtlCol="0"/>
          <a:lstStyle>
            <a:lvl1pPr algn="r">
              <a:defRPr sz="12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63" tIns="46382" rIns="92763" bIns="4638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5" y="4689020"/>
            <a:ext cx="5438748" cy="4444000"/>
          </a:xfrm>
          <a:prstGeom prst="rect">
            <a:avLst/>
          </a:prstGeom>
        </p:spPr>
        <p:txBody>
          <a:bodyPr vert="horz" lIns="92763" tIns="46382" rIns="92763" bIns="46382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6503"/>
            <a:ext cx="2945862" cy="494628"/>
          </a:xfrm>
          <a:prstGeom prst="rect">
            <a:avLst/>
          </a:prstGeom>
        </p:spPr>
        <p:txBody>
          <a:bodyPr vert="horz" lIns="92763" tIns="46382" rIns="92763" bIns="4638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95" y="9376503"/>
            <a:ext cx="2945862" cy="494628"/>
          </a:xfrm>
          <a:prstGeom prst="rect">
            <a:avLst/>
          </a:prstGeom>
        </p:spPr>
        <p:txBody>
          <a:bodyPr vert="horz" lIns="92763" tIns="46382" rIns="92763" bIns="46382" rtlCol="0" anchor="b"/>
          <a:lstStyle>
            <a:lvl1pPr algn="r">
              <a:defRPr sz="12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71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9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64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14272" indent="-27472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098880" indent="-219776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538432" indent="-219776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1977984" indent="-219776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417536" indent="-21977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857089" indent="-21977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296641" indent="-21977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736193" indent="-21977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fld id="{973089C5-EB85-4981-BB9D-6A5676032D5F}" type="slidenum">
              <a:rPr lang="ko-KR" altLang="en-US" smtClean="0"/>
              <a:pPr eaLnBrk="1" hangingPunct="1"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4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2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43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8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3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3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1220" y="-4698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March 19,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March 19,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March 19,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March 19,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March 19,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March 19,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March 19,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March 19,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March 19,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March 19,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March 19,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solidFill>
                  <a:schemeClr val="tx2"/>
                </a:solidFill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자료구조와 알고리즘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01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378312"/>
            <a:ext cx="8229600" cy="5246043"/>
          </a:xfrm>
        </p:spPr>
        <p:txBody>
          <a:bodyPr>
            <a:normAutofit/>
          </a:bodyPr>
          <a:lstStyle/>
          <a:p>
            <a:pPr marL="708660" lvl="1" indent="-342900">
              <a:defRPr/>
            </a:pPr>
            <a:r>
              <a:rPr lang="ko-KR" altLang="en-US" sz="2000" dirty="0">
                <a:latin typeface="+mn-ea"/>
              </a:rPr>
              <a:t>사용자가 자료형을 이용하는데 필요한 핵심적인 부분</a:t>
            </a:r>
            <a:endParaRPr lang="en-US" altLang="ko-KR" sz="2000" dirty="0">
              <a:latin typeface="+mn-ea"/>
            </a:endParaRPr>
          </a:p>
          <a:p>
            <a:pPr marL="708660" lvl="1" indent="-342900">
              <a:defRPr/>
            </a:pPr>
            <a:endParaRPr lang="en-US" altLang="ko-KR" sz="2000" dirty="0">
              <a:latin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추상 </a:t>
            </a:r>
            <a:r>
              <a:rPr lang="ko-KR" altLang="en-US" dirty="0" err="1"/>
              <a:t>자료형</a:t>
            </a:r>
            <a:r>
              <a:rPr lang="en-US" altLang="ko-KR" dirty="0"/>
              <a:t>(ADT)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92" y="2258870"/>
            <a:ext cx="7335815" cy="3060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데이터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여러 원소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항목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들의 모임 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연산들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</a:t>
            </a:r>
          </a:p>
          <a:p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400050" lvl="1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Bag() :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비어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있는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Bag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을 새로 만든다 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400050" lvl="1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insert(e) : Bag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항목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 e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를 넣는다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400050" lvl="1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remove(e): Bag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e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가 있는지 검사하여 있으면 이 원소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항목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을 삭제한다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400050" lvl="1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contains(e): Bag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e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가 있으면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를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없으면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를 반환한다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400050" lvl="1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….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</a:t>
            </a:r>
            <a:r>
              <a:rPr lang="en-US" altLang="ko-KR" dirty="0"/>
              <a:t>) Bag</a:t>
            </a:r>
            <a:r>
              <a:rPr lang="ko-KR" altLang="en-US" dirty="0"/>
              <a:t>의 추상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>
                <a:solidFill>
                  <a:srgbClr val="0000FF"/>
                </a:solidFill>
              </a:rPr>
              <a:t>1.3 </a:t>
            </a:r>
            <a:r>
              <a:rPr lang="ko-KR" altLang="en-US" sz="3600" dirty="0">
                <a:solidFill>
                  <a:srgbClr val="0000FF"/>
                </a:solidFill>
              </a:rPr>
              <a:t>알고리즘의 성능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알고리즘의 실행시간을 측정해 보자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알고리즘의 복잡도 분석이란</a:t>
            </a:r>
            <a:r>
              <a:rPr lang="en-US" altLang="ko-KR" sz="240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빅오</a:t>
            </a:r>
            <a:r>
              <a:rPr lang="en-US" altLang="ko-KR" sz="2400" dirty="0">
                <a:solidFill>
                  <a:schemeClr val="tx2"/>
                </a:solidFill>
              </a:rPr>
              <a:t>, </a:t>
            </a:r>
            <a:r>
              <a:rPr lang="ko-KR" altLang="en-US" sz="2400" dirty="0" err="1">
                <a:solidFill>
                  <a:schemeClr val="tx2"/>
                </a:solidFill>
              </a:rPr>
              <a:t>빅오메가</a:t>
            </a:r>
            <a:r>
              <a:rPr lang="en-US" altLang="ko-KR" sz="2400" dirty="0">
                <a:solidFill>
                  <a:schemeClr val="tx2"/>
                </a:solidFill>
              </a:rPr>
              <a:t>, </a:t>
            </a:r>
            <a:r>
              <a:rPr lang="ko-KR" altLang="en-US" sz="2400" dirty="0" err="1">
                <a:solidFill>
                  <a:schemeClr val="tx2"/>
                </a:solidFill>
              </a:rPr>
              <a:t>빅세타</a:t>
            </a:r>
            <a:r>
              <a:rPr lang="ko-KR" altLang="en-US" sz="2400" dirty="0">
                <a:solidFill>
                  <a:schemeClr val="tx2"/>
                </a:solidFill>
              </a:rPr>
              <a:t> 표기법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입력 데이터에 따른 성능 차이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7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알고리즘의 성능 분석 기법</a:t>
            </a:r>
          </a:p>
          <a:p>
            <a:pPr lvl="1"/>
            <a:r>
              <a:rPr lang="ko-KR" altLang="en-US" sz="2000" b="1" dirty="0">
                <a:solidFill>
                  <a:srgbClr val="0000FF"/>
                </a:solidFill>
              </a:rPr>
              <a:t>실행 시간을 측정</a:t>
            </a:r>
            <a:r>
              <a:rPr lang="ko-KR" altLang="en-US" sz="2000" b="1" dirty="0"/>
              <a:t>하는 방법</a:t>
            </a:r>
          </a:p>
          <a:p>
            <a:pPr lvl="2"/>
            <a:r>
              <a:rPr lang="ko-KR" altLang="en-US" sz="1800" dirty="0"/>
              <a:t>두 개의 알고리즘의 실제 실행 시간을 측정하는 것</a:t>
            </a:r>
          </a:p>
          <a:p>
            <a:pPr lvl="2"/>
            <a:r>
              <a:rPr lang="ko-KR" altLang="en-US" sz="1800" dirty="0"/>
              <a:t>실제로 구현하는 것이 필요</a:t>
            </a:r>
          </a:p>
          <a:p>
            <a:pPr lvl="2"/>
            <a:r>
              <a:rPr lang="ko-KR" altLang="en-US" sz="1800" dirty="0"/>
              <a:t>동일한 하드웨어를 사용하여야 함</a:t>
            </a:r>
            <a:endParaRPr lang="en-US" altLang="ko-KR" sz="1800" dirty="0"/>
          </a:p>
          <a:p>
            <a:pPr lvl="2"/>
            <a:endParaRPr lang="ko-KR" altLang="en-US" sz="1800" dirty="0"/>
          </a:p>
          <a:p>
            <a:pPr lvl="1"/>
            <a:r>
              <a:rPr lang="ko-KR" altLang="en-US" sz="2000" b="1" dirty="0">
                <a:solidFill>
                  <a:srgbClr val="FF0000"/>
                </a:solidFill>
              </a:rPr>
              <a:t>알고리즘의 복잡도</a:t>
            </a:r>
            <a:r>
              <a:rPr lang="ko-KR" altLang="en-US" sz="2000" b="1" dirty="0"/>
              <a:t>를 분석하는 방법</a:t>
            </a:r>
          </a:p>
          <a:p>
            <a:pPr lvl="2"/>
            <a:r>
              <a:rPr lang="ko-KR" altLang="en-US" sz="1800" dirty="0"/>
              <a:t>직접 구현하지 않고서도 수행 시간을 분석하는 것</a:t>
            </a:r>
          </a:p>
          <a:p>
            <a:pPr lvl="2"/>
            <a:r>
              <a:rPr lang="ko-KR" altLang="en-US" sz="1800" dirty="0"/>
              <a:t>알고리즘이 수행하는 기본 연산의 수를 측정하여 비교</a:t>
            </a:r>
          </a:p>
          <a:p>
            <a:pPr lvl="3"/>
            <a:r>
              <a:rPr lang="ko-KR" altLang="en-US" sz="1800" dirty="0"/>
              <a:t> 수행되는 기본 연산의 수는 입력 크기 </a:t>
            </a:r>
            <a:r>
              <a:rPr lang="en-US" altLang="ko-KR" sz="1800" dirty="0"/>
              <a:t>n</a:t>
            </a:r>
            <a:r>
              <a:rPr lang="ko-KR" altLang="en-US" sz="1800" dirty="0"/>
              <a:t>의 함수</a:t>
            </a:r>
          </a:p>
          <a:p>
            <a:pPr lvl="2"/>
            <a:r>
              <a:rPr lang="ko-KR" altLang="en-US" sz="1800" b="1" dirty="0">
                <a:solidFill>
                  <a:srgbClr val="0070C0"/>
                </a:solidFill>
              </a:rPr>
              <a:t>시간 복잡도 분석 </a:t>
            </a:r>
            <a:r>
              <a:rPr lang="en-US" altLang="ko-KR" sz="1800" dirty="0"/>
              <a:t>: </a:t>
            </a:r>
            <a:r>
              <a:rPr lang="ko-KR" altLang="en-US" sz="1800" dirty="0"/>
              <a:t>수행 시간 분석</a:t>
            </a:r>
          </a:p>
          <a:p>
            <a:pPr lvl="2"/>
            <a:r>
              <a:rPr lang="ko-KR" altLang="en-US" sz="1800" b="1" dirty="0">
                <a:solidFill>
                  <a:srgbClr val="0070C0"/>
                </a:solidFill>
              </a:rPr>
              <a:t>공간 복잡도 분석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수행시</a:t>
            </a:r>
            <a:r>
              <a:rPr lang="ko-KR" altLang="en-US" sz="1800" dirty="0"/>
              <a:t> 필요로 하는 메모리 공간 분석</a:t>
            </a:r>
          </a:p>
          <a:p>
            <a:endParaRPr lang="ko-KR" altLang="en-US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성능분석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 err="1">
                <a:latin typeface="+mn-ea"/>
              </a:rPr>
              <a:t>파이썬의</a:t>
            </a:r>
            <a:r>
              <a:rPr lang="ko-KR" altLang="en-US" sz="2400" dirty="0">
                <a:latin typeface="+mn-ea"/>
              </a:rPr>
              <a:t> 실행시간 측정 코드 예</a:t>
            </a:r>
            <a:endParaRPr lang="en-US" altLang="ko-KR" sz="24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(1) </a:t>
            </a:r>
            <a:r>
              <a:rPr lang="ko-KR" altLang="en-US" dirty="0"/>
              <a:t>실행시간 측정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0" y="1853825"/>
            <a:ext cx="8136920" cy="26051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ko-KR" altLang="en-US" sz="2400" dirty="0"/>
              <a:t>시간 복잡도</a:t>
            </a:r>
            <a:endParaRPr lang="en-US" altLang="ko-KR" sz="2400" dirty="0"/>
          </a:p>
          <a:p>
            <a:pPr lvl="1"/>
            <a:r>
              <a:rPr lang="ko-KR" altLang="en-US" sz="2000" dirty="0"/>
              <a:t>산술</a:t>
            </a:r>
            <a:r>
              <a:rPr lang="en-US" altLang="ko-KR" sz="2000" dirty="0"/>
              <a:t>, </a:t>
            </a:r>
            <a:r>
              <a:rPr lang="ko-KR" altLang="en-US" sz="2000" dirty="0"/>
              <a:t>대입</a:t>
            </a:r>
            <a:r>
              <a:rPr lang="en-US" altLang="ko-KR" sz="2000" dirty="0"/>
              <a:t>, </a:t>
            </a:r>
            <a:r>
              <a:rPr lang="ko-KR" altLang="en-US" sz="2000" dirty="0"/>
              <a:t>비교</a:t>
            </a:r>
            <a:r>
              <a:rPr lang="en-US" altLang="ko-KR" sz="2000" dirty="0"/>
              <a:t>, </a:t>
            </a:r>
            <a:r>
              <a:rPr lang="ko-KR" altLang="en-US" sz="2000" dirty="0"/>
              <a:t>이동의 기본적인 연산 고려</a:t>
            </a:r>
          </a:p>
          <a:p>
            <a:pPr lvl="1"/>
            <a:r>
              <a:rPr lang="ko-KR" altLang="en-US" sz="2000" dirty="0"/>
              <a:t>알고리즘을 수행할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수행되는 기본 연산의 개수를 계산</a:t>
            </a:r>
            <a:endParaRPr lang="en-US" altLang="ko-KR" sz="2000" dirty="0"/>
          </a:p>
          <a:p>
            <a:pPr lvl="1"/>
            <a:r>
              <a:rPr lang="ko-KR" altLang="en-US" sz="2000" dirty="0"/>
              <a:t>입력 크기 </a:t>
            </a:r>
            <a:r>
              <a:rPr lang="en-US" altLang="ko-KR" sz="2000" dirty="0"/>
              <a:t>n</a:t>
            </a:r>
            <a:r>
              <a:rPr lang="ko-KR" altLang="en-US" sz="2000" dirty="0"/>
              <a:t>에 대한 함수</a:t>
            </a:r>
            <a:r>
              <a:rPr lang="en-US" altLang="ko-KR" sz="2000" dirty="0"/>
              <a:t>-&gt; </a:t>
            </a:r>
            <a:r>
              <a:rPr lang="ko-KR" altLang="en-US" sz="2000" dirty="0"/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시간복잡도</a:t>
            </a:r>
            <a:r>
              <a:rPr lang="ko-KR" altLang="en-US" sz="2000" b="1" dirty="0">
                <a:solidFill>
                  <a:srgbClr val="FF0000"/>
                </a:solidFill>
              </a:rPr>
              <a:t> 함수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T(n)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(2) </a:t>
            </a:r>
            <a:r>
              <a:rPr lang="ko-KR" altLang="en-US" dirty="0"/>
              <a:t>복잡도 분석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0" y="2843935"/>
            <a:ext cx="7106800" cy="27439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3 </a:t>
            </a:r>
            <a:r>
              <a:rPr lang="ko-KR" altLang="en-US" sz="2400" dirty="0">
                <a:latin typeface="+mn-ea"/>
              </a:rPr>
              <a:t>가지 알고리즘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각 알고리즘이 수행하는 연산의 개수 계산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단 </a:t>
            </a:r>
            <a:r>
              <a:rPr lang="en-US" altLang="ko-KR" sz="2000" dirty="0">
                <a:latin typeface="+mn-ea"/>
              </a:rPr>
              <a:t>for </a:t>
            </a:r>
            <a:r>
              <a:rPr lang="ko-KR" altLang="en-US" sz="2000" dirty="0">
                <a:latin typeface="+mn-ea"/>
              </a:rPr>
              <a:t>루프 제어 연산은 고려하지 않음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/>
              <p:cNvSpPr txBox="1">
                <a:spLocks/>
              </p:cNvSpPr>
              <p:nvPr/>
            </p:nvSpPr>
            <p:spPr>
              <a:xfrm>
                <a:off x="476545" y="368660"/>
                <a:ext cx="8289630" cy="76508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36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구하는 문제</a:t>
                </a:r>
              </a:p>
            </p:txBody>
          </p:sp>
        </mc:Choice>
        <mc:Fallback xmlns="">
          <p:sp>
            <p:nvSpPr>
              <p:cNvPr id="6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5" y="368660"/>
                <a:ext cx="8289630" cy="765086"/>
              </a:xfrm>
              <a:prstGeom prst="rect">
                <a:avLst/>
              </a:prstGeom>
              <a:blipFill>
                <a:blip r:embed="rId2"/>
                <a:stretch>
                  <a:fillRect t="-4762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F73C6D24-2FF2-4FDA-8ED8-3336DE989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208450"/>
              </p:ext>
            </p:extLst>
          </p:nvPr>
        </p:nvGraphicFramePr>
        <p:xfrm>
          <a:off x="816259" y="3113965"/>
          <a:ext cx="7511481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6">
                  <a:extLst>
                    <a:ext uri="{9D8B030D-6E8A-4147-A177-3AD203B41FA5}">
                      <a16:colId xmlns:a16="http://schemas.microsoft.com/office/drawing/2014/main" val="722830803"/>
                    </a:ext>
                  </a:extLst>
                </a:gridCol>
                <a:gridCol w="1390855">
                  <a:extLst>
                    <a:ext uri="{9D8B030D-6E8A-4147-A177-3AD203B41FA5}">
                      <a16:colId xmlns:a16="http://schemas.microsoft.com/office/drawing/2014/main" val="3029819805"/>
                    </a:ext>
                  </a:extLst>
                </a:gridCol>
                <a:gridCol w="2179417">
                  <a:extLst>
                    <a:ext uri="{9D8B030D-6E8A-4147-A177-3AD203B41FA5}">
                      <a16:colId xmlns:a16="http://schemas.microsoft.com/office/drawing/2014/main" val="2231800603"/>
                    </a:ext>
                  </a:extLst>
                </a:gridCol>
                <a:gridCol w="2411093">
                  <a:extLst>
                    <a:ext uri="{9D8B030D-6E8A-4147-A177-3AD203B41FA5}">
                      <a16:colId xmlns:a16="http://schemas.microsoft.com/office/drawing/2014/main" val="5809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49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유사코드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 ← n*n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= 1 to 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sum ← </a:t>
                      </a:r>
                      <a:r>
                        <a:rPr lang="en-US" altLang="ko-KR" dirty="0" err="1"/>
                        <a:t>sum+n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= 1  to n</a:t>
                      </a:r>
                    </a:p>
                    <a:p>
                      <a:pPr latinLnBrk="1"/>
                      <a:r>
                        <a:rPr lang="en-US" altLang="ko-KR" dirty="0"/>
                        <a:t>   for j = 1 to 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sum ← sum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30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곱셈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덧셈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덧셈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수행시간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기본연산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T(n)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r>
                        <a:rPr lang="en-US" altLang="ko-KR" baseline="30000" dirty="0"/>
                        <a:t>2</a:t>
                      </a:r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021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제목 1"/>
              <p:cNvSpPr txBox="1">
                <a:spLocks/>
              </p:cNvSpPr>
              <p:nvPr/>
            </p:nvSpPr>
            <p:spPr>
              <a:xfrm>
                <a:off x="476545" y="368660"/>
                <a:ext cx="8289630" cy="76508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36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구하는 세 알고리즘 비교</a:t>
                </a:r>
              </a:p>
            </p:txBody>
          </p:sp>
        </mc:Choice>
        <mc:Fallback xmlns="">
          <p:sp>
            <p:nvSpPr>
              <p:cNvPr id="14" name="제목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5" y="368660"/>
                <a:ext cx="8289630" cy="765086"/>
              </a:xfrm>
              <a:prstGeom prst="rect">
                <a:avLst/>
              </a:prstGeom>
              <a:blipFill>
                <a:blip r:embed="rId2"/>
                <a:stretch>
                  <a:fillRect t="-4762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194C037-7A65-4028-89C3-B870A3BAA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05" y="1898830"/>
            <a:ext cx="7800975" cy="322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BE840-7FB3-49F9-BBC7-C1F5B737354B}"/>
                  </a:ext>
                </a:extLst>
              </p:cNvPr>
              <p:cNvSpPr txBox="1"/>
              <p:nvPr/>
            </p:nvSpPr>
            <p:spPr>
              <a:xfrm>
                <a:off x="6564637" y="3441492"/>
                <a:ext cx="185737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BE840-7FB3-49F9-BBC7-C1F5B7373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637" y="3441492"/>
                <a:ext cx="1857375" cy="276999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FD536-2915-4D75-BE1A-185F687C8676}"/>
                  </a:ext>
                </a:extLst>
              </p:cNvPr>
              <p:cNvSpPr txBox="1"/>
              <p:nvPr/>
            </p:nvSpPr>
            <p:spPr>
              <a:xfrm>
                <a:off x="6564637" y="1896235"/>
                <a:ext cx="17430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AFD536-2915-4D75-BE1A-185F687C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637" y="1896235"/>
                <a:ext cx="1743074" cy="276999"/>
              </a:xfrm>
              <a:prstGeom prst="rect">
                <a:avLst/>
              </a:prstGeom>
              <a:blipFill>
                <a:blip r:embed="rId5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12905-0AF4-4167-9F66-AAA5202D6AB2}"/>
                  </a:ext>
                </a:extLst>
              </p:cNvPr>
              <p:cNvSpPr txBox="1"/>
              <p:nvPr/>
            </p:nvSpPr>
            <p:spPr>
              <a:xfrm>
                <a:off x="6598194" y="4343386"/>
                <a:ext cx="185737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12905-0AF4-4167-9F66-AAA5202D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194" y="4343386"/>
                <a:ext cx="1857375" cy="276999"/>
              </a:xfrm>
              <a:prstGeom prst="rect">
                <a:avLst/>
              </a:prstGeom>
              <a:blipFill>
                <a:blip r:embed="rId6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내용 개체 틀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76545" y="1314450"/>
                <a:ext cx="8459788" cy="1851787"/>
              </a:xfrm>
            </p:spPr>
            <p:txBody>
              <a:bodyPr>
                <a:normAutofit/>
              </a:bodyPr>
              <a:lstStyle/>
              <a:p>
                <a:pPr marL="309563">
                  <a:lnSpc>
                    <a:spcPct val="120000"/>
                  </a:lnSpc>
                </a:pPr>
                <a:r>
                  <a:rPr lang="en-US" altLang="ko-KR" sz="2000" dirty="0">
                    <a:latin typeface="+mn-ea"/>
                  </a:rPr>
                  <a:t>n(</a:t>
                </a:r>
                <a:r>
                  <a:rPr lang="ko-KR" altLang="en-US" sz="2000" dirty="0">
                    <a:latin typeface="+mn-ea"/>
                  </a:rPr>
                  <a:t>입력 크기</a:t>
                </a:r>
                <a:r>
                  <a:rPr lang="en-US" altLang="ko-KR" sz="2000" dirty="0">
                    <a:latin typeface="+mn-ea"/>
                  </a:rPr>
                  <a:t>)</a:t>
                </a:r>
                <a:r>
                  <a:rPr lang="ko-KR" altLang="en-US" sz="2000" dirty="0">
                    <a:latin typeface="+mn-ea"/>
                  </a:rPr>
                  <a:t>이 커지면 차수가 가장 큰</a:t>
                </a:r>
                <a:r>
                  <a:rPr lang="en-US" altLang="ko-KR" sz="2000" dirty="0">
                    <a:latin typeface="+mn-ea"/>
                  </a:rPr>
                  <a:t>(</a:t>
                </a:r>
                <a:r>
                  <a:rPr lang="ko-KR" altLang="en-US" sz="2000" dirty="0">
                    <a:latin typeface="+mn-ea"/>
                  </a:rPr>
                  <a:t>증가율이 가장 큰</a:t>
                </a:r>
                <a:r>
                  <a:rPr lang="en-US" altLang="ko-KR" sz="2000" dirty="0">
                    <a:latin typeface="+mn-ea"/>
                  </a:rPr>
                  <a:t>)</a:t>
                </a:r>
                <a:r>
                  <a:rPr lang="ko-KR" altLang="en-US" sz="2000" dirty="0">
                    <a:latin typeface="+mn-ea"/>
                  </a:rPr>
                  <a:t> 항이 수행시간</a:t>
                </a:r>
                <a:r>
                  <a:rPr lang="en-US" altLang="ko-KR" sz="2000" dirty="0">
                    <a:latin typeface="+mn-ea"/>
                  </a:rPr>
                  <a:t>(</a:t>
                </a:r>
                <a:r>
                  <a:rPr lang="ko-KR" altLang="en-US" sz="2000" dirty="0">
                    <a:latin typeface="+mn-ea"/>
                  </a:rPr>
                  <a:t>수행되는 기본연산 수</a:t>
                </a:r>
                <a:r>
                  <a:rPr lang="en-US" altLang="ko-KR" sz="2000" dirty="0">
                    <a:latin typeface="+mn-ea"/>
                  </a:rPr>
                  <a:t>)</a:t>
                </a:r>
                <a:r>
                  <a:rPr lang="ko-KR" altLang="en-US" sz="2000" dirty="0">
                    <a:latin typeface="+mn-ea"/>
                  </a:rPr>
                  <a:t>에</a:t>
                </a:r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절대적인 영향</a:t>
                </a:r>
                <a:endParaRPr lang="en-US" altLang="ko-KR" sz="2000" dirty="0">
                  <a:latin typeface="+mn-ea"/>
                </a:endParaRPr>
              </a:p>
              <a:p>
                <a:pPr marL="628650" lvl="1" indent="-342900"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</a:rPr>
                  <a:t>다른 항들은 상대적으로 무시 </a:t>
                </a:r>
                <a:endParaRPr lang="en-US" altLang="ko-KR" sz="2000" dirty="0">
                  <a:latin typeface="+mn-ea"/>
                </a:endParaRPr>
              </a:p>
              <a:p>
                <a:pPr marL="628650" lvl="1" indent="-342900"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</a:rPr>
                  <a:t>예</a:t>
                </a:r>
                <a:r>
                  <a:rPr lang="en-US" altLang="ko-KR" sz="2000" dirty="0">
                    <a:latin typeface="+mn-ea"/>
                  </a:rPr>
                  <a:t>:  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29700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76545" y="1314450"/>
                <a:ext cx="8459788" cy="1851787"/>
              </a:xfrm>
              <a:blipFill>
                <a:blip r:embed="rId2"/>
                <a:stretch>
                  <a:fillRect l="-648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699" name="그룹 1"/>
          <p:cNvGrpSpPr>
            <a:grpSpLocks/>
          </p:cNvGrpSpPr>
          <p:nvPr/>
        </p:nvGrpSpPr>
        <p:grpSpPr bwMode="auto">
          <a:xfrm>
            <a:off x="2591780" y="4895808"/>
            <a:ext cx="2317415" cy="1528762"/>
            <a:chOff x="5945523" y="1584325"/>
            <a:chExt cx="2317415" cy="1528763"/>
          </a:xfrm>
        </p:grpSpPr>
        <p:sp>
          <p:nvSpPr>
            <p:cNvPr id="29703" name="Text Box 28"/>
            <p:cNvSpPr txBox="1">
              <a:spLocks noChangeArrowheads="1"/>
            </p:cNvSpPr>
            <p:nvPr/>
          </p:nvSpPr>
          <p:spPr bwMode="auto">
            <a:xfrm>
              <a:off x="6242098" y="1584325"/>
              <a:ext cx="1927131" cy="92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dirty="0">
                  <a:latin typeface="+mn-ea"/>
                  <a:ea typeface="+mn-ea"/>
                </a:rPr>
                <a:t>n=100</a:t>
              </a:r>
              <a:r>
                <a:rPr lang="ko-KR" altLang="en-US" dirty="0">
                  <a:latin typeface="+mn-ea"/>
                  <a:ea typeface="+mn-ea"/>
                </a:rPr>
                <a:t>인 경우</a:t>
              </a:r>
            </a:p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  <a:p>
              <a:pPr eaLnBrk="1" hangingPunct="1"/>
              <a:r>
                <a:rPr lang="en-US" altLang="ko-KR" dirty="0">
                  <a:latin typeface="+mn-ea"/>
                  <a:ea typeface="+mn-ea"/>
                </a:rPr>
                <a:t>T(n)= n</a:t>
              </a:r>
              <a:r>
                <a:rPr lang="en-US" altLang="ko-KR" baseline="30000" dirty="0">
                  <a:latin typeface="+mn-ea"/>
                  <a:ea typeface="+mn-ea"/>
                </a:rPr>
                <a:t>2 </a:t>
              </a:r>
              <a:r>
                <a:rPr lang="en-US" altLang="ko-KR" dirty="0">
                  <a:latin typeface="+mn-ea"/>
                  <a:ea typeface="+mn-ea"/>
                </a:rPr>
                <a:t>+ n + 1</a:t>
              </a:r>
            </a:p>
          </p:txBody>
        </p:sp>
        <p:sp>
          <p:nvSpPr>
            <p:cNvPr id="29704" name="Oval 29"/>
            <p:cNvSpPr>
              <a:spLocks noChangeArrowheads="1"/>
            </p:cNvSpPr>
            <p:nvPr/>
          </p:nvSpPr>
          <p:spPr bwMode="auto">
            <a:xfrm>
              <a:off x="6821488" y="2124075"/>
              <a:ext cx="360362" cy="360363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9705" name="Oval 30"/>
            <p:cNvSpPr>
              <a:spLocks noChangeArrowheads="1"/>
            </p:cNvSpPr>
            <p:nvPr/>
          </p:nvSpPr>
          <p:spPr bwMode="auto">
            <a:xfrm>
              <a:off x="7272338" y="2124075"/>
              <a:ext cx="720725" cy="360363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9706" name="AutoShape 31"/>
            <p:cNvSpPr>
              <a:spLocks noChangeArrowheads="1"/>
            </p:cNvSpPr>
            <p:nvPr/>
          </p:nvSpPr>
          <p:spPr bwMode="auto">
            <a:xfrm>
              <a:off x="5945523" y="2708275"/>
              <a:ext cx="1012490" cy="404813"/>
            </a:xfrm>
            <a:prstGeom prst="wedgeRoundRectCallout">
              <a:avLst>
                <a:gd name="adj1" fmla="val 43954"/>
                <a:gd name="adj2" fmla="val -11117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dirty="0">
                  <a:solidFill>
                    <a:srgbClr val="FF3300"/>
                  </a:solidFill>
                  <a:latin typeface="+mn-ea"/>
                  <a:ea typeface="+mn-ea"/>
                </a:rPr>
                <a:t>99%</a:t>
              </a:r>
            </a:p>
          </p:txBody>
        </p:sp>
        <p:sp>
          <p:nvSpPr>
            <p:cNvPr id="29707" name="AutoShape 32"/>
            <p:cNvSpPr>
              <a:spLocks noChangeArrowheads="1"/>
            </p:cNvSpPr>
            <p:nvPr/>
          </p:nvSpPr>
          <p:spPr bwMode="auto">
            <a:xfrm>
              <a:off x="7632700" y="2708275"/>
              <a:ext cx="630238" cy="404813"/>
            </a:xfrm>
            <a:prstGeom prst="wedgeRoundRectCallout">
              <a:avLst>
                <a:gd name="adj1" fmla="val -46472"/>
                <a:gd name="adj2" fmla="val -10529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ko-KR" dirty="0">
                  <a:latin typeface="+mn-ea"/>
                  <a:ea typeface="+mn-ea"/>
                </a:rPr>
                <a:t>1%</a:t>
              </a: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92" y="3357865"/>
            <a:ext cx="6952735" cy="14398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내용 개체 틀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76545" y="1314449"/>
                <a:ext cx="8459788" cy="4634831"/>
              </a:xfrm>
            </p:spPr>
            <p:txBody>
              <a:bodyPr>
                <a:normAutofit fontScale="92500" lnSpcReduction="10000"/>
              </a:bodyPr>
              <a:lstStyle/>
              <a:p>
                <a:pPr marL="309563">
                  <a:lnSpc>
                    <a:spcPct val="120000"/>
                  </a:lnSpc>
                </a:pPr>
                <a:r>
                  <a:rPr lang="ko-KR" altLang="en-US" sz="2000" dirty="0">
                    <a:latin typeface="+mn-ea"/>
                  </a:rPr>
                  <a:t>수행시간 </a:t>
                </a:r>
                <a:r>
                  <a:rPr lang="en-US" altLang="ko-KR" sz="2000" dirty="0">
                    <a:latin typeface="+mn-ea"/>
                  </a:rPr>
                  <a:t>T(n) = </a:t>
                </a:r>
                <a:r>
                  <a:rPr lang="ko-KR" altLang="en-US" sz="2000" dirty="0">
                    <a:latin typeface="+mn-ea"/>
                  </a:rPr>
                  <a:t>수행되는 기본연산 수</a:t>
                </a:r>
                <a:endParaRPr lang="en-US" altLang="ko-KR" sz="2000" dirty="0">
                  <a:latin typeface="+mn-ea"/>
                </a:endParaRPr>
              </a:p>
              <a:p>
                <a:pPr marL="400050" lvl="1" indent="0">
                  <a:lnSpc>
                    <a:spcPct val="120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T(n)</a:t>
                </a:r>
                <a:r>
                  <a:rPr lang="ko-KR" altLang="en-US" sz="2000" dirty="0">
                    <a:latin typeface="+mn-ea"/>
                  </a:rPr>
                  <a:t>에서 상수 무시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증가율이 가장 큰 항만 남김 </a:t>
                </a:r>
                <a:r>
                  <a:rPr lang="en-US" altLang="ko-KR" sz="2000" dirty="0">
                    <a:latin typeface="+mn-ea"/>
                  </a:rPr>
                  <a:t>(</a:t>
                </a:r>
                <a:r>
                  <a:rPr lang="ko-KR" altLang="en-US" sz="2000" dirty="0">
                    <a:latin typeface="+mn-ea"/>
                  </a:rPr>
                  <a:t>증가율이 낮은 다른 항들은 무시</a:t>
                </a:r>
                <a:r>
                  <a:rPr lang="en-US" altLang="ko-KR" sz="2000" dirty="0">
                    <a:latin typeface="+mn-ea"/>
                  </a:rPr>
                  <a:t>)</a:t>
                </a:r>
              </a:p>
              <a:p>
                <a:pPr marL="285750" lvl="1" indent="0">
                  <a:lnSpc>
                    <a:spcPct val="120000"/>
                  </a:lnSpc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285750" lvl="1" indent="0">
                  <a:lnSpc>
                    <a:spcPct val="120000"/>
                  </a:lnSpc>
                  <a:buNone/>
                </a:pPr>
                <a:r>
                  <a:rPr lang="ko-KR" altLang="en-US" sz="2000" dirty="0">
                    <a:latin typeface="+mn-ea"/>
                  </a:rPr>
                  <a:t>예</a:t>
                </a:r>
                <a:r>
                  <a:rPr lang="en-US" altLang="ko-KR" sz="2000" dirty="0">
                    <a:latin typeface="+mn-ea"/>
                  </a:rPr>
                  <a:t>:  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</a:rPr>
                      <m:t>+10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</a:p>
              <a:p>
                <a:pPr marL="285750" lvl="1" indent="0">
                  <a:lnSpc>
                    <a:spcPct val="120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                  O(n</a:t>
                </a:r>
                <a:r>
                  <a:rPr lang="en-US" altLang="ko-KR" sz="2000" baseline="30000" dirty="0">
                    <a:latin typeface="+mn-ea"/>
                  </a:rPr>
                  <a:t>2</a:t>
                </a:r>
                <a:r>
                  <a:rPr lang="en-US" altLang="ko-KR" sz="2000" dirty="0">
                    <a:latin typeface="+mn-ea"/>
                  </a:rPr>
                  <a:t>)</a:t>
                </a:r>
              </a:p>
              <a:p>
                <a:pPr marL="285750" lvl="1" indent="0">
                  <a:lnSpc>
                    <a:spcPct val="120000"/>
                  </a:lnSpc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285750" lvl="1" indent="0">
                  <a:lnSpc>
                    <a:spcPct val="120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     T(n) = n</a:t>
                </a:r>
                <a:r>
                  <a:rPr lang="en-US" altLang="ko-KR" sz="2000" baseline="30000" dirty="0">
                    <a:latin typeface="+mn-ea"/>
                  </a:rPr>
                  <a:t>2</a:t>
                </a:r>
                <a:r>
                  <a:rPr lang="en-US" altLang="ko-KR" sz="2000" dirty="0">
                    <a:latin typeface="+mn-ea"/>
                  </a:rPr>
                  <a:t> + 5 n log n + 10</a:t>
                </a:r>
              </a:p>
              <a:p>
                <a:pPr marL="285750" lvl="1" indent="0">
                  <a:lnSpc>
                    <a:spcPct val="120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                  O(n</a:t>
                </a:r>
                <a:r>
                  <a:rPr lang="en-US" altLang="ko-KR" sz="2000" baseline="30000" dirty="0">
                    <a:latin typeface="+mn-ea"/>
                  </a:rPr>
                  <a:t>2</a:t>
                </a:r>
                <a:r>
                  <a:rPr lang="en-US" altLang="ko-KR" sz="2000" dirty="0">
                    <a:latin typeface="+mn-ea"/>
                  </a:rPr>
                  <a:t>)</a:t>
                </a:r>
              </a:p>
              <a:p>
                <a:pPr marL="285750" lvl="1" indent="0">
                  <a:lnSpc>
                    <a:spcPct val="120000"/>
                  </a:lnSpc>
                  <a:buNone/>
                </a:pPr>
                <a:endParaRPr lang="en-US" altLang="ko-KR" sz="2000" dirty="0">
                  <a:latin typeface="+mn-ea"/>
                </a:endParaRPr>
              </a:p>
              <a:p>
                <a:pPr marL="285750" lvl="1" indent="0">
                  <a:lnSpc>
                    <a:spcPct val="120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     T(n) = 10</a:t>
                </a:r>
              </a:p>
              <a:p>
                <a:pPr marL="285750" lvl="1" indent="0">
                  <a:lnSpc>
                    <a:spcPct val="120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                  O(1)</a:t>
                </a:r>
              </a:p>
            </p:txBody>
          </p:sp>
        </mc:Choice>
        <mc:Fallback xmlns="">
          <p:sp>
            <p:nvSpPr>
              <p:cNvPr id="29700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76545" y="1314449"/>
                <a:ext cx="8459788" cy="4634831"/>
              </a:xfrm>
              <a:blipFill>
                <a:blip r:embed="rId2"/>
                <a:stretch>
                  <a:fillRect l="-504" t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</a:p>
        </p:txBody>
      </p:sp>
    </p:spTree>
    <p:extLst>
      <p:ext uri="{BB962C8B-B14F-4D97-AF65-F5344CB8AC3E}">
        <p14:creationId xmlns:p14="http://schemas.microsoft.com/office/powerpoint/2010/main" val="200669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>
                <a:solidFill>
                  <a:srgbClr val="0000FF"/>
                </a:solidFill>
              </a:rPr>
              <a:t>1.1 </a:t>
            </a:r>
            <a:r>
              <a:rPr lang="ko-KR" altLang="en-US" sz="3600" dirty="0">
                <a:solidFill>
                  <a:srgbClr val="0000FF"/>
                </a:solidFill>
              </a:rPr>
              <a:t>자료구조와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 err="1">
                <a:solidFill>
                  <a:schemeClr val="tx2"/>
                </a:solidFill>
              </a:rPr>
              <a:t>자료구조란</a:t>
            </a:r>
            <a:r>
              <a:rPr lang="en-US" altLang="ko-KR" sz="2400" kern="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알고리즘이란</a:t>
            </a:r>
            <a:r>
              <a:rPr lang="en-US" altLang="ko-KR" sz="2400" dirty="0">
                <a:solidFill>
                  <a:schemeClr val="tx2"/>
                </a:solidFill>
              </a:rPr>
              <a:t>?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알고리즘의 조건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알고리즘의 기술 방법</a:t>
            </a:r>
          </a:p>
        </p:txBody>
      </p:sp>
    </p:spTree>
    <p:extLst>
      <p:ext uri="{BB962C8B-B14F-4D97-AF65-F5344CB8AC3E}">
        <p14:creationId xmlns:p14="http://schemas.microsoft.com/office/powerpoint/2010/main" val="314294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내용 개체 틀 1"/>
          <p:cNvSpPr>
            <a:spLocks noGrp="1"/>
          </p:cNvSpPr>
          <p:nvPr>
            <p:ph idx="4294967295"/>
          </p:nvPr>
        </p:nvSpPr>
        <p:spPr>
          <a:xfrm>
            <a:off x="476545" y="1313765"/>
            <a:ext cx="8229600" cy="4525963"/>
          </a:xfrm>
        </p:spPr>
        <p:txBody>
          <a:bodyPr/>
          <a:lstStyle/>
          <a:p>
            <a:pPr lvl="2"/>
            <a:endParaRPr lang="en-US" altLang="ko-KR" sz="1800" dirty="0">
              <a:latin typeface="+mn-ea"/>
            </a:endParaRP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수행되는 기본 연산의 횟수를 </a:t>
            </a:r>
            <a:r>
              <a:rPr lang="ko-KR" altLang="en-US" sz="2200" dirty="0" err="1">
                <a:latin typeface="+mn-ea"/>
              </a:rPr>
              <a:t>점근적</a:t>
            </a:r>
            <a:r>
              <a:rPr lang="en-US" altLang="ko-KR" sz="2200" dirty="0">
                <a:latin typeface="+mn-ea"/>
              </a:rPr>
              <a:t>(n</a:t>
            </a:r>
            <a:r>
              <a:rPr lang="ko-KR" altLang="en-US" sz="2200" dirty="0">
                <a:latin typeface="+mn-ea"/>
              </a:rPr>
              <a:t>이 클 때 분석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으로 표기한 것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en-US" altLang="ko-KR" sz="2200" dirty="0">
                <a:latin typeface="+mn-ea"/>
              </a:rPr>
              <a:t>f(n)</a:t>
            </a:r>
            <a:r>
              <a:rPr lang="ko-KR" altLang="en-US" sz="2200" dirty="0">
                <a:latin typeface="+mn-ea"/>
              </a:rPr>
              <a:t>의 증가율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최고 차수 항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이 </a:t>
            </a:r>
            <a:r>
              <a:rPr lang="en-US" altLang="ko-KR" sz="2200" dirty="0">
                <a:latin typeface="+mn-ea"/>
              </a:rPr>
              <a:t>g(n)</a:t>
            </a:r>
            <a:r>
              <a:rPr lang="ko-KR" altLang="en-US" sz="2200" dirty="0">
                <a:latin typeface="+mn-ea"/>
              </a:rPr>
              <a:t>보다 같거나 작다는 의미</a:t>
            </a:r>
            <a:endParaRPr lang="en-US" altLang="ko-KR" sz="2200" dirty="0">
              <a:latin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빅오</a:t>
            </a:r>
            <a:r>
              <a:rPr lang="ko-KR" altLang="en-US" sz="3200" dirty="0"/>
              <a:t> 표기법의 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2" y="1313765"/>
            <a:ext cx="8595955" cy="15164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4373578"/>
            <a:ext cx="6255695" cy="21157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482860" y="1313765"/>
                <a:ext cx="8229600" cy="452596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)=5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이면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O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(1)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. 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왜냐하면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0=1,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=10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일 때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, </a:t>
                </a:r>
                <a:br>
                  <a:rPr lang="en-US" altLang="ko-KR" sz="2000" dirty="0">
                    <a:latin typeface="Consolas" pitchFamily="49" charset="0"/>
                    <a:cs typeface="Consolas" pitchFamily="49" charset="0"/>
                  </a:rPr>
                </a:b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Cambria Math"/>
                        <a:cs typeface="Consolas" pitchFamily="49" charset="0"/>
                      </a:rPr>
                      <m:t>≥</m:t>
                    </m:r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에 대하여 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Cambria Math"/>
                        <a:cs typeface="Consolas" pitchFamily="49" charset="0"/>
                      </a:rPr>
                      <m:t>≤</m:t>
                    </m:r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  <a:ea typeface="Cambria Math"/>
                        <a:cs typeface="Consolas" pitchFamily="49" charset="0"/>
                      </a:rPr>
                      <m:t>∙</m:t>
                    </m:r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 되기 때문이다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.</a:t>
                </a:r>
              </a:p>
              <a:p>
                <a:pPr lvl="1"/>
                <a:endParaRPr lang="en-US" altLang="ko-KR" sz="2000" dirty="0">
                  <a:latin typeface="Consolas" pitchFamily="49" charset="0"/>
                  <a:cs typeface="Consolas" pitchFamily="49" charset="0"/>
                </a:endParaRPr>
              </a:p>
              <a:p>
                <a:pPr lvl="1"/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)=2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+1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이면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O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)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. 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왜냐하면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0=2,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=3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일 때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, </a:t>
                </a:r>
                <a:br>
                  <a:rPr lang="en-US" altLang="ko-KR" sz="2000" dirty="0">
                    <a:latin typeface="Consolas" pitchFamily="49" charset="0"/>
                    <a:cs typeface="Consolas" pitchFamily="49" charset="0"/>
                  </a:rPr>
                </a:b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ea typeface="Cambria Math"/>
                    <a:cs typeface="Consolas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  <a:ea typeface="Cambria Math"/>
                        <a:cs typeface="Consolas" pitchFamily="49" charset="0"/>
                      </a:rPr>
                      <m:t>≥ </m:t>
                    </m:r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에 대하여 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2n+1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  <a:ea typeface="Cambria Math"/>
                        <a:cs typeface="Consolas" pitchFamily="49" charset="0"/>
                      </a:rPr>
                      <m:t>≤ </m:t>
                    </m:r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3n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 되기 때문이다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.</a:t>
                </a:r>
              </a:p>
              <a:p>
                <a:pPr lvl="1"/>
                <a:endParaRPr lang="en-US" altLang="ko-KR" sz="2000" dirty="0">
                  <a:latin typeface="Consolas" pitchFamily="49" charset="0"/>
                  <a:cs typeface="Consolas" pitchFamily="49" charset="0"/>
                </a:endParaRPr>
              </a:p>
              <a:p>
                <a:pPr lvl="1"/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)=3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/>
                            <a:cs typeface="Consolas" pitchFamily="49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/>
                        <a:cs typeface="Consolas" pitchFamily="49" charset="0"/>
                      </a:rPr>
                      <m:t>+</m:t>
                    </m:r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100 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이면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O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)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. 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왜냐하면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0=100,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=5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일 때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ea typeface="Cambria Math"/>
                    <a:cs typeface="Consolas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  <a:ea typeface="Cambria Math"/>
                        <a:cs typeface="Consolas" pitchFamily="49" charset="0"/>
                      </a:rPr>
                      <m:t>≥ </m:t>
                    </m:r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100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에 대하여 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 dirty="0">
                        <a:latin typeface="Cambria Math"/>
                        <a:cs typeface="Consolas" pitchFamily="49" charset="0"/>
                      </a:rPr>
                      <m:t>+</m:t>
                    </m:r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100</a:t>
                </a:r>
                <a:r>
                  <a:rPr lang="en-US" altLang="ko-KR" sz="2000" dirty="0">
                    <a:ea typeface="Cambria Math"/>
                    <a:cs typeface="Consolas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  <a:ea typeface="Cambria Math"/>
                        <a:cs typeface="Consolas" pitchFamily="49" charset="0"/>
                      </a:rPr>
                      <m:t>≤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/>
                            <a:cs typeface="Consolas" pitchFamily="49" charset="0"/>
                          </a:rPr>
                          <m:t>5</m:t>
                        </m:r>
                      </m:e>
                      <m:sup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 되기 때문이다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.</a:t>
                </a:r>
              </a:p>
              <a:p>
                <a:pPr lvl="1"/>
                <a:endParaRPr lang="en-US" altLang="ko-KR" sz="2000" dirty="0">
                  <a:latin typeface="Consolas" pitchFamily="49" charset="0"/>
                  <a:cs typeface="Consolas" pitchFamily="49" charset="0"/>
                </a:endParaRPr>
              </a:p>
              <a:p>
                <a:pPr lvl="1"/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)=5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  <a:ea typeface="Cambria Math"/>
                        <a:cs typeface="Consolas" pitchFamily="49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/>
                            <a:cs typeface="Consolas" pitchFamily="49" charset="0"/>
                          </a:rPr>
                          <m:t>𝑛</m:t>
                        </m:r>
                      </m:sup>
                    </m:sSup>
                    <m:r>
                      <a:rPr lang="en-US" altLang="ko-KR" sz="2000" i="1" dirty="0">
                        <a:latin typeface="Cambria Math"/>
                        <a:cs typeface="Consolas" pitchFamily="49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/>
                        <a:cs typeface="Consolas" pitchFamily="49" charset="0"/>
                      </a:rPr>
                      <m:t>10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+100 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이면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O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)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이다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. </a:t>
                </a:r>
                <a:br>
                  <a:rPr lang="en-US" altLang="ko-KR" sz="2000" dirty="0">
                    <a:latin typeface="Consolas" pitchFamily="49" charset="0"/>
                    <a:cs typeface="Consolas" pitchFamily="49" charset="0"/>
                  </a:rPr>
                </a:b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왜냐하면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0=1000,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c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=10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일 때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altLang="ko-KR" sz="2000" i="1" dirty="0"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ko-KR" sz="2000" dirty="0">
                    <a:ea typeface="Cambria Math"/>
                    <a:cs typeface="Consolas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  <a:ea typeface="Cambria Math"/>
                        <a:cs typeface="Consolas" pitchFamily="49" charset="0"/>
                      </a:rPr>
                      <m:t>≥ </m:t>
                    </m:r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1000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에 대하여 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  <a:ea typeface="Cambria Math"/>
                        <a:cs typeface="Consolas" pitchFamily="49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𝑛</m:t>
                        </m:r>
                      </m:sup>
                    </m:sSup>
                    <m:r>
                      <a:rPr lang="en-US" altLang="ko-KR" sz="2000" i="1" dirty="0">
                        <a:latin typeface="Cambria Math"/>
                        <a:cs typeface="Consolas" pitchFamily="49" charset="0"/>
                      </a:rPr>
                      <m:t>+10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+100</a:t>
                </a:r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&lt; 1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/>
                        <a:ea typeface="Cambria Math"/>
                        <a:cs typeface="Consolas" pitchFamily="49" charset="0"/>
                      </a:rPr>
                      <m:t>0</m:t>
                    </m:r>
                    <m:r>
                      <a:rPr lang="en-US" altLang="ko-KR" sz="2000" i="1" dirty="0">
                        <a:latin typeface="Cambria Math"/>
                        <a:ea typeface="Cambria Math"/>
                        <a:cs typeface="Consolas" pitchFamily="49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dirty="0">
                            <a:latin typeface="Cambria Math"/>
                            <a:cs typeface="Consolas" pitchFamily="49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Consolas" pitchFamily="49" charset="0"/>
                    <a:cs typeface="Consolas" pitchFamily="49" charset="0"/>
                  </a:rPr>
                  <a:t>이 되기 때문이다</a:t>
                </a:r>
                <a:r>
                  <a:rPr lang="en-US" altLang="ko-KR" sz="2000" dirty="0">
                    <a:latin typeface="Consolas" pitchFamily="49" charset="0"/>
                    <a:cs typeface="Consolas" pitchFamily="49" charset="0"/>
                  </a:rPr>
                  <a:t>.</a:t>
                </a:r>
                <a:endParaRPr lang="ko-KR" alt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82860" y="1313765"/>
                <a:ext cx="8229600" cy="4525963"/>
              </a:xfr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빅오</a:t>
            </a:r>
            <a:r>
              <a:rPr lang="ko-KR" altLang="en-US" sz="3200" dirty="0"/>
              <a:t> 표기법의 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내용 개체 틀 1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ko-KR" altLang="en-US" sz="2400" dirty="0">
              <a:latin typeface="+mn-ea"/>
            </a:endParaRPr>
          </a:p>
        </p:txBody>
      </p:sp>
      <p:sp>
        <p:nvSpPr>
          <p:cNvPr id="32771" name="Rectangle 13"/>
          <p:cNvSpPr>
            <a:spLocks noChangeArrowheads="1"/>
          </p:cNvSpPr>
          <p:nvPr/>
        </p:nvSpPr>
        <p:spPr bwMode="auto">
          <a:xfrm>
            <a:off x="0" y="1909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빅오</a:t>
            </a:r>
            <a:r>
              <a:rPr lang="ko-KR" altLang="en-US" sz="3200" dirty="0"/>
              <a:t> 표기법의 종류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11595" y="3812328"/>
            <a:ext cx="1289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64" y="1314450"/>
            <a:ext cx="8001391" cy="39662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00FF"/>
                </a:solidFill>
              </a:rPr>
              <a:t>1.4 </a:t>
            </a:r>
            <a:r>
              <a:rPr lang="ko-KR" altLang="en-US" dirty="0">
                <a:solidFill>
                  <a:srgbClr val="0000FF"/>
                </a:solidFill>
              </a:rPr>
              <a:t>시간 복잡도 분석 예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709F7-A721-4E0A-AAF4-7E028D9A2B87}"/>
              </a:ext>
            </a:extLst>
          </p:cNvPr>
          <p:cNvSpPr txBox="1"/>
          <p:nvPr/>
        </p:nvSpPr>
        <p:spPr>
          <a:xfrm>
            <a:off x="566555" y="1411027"/>
            <a:ext cx="24752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 = n*(n+1)/2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rgbClr val="0000FF"/>
                </a:solidFill>
              </a:rPr>
              <a:t>O(1)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 s =0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= 1 to n</a:t>
            </a:r>
          </a:p>
          <a:p>
            <a:r>
              <a:rPr lang="en-US" altLang="ko-KR" dirty="0"/>
              <a:t>        s = s + </a:t>
            </a:r>
            <a:r>
              <a:rPr lang="en-US" altLang="ko-KR" dirty="0" err="1"/>
              <a:t>i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00FF"/>
                </a:solidFill>
              </a:rPr>
              <a:t>O(n)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 s = 0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= 1 to n</a:t>
            </a:r>
          </a:p>
          <a:p>
            <a:r>
              <a:rPr lang="en-US" altLang="ko-KR" dirty="0"/>
              <a:t>        for j = 1 to n</a:t>
            </a:r>
          </a:p>
          <a:p>
            <a:r>
              <a:rPr lang="en-US" altLang="ko-KR" dirty="0"/>
              <a:t>            s = s + 1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00FF"/>
                </a:solidFill>
              </a:rPr>
              <a:t>O(n</a:t>
            </a:r>
            <a:r>
              <a:rPr lang="en-US" altLang="ko-KR" baseline="30000" dirty="0">
                <a:solidFill>
                  <a:srgbClr val="0000FF"/>
                </a:solidFill>
              </a:rPr>
              <a:t>2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A0B0A-85AA-4D46-A433-A2E91664C9D8}"/>
              </a:ext>
            </a:extLst>
          </p:cNvPr>
          <p:cNvSpPr txBox="1"/>
          <p:nvPr/>
        </p:nvSpPr>
        <p:spPr>
          <a:xfrm>
            <a:off x="3221850" y="1411027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 s = 0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= 1 to n</a:t>
            </a:r>
          </a:p>
          <a:p>
            <a:r>
              <a:rPr lang="en-US" altLang="ko-KR" dirty="0"/>
              <a:t>        for j = I to n</a:t>
            </a:r>
          </a:p>
          <a:p>
            <a:r>
              <a:rPr lang="en-US" altLang="ko-KR" dirty="0"/>
              <a:t>            s = s + j</a:t>
            </a:r>
          </a:p>
          <a:p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rgbClr val="0000FF"/>
                </a:solidFill>
              </a:rPr>
              <a:t>O(n</a:t>
            </a:r>
            <a:r>
              <a:rPr lang="en-US" altLang="ko-KR" baseline="30000" dirty="0">
                <a:solidFill>
                  <a:srgbClr val="0000FF"/>
                </a:solidFill>
              </a:rPr>
              <a:t>2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dirty="0"/>
              <a:t>     </a:t>
            </a:r>
          </a:p>
          <a:p>
            <a:endParaRPr lang="en-US" altLang="ko-KR" dirty="0"/>
          </a:p>
          <a:p>
            <a:r>
              <a:rPr lang="en-US" altLang="ko-KR" dirty="0"/>
              <a:t>4) while (n != 0)</a:t>
            </a:r>
          </a:p>
          <a:p>
            <a:r>
              <a:rPr lang="en-US" altLang="ko-KR" dirty="0"/>
              <a:t>        n%2</a:t>
            </a:r>
            <a:r>
              <a:rPr lang="ko-KR" altLang="en-US" dirty="0"/>
              <a:t>를 출력</a:t>
            </a:r>
            <a:endParaRPr lang="en-US" altLang="ko-KR" dirty="0"/>
          </a:p>
          <a:p>
            <a:r>
              <a:rPr lang="en-US" altLang="ko-KR" dirty="0"/>
              <a:t>        n = n / 2 (n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로 나눈 몫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00FF"/>
                </a:solidFill>
              </a:rPr>
              <a:t>O(log n)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77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sz="3600" dirty="0" err="1"/>
              <a:t>자료구조란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kern="0" dirty="0"/>
              <a:t>일상 생활에서 자료를 정리하고 조직화하는 이유는</a:t>
            </a:r>
            <a:r>
              <a:rPr lang="en-US" altLang="ko-KR" sz="2400" kern="0" dirty="0"/>
              <a:t>?</a:t>
            </a:r>
          </a:p>
          <a:p>
            <a:pPr marL="663575" lvl="1" indent="-342900">
              <a:defRPr/>
            </a:pPr>
            <a:r>
              <a:rPr lang="ko-KR" altLang="en-US" sz="2000" kern="0" dirty="0"/>
              <a:t>사물을 편리하고 효율적으로 사용하기 위함</a:t>
            </a:r>
            <a:endParaRPr lang="en-US" altLang="ko-KR" sz="2000" kern="0" dirty="0"/>
          </a:p>
          <a:p>
            <a:pPr marL="663575" lvl="1" indent="-342900">
              <a:defRPr/>
            </a:pPr>
            <a:r>
              <a:rPr lang="ko-KR" altLang="en-US" sz="2000" kern="0" dirty="0"/>
              <a:t>다양한 자료를 효율적인 규칙에 따라 정리한 예</a:t>
            </a:r>
            <a:endParaRPr lang="en-US" altLang="ko-KR" sz="2000" kern="0" dirty="0"/>
          </a:p>
          <a:p>
            <a:pPr>
              <a:defRPr/>
            </a:pP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63915"/>
            <a:ext cx="6849393" cy="33380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kern="0" dirty="0">
                <a:latin typeface="+mn-ea"/>
              </a:rPr>
              <a:t>자료구조</a:t>
            </a:r>
            <a:r>
              <a:rPr lang="en-US" altLang="ko-KR" sz="2400" kern="0" dirty="0">
                <a:latin typeface="+mn-ea"/>
              </a:rPr>
              <a:t>(Data Structure)</a:t>
            </a:r>
          </a:p>
          <a:p>
            <a:pPr marL="663575" lvl="1" indent="-342900">
              <a:defRPr/>
            </a:pPr>
            <a:r>
              <a:rPr lang="ko-KR" altLang="en-US" sz="2000" kern="0" dirty="0">
                <a:latin typeface="+mn-ea"/>
              </a:rPr>
              <a:t>컴퓨터에서 자료를 정리하고 조직화하는 다양한 구조</a:t>
            </a:r>
            <a:endParaRPr lang="en-US" altLang="ko-KR" sz="2000" kern="0" dirty="0">
              <a:latin typeface="+mn-ea"/>
            </a:endParaRPr>
          </a:p>
          <a:p>
            <a:pPr marL="263525">
              <a:defRPr/>
            </a:pPr>
            <a:r>
              <a:rPr lang="ko-KR" altLang="en-US" sz="2400" kern="0" dirty="0">
                <a:latin typeface="+mn-ea"/>
              </a:rPr>
              <a:t>선형 자료구조</a:t>
            </a:r>
            <a:endParaRPr lang="en-US" altLang="ko-KR" sz="2400" kern="0" dirty="0">
              <a:latin typeface="+mn-ea"/>
            </a:endParaRPr>
          </a:p>
          <a:p>
            <a:pPr marL="663575" lvl="1">
              <a:defRPr/>
            </a:pPr>
            <a:r>
              <a:rPr lang="ko-KR" altLang="en-US" sz="2000" kern="0" dirty="0">
                <a:latin typeface="+mn-ea"/>
              </a:rPr>
              <a:t>항목들을 순서적으로 나열하여 저장하는 창고</a:t>
            </a:r>
            <a:endParaRPr lang="en-US" altLang="ko-KR" sz="2000" kern="0" dirty="0">
              <a:latin typeface="+mn-ea"/>
            </a:endParaRPr>
          </a:p>
          <a:p>
            <a:pPr marL="663575" lvl="1">
              <a:defRPr/>
            </a:pPr>
            <a:r>
              <a:rPr lang="ko-KR" altLang="en-US" sz="2000" kern="0" dirty="0">
                <a:latin typeface="+mn-ea"/>
              </a:rPr>
              <a:t>항목 접근 방법에 따라 다시 세분화</a:t>
            </a:r>
            <a:endParaRPr lang="en-US" altLang="ko-KR" sz="2000" kern="0" dirty="0">
              <a:latin typeface="+mn-ea"/>
            </a:endParaRPr>
          </a:p>
          <a:p>
            <a:pPr marL="1063625" lvl="2">
              <a:defRPr/>
            </a:pPr>
            <a:r>
              <a:rPr lang="ko-KR" altLang="en-US" sz="1600" kern="0" dirty="0">
                <a:latin typeface="+mn-ea"/>
              </a:rPr>
              <a:t>리스트</a:t>
            </a:r>
            <a:r>
              <a:rPr lang="en-US" altLang="ko-KR" sz="1600" kern="0" dirty="0">
                <a:latin typeface="+mn-ea"/>
              </a:rPr>
              <a:t>: </a:t>
            </a:r>
            <a:r>
              <a:rPr lang="ko-KR" altLang="en-US" sz="1600" kern="0" dirty="0">
                <a:latin typeface="+mn-ea"/>
              </a:rPr>
              <a:t>가장 자유로운 선형 자료구조</a:t>
            </a:r>
            <a:endParaRPr lang="en-US" altLang="ko-KR" sz="1600" kern="0" dirty="0">
              <a:latin typeface="+mn-ea"/>
            </a:endParaRPr>
          </a:p>
          <a:p>
            <a:pPr marL="1063625" lvl="2">
              <a:defRPr/>
            </a:pPr>
            <a:r>
              <a:rPr lang="ko-KR" altLang="en-US" sz="1600" kern="0" dirty="0">
                <a:latin typeface="+mn-ea"/>
              </a:rPr>
              <a:t>스택</a:t>
            </a:r>
            <a:r>
              <a:rPr lang="en-US" altLang="ko-KR" sz="1600" kern="0" dirty="0">
                <a:latin typeface="+mn-ea"/>
              </a:rPr>
              <a:t>,</a:t>
            </a:r>
            <a:r>
              <a:rPr lang="ko-KR" altLang="en-US" sz="1600" kern="0" dirty="0">
                <a:latin typeface="+mn-ea"/>
              </a:rPr>
              <a:t> 큐</a:t>
            </a:r>
            <a:r>
              <a:rPr lang="en-US" altLang="ko-KR" sz="1600" kern="0" dirty="0">
                <a:latin typeface="+mn-ea"/>
              </a:rPr>
              <a:t>, </a:t>
            </a:r>
            <a:r>
              <a:rPr lang="ko-KR" altLang="en-US" sz="1600" kern="0" dirty="0" err="1">
                <a:latin typeface="+mn-ea"/>
              </a:rPr>
              <a:t>덱</a:t>
            </a:r>
            <a:r>
              <a:rPr lang="en-US" altLang="ko-KR" sz="1600" kern="0" dirty="0">
                <a:latin typeface="+mn-ea"/>
              </a:rPr>
              <a:t>: </a:t>
            </a:r>
            <a:r>
              <a:rPr lang="ko-KR" altLang="en-US" sz="1600" kern="0" dirty="0">
                <a:latin typeface="+mn-ea"/>
              </a:rPr>
              <a:t>항목의 접근이 맨 앞</a:t>
            </a:r>
            <a:r>
              <a:rPr lang="en-US" altLang="ko-KR" sz="1600" kern="0" dirty="0">
                <a:latin typeface="+mn-ea"/>
              </a:rPr>
              <a:t>(</a:t>
            </a:r>
            <a:r>
              <a:rPr lang="ko-KR" altLang="en-US" sz="1600" kern="0" dirty="0">
                <a:latin typeface="+mn-ea"/>
              </a:rPr>
              <a:t>전단</a:t>
            </a:r>
            <a:r>
              <a:rPr lang="en-US" altLang="ko-KR" sz="1600" kern="0" dirty="0">
                <a:latin typeface="+mn-ea"/>
              </a:rPr>
              <a:t>)</a:t>
            </a:r>
            <a:r>
              <a:rPr lang="ko-KR" altLang="en-US" sz="1600" kern="0" dirty="0">
                <a:latin typeface="+mn-ea"/>
              </a:rPr>
              <a:t>이 나 맨 뒤</a:t>
            </a:r>
            <a:r>
              <a:rPr lang="en-US" altLang="ko-KR" sz="1600" kern="0" dirty="0">
                <a:latin typeface="+mn-ea"/>
              </a:rPr>
              <a:t>(</a:t>
            </a:r>
            <a:r>
              <a:rPr lang="ko-KR" altLang="en-US" sz="1600" kern="0" dirty="0">
                <a:latin typeface="+mn-ea"/>
              </a:rPr>
              <a:t>후단</a:t>
            </a:r>
            <a:r>
              <a:rPr lang="en-US" altLang="ko-KR" sz="1600" kern="0" dirty="0">
                <a:latin typeface="+mn-ea"/>
              </a:rPr>
              <a:t>)</a:t>
            </a:r>
            <a:r>
              <a:rPr lang="ko-KR" altLang="en-US" sz="1600" kern="0" dirty="0">
                <a:latin typeface="+mn-ea"/>
              </a:rPr>
              <a:t>로 제한</a:t>
            </a:r>
            <a:endParaRPr lang="en-US" altLang="ko-KR" sz="1600" kern="0" dirty="0">
              <a:latin typeface="+mn-ea"/>
            </a:endParaRPr>
          </a:p>
          <a:p>
            <a:pPr marL="263525">
              <a:defRPr/>
            </a:pPr>
            <a:r>
              <a:rPr lang="ko-KR" altLang="en-US" sz="2400" kern="0" dirty="0">
                <a:latin typeface="+mn-ea"/>
              </a:rPr>
              <a:t>비선형</a:t>
            </a:r>
            <a:r>
              <a:rPr lang="en-US" altLang="ko-KR" sz="2400" kern="0" dirty="0">
                <a:latin typeface="+mn-ea"/>
              </a:rPr>
              <a:t> </a:t>
            </a:r>
            <a:r>
              <a:rPr lang="ko-KR" altLang="en-US" sz="2400" kern="0" dirty="0">
                <a:latin typeface="+mn-ea"/>
              </a:rPr>
              <a:t>자료구조</a:t>
            </a:r>
            <a:endParaRPr lang="en-US" altLang="ko-KR" sz="2400" kern="0" dirty="0">
              <a:latin typeface="+mn-ea"/>
            </a:endParaRPr>
          </a:p>
          <a:p>
            <a:pPr marL="663575" lvl="1">
              <a:defRPr/>
            </a:pPr>
            <a:r>
              <a:rPr lang="ko-KR" altLang="en-US" sz="2000" kern="0" dirty="0">
                <a:latin typeface="+mn-ea"/>
              </a:rPr>
              <a:t>항목들이 보다 복잡한 연결 관계</a:t>
            </a:r>
            <a:endParaRPr lang="en-US" altLang="ko-KR" sz="2000" kern="0" dirty="0">
              <a:latin typeface="+mn-ea"/>
            </a:endParaRPr>
          </a:p>
          <a:p>
            <a:pPr marL="663575" lvl="1">
              <a:defRPr/>
            </a:pPr>
            <a:r>
              <a:rPr lang="ko-KR" altLang="en-US" sz="2000" kern="0" dirty="0">
                <a:latin typeface="+mn-ea"/>
              </a:rPr>
              <a:t>트리</a:t>
            </a:r>
            <a:r>
              <a:rPr lang="en-US" altLang="ko-KR" sz="2000" kern="0" dirty="0">
                <a:latin typeface="+mn-ea"/>
              </a:rPr>
              <a:t>: </a:t>
            </a:r>
            <a:r>
              <a:rPr lang="ko-KR" altLang="en-US" sz="2000" kern="0" dirty="0">
                <a:latin typeface="+mn-ea"/>
              </a:rPr>
              <a:t>회사의 </a:t>
            </a:r>
            <a:r>
              <a:rPr lang="ko-KR" altLang="en-US" sz="2000" kern="0" dirty="0" err="1">
                <a:latin typeface="+mn-ea"/>
              </a:rPr>
              <a:t>조직도나</a:t>
            </a:r>
            <a:r>
              <a:rPr lang="ko-KR" altLang="en-US" sz="2000" kern="0" dirty="0">
                <a:latin typeface="+mn-ea"/>
              </a:rPr>
              <a:t> 컴퓨터의 폴더와 같은 계층 구조</a:t>
            </a:r>
            <a:endParaRPr lang="en-US" altLang="ko-KR" sz="2000" kern="0" dirty="0">
              <a:latin typeface="+mn-ea"/>
            </a:endParaRPr>
          </a:p>
          <a:p>
            <a:pPr marL="1063625" lvl="2">
              <a:defRPr/>
            </a:pPr>
            <a:r>
              <a:rPr lang="ko-KR" altLang="en-US" sz="1600" kern="0" dirty="0" err="1">
                <a:latin typeface="+mn-ea"/>
              </a:rPr>
              <a:t>힙</a:t>
            </a:r>
            <a:r>
              <a:rPr lang="ko-KR" altLang="en-US" sz="1600" kern="0" dirty="0">
                <a:latin typeface="+mn-ea"/>
              </a:rPr>
              <a:t> 트리는 우선순위 큐</a:t>
            </a:r>
            <a:endParaRPr lang="en-US" altLang="ko-KR" sz="1600" kern="0" dirty="0">
              <a:latin typeface="+mn-ea"/>
            </a:endParaRPr>
          </a:p>
          <a:p>
            <a:pPr marL="1063625" lvl="2">
              <a:defRPr/>
            </a:pPr>
            <a:r>
              <a:rPr lang="ko-KR" altLang="en-US" sz="1600" kern="0" dirty="0">
                <a:latin typeface="+mn-ea"/>
              </a:rPr>
              <a:t>이진 </a:t>
            </a:r>
            <a:r>
              <a:rPr lang="ko-KR" altLang="en-US" sz="1600" kern="0" dirty="0" err="1">
                <a:latin typeface="+mn-ea"/>
              </a:rPr>
              <a:t>탐색트리나</a:t>
            </a:r>
            <a:r>
              <a:rPr lang="ko-KR" altLang="en-US" sz="1600" kern="0" dirty="0">
                <a:latin typeface="+mn-ea"/>
              </a:rPr>
              <a:t> </a:t>
            </a:r>
            <a:r>
              <a:rPr lang="en-US" altLang="ko-KR" sz="1600" kern="0" dirty="0">
                <a:latin typeface="+mn-ea"/>
              </a:rPr>
              <a:t>AVL</a:t>
            </a:r>
            <a:r>
              <a:rPr lang="ko-KR" altLang="en-US" sz="1600" kern="0" dirty="0">
                <a:latin typeface="+mn-ea"/>
              </a:rPr>
              <a:t>트리</a:t>
            </a:r>
            <a:r>
              <a:rPr lang="en-US" altLang="ko-KR" sz="1600" kern="0" dirty="0">
                <a:latin typeface="+mn-ea"/>
              </a:rPr>
              <a:t>:</a:t>
            </a:r>
            <a:r>
              <a:rPr lang="ko-KR" altLang="en-US" sz="1600" kern="0" dirty="0">
                <a:latin typeface="+mn-ea"/>
              </a:rPr>
              <a:t> 탐색을 위한 트리 구조</a:t>
            </a:r>
            <a:endParaRPr lang="en-US" altLang="ko-KR" sz="1600" kern="0" dirty="0">
              <a:latin typeface="+mn-ea"/>
            </a:endParaRPr>
          </a:p>
          <a:p>
            <a:pPr marL="663575" lvl="1">
              <a:defRPr/>
            </a:pPr>
            <a:r>
              <a:rPr lang="ko-KR" altLang="en-US" sz="2000" kern="0" dirty="0">
                <a:latin typeface="+mn-ea"/>
              </a:rPr>
              <a:t>그래프</a:t>
            </a:r>
            <a:r>
              <a:rPr lang="en-US" altLang="ko-KR" sz="2000" kern="0" dirty="0">
                <a:latin typeface="+mn-ea"/>
              </a:rPr>
              <a:t>: </a:t>
            </a:r>
            <a:r>
              <a:rPr lang="ko-KR" altLang="en-US" sz="2000" kern="0" dirty="0">
                <a:latin typeface="+mn-ea"/>
              </a:rPr>
              <a:t>가장 복잡한 연결 관계를 표현</a:t>
            </a:r>
            <a:endParaRPr lang="en-US" altLang="ko-KR" sz="2000" kern="0" dirty="0">
              <a:latin typeface="+mn-ea"/>
            </a:endParaRPr>
          </a:p>
          <a:p>
            <a:pPr marL="1063625" lvl="2">
              <a:defRPr/>
            </a:pPr>
            <a:r>
              <a:rPr lang="ko-KR" altLang="en-US" sz="1600" kern="0" dirty="0">
                <a:latin typeface="+mn-ea"/>
              </a:rPr>
              <a:t>다양한 문제를 해결하기 위한 기본 구조로 사용된다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>
              <a:defRPr/>
            </a:pPr>
            <a:endParaRPr lang="ko-KR" altLang="en-US" sz="2400" dirty="0">
              <a:latin typeface="+mn-ea"/>
            </a:endParaRPr>
          </a:p>
        </p:txBody>
      </p:sp>
      <p:sp>
        <p:nvSpPr>
          <p:cNvPr id="17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컴퓨터에서의 자료구조</a:t>
            </a:r>
            <a:endParaRPr lang="en-US" altLang="ko-KR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8"/>
          <p:cNvSpPr>
            <a:spLocks noGrp="1" noChangeArrowheads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컴퓨터로 문제를 풀기 위한 단계적인 절차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사전에서 단어 찾기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dirty="0"/>
              <a:t>프로그램 </a:t>
            </a:r>
            <a:r>
              <a:rPr lang="en-US" altLang="ko-KR" sz="2400" dirty="0"/>
              <a:t>= </a:t>
            </a:r>
            <a:r>
              <a:rPr lang="ko-KR" altLang="en-US" sz="2400" dirty="0">
                <a:solidFill>
                  <a:srgbClr val="FF0000"/>
                </a:solidFill>
              </a:rPr>
              <a:t>자료구조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>
                <a:solidFill>
                  <a:srgbClr val="0000FF"/>
                </a:solidFill>
              </a:rPr>
              <a:t>알고리즘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1"/>
            <a:endParaRPr lang="en-US" altLang="ko-KR" sz="2000" b="1" dirty="0">
              <a:solidFill>
                <a:srgbClr val="0000FF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14985"/>
            <a:ext cx="6971230" cy="2523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조건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0" y="1314450"/>
            <a:ext cx="7020780" cy="23048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알고리즘의 기술 방법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1298230"/>
            <a:ext cx="7111085" cy="5149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4294967295"/>
          </p:nvPr>
        </p:nvSpPr>
        <p:spPr>
          <a:xfrm>
            <a:off x="482860" y="131376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(1) </a:t>
            </a:r>
            <a:r>
              <a:rPr lang="ko-KR" altLang="en-US" sz="2400" dirty="0">
                <a:solidFill>
                  <a:srgbClr val="0000FF"/>
                </a:solidFill>
              </a:rPr>
              <a:t>자연어</a:t>
            </a:r>
            <a:endParaRPr lang="en-US" altLang="ko-KR" sz="2400" dirty="0"/>
          </a:p>
          <a:p>
            <a:pPr lvl="1"/>
            <a:r>
              <a:rPr lang="ko-KR" altLang="en-US" sz="2000" dirty="0"/>
              <a:t>읽기 쉬움</a:t>
            </a:r>
            <a:r>
              <a:rPr lang="en-US" altLang="ko-KR" sz="2000" dirty="0"/>
              <a:t>. </a:t>
            </a:r>
            <a:r>
              <a:rPr lang="ko-KR" altLang="en-US" sz="2000" dirty="0"/>
              <a:t>단어들을 정확하게 정의하지 않으면 의미 모호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(2) </a:t>
            </a:r>
            <a:r>
              <a:rPr lang="ko-KR" altLang="en-US" sz="2400" dirty="0">
                <a:solidFill>
                  <a:srgbClr val="0000FF"/>
                </a:solidFill>
              </a:rPr>
              <a:t>흐름도</a:t>
            </a:r>
            <a:endParaRPr lang="en-US" altLang="ko-KR" sz="2400" dirty="0"/>
          </a:p>
          <a:p>
            <a:pPr lvl="1"/>
            <a:r>
              <a:rPr lang="ko-KR" altLang="en-US" sz="2000" dirty="0"/>
              <a:t>직관적</a:t>
            </a:r>
            <a:r>
              <a:rPr lang="en-US" altLang="ko-KR" sz="2000" dirty="0"/>
              <a:t>. </a:t>
            </a:r>
            <a:r>
              <a:rPr lang="ko-KR" altLang="en-US" sz="2000" dirty="0"/>
              <a:t>이해하기 쉬움</a:t>
            </a:r>
            <a:r>
              <a:rPr lang="en-US" altLang="ko-KR" sz="2000" dirty="0"/>
              <a:t>. </a:t>
            </a:r>
            <a:r>
              <a:rPr lang="ko-KR" altLang="en-US" sz="2000" dirty="0"/>
              <a:t>복잡한 알고리즘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/>
              <a:t>상당히 복잡</a:t>
            </a:r>
            <a:r>
              <a:rPr lang="en-US" altLang="ko-KR" sz="2000" dirty="0"/>
              <a:t>!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ko-KR" sz="2400" dirty="0"/>
              <a:t>(3) </a:t>
            </a:r>
            <a:r>
              <a:rPr lang="ko-KR" altLang="en-US" sz="2400" dirty="0">
                <a:solidFill>
                  <a:srgbClr val="0000FF"/>
                </a:solidFill>
              </a:rPr>
              <a:t>유사코드</a:t>
            </a:r>
            <a:r>
              <a:rPr lang="en-US" altLang="ko-KR" sz="2400" dirty="0">
                <a:solidFill>
                  <a:srgbClr val="0000FF"/>
                </a:solidFill>
              </a:rPr>
              <a:t>(pseudo</a:t>
            </a:r>
            <a:r>
              <a:rPr lang="ko-KR" altLang="en-US" sz="2400" dirty="0">
                <a:solidFill>
                  <a:srgbClr val="0000FF"/>
                </a:solidFill>
              </a:rPr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code,</a:t>
            </a:r>
            <a:r>
              <a:rPr lang="ko-KR" altLang="en-US" sz="2400" dirty="0">
                <a:solidFill>
                  <a:srgbClr val="0000FF"/>
                </a:solidFill>
              </a:rPr>
              <a:t> 의사코드</a:t>
            </a:r>
            <a:r>
              <a:rPr lang="en-US" altLang="ko-KR" sz="2400" dirty="0">
                <a:solidFill>
                  <a:srgbClr val="0000FF"/>
                </a:solidFill>
              </a:rPr>
              <a:t>)</a:t>
            </a:r>
            <a:endParaRPr lang="en-US" altLang="ko-KR" sz="2400" dirty="0"/>
          </a:p>
          <a:p>
            <a:pPr marL="663575" lvl="1" indent="-342900">
              <a:defRPr/>
            </a:pPr>
            <a:r>
              <a:rPr lang="ko-KR" altLang="en-US" sz="2000" dirty="0"/>
              <a:t>프로그램을 구현할 때의 여러 가지 문제들을 감출 수 있음</a:t>
            </a:r>
            <a:endParaRPr lang="en-US" altLang="ko-KR" sz="2000" dirty="0"/>
          </a:p>
          <a:p>
            <a:pPr marL="663575" lvl="1" indent="-342900">
              <a:defRPr/>
            </a:pPr>
            <a:r>
              <a:rPr lang="ko-KR" altLang="en-US" sz="2000" u="sng" dirty="0"/>
              <a:t>알고리즘의 핵심적인 내용에만 집중 가능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(4) </a:t>
            </a:r>
            <a:r>
              <a:rPr lang="ko-KR" altLang="en-US" sz="2400" dirty="0">
                <a:solidFill>
                  <a:srgbClr val="0000FF"/>
                </a:solidFill>
              </a:rPr>
              <a:t>특정</a:t>
            </a: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rgbClr val="0000FF"/>
                </a:solidFill>
              </a:rPr>
              <a:t>언어</a:t>
            </a:r>
            <a:endParaRPr lang="en-US" altLang="ko-KR" sz="2400" dirty="0"/>
          </a:p>
          <a:p>
            <a:pPr lvl="1"/>
            <a:r>
              <a:rPr lang="ko-KR" altLang="en-US" sz="2000" dirty="0"/>
              <a:t>알고리즘의 가장 정확한 기술 가능</a:t>
            </a:r>
          </a:p>
          <a:p>
            <a:pPr lvl="1"/>
            <a:r>
              <a:rPr lang="ko-KR" altLang="en-US" sz="2000" dirty="0" err="1"/>
              <a:t>구현시의</a:t>
            </a:r>
            <a:r>
              <a:rPr lang="ko-KR" altLang="en-US" sz="2000" dirty="0"/>
              <a:t> 사항들이 알고리즘의 핵심적인 내용들의 이해를 방해</a:t>
            </a:r>
            <a:endParaRPr lang="en-US" altLang="ko-KR" sz="2000" dirty="0"/>
          </a:p>
          <a:p>
            <a:pPr lvl="1"/>
            <a:r>
              <a:rPr lang="ko-KR" altLang="en-US" sz="2000" b="1" dirty="0" err="1">
                <a:solidFill>
                  <a:srgbClr val="FF0000"/>
                </a:solidFill>
              </a:rPr>
              <a:t>파이썬</a:t>
            </a:r>
            <a:r>
              <a:rPr lang="en-US" altLang="ko-KR" sz="2000" dirty="0"/>
              <a:t>: C</a:t>
            </a:r>
            <a:r>
              <a:rPr lang="ko-KR" altLang="en-US" sz="2000" dirty="0"/>
              <a:t>나 자바보다 훨씬 간결한 표현 가능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알고리즘의 기술 방법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>
                <a:solidFill>
                  <a:srgbClr val="0000FF"/>
                </a:solidFill>
              </a:rPr>
              <a:t>1.2 </a:t>
            </a:r>
            <a:r>
              <a:rPr lang="ko-KR" altLang="en-US" sz="3600" dirty="0">
                <a:solidFill>
                  <a:srgbClr val="0000FF"/>
                </a:solidFill>
              </a:rPr>
              <a:t>추상 </a:t>
            </a:r>
            <a:r>
              <a:rPr lang="ko-KR" altLang="en-US" sz="3600" dirty="0" err="1">
                <a:solidFill>
                  <a:srgbClr val="0000FF"/>
                </a:solidFill>
              </a:rPr>
              <a:t>자료형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추상 </a:t>
            </a:r>
            <a:r>
              <a:rPr lang="ko-KR" altLang="en-US" sz="2400" dirty="0" err="1">
                <a:solidFill>
                  <a:schemeClr val="tx2"/>
                </a:solidFill>
              </a:rPr>
              <a:t>자료형</a:t>
            </a:r>
            <a:r>
              <a:rPr lang="en-US" altLang="ko-KR" sz="2400" dirty="0">
                <a:solidFill>
                  <a:schemeClr val="tx2"/>
                </a:solidFill>
              </a:rPr>
              <a:t>(Abstract Data Type, ADT)</a:t>
            </a:r>
            <a:r>
              <a:rPr lang="ko-KR" altLang="en-US" sz="2400" dirty="0">
                <a:solidFill>
                  <a:schemeClr val="tx2"/>
                </a:solidFill>
              </a:rPr>
              <a:t>이란</a:t>
            </a:r>
            <a:r>
              <a:rPr lang="en-US" altLang="ko-KR" sz="2400" dirty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400050" lvl="1" indent="0">
              <a:buNone/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데이터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자료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r>
              <a:rPr lang="ko-KR" altLang="en-US" sz="2000" dirty="0">
                <a:solidFill>
                  <a:schemeClr val="tx2"/>
                </a:solidFill>
              </a:rPr>
              <a:t>와 이 데이터에 대한 연산들을 명시해 놓은 자료형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          데이터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dirty="0">
                <a:solidFill>
                  <a:schemeClr val="tx2"/>
                </a:solidFill>
              </a:rPr>
              <a:t>속성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          연산들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dirty="0">
                <a:solidFill>
                  <a:schemeClr val="tx2"/>
                </a:solidFill>
              </a:rPr>
              <a:t>동작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en-US" sz="2000" dirty="0">
                <a:latin typeface="+mn-ea"/>
              </a:rPr>
              <a:t>    </a:t>
            </a:r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데이터와 연산이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무엇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(what)</a:t>
            </a:r>
            <a:r>
              <a:rPr lang="ko-KR" altLang="en-US" sz="2000" dirty="0">
                <a:latin typeface="+mn-ea"/>
              </a:rPr>
              <a:t>인가를 정의함</a:t>
            </a:r>
            <a:endParaRPr lang="en-US" altLang="ko-KR" sz="2000" dirty="0">
              <a:latin typeface="+mn-ea"/>
            </a:endParaRPr>
          </a:p>
          <a:p>
            <a:pPr marL="365760" lvl="1" indent="0">
              <a:buNone/>
              <a:defRPr/>
            </a:pPr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데이터와 연산을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어떻게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(how)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구현할 것인지는 정의하지 않음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2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15559</TotalTime>
  <Words>1123</Words>
  <Application>Microsoft Office PowerPoint</Application>
  <PresentationFormat>화면 슬라이드 쇼(4:3)</PresentationFormat>
  <Paragraphs>218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한양해서</vt:lpstr>
      <vt:lpstr>Arial</vt:lpstr>
      <vt:lpstr>Cambria Math</vt:lpstr>
      <vt:lpstr>Consolas</vt:lpstr>
      <vt:lpstr>Office 테마</vt:lpstr>
      <vt:lpstr>자료구조와 알고리즘</vt:lpstr>
      <vt:lpstr>1.1 자료구조와 알고리즘</vt:lpstr>
      <vt:lpstr>자료구조란?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1.2 추상 자료형</vt:lpstr>
      <vt:lpstr>PowerPoint 프레젠테이션</vt:lpstr>
      <vt:lpstr>PowerPoint 프레젠테이션</vt:lpstr>
      <vt:lpstr>1.3 알고리즘의 성능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1.4 시간 복잡도 분석 예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diziyong@o365.hufs.ac.kr</cp:lastModifiedBy>
  <cp:revision>276</cp:revision>
  <cp:lastPrinted>2021-03-19T00:27:36Z</cp:lastPrinted>
  <dcterms:created xsi:type="dcterms:W3CDTF">2004-02-19T02:52:38Z</dcterms:created>
  <dcterms:modified xsi:type="dcterms:W3CDTF">2021-03-19T00:27:51Z</dcterms:modified>
</cp:coreProperties>
</file>