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19"/>
  </p:notesMasterIdLst>
  <p:handoutMasterIdLst>
    <p:handoutMasterId r:id="rId20"/>
  </p:handoutMasterIdLst>
  <p:sldIdLst>
    <p:sldId id="379" r:id="rId2"/>
    <p:sldId id="394" r:id="rId3"/>
    <p:sldId id="327" r:id="rId4"/>
    <p:sldId id="328" r:id="rId5"/>
    <p:sldId id="356" r:id="rId6"/>
    <p:sldId id="358" r:id="rId7"/>
    <p:sldId id="395" r:id="rId8"/>
    <p:sldId id="405" r:id="rId9"/>
    <p:sldId id="406" r:id="rId10"/>
    <p:sldId id="409" r:id="rId11"/>
    <p:sldId id="556" r:id="rId12"/>
    <p:sldId id="554" r:id="rId13"/>
    <p:sldId id="555" r:id="rId14"/>
    <p:sldId id="343" r:id="rId15"/>
    <p:sldId id="381" r:id="rId16"/>
    <p:sldId id="403" r:id="rId17"/>
    <p:sldId id="382" r:id="rId18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FD1"/>
    <a:srgbClr val="0000FF"/>
    <a:srgbClr val="3366FF"/>
    <a:srgbClr val="FF0066"/>
    <a:srgbClr val="FF3300"/>
    <a:srgbClr val="E1C48F"/>
    <a:srgbClr val="FF9999"/>
    <a:srgbClr val="33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2204" autoAdjust="0"/>
  </p:normalViewPr>
  <p:slideViewPr>
    <p:cSldViewPr>
      <p:cViewPr varScale="1">
        <p:scale>
          <a:sx n="62" d="100"/>
          <a:sy n="62" d="100"/>
        </p:scale>
        <p:origin x="1432" y="28"/>
      </p:cViewPr>
      <p:guideLst>
        <p:guide orient="horz" pos="941"/>
        <p:guide pos="3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3876"/>
    </p:cViewPr>
  </p:sorterViewPr>
  <p:notesViewPr>
    <p:cSldViewPr>
      <p:cViewPr varScale="1">
        <p:scale>
          <a:sx n="90" d="100"/>
          <a:sy n="90" d="100"/>
        </p:scale>
        <p:origin x="2220" y="66"/>
      </p:cViewPr>
      <p:guideLst>
        <p:guide orient="horz" pos="3224"/>
        <p:guide pos="223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05976"/>
            <a:ext cx="3299450" cy="533400"/>
          </a:xfrm>
          <a:prstGeom prst="rect">
            <a:avLst/>
          </a:prstGeom>
        </p:spPr>
        <p:txBody>
          <a:bodyPr vert="horz" lIns="104476" tIns="52239" rIns="104476" bIns="52239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자료구조</a:t>
            </a:r>
            <a:endParaRPr lang="ko-KR" altLang="en-US" sz="400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5265" y="9705976"/>
            <a:ext cx="3299450" cy="533400"/>
          </a:xfrm>
          <a:prstGeom prst="rect">
            <a:avLst/>
          </a:prstGeom>
        </p:spPr>
        <p:txBody>
          <a:bodyPr vert="horz" lIns="104476" tIns="52239" rIns="104476" bIns="52239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 dirty="0"/>
              <a:t>4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 err="1"/>
              <a:t>스택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8639" cy="512763"/>
          </a:xfrm>
          <a:prstGeom prst="rect">
            <a:avLst/>
          </a:prstGeom>
        </p:spPr>
        <p:txBody>
          <a:bodyPr vert="horz" lIns="96451" tIns="48227" rIns="96451" bIns="48227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839" y="2"/>
            <a:ext cx="3078639" cy="512763"/>
          </a:xfrm>
          <a:prstGeom prst="rect">
            <a:avLst/>
          </a:prstGeom>
        </p:spPr>
        <p:txBody>
          <a:bodyPr vert="horz" lIns="96451" tIns="48227" rIns="96451" bIns="48227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2021-03-24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51" tIns="48227" rIns="96451" bIns="48227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91" y="4860930"/>
            <a:ext cx="5683886" cy="4606925"/>
          </a:xfrm>
          <a:prstGeom prst="rect">
            <a:avLst/>
          </a:prstGeom>
        </p:spPr>
        <p:txBody>
          <a:bodyPr vert="horz" lIns="96451" tIns="48227" rIns="96451" bIns="48227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720263"/>
            <a:ext cx="3078639" cy="512762"/>
          </a:xfrm>
          <a:prstGeom prst="rect">
            <a:avLst/>
          </a:prstGeom>
        </p:spPr>
        <p:txBody>
          <a:bodyPr vert="horz" lIns="96451" tIns="48227" rIns="96451" bIns="48227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839" y="9720263"/>
            <a:ext cx="3078639" cy="512762"/>
          </a:xfrm>
          <a:prstGeom prst="rect">
            <a:avLst/>
          </a:prstGeom>
        </p:spPr>
        <p:txBody>
          <a:bodyPr vert="horz" lIns="96451" tIns="48227" rIns="96451" bIns="48227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61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12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523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87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770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60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521550" y="260977"/>
            <a:ext cx="2070230" cy="1284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dirty="0"/>
              <a:t>----------------</a:t>
            </a:r>
          </a:p>
          <a:p>
            <a:pPr algn="l"/>
            <a:r>
              <a:rPr lang="en-US" altLang="ko-KR" sz="1600" dirty="0"/>
              <a:t>DATA</a:t>
            </a:r>
          </a:p>
          <a:p>
            <a:pPr algn="l"/>
            <a:r>
              <a:rPr lang="en-US" altLang="ko-KR" sz="1600" dirty="0"/>
              <a:t>STRUCTURES</a:t>
            </a:r>
          </a:p>
          <a:p>
            <a:pPr algn="l"/>
            <a:r>
              <a:rPr lang="en-US" altLang="ko-KR" sz="1600" dirty="0"/>
              <a:t>USING</a:t>
            </a:r>
            <a:r>
              <a:rPr lang="en-US" altLang="ko-KR" sz="1600" baseline="0" dirty="0"/>
              <a:t> C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/>
              <a:t>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415896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Wednesday, March 24,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8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Wednesday, March 24,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8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871700" y="2708920"/>
            <a:ext cx="69675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7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4C2BD77-E22C-4D90-A449-601A296E97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0774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521550" y="260977"/>
            <a:ext cx="2070230" cy="1284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dirty="0"/>
              <a:t>----------------</a:t>
            </a:r>
          </a:p>
          <a:p>
            <a:pPr algn="l"/>
            <a:r>
              <a:rPr lang="ko-KR" altLang="en-US" sz="1600" dirty="0" err="1"/>
              <a:t>파이썬</a:t>
            </a:r>
            <a:endParaRPr lang="en-US" altLang="ko-KR" sz="1600" dirty="0"/>
          </a:p>
          <a:p>
            <a:pPr algn="l"/>
            <a:r>
              <a:rPr lang="ko-KR" altLang="en-US" sz="1600" dirty="0"/>
              <a:t>자료구조</a:t>
            </a:r>
            <a:endParaRPr lang="en-US" altLang="ko-KR" sz="1600" dirty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/>
              <a:t>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4183618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Wednesday, March 24,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7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Wednesday, March 24,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Wednesday, March 24,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1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Wednesday, March 24,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4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Wednesday, March 24, 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1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Wednesday, March 24, 2021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8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Wednesday, March 24, 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3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Wednesday, March 24, 2021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4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Wednesday, March 24,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3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Wednesday, March 24,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613830" y="6489340"/>
            <a:ext cx="35298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endParaRPr lang="en-US" altLang="ko-KR" sz="1050" dirty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623" y="6482484"/>
            <a:ext cx="702035" cy="2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5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  <p:sldLayoutId id="2147484308" r:id="rId12"/>
    <p:sldLayoutId id="2147484322" r:id="rId13"/>
    <p:sldLayoutId id="2147484324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2043735" y="2438890"/>
            <a:ext cx="777240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 err="1"/>
              <a:t>스택</a:t>
            </a:r>
            <a:endParaRPr lang="ko-KR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04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9418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파이썬 리스트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49"/>
            <a:ext cx="8153400" cy="50398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1800" dirty="0">
                <a:solidFill>
                  <a:schemeClr val="tx2"/>
                </a:solidFill>
              </a:rPr>
              <a:t>A</a:t>
            </a:r>
            <a:r>
              <a:rPr lang="ko-KR" altLang="en-US" sz="1800" dirty="0">
                <a:solidFill>
                  <a:schemeClr val="tx2"/>
                </a:solidFill>
              </a:rPr>
              <a:t> </a:t>
            </a:r>
            <a:r>
              <a:rPr lang="en-US" altLang="ko-KR" sz="1800" dirty="0">
                <a:solidFill>
                  <a:schemeClr val="tx2"/>
                </a:solidFill>
              </a:rPr>
              <a:t>= [0]*4					A[2] += 1</a:t>
            </a:r>
          </a:p>
          <a:p>
            <a:pPr>
              <a:defRPr/>
            </a:pPr>
            <a:endParaRPr lang="en-US" altLang="ko-KR" sz="18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18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18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endParaRPr lang="en-US" altLang="ko-KR" sz="18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ko-KR" sz="1800" dirty="0">
                <a:solidFill>
                  <a:schemeClr val="tx2"/>
                </a:solidFill>
              </a:rPr>
              <a:t>Python </a:t>
            </a:r>
            <a:r>
              <a:rPr lang="ko-KR" altLang="en-US" sz="1800" dirty="0">
                <a:solidFill>
                  <a:schemeClr val="tx2"/>
                </a:solidFill>
              </a:rPr>
              <a:t>리스트는 동적배열이다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lvl="1">
              <a:defRPr/>
            </a:pPr>
            <a:r>
              <a:rPr lang="ko-KR" altLang="en-US" sz="1800" dirty="0">
                <a:solidFill>
                  <a:schemeClr val="tx2"/>
                </a:solidFill>
              </a:rPr>
              <a:t>리스트의 크기가 필요에 따라 자동으로 증가</a:t>
            </a:r>
            <a:r>
              <a:rPr lang="en-US" altLang="ko-KR" sz="1800" dirty="0">
                <a:solidFill>
                  <a:schemeClr val="tx2"/>
                </a:solidFill>
              </a:rPr>
              <a:t>, </a:t>
            </a:r>
            <a:r>
              <a:rPr lang="ko-KR" altLang="en-US" sz="1800" dirty="0">
                <a:solidFill>
                  <a:schemeClr val="tx2"/>
                </a:solidFill>
              </a:rPr>
              <a:t>감소한다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lvl="1">
              <a:defRPr/>
            </a:pPr>
            <a:r>
              <a:rPr lang="en-US" altLang="ko-KR" sz="1800" dirty="0">
                <a:solidFill>
                  <a:schemeClr val="tx2"/>
                </a:solidFill>
              </a:rPr>
              <a:t>append</a:t>
            </a:r>
            <a:r>
              <a:rPr lang="ko-KR" altLang="en-US" sz="1800" dirty="0">
                <a:solidFill>
                  <a:schemeClr val="tx2"/>
                </a:solidFill>
              </a:rPr>
              <a:t> 혹은 </a:t>
            </a:r>
            <a:r>
              <a:rPr lang="en-US" altLang="ko-KR" sz="1800" dirty="0">
                <a:solidFill>
                  <a:schemeClr val="tx2"/>
                </a:solidFill>
              </a:rPr>
              <a:t>insert </a:t>
            </a:r>
            <a:r>
              <a:rPr lang="ko-KR" altLang="en-US" sz="1800" dirty="0">
                <a:solidFill>
                  <a:schemeClr val="tx2"/>
                </a:solidFill>
              </a:rPr>
              <a:t>연산을 할 때</a:t>
            </a:r>
            <a:r>
              <a:rPr lang="en-US" altLang="ko-KR" sz="1800" dirty="0">
                <a:solidFill>
                  <a:schemeClr val="tx2"/>
                </a:solidFill>
              </a:rPr>
              <a:t>,</a:t>
            </a:r>
            <a:r>
              <a:rPr lang="ko-KR" altLang="en-US" sz="1800" dirty="0">
                <a:solidFill>
                  <a:schemeClr val="tx2"/>
                </a:solidFill>
              </a:rPr>
              <a:t> 공간이 부족하면 더 큰 메모리를 할당 받는다  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en-US" altLang="ko-KR" sz="1800" dirty="0">
                <a:solidFill>
                  <a:schemeClr val="tx2"/>
                </a:solidFill>
              </a:rPr>
              <a:t>import sys</a:t>
            </a:r>
          </a:p>
          <a:p>
            <a:pPr lvl="1">
              <a:defRPr/>
            </a:pPr>
            <a:r>
              <a:rPr lang="en-US" altLang="ko-KR" sz="1800" dirty="0">
                <a:solidFill>
                  <a:schemeClr val="tx2"/>
                </a:solidFill>
              </a:rPr>
              <a:t>A = []</a:t>
            </a:r>
          </a:p>
          <a:p>
            <a:pPr lvl="1">
              <a:defRPr/>
            </a:pPr>
            <a:r>
              <a:rPr lang="en-US" altLang="ko-KR" sz="1800" dirty="0" err="1">
                <a:solidFill>
                  <a:schemeClr val="tx2"/>
                </a:solidFill>
              </a:rPr>
              <a:t>sys.getsizeof</a:t>
            </a:r>
            <a:r>
              <a:rPr lang="en-US" altLang="ko-KR" sz="1800" dirty="0">
                <a:solidFill>
                  <a:schemeClr val="tx2"/>
                </a:solidFill>
              </a:rPr>
              <a:t>(A)  # </a:t>
            </a:r>
            <a:r>
              <a:rPr lang="ko-KR" altLang="en-US" sz="1800" dirty="0">
                <a:solidFill>
                  <a:schemeClr val="tx2"/>
                </a:solidFill>
              </a:rPr>
              <a:t>배열 크기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en-US" altLang="ko-KR" sz="1800" dirty="0" err="1">
                <a:solidFill>
                  <a:schemeClr val="tx2"/>
                </a:solidFill>
              </a:rPr>
              <a:t>A.append</a:t>
            </a:r>
            <a:r>
              <a:rPr lang="en-US" altLang="ko-KR" sz="1800" dirty="0">
                <a:solidFill>
                  <a:schemeClr val="tx2"/>
                </a:solidFill>
              </a:rPr>
              <a:t>(10)</a:t>
            </a:r>
          </a:p>
          <a:p>
            <a:pPr lvl="1">
              <a:defRPr/>
            </a:pPr>
            <a:r>
              <a:rPr lang="en-US" altLang="ko-KR" sz="1800" dirty="0" err="1">
                <a:solidFill>
                  <a:schemeClr val="tx2"/>
                </a:solidFill>
              </a:rPr>
              <a:t>sys.getsizeof</a:t>
            </a:r>
            <a:r>
              <a:rPr lang="en-US" altLang="ko-KR" sz="1800" dirty="0">
                <a:solidFill>
                  <a:schemeClr val="tx2"/>
                </a:solidFill>
              </a:rPr>
              <a:t>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27525-8A2E-4FEF-A341-BAD841ECC788}"/>
              </a:ext>
            </a:extLst>
          </p:cNvPr>
          <p:cNvSpPr txBox="1"/>
          <p:nvPr/>
        </p:nvSpPr>
        <p:spPr>
          <a:xfrm>
            <a:off x="3085899" y="2847229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E9B1699-58B0-40A0-88CE-B5424DBC55EB}"/>
              </a:ext>
            </a:extLst>
          </p:cNvPr>
          <p:cNvCxnSpPr>
            <a:cxnSpLocks/>
          </p:cNvCxnSpPr>
          <p:nvPr/>
        </p:nvCxnSpPr>
        <p:spPr>
          <a:xfrm>
            <a:off x="2438251" y="1938896"/>
            <a:ext cx="603968" cy="90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ED4C139-8E08-4955-ABAC-0B869B27238E}"/>
              </a:ext>
            </a:extLst>
          </p:cNvPr>
          <p:cNvCxnSpPr>
            <a:cxnSpLocks/>
          </p:cNvCxnSpPr>
          <p:nvPr/>
        </p:nvCxnSpPr>
        <p:spPr>
          <a:xfrm>
            <a:off x="3042219" y="1938896"/>
            <a:ext cx="164996" cy="90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33DA2C0-9526-4ABB-BA58-B7EC50E43C1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343099" y="1958312"/>
            <a:ext cx="257200" cy="88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EFF7FFC-69F8-4D03-9F90-7A721233B84F}"/>
              </a:ext>
            </a:extLst>
          </p:cNvPr>
          <p:cNvCxnSpPr>
            <a:cxnSpLocks/>
          </p:cNvCxnSpPr>
          <p:nvPr/>
        </p:nvCxnSpPr>
        <p:spPr>
          <a:xfrm flipH="1">
            <a:off x="3548227" y="1958312"/>
            <a:ext cx="657350" cy="88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D1399A3-5A76-419C-BC55-14F34A3AE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72871"/>
              </p:ext>
            </p:extLst>
          </p:nvPr>
        </p:nvGraphicFramePr>
        <p:xfrm>
          <a:off x="2141730" y="1718810"/>
          <a:ext cx="235628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89071">
                  <a:extLst>
                    <a:ext uri="{9D8B030D-6E8A-4147-A177-3AD203B41FA5}">
                      <a16:colId xmlns:a16="http://schemas.microsoft.com/office/drawing/2014/main" val="870842223"/>
                    </a:ext>
                  </a:extLst>
                </a:gridCol>
                <a:gridCol w="589071">
                  <a:extLst>
                    <a:ext uri="{9D8B030D-6E8A-4147-A177-3AD203B41FA5}">
                      <a16:colId xmlns:a16="http://schemas.microsoft.com/office/drawing/2014/main" val="293558556"/>
                    </a:ext>
                  </a:extLst>
                </a:gridCol>
                <a:gridCol w="589071">
                  <a:extLst>
                    <a:ext uri="{9D8B030D-6E8A-4147-A177-3AD203B41FA5}">
                      <a16:colId xmlns:a16="http://schemas.microsoft.com/office/drawing/2014/main" val="976534997"/>
                    </a:ext>
                  </a:extLst>
                </a:gridCol>
                <a:gridCol w="589071">
                  <a:extLst>
                    <a:ext uri="{9D8B030D-6E8A-4147-A177-3AD203B41FA5}">
                      <a16:colId xmlns:a16="http://schemas.microsoft.com/office/drawing/2014/main" val="1434882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16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38EFAF2-8DCE-4DF0-8F64-DA86ED7774D1}"/>
              </a:ext>
            </a:extLst>
          </p:cNvPr>
          <p:cNvSpPr txBox="1"/>
          <p:nvPr/>
        </p:nvSpPr>
        <p:spPr>
          <a:xfrm>
            <a:off x="1498730" y="1720318"/>
            <a:ext cx="5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24518EE-07D2-4B62-8249-1F443B4C300C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565314" y="2018737"/>
            <a:ext cx="704995" cy="85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7EF3CFD-2F95-4BEC-9E3F-0BBD1133C759}"/>
              </a:ext>
            </a:extLst>
          </p:cNvPr>
          <p:cNvSpPr txBox="1"/>
          <p:nvPr/>
        </p:nvSpPr>
        <p:spPr>
          <a:xfrm>
            <a:off x="8100648" y="2875536"/>
            <a:ext cx="339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B3F3CE-B0F8-4793-A2DB-59CED90F37B2}"/>
              </a:ext>
            </a:extLst>
          </p:cNvPr>
          <p:cNvSpPr txBox="1"/>
          <p:nvPr/>
        </p:nvSpPr>
        <p:spPr>
          <a:xfrm>
            <a:off x="7050914" y="2864840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C297547-DE38-49CD-A8E1-D76C364F73AE}"/>
              </a:ext>
            </a:extLst>
          </p:cNvPr>
          <p:cNvCxnSpPr>
            <a:cxnSpLocks/>
          </p:cNvCxnSpPr>
          <p:nvPr/>
        </p:nvCxnSpPr>
        <p:spPr>
          <a:xfrm>
            <a:off x="6403266" y="1956507"/>
            <a:ext cx="603968" cy="90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8B7A623-998B-4B2C-B5F7-38830A3A76C1}"/>
              </a:ext>
            </a:extLst>
          </p:cNvPr>
          <p:cNvCxnSpPr>
            <a:cxnSpLocks/>
          </p:cNvCxnSpPr>
          <p:nvPr/>
        </p:nvCxnSpPr>
        <p:spPr>
          <a:xfrm>
            <a:off x="7007234" y="1956507"/>
            <a:ext cx="164996" cy="90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6DCB095-85C5-4A2A-9FA7-5794BEB5EDB0}"/>
              </a:ext>
            </a:extLst>
          </p:cNvPr>
          <p:cNvCxnSpPr>
            <a:cxnSpLocks/>
          </p:cNvCxnSpPr>
          <p:nvPr/>
        </p:nvCxnSpPr>
        <p:spPr>
          <a:xfrm flipH="1">
            <a:off x="7513242" y="1975923"/>
            <a:ext cx="657350" cy="88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CA599CE-8BAF-4390-80A1-8E379E780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06577"/>
              </p:ext>
            </p:extLst>
          </p:nvPr>
        </p:nvGraphicFramePr>
        <p:xfrm>
          <a:off x="6106745" y="1736421"/>
          <a:ext cx="235628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89071">
                  <a:extLst>
                    <a:ext uri="{9D8B030D-6E8A-4147-A177-3AD203B41FA5}">
                      <a16:colId xmlns:a16="http://schemas.microsoft.com/office/drawing/2014/main" val="870842223"/>
                    </a:ext>
                  </a:extLst>
                </a:gridCol>
                <a:gridCol w="589071">
                  <a:extLst>
                    <a:ext uri="{9D8B030D-6E8A-4147-A177-3AD203B41FA5}">
                      <a16:colId xmlns:a16="http://schemas.microsoft.com/office/drawing/2014/main" val="293558556"/>
                    </a:ext>
                  </a:extLst>
                </a:gridCol>
                <a:gridCol w="589071">
                  <a:extLst>
                    <a:ext uri="{9D8B030D-6E8A-4147-A177-3AD203B41FA5}">
                      <a16:colId xmlns:a16="http://schemas.microsoft.com/office/drawing/2014/main" val="976534997"/>
                    </a:ext>
                  </a:extLst>
                </a:gridCol>
                <a:gridCol w="589071">
                  <a:extLst>
                    <a:ext uri="{9D8B030D-6E8A-4147-A177-3AD203B41FA5}">
                      <a16:colId xmlns:a16="http://schemas.microsoft.com/office/drawing/2014/main" val="1434882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160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A57F19-C9E5-4044-A84E-26D7189D36B3}"/>
              </a:ext>
            </a:extLst>
          </p:cNvPr>
          <p:cNvSpPr txBox="1"/>
          <p:nvPr/>
        </p:nvSpPr>
        <p:spPr>
          <a:xfrm>
            <a:off x="5463745" y="1737929"/>
            <a:ext cx="5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91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파이썬 리스트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2"/>
                </a:solidFill>
              </a:rPr>
              <a:t>A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= [10, 40, 25, 15]</a:t>
            </a:r>
          </a:p>
          <a:p>
            <a:pPr>
              <a:defRPr/>
            </a:pPr>
            <a:endParaRPr lang="en-US" altLang="ko-KR" sz="20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0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0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0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0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0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000" dirty="0">
                <a:solidFill>
                  <a:schemeClr val="tx2"/>
                </a:solidFill>
              </a:rPr>
              <a:t>편의상 리스트를 </a:t>
            </a:r>
            <a:r>
              <a:rPr lang="en-US" altLang="ko-KR" sz="2000" dirty="0">
                <a:solidFill>
                  <a:schemeClr val="tx2"/>
                </a:solidFill>
              </a:rPr>
              <a:t>(</a:t>
            </a:r>
            <a:r>
              <a:rPr lang="ko-KR" altLang="en-US" sz="2000" dirty="0">
                <a:solidFill>
                  <a:schemeClr val="tx2"/>
                </a:solidFill>
              </a:rPr>
              <a:t>참조배열 대신</a:t>
            </a:r>
            <a:r>
              <a:rPr lang="en-US" altLang="ko-KR" sz="2000" dirty="0">
                <a:solidFill>
                  <a:schemeClr val="tx2"/>
                </a:solidFill>
              </a:rPr>
              <a:t>) </a:t>
            </a:r>
            <a:r>
              <a:rPr lang="ko-KR" altLang="en-US" sz="2000" dirty="0">
                <a:solidFill>
                  <a:schemeClr val="tx2"/>
                </a:solidFill>
              </a:rPr>
              <a:t>다음과 같은 배열 형태로 나타내기도 한다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  <a:defRPr/>
            </a:pPr>
            <a:endParaRPr lang="en-US" altLang="ko-KR" sz="20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0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0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0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0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B8DC2-8C9D-4F37-ACAA-821C49B917B8}"/>
              </a:ext>
            </a:extLst>
          </p:cNvPr>
          <p:cNvSpPr txBox="1"/>
          <p:nvPr/>
        </p:nvSpPr>
        <p:spPr>
          <a:xfrm>
            <a:off x="1193300" y="2852515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27525-8A2E-4FEF-A341-BAD841ECC788}"/>
              </a:ext>
            </a:extLst>
          </p:cNvPr>
          <p:cNvSpPr txBox="1"/>
          <p:nvPr/>
        </p:nvSpPr>
        <p:spPr>
          <a:xfrm>
            <a:off x="1797268" y="2851376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CD9204-3299-4FC2-A398-9614496BA6ED}"/>
              </a:ext>
            </a:extLst>
          </p:cNvPr>
          <p:cNvSpPr txBox="1"/>
          <p:nvPr/>
        </p:nvSpPr>
        <p:spPr>
          <a:xfrm>
            <a:off x="2371165" y="2865592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24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DFB8E-68CB-4042-B47C-EAC527734071}"/>
              </a:ext>
            </a:extLst>
          </p:cNvPr>
          <p:cNvSpPr txBox="1"/>
          <p:nvPr/>
        </p:nvSpPr>
        <p:spPr>
          <a:xfrm>
            <a:off x="2960626" y="2859474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E9B1699-58B0-40A0-88CE-B5424DBC55EB}"/>
              </a:ext>
            </a:extLst>
          </p:cNvPr>
          <p:cNvCxnSpPr/>
          <p:nvPr/>
        </p:nvCxnSpPr>
        <p:spPr>
          <a:xfrm>
            <a:off x="1450500" y="2057243"/>
            <a:ext cx="0" cy="80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ED4C139-8E08-4955-ABAC-0B869B27238E}"/>
              </a:ext>
            </a:extLst>
          </p:cNvPr>
          <p:cNvCxnSpPr/>
          <p:nvPr/>
        </p:nvCxnSpPr>
        <p:spPr>
          <a:xfrm>
            <a:off x="2054468" y="2057243"/>
            <a:ext cx="0" cy="80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33DA2C0-9526-4ABB-BA58-B7EC50E43C1D}"/>
              </a:ext>
            </a:extLst>
          </p:cNvPr>
          <p:cNvCxnSpPr/>
          <p:nvPr/>
        </p:nvCxnSpPr>
        <p:spPr>
          <a:xfrm>
            <a:off x="2612548" y="2076659"/>
            <a:ext cx="0" cy="80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EFF7FFC-69F8-4D03-9F90-7A721233B84F}"/>
              </a:ext>
            </a:extLst>
          </p:cNvPr>
          <p:cNvCxnSpPr/>
          <p:nvPr/>
        </p:nvCxnSpPr>
        <p:spPr>
          <a:xfrm>
            <a:off x="3217826" y="2076659"/>
            <a:ext cx="0" cy="80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D1399A3-5A76-419C-BC55-14F34A3AE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1938"/>
              </p:ext>
            </p:extLst>
          </p:nvPr>
        </p:nvGraphicFramePr>
        <p:xfrm>
          <a:off x="1153979" y="1837157"/>
          <a:ext cx="235628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89071">
                  <a:extLst>
                    <a:ext uri="{9D8B030D-6E8A-4147-A177-3AD203B41FA5}">
                      <a16:colId xmlns:a16="http://schemas.microsoft.com/office/drawing/2014/main" val="870842223"/>
                    </a:ext>
                  </a:extLst>
                </a:gridCol>
                <a:gridCol w="589071">
                  <a:extLst>
                    <a:ext uri="{9D8B030D-6E8A-4147-A177-3AD203B41FA5}">
                      <a16:colId xmlns:a16="http://schemas.microsoft.com/office/drawing/2014/main" val="293558556"/>
                    </a:ext>
                  </a:extLst>
                </a:gridCol>
                <a:gridCol w="589071">
                  <a:extLst>
                    <a:ext uri="{9D8B030D-6E8A-4147-A177-3AD203B41FA5}">
                      <a16:colId xmlns:a16="http://schemas.microsoft.com/office/drawing/2014/main" val="976534997"/>
                    </a:ext>
                  </a:extLst>
                </a:gridCol>
                <a:gridCol w="589071">
                  <a:extLst>
                    <a:ext uri="{9D8B030D-6E8A-4147-A177-3AD203B41FA5}">
                      <a16:colId xmlns:a16="http://schemas.microsoft.com/office/drawing/2014/main" val="1434882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16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38EFAF2-8DCE-4DF0-8F64-DA86ED7774D1}"/>
              </a:ext>
            </a:extLst>
          </p:cNvPr>
          <p:cNvSpPr txBox="1"/>
          <p:nvPr/>
        </p:nvSpPr>
        <p:spPr>
          <a:xfrm>
            <a:off x="510979" y="1838665"/>
            <a:ext cx="5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DF49B9DB-C0BF-402A-B184-1EB49A155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421772"/>
              </p:ext>
            </p:extLst>
          </p:nvPr>
        </p:nvGraphicFramePr>
        <p:xfrm>
          <a:off x="1217985" y="4914165"/>
          <a:ext cx="235628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89071">
                  <a:extLst>
                    <a:ext uri="{9D8B030D-6E8A-4147-A177-3AD203B41FA5}">
                      <a16:colId xmlns:a16="http://schemas.microsoft.com/office/drawing/2014/main" val="870842223"/>
                    </a:ext>
                  </a:extLst>
                </a:gridCol>
                <a:gridCol w="589071">
                  <a:extLst>
                    <a:ext uri="{9D8B030D-6E8A-4147-A177-3AD203B41FA5}">
                      <a16:colId xmlns:a16="http://schemas.microsoft.com/office/drawing/2014/main" val="293558556"/>
                    </a:ext>
                  </a:extLst>
                </a:gridCol>
                <a:gridCol w="589071">
                  <a:extLst>
                    <a:ext uri="{9D8B030D-6E8A-4147-A177-3AD203B41FA5}">
                      <a16:colId xmlns:a16="http://schemas.microsoft.com/office/drawing/2014/main" val="976534997"/>
                    </a:ext>
                  </a:extLst>
                </a:gridCol>
                <a:gridCol w="589071">
                  <a:extLst>
                    <a:ext uri="{9D8B030D-6E8A-4147-A177-3AD203B41FA5}">
                      <a16:colId xmlns:a16="http://schemas.microsoft.com/office/drawing/2014/main" val="1434882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10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40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24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15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1600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70C08A34-521A-41D9-A654-722A211B91BA}"/>
              </a:ext>
            </a:extLst>
          </p:cNvPr>
          <p:cNvSpPr txBox="1"/>
          <p:nvPr/>
        </p:nvSpPr>
        <p:spPr>
          <a:xfrm>
            <a:off x="574985" y="4915673"/>
            <a:ext cx="5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940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필요한 양보다 넉넉한 크기의 메모리를 사용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남은 공간이 없으면 어떻게 삽입할까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파이썬 리스트는 동적 배열로 구현됨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36" y="2123855"/>
            <a:ext cx="7750448" cy="238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5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동적 배열 구조에서의 용량 증가 과정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5" y="1492825"/>
            <a:ext cx="77152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75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/>
          <a:lstStyle/>
          <a:p>
            <a:r>
              <a:rPr lang="ko-KR" altLang="en-US" sz="2400" dirty="0">
                <a:latin typeface="+mn-ea"/>
              </a:rPr>
              <a:t>데이터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en-US" altLang="ko-KR" sz="2000" dirty="0">
                <a:latin typeface="+mn-ea"/>
              </a:rPr>
              <a:t>top: </a:t>
            </a:r>
            <a:r>
              <a:rPr lang="ko-KR" altLang="en-US" sz="2000" dirty="0">
                <a:latin typeface="+mn-ea"/>
              </a:rPr>
              <a:t>스택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항목을 저장하는 </a:t>
            </a:r>
            <a:r>
              <a:rPr lang="ko-KR" altLang="en-US" sz="2000" dirty="0" err="1">
                <a:latin typeface="+mn-ea"/>
              </a:rPr>
              <a:t>파이썬</a:t>
            </a:r>
            <a:r>
              <a:rPr lang="ko-KR" altLang="en-US" sz="2000" dirty="0">
                <a:latin typeface="+mn-ea"/>
              </a:rPr>
              <a:t> 리스트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항목의 개수는 </a:t>
            </a:r>
            <a:r>
              <a:rPr lang="en-US" altLang="ko-KR" sz="2000" dirty="0" err="1">
                <a:latin typeface="+mn-ea"/>
              </a:rPr>
              <a:t>len</a:t>
            </a:r>
            <a:r>
              <a:rPr lang="en-US" altLang="ko-KR" sz="2000" dirty="0">
                <a:latin typeface="+mn-ea"/>
              </a:rPr>
              <a:t>(top)</a:t>
            </a:r>
            <a:r>
              <a:rPr lang="ko-KR" altLang="en-US" sz="2000" dirty="0">
                <a:latin typeface="+mn-ea"/>
              </a:rPr>
              <a:t>으로 구할 수 있음</a:t>
            </a:r>
            <a:endParaRPr lang="en-US" altLang="ko-KR" sz="20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연산</a:t>
            </a:r>
            <a:r>
              <a:rPr lang="en-US" altLang="ko-KR" sz="2400" dirty="0">
                <a:latin typeface="+mn-ea"/>
              </a:rPr>
              <a:t>: </a:t>
            </a:r>
            <a:r>
              <a:rPr lang="en-US" altLang="ko-KR" sz="2000" dirty="0" err="1">
                <a:latin typeface="+mn-ea"/>
              </a:rPr>
              <a:t>isEmpty</a:t>
            </a:r>
            <a:r>
              <a:rPr lang="en-US" altLang="ko-KR" sz="2000" dirty="0">
                <a:latin typeface="+mn-ea"/>
              </a:rPr>
              <a:t>(), push(), pop(), peek(), display()</a:t>
            </a:r>
          </a:p>
          <a:p>
            <a:r>
              <a:rPr lang="ko-KR" altLang="en-US" sz="2400" dirty="0">
                <a:latin typeface="+mn-ea"/>
              </a:rPr>
              <a:t>항목 삽입</a:t>
            </a:r>
            <a:r>
              <a:rPr lang="en-US" altLang="ko-KR" sz="2400" dirty="0">
                <a:latin typeface="+mn-ea"/>
              </a:rPr>
              <a:t>/</a:t>
            </a:r>
            <a:r>
              <a:rPr lang="ko-KR" altLang="en-US" sz="2400" dirty="0">
                <a:latin typeface="+mn-ea"/>
              </a:rPr>
              <a:t>삭제 위치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리스트의 맨 뒤가 유리함</a:t>
            </a:r>
            <a:r>
              <a:rPr lang="en-US" altLang="ko-KR" sz="2000" dirty="0">
                <a:latin typeface="+mn-ea"/>
              </a:rPr>
              <a:t>. Why?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스택의 구현</a:t>
            </a:r>
            <a:r>
              <a:rPr lang="en-US" altLang="ko-KR" dirty="0"/>
              <a:t>(</a:t>
            </a:r>
            <a:r>
              <a:rPr lang="ko-KR" altLang="en-US" dirty="0"/>
              <a:t>파이썬 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3609923"/>
            <a:ext cx="6644605" cy="276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75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스택의</a:t>
            </a:r>
            <a:r>
              <a:rPr lang="en-US" altLang="ko-KR" sz="3200" dirty="0"/>
              <a:t> </a:t>
            </a:r>
            <a:r>
              <a:rPr lang="ko-KR" altLang="en-US" sz="3200" dirty="0"/>
              <a:t>구현</a:t>
            </a:r>
            <a:r>
              <a:rPr lang="en-US" altLang="ko-KR" sz="3200" dirty="0"/>
              <a:t>(</a:t>
            </a:r>
            <a:r>
              <a:rPr lang="ko-KR" altLang="en-US" sz="3200" dirty="0"/>
              <a:t>클래스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1B96D7BA-61C4-41B9-979E-6040E2B5C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65" y="1600200"/>
            <a:ext cx="370975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class Stack:</a:t>
            </a:r>
          </a:p>
          <a:p>
            <a:pPr marL="0" indent="0">
              <a:buNone/>
            </a:pPr>
            <a:r>
              <a:rPr lang="en-US" altLang="ko-KR" sz="1800" dirty="0"/>
              <a:t>    def  __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__(self):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self.items</a:t>
            </a:r>
            <a:r>
              <a:rPr lang="en-US" altLang="ko-KR" sz="1800" dirty="0"/>
              <a:t> = []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</a:p>
          <a:p>
            <a:pPr marL="0" indent="0">
              <a:buNone/>
            </a:pPr>
            <a:r>
              <a:rPr lang="en-US" altLang="ko-KR" sz="1800" dirty="0"/>
              <a:t>    def </a:t>
            </a:r>
            <a:r>
              <a:rPr lang="en-US" altLang="ko-KR" sz="1800" dirty="0" err="1"/>
              <a:t>isEmpty</a:t>
            </a:r>
            <a:r>
              <a:rPr lang="en-US" altLang="ko-KR" sz="1800" dirty="0"/>
              <a:t>(self):</a:t>
            </a:r>
          </a:p>
          <a:p>
            <a:pPr marL="0" indent="0">
              <a:buNone/>
            </a:pPr>
            <a:r>
              <a:rPr lang="en-US" altLang="ko-KR" sz="1800" dirty="0"/>
              <a:t>        return 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self.items</a:t>
            </a:r>
            <a:r>
              <a:rPr lang="en-US" altLang="ko-KR" sz="1800" dirty="0"/>
              <a:t>) == 0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def clear(self):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self.items</a:t>
            </a:r>
            <a:r>
              <a:rPr lang="en-US" altLang="ko-KR" sz="1800" dirty="0"/>
              <a:t> = []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def push(self, e):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self.items.append</a:t>
            </a:r>
            <a:r>
              <a:rPr lang="en-US" altLang="ko-KR" sz="1800" dirty="0"/>
              <a:t>(e)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FF51BAE1-5B71-47B4-AB2E-EA9282D34E20}"/>
              </a:ext>
            </a:extLst>
          </p:cNvPr>
          <p:cNvSpPr txBox="1">
            <a:spLocks/>
          </p:cNvSpPr>
          <p:nvPr/>
        </p:nvSpPr>
        <p:spPr>
          <a:xfrm>
            <a:off x="45720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'''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def pop(self):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if </a:t>
            </a:r>
            <a:r>
              <a:rPr kumimoji="0" lang="en-US" altLang="ko-KR" sz="2000" dirty="0" err="1"/>
              <a:t>self.isEmpty</a:t>
            </a:r>
            <a:r>
              <a:rPr kumimoji="0" lang="en-US" altLang="ko-KR" sz="2000" dirty="0"/>
              <a:t>() 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    print("Stack is empty")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else: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    return </a:t>
            </a:r>
            <a:r>
              <a:rPr kumimoji="0" lang="en-US" altLang="ko-KR" sz="2000" dirty="0" err="1"/>
              <a:t>self.items.pop</a:t>
            </a:r>
            <a:r>
              <a:rPr kumimoji="0" lang="en-US" altLang="ko-KR" sz="2000" dirty="0"/>
              <a:t>()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'‘’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0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def pop(self):  # pop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try: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    return </a:t>
            </a:r>
            <a:r>
              <a:rPr kumimoji="0" lang="en-US" altLang="ko-KR" sz="2000" dirty="0" err="1"/>
              <a:t>self.items.pop</a:t>
            </a:r>
            <a:r>
              <a:rPr kumimoji="0" lang="en-US" altLang="ko-KR" sz="2000" dirty="0"/>
              <a:t>()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except </a:t>
            </a:r>
            <a:r>
              <a:rPr kumimoji="0" lang="en-US" altLang="ko-KR" sz="2000" dirty="0" err="1"/>
              <a:t>IndexError</a:t>
            </a:r>
            <a:r>
              <a:rPr kumimoji="0" lang="en-US" altLang="ko-KR" sz="2000" dirty="0"/>
              <a:t>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    print("Stack is empty")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0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def size(self):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000" dirty="0"/>
              <a:t>    return </a:t>
            </a:r>
            <a:r>
              <a:rPr kumimoji="0" lang="en-US" altLang="ko-KR" sz="2000" dirty="0" err="1"/>
              <a:t>len</a:t>
            </a:r>
            <a:r>
              <a:rPr kumimoji="0" lang="en-US" altLang="ko-KR" sz="2000" dirty="0"/>
              <a:t>(</a:t>
            </a:r>
            <a:r>
              <a:rPr kumimoji="0" lang="en-US" altLang="ko-KR" sz="2000" dirty="0" err="1"/>
              <a:t>self.items</a:t>
            </a:r>
            <a:r>
              <a:rPr kumimoji="0" lang="en-US" altLang="ko-KR" sz="2000" dirty="0"/>
              <a:t>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82166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스택의</a:t>
            </a:r>
            <a:r>
              <a:rPr lang="en-US" altLang="ko-KR" sz="3200" dirty="0"/>
              <a:t> </a:t>
            </a:r>
            <a:r>
              <a:rPr lang="ko-KR" altLang="en-US" sz="3200" dirty="0"/>
              <a:t>구현</a:t>
            </a:r>
            <a:r>
              <a:rPr lang="en-US" altLang="ko-KR" sz="3200" dirty="0"/>
              <a:t>(</a:t>
            </a:r>
            <a:r>
              <a:rPr lang="ko-KR" altLang="en-US" sz="3200" dirty="0"/>
              <a:t>클래스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1B96D7BA-61C4-41B9-979E-6040E2B5C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64" y="1600200"/>
            <a:ext cx="7863045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0" lang="en-US" altLang="ko-KR" sz="2400" dirty="0"/>
              <a:t>'''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def peek(self):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2400" dirty="0"/>
              <a:t>    </a:t>
            </a:r>
            <a:r>
              <a:rPr kumimoji="0" lang="en-US" altLang="ko-KR" sz="2400" dirty="0"/>
              <a:t>if </a:t>
            </a:r>
            <a:r>
              <a:rPr kumimoji="0" lang="en-US" altLang="ko-KR" sz="2400" dirty="0" err="1"/>
              <a:t>self.isEmpty</a:t>
            </a:r>
            <a:r>
              <a:rPr kumimoji="0" lang="en-US" altLang="ko-KR" sz="2400" dirty="0"/>
              <a:t>() 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400" dirty="0"/>
              <a:t>        print("Stack is empty")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400" dirty="0"/>
              <a:t>    else: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400" dirty="0"/>
              <a:t>        return </a:t>
            </a:r>
            <a:r>
              <a:rPr kumimoji="0" lang="en-US" altLang="ko-KR" sz="2400" dirty="0" err="1"/>
              <a:t>self.items</a:t>
            </a:r>
            <a:r>
              <a:rPr kumimoji="0" lang="en-US" altLang="ko-KR" sz="2400" dirty="0"/>
              <a:t>[-1]</a:t>
            </a:r>
            <a:endParaRPr lang="en-US" altLang="ko-KR" sz="2400" dirty="0"/>
          </a:p>
          <a:p>
            <a:pPr marL="0" indent="0">
              <a:buNone/>
            </a:pPr>
            <a:r>
              <a:rPr kumimoji="0" lang="en-US" altLang="ko-KR" sz="2400" dirty="0"/>
              <a:t>'''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def peek(self):</a:t>
            </a:r>
          </a:p>
          <a:p>
            <a:pPr marL="0" indent="0">
              <a:buNone/>
            </a:pPr>
            <a:r>
              <a:rPr lang="ko-KR" altLang="en-US" sz="2400" dirty="0"/>
              <a:t>    </a:t>
            </a:r>
            <a:r>
              <a:rPr lang="en-US" altLang="ko-KR" sz="2400" dirty="0"/>
              <a:t>try:</a:t>
            </a:r>
          </a:p>
          <a:p>
            <a:pPr marL="0" indent="0">
              <a:buNone/>
            </a:pPr>
            <a:r>
              <a:rPr lang="en-US" altLang="ko-KR" sz="2400" dirty="0"/>
              <a:t>        return </a:t>
            </a:r>
            <a:r>
              <a:rPr lang="en-US" altLang="ko-KR" sz="2400" dirty="0" err="1"/>
              <a:t>self.items</a:t>
            </a:r>
            <a:r>
              <a:rPr lang="en-US" altLang="ko-KR" sz="2400" dirty="0"/>
              <a:t>[-1] # return </a:t>
            </a:r>
            <a:r>
              <a:rPr lang="en-US" altLang="ko-KR" sz="2400" dirty="0" err="1"/>
              <a:t>self.items</a:t>
            </a:r>
            <a:r>
              <a:rPr lang="en-US" altLang="ko-KR" sz="2400" dirty="0"/>
              <a:t>[</a:t>
            </a:r>
            <a:r>
              <a:rPr lang="en-US" altLang="ko-KR" sz="2400" dirty="0" err="1"/>
              <a:t>len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self.items</a:t>
            </a:r>
            <a:r>
              <a:rPr lang="en-US" altLang="ko-KR" sz="2400" dirty="0"/>
              <a:t>)-1]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except </a:t>
            </a:r>
            <a:r>
              <a:rPr lang="en-US" altLang="ko-KR" sz="2400" dirty="0" err="1"/>
              <a:t>IndexError</a:t>
            </a:r>
            <a:r>
              <a:rPr lang="en-US" altLang="ko-KR" sz="2400" dirty="0"/>
              <a:t>:</a:t>
            </a:r>
          </a:p>
          <a:p>
            <a:pPr marL="0" indent="0">
              <a:buNone/>
            </a:pPr>
            <a:r>
              <a:rPr lang="en-US" altLang="ko-KR" sz="2400" dirty="0"/>
              <a:t>        print(</a:t>
            </a:r>
            <a:r>
              <a:rPr kumimoji="0" lang="en-US" altLang="ko-KR" sz="2400" dirty="0"/>
              <a:t>"</a:t>
            </a:r>
            <a:r>
              <a:rPr lang="en-US" altLang="ko-KR" sz="2400" dirty="0"/>
              <a:t>Stack is empty</a:t>
            </a:r>
            <a:r>
              <a:rPr kumimoji="0" lang="en-US" altLang="ko-KR" sz="2400" dirty="0"/>
              <a:t>"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9754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스택의 활용</a:t>
            </a:r>
            <a:r>
              <a:rPr lang="en-US" altLang="ko-KR" sz="3200" dirty="0"/>
              <a:t>(</a:t>
            </a:r>
            <a:r>
              <a:rPr lang="ko-KR" altLang="en-US" sz="3200" dirty="0"/>
              <a:t>이진수</a:t>
            </a:r>
            <a:r>
              <a:rPr lang="en-US" altLang="ko-KR" sz="3200" dirty="0"/>
              <a:t> </a:t>
            </a:r>
            <a:r>
              <a:rPr lang="ko-KR" altLang="en-US" sz="3200" dirty="0"/>
              <a:t>변환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01821-F78C-48AA-85E4-26C4BEDC924C}"/>
              </a:ext>
            </a:extLst>
          </p:cNvPr>
          <p:cNvSpPr txBox="1"/>
          <p:nvPr/>
        </p:nvSpPr>
        <p:spPr>
          <a:xfrm>
            <a:off x="746575" y="1673805"/>
            <a:ext cx="457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</a:t>
            </a:r>
            <a:r>
              <a:rPr lang="ko-KR" altLang="en-US" dirty="0"/>
              <a:t> = </a:t>
            </a:r>
            <a:r>
              <a:rPr lang="ko-KR" altLang="en-US" dirty="0" err="1"/>
              <a:t>Stack</a:t>
            </a:r>
            <a:r>
              <a:rPr lang="ko-KR" altLang="en-US" dirty="0"/>
              <a:t>()</a:t>
            </a:r>
          </a:p>
          <a:p>
            <a:endParaRPr lang="ko-KR" altLang="en-US" dirty="0"/>
          </a:p>
          <a:p>
            <a:r>
              <a:rPr lang="ko-KR" altLang="en-US" dirty="0" err="1"/>
              <a:t>n</a:t>
            </a:r>
            <a:r>
              <a:rPr lang="ko-KR" altLang="en-US" dirty="0"/>
              <a:t> = </a:t>
            </a:r>
            <a:r>
              <a:rPr lang="ko-KR" altLang="en-US" dirty="0" err="1"/>
              <a:t>int</a:t>
            </a:r>
            <a:r>
              <a:rPr lang="ko-KR" altLang="en-US" dirty="0"/>
              <a:t>(</a:t>
            </a:r>
            <a:r>
              <a:rPr lang="ko-KR" altLang="en-US" dirty="0" err="1"/>
              <a:t>input</a:t>
            </a:r>
            <a:r>
              <a:rPr lang="ko-KR" altLang="en-US" dirty="0"/>
              <a:t>())</a:t>
            </a:r>
          </a:p>
          <a:p>
            <a:endParaRPr lang="ko-KR" altLang="en-US" dirty="0"/>
          </a:p>
          <a:p>
            <a:r>
              <a:rPr lang="ko-KR" altLang="en-US" dirty="0" err="1"/>
              <a:t>while</a:t>
            </a:r>
            <a:r>
              <a:rPr lang="ko-KR" altLang="en-US" dirty="0"/>
              <a:t> </a:t>
            </a:r>
            <a:r>
              <a:rPr lang="ko-KR" altLang="en-US" dirty="0" err="1"/>
              <a:t>n</a:t>
            </a:r>
            <a:r>
              <a:rPr lang="ko-KR" altLang="en-US" dirty="0"/>
              <a:t>!= 0 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s.push</a:t>
            </a:r>
            <a:r>
              <a:rPr lang="ko-KR" altLang="en-US" dirty="0"/>
              <a:t>(n%2)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n</a:t>
            </a:r>
            <a:r>
              <a:rPr lang="ko-KR" altLang="en-US" dirty="0"/>
              <a:t> //= 2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while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s.isEmpty</a:t>
            </a:r>
            <a:r>
              <a:rPr lang="ko-KR" altLang="en-US" dirty="0"/>
              <a:t>():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digit</a:t>
            </a:r>
            <a:r>
              <a:rPr lang="ko-KR" altLang="en-US" dirty="0"/>
              <a:t> = </a:t>
            </a:r>
            <a:r>
              <a:rPr lang="ko-KR" altLang="en-US" dirty="0" err="1"/>
              <a:t>s.pop</a:t>
            </a:r>
            <a:r>
              <a:rPr lang="ko-KR" altLang="en-US" dirty="0"/>
              <a:t>()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digit</a:t>
            </a:r>
            <a:r>
              <a:rPr lang="ko-KR" altLang="en-US" dirty="0"/>
              <a:t>, </a:t>
            </a:r>
            <a:r>
              <a:rPr lang="ko-KR" altLang="en-US" dirty="0" err="1"/>
              <a:t>end</a:t>
            </a:r>
            <a:r>
              <a:rPr lang="ko-KR" altLang="en-US" dirty="0"/>
              <a:t> = '')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54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4.1 </a:t>
            </a:r>
            <a:r>
              <a:rPr lang="ko-KR" altLang="en-US" dirty="0">
                <a:solidFill>
                  <a:srgbClr val="0000FF"/>
                </a:solidFill>
              </a:rPr>
              <a:t>스택이란</a:t>
            </a:r>
            <a:r>
              <a:rPr lang="en-US" altLang="ko-KR" dirty="0">
                <a:solidFill>
                  <a:srgbClr val="0000FF"/>
                </a:solidFill>
              </a:rPr>
              <a:t>?</a:t>
            </a:r>
            <a:endParaRPr lang="ko-KR" altLang="en-US" sz="3600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스택은 </a:t>
            </a:r>
            <a:r>
              <a:rPr lang="ko-KR" altLang="en-US" sz="2400" dirty="0" err="1">
                <a:solidFill>
                  <a:schemeClr val="tx2"/>
                </a:solidFill>
              </a:rPr>
              <a:t>후입선출</a:t>
            </a:r>
            <a:r>
              <a:rPr lang="en-US" altLang="ko-KR" sz="2400" dirty="0">
                <a:solidFill>
                  <a:schemeClr val="tx2"/>
                </a:solidFill>
              </a:rPr>
              <a:t>(Last-In First Out)</a:t>
            </a:r>
            <a:r>
              <a:rPr lang="ko-KR" altLang="en-US" sz="2400" dirty="0">
                <a:solidFill>
                  <a:schemeClr val="tx2"/>
                </a:solidFill>
              </a:rPr>
              <a:t>의 자료구조이다</a:t>
            </a:r>
            <a:r>
              <a:rPr lang="en-US" altLang="ko-KR" sz="2400" dirty="0">
                <a:solidFill>
                  <a:schemeClr val="tx2"/>
                </a:solidFill>
              </a:rPr>
              <a:t>.</a:t>
            </a:r>
          </a:p>
          <a:p>
            <a:pPr lvl="1">
              <a:defRPr/>
            </a:pPr>
            <a:r>
              <a:rPr lang="ko-KR" altLang="en-US" sz="2000" dirty="0"/>
              <a:t>스택의 구조와 연산들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스택 </a:t>
            </a:r>
            <a:r>
              <a:rPr lang="en-US" altLang="ko-KR" sz="2000" dirty="0"/>
              <a:t>ADT</a:t>
            </a:r>
          </a:p>
          <a:p>
            <a:pPr lvl="1">
              <a:defRPr/>
            </a:pPr>
            <a:endParaRPr lang="ko-KR" altLang="en-US" sz="2000" dirty="0"/>
          </a:p>
          <a:p>
            <a:pPr>
              <a:defRPr/>
            </a:pPr>
            <a:r>
              <a:rPr lang="ko-KR" altLang="en-US" sz="2400" dirty="0"/>
              <a:t>스택 용도</a:t>
            </a: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r>
              <a:rPr lang="ko-KR" altLang="en-US" sz="2400" dirty="0"/>
              <a:t>스택의 구현</a:t>
            </a: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r>
              <a:rPr lang="ko-KR" altLang="en-US" sz="2400" dirty="0"/>
              <a:t>스택 응용 프로그램</a:t>
            </a:r>
          </a:p>
          <a:p>
            <a:pPr lvl="1">
              <a:defRPr/>
            </a:pPr>
            <a:endParaRPr lang="en-US" altLang="ko-K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38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400" dirty="0" err="1">
                <a:latin typeface="+mn-ea"/>
              </a:rPr>
              <a:t>스택</a:t>
            </a:r>
            <a:r>
              <a:rPr lang="en-US" altLang="ko-KR" sz="2400" dirty="0">
                <a:latin typeface="+mn-ea"/>
              </a:rPr>
              <a:t>(stack): </a:t>
            </a:r>
            <a:r>
              <a:rPr lang="ko-KR" altLang="en-US" sz="2400" dirty="0">
                <a:latin typeface="+mn-ea"/>
              </a:rPr>
              <a:t>쌓아놓은 더미</a:t>
            </a:r>
            <a:endParaRPr lang="en-US" altLang="ko-KR" sz="2400" dirty="0">
              <a:latin typeface="+mn-ea"/>
            </a:endParaRPr>
          </a:p>
          <a:p>
            <a:r>
              <a:rPr lang="ko-KR" altLang="en-US" sz="2400" b="1" dirty="0" err="1">
                <a:latin typeface="+mn-ea"/>
              </a:rPr>
              <a:t>후입선출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en-US" altLang="ko-KR" sz="2400" b="1" dirty="0" err="1">
                <a:latin typeface="+mn-ea"/>
              </a:rPr>
              <a:t>LIFO:Last-In</a:t>
            </a:r>
            <a:r>
              <a:rPr lang="en-US" altLang="ko-KR" sz="2400" b="1" dirty="0">
                <a:latin typeface="+mn-ea"/>
              </a:rPr>
              <a:t> First-Out)</a:t>
            </a:r>
          </a:p>
          <a:p>
            <a:pPr lvl="1"/>
            <a:r>
              <a:rPr lang="ko-KR" altLang="en-US" sz="2000" dirty="0">
                <a:latin typeface="+mn-ea"/>
              </a:rPr>
              <a:t>가장 최근에 들어온 데이터가 가장 먼저 나감</a:t>
            </a:r>
            <a:endParaRPr lang="en-US" altLang="ko-KR" sz="2000" dirty="0">
              <a:latin typeface="+mn-ea"/>
            </a:endParaRPr>
          </a:p>
          <a:p>
            <a:pPr eaLnBrk="1" hangingPunct="1"/>
            <a:endParaRPr lang="ko-KR" altLang="en-US" sz="2400" dirty="0">
              <a:latin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스택이란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10" y="2843935"/>
            <a:ext cx="7667060" cy="3327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585" y="2033845"/>
            <a:ext cx="7219950" cy="3533775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스택의 구조와 일련의 연산들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스택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6" y="1358770"/>
            <a:ext cx="8379640" cy="39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1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48780"/>
            <a:ext cx="8229600" cy="4860540"/>
          </a:xfrm>
        </p:spPr>
        <p:txBody>
          <a:bodyPr>
            <a:normAutofit/>
          </a:bodyPr>
          <a:lstStyle/>
          <a:p>
            <a:pPr lvl="1"/>
            <a:r>
              <a:rPr lang="ko-KR" altLang="en-US" sz="2000" dirty="0">
                <a:latin typeface="+mn-ea"/>
              </a:rPr>
              <a:t>에디터 </a:t>
            </a:r>
            <a:r>
              <a:rPr lang="en-US" altLang="ko-KR" sz="2000" dirty="0">
                <a:latin typeface="+mn-ea"/>
              </a:rPr>
              <a:t>undo </a:t>
            </a:r>
          </a:p>
          <a:p>
            <a:pPr marL="4572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 err="1">
                <a:latin typeface="+mn-ea"/>
              </a:rPr>
              <a:t>함수호출</a:t>
            </a:r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괄호 검사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계산기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후위 표기식 계산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중위 표기식의 후위 표기식 변환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미로 탐색 등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스택의</a:t>
            </a:r>
            <a:r>
              <a:rPr lang="ko-KR" altLang="en-US" dirty="0"/>
              <a:t> 용도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182" y="2708920"/>
            <a:ext cx="5814355" cy="195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3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4.2 </a:t>
            </a:r>
            <a:r>
              <a:rPr lang="ko-KR" altLang="en-US" dirty="0">
                <a:solidFill>
                  <a:srgbClr val="0000FF"/>
                </a:solidFill>
              </a:rPr>
              <a:t>스택의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배열 구조를 이용한 스택</a:t>
            </a:r>
            <a:endParaRPr lang="en-US" altLang="ko-KR" sz="240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endParaRPr lang="ko-KR" altLang="en-US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스택의 클래스 구현</a:t>
            </a: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스택의 활용</a:t>
            </a: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출력 방법 수정</a:t>
            </a:r>
            <a:r>
              <a:rPr lang="en-US" altLang="ko-KR" sz="2400" dirty="0">
                <a:solidFill>
                  <a:schemeClr val="tx2"/>
                </a:solidFill>
              </a:rPr>
              <a:t>(</a:t>
            </a:r>
            <a:r>
              <a:rPr lang="ko-KR" altLang="en-US" sz="2400" dirty="0" err="1">
                <a:solidFill>
                  <a:schemeClr val="tx2"/>
                </a:solidFill>
              </a:rPr>
              <a:t>파이썬</a:t>
            </a:r>
            <a:r>
              <a:rPr lang="ko-KR" altLang="en-US" sz="2400" dirty="0">
                <a:solidFill>
                  <a:schemeClr val="tx2"/>
                </a:solidFill>
              </a:rPr>
              <a:t> </a:t>
            </a:r>
            <a:r>
              <a:rPr lang="ko-KR" altLang="en-US" sz="2400" dirty="0" err="1">
                <a:solidFill>
                  <a:schemeClr val="tx2"/>
                </a:solidFill>
              </a:rPr>
              <a:t>슬라이싱</a:t>
            </a:r>
            <a:r>
              <a:rPr lang="ko-KR" altLang="en-US" sz="2400" dirty="0">
                <a:solidFill>
                  <a:schemeClr val="tx2"/>
                </a:solidFill>
              </a:rPr>
              <a:t> 기능</a:t>
            </a:r>
            <a:r>
              <a:rPr lang="en-US" altLang="ko-KR" sz="2400" dirty="0">
                <a:solidFill>
                  <a:schemeClr val="tx2"/>
                </a:solidFill>
              </a:rPr>
              <a:t>)</a:t>
            </a:r>
          </a:p>
          <a:p>
            <a:pPr lvl="1">
              <a:defRPr/>
            </a:pPr>
            <a:endParaRPr lang="en-US" altLang="ko-K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61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517489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000" dirty="0">
                <a:solidFill>
                  <a:schemeClr val="tx2"/>
                </a:solidFill>
              </a:rPr>
              <a:t>배열 </a:t>
            </a:r>
            <a:r>
              <a:rPr lang="en-US" altLang="ko-KR" sz="2000" dirty="0">
                <a:solidFill>
                  <a:schemeClr val="tx2"/>
                </a:solidFill>
              </a:rPr>
              <a:t>: </a:t>
            </a:r>
          </a:p>
          <a:p>
            <a:pPr lvl="1">
              <a:defRPr/>
            </a:pPr>
            <a:r>
              <a:rPr lang="ko-KR" altLang="en-US" sz="2000" dirty="0">
                <a:solidFill>
                  <a:schemeClr val="tx2"/>
                </a:solidFill>
              </a:rPr>
              <a:t>동일한 자료형을 여러 개 저장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ko-KR" altLang="en-US" sz="2000" dirty="0">
                <a:solidFill>
                  <a:schemeClr val="tx2"/>
                </a:solidFill>
              </a:rPr>
              <a:t>메모리의 연속된 메모리 공간에 저장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ko-KR" altLang="en-US" sz="2000" dirty="0">
                <a:solidFill>
                  <a:schemeClr val="tx2"/>
                </a:solidFill>
              </a:rPr>
              <a:t>빠른 시간에 접근할 수 있다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lvl="1">
              <a:defRPr/>
            </a:pPr>
            <a:endParaRPr lang="en-US" altLang="ko-KR" sz="2000" dirty="0">
              <a:solidFill>
                <a:schemeClr val="tx2"/>
              </a:solidFill>
            </a:endParaRPr>
          </a:p>
          <a:p>
            <a:pPr marL="457200" lvl="1" indent="0">
              <a:buNone/>
              <a:defRPr/>
            </a:pPr>
            <a:endParaRPr lang="en-US" altLang="ko-KR" sz="2000" dirty="0">
              <a:solidFill>
                <a:schemeClr val="tx2"/>
              </a:solidFill>
            </a:endParaRPr>
          </a:p>
          <a:p>
            <a:pPr marL="457200" lvl="1" indent="0">
              <a:buNone/>
              <a:defRPr/>
            </a:pPr>
            <a:endParaRPr lang="en-US" altLang="ko-KR" sz="2000" dirty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schemeClr val="tx2"/>
                </a:solidFill>
              </a:rPr>
              <a:t> C </a:t>
            </a:r>
            <a:r>
              <a:rPr lang="ko-KR" altLang="en-US" sz="2000" dirty="0">
                <a:solidFill>
                  <a:schemeClr val="tx2"/>
                </a:solidFill>
              </a:rPr>
              <a:t>언어 배열선언</a:t>
            </a:r>
            <a:r>
              <a:rPr lang="en-US" altLang="ko-KR" sz="2000" dirty="0">
                <a:solidFill>
                  <a:schemeClr val="tx2"/>
                </a:solidFill>
              </a:rPr>
              <a:t>: int A[6];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marL="457200" lvl="1" indent="0">
              <a:buNone/>
              <a:defRPr/>
            </a:pPr>
            <a:endParaRPr lang="en-US" altLang="ko-KR" sz="2000" dirty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schemeClr val="tx2"/>
                </a:solidFill>
              </a:rPr>
              <a:t> 배열 원소 지정</a:t>
            </a:r>
            <a:r>
              <a:rPr lang="en-US" altLang="ko-KR" sz="2000" dirty="0">
                <a:solidFill>
                  <a:schemeClr val="tx2"/>
                </a:solidFill>
              </a:rPr>
              <a:t>: 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index(</a:t>
            </a:r>
            <a:r>
              <a:rPr lang="ko-KR" altLang="en-US" sz="2000" dirty="0">
                <a:solidFill>
                  <a:schemeClr val="tx2"/>
                </a:solidFill>
              </a:rPr>
              <a:t>첨자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r>
              <a:rPr lang="ko-KR" altLang="en-US" sz="2000" dirty="0">
                <a:solidFill>
                  <a:schemeClr val="tx2"/>
                </a:solidFill>
              </a:rPr>
              <a:t>를 사용함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marL="457200" lvl="1" indent="0">
              <a:buNone/>
              <a:defRPr/>
            </a:pPr>
            <a:r>
              <a:rPr lang="en-US" altLang="ko-KR" sz="2000" dirty="0">
                <a:solidFill>
                  <a:schemeClr val="tx2"/>
                </a:solidFill>
              </a:rPr>
              <a:t>                    </a:t>
            </a:r>
            <a:r>
              <a:rPr lang="ko-KR" altLang="en-US" sz="2000" dirty="0">
                <a:solidFill>
                  <a:schemeClr val="tx2"/>
                </a:solidFill>
              </a:rPr>
              <a:t>예</a:t>
            </a:r>
            <a:r>
              <a:rPr lang="en-US" altLang="ko-KR" sz="2000" dirty="0">
                <a:solidFill>
                  <a:schemeClr val="tx2"/>
                </a:solidFill>
              </a:rPr>
              <a:t>:   A[3]</a:t>
            </a:r>
          </a:p>
          <a:p>
            <a:pPr marL="457200" lvl="1" indent="0">
              <a:buNone/>
              <a:defRPr/>
            </a:pPr>
            <a:endParaRPr lang="en-US" altLang="ko-KR" sz="2000" dirty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schemeClr val="tx2"/>
                </a:solidFill>
              </a:rPr>
              <a:t> </a:t>
            </a:r>
            <a:r>
              <a:rPr lang="ko-KR" altLang="en-US" sz="2000" dirty="0">
                <a:solidFill>
                  <a:schemeClr val="tx2"/>
                </a:solidFill>
              </a:rPr>
              <a:t>배열</a:t>
            </a:r>
            <a:r>
              <a:rPr lang="en-US" altLang="ko-KR" sz="2000" dirty="0">
                <a:solidFill>
                  <a:schemeClr val="tx2"/>
                </a:solidFill>
              </a:rPr>
              <a:t> </a:t>
            </a:r>
            <a:r>
              <a:rPr lang="ko-KR" altLang="en-US" sz="2000" dirty="0">
                <a:solidFill>
                  <a:schemeClr val="tx2"/>
                </a:solidFill>
              </a:rPr>
              <a:t>원소 </a:t>
            </a:r>
            <a:r>
              <a:rPr lang="en-US" altLang="ko-KR" sz="2000" dirty="0">
                <a:solidFill>
                  <a:schemeClr val="tx2"/>
                </a:solidFill>
              </a:rPr>
              <a:t>A[</a:t>
            </a:r>
            <a:r>
              <a:rPr lang="en-US" altLang="ko-KR" sz="2000" dirty="0" err="1">
                <a:solidFill>
                  <a:schemeClr val="tx2"/>
                </a:solidFill>
              </a:rPr>
              <a:t>i</a:t>
            </a:r>
            <a:r>
              <a:rPr lang="en-US" altLang="ko-KR" sz="2000" dirty="0">
                <a:solidFill>
                  <a:schemeClr val="tx2"/>
                </a:solidFill>
              </a:rPr>
              <a:t>]</a:t>
            </a:r>
            <a:r>
              <a:rPr lang="ko-KR" altLang="en-US" sz="2000" dirty="0">
                <a:solidFill>
                  <a:schemeClr val="tx2"/>
                </a:solidFill>
              </a:rPr>
              <a:t>의 주소 </a:t>
            </a:r>
            <a:r>
              <a:rPr lang="en-US" altLang="ko-KR" sz="2000" dirty="0">
                <a:solidFill>
                  <a:schemeClr val="tx2"/>
                </a:solidFill>
              </a:rPr>
              <a:t>= A[0]</a:t>
            </a:r>
            <a:r>
              <a:rPr lang="ko-KR" altLang="en-US" sz="2000" dirty="0">
                <a:solidFill>
                  <a:schemeClr val="tx2"/>
                </a:solidFill>
              </a:rPr>
              <a:t>의 시작 주소 </a:t>
            </a:r>
            <a:r>
              <a:rPr lang="en-US" altLang="ko-KR" sz="2000" dirty="0">
                <a:solidFill>
                  <a:schemeClr val="tx2"/>
                </a:solidFill>
              </a:rPr>
              <a:t>+ </a:t>
            </a:r>
            <a:r>
              <a:rPr lang="en-US" altLang="ko-KR" sz="2000" dirty="0" err="1">
                <a:solidFill>
                  <a:schemeClr val="tx2"/>
                </a:solidFill>
              </a:rPr>
              <a:t>i</a:t>
            </a:r>
            <a:r>
              <a:rPr lang="en-US" altLang="ko-KR" sz="2000" dirty="0">
                <a:solidFill>
                  <a:schemeClr val="tx2"/>
                </a:solidFill>
              </a:rPr>
              <a:t>* </a:t>
            </a:r>
            <a:r>
              <a:rPr lang="ko-KR" altLang="en-US" sz="2000" dirty="0">
                <a:solidFill>
                  <a:schemeClr val="tx2"/>
                </a:solidFill>
              </a:rPr>
              <a:t>배열원소크기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marL="457200" lvl="1" indent="0">
              <a:buNone/>
              <a:defRPr/>
            </a:pPr>
            <a:r>
              <a:rPr lang="ko-KR" altLang="en-US" sz="2000" dirty="0">
                <a:solidFill>
                  <a:schemeClr val="tx2"/>
                </a:solidFill>
              </a:rPr>
              <a:t>    배열 원소 접근</a:t>
            </a:r>
            <a:r>
              <a:rPr lang="en-US" altLang="ko-KR" sz="2000" dirty="0">
                <a:solidFill>
                  <a:schemeClr val="tx2"/>
                </a:solidFill>
              </a:rPr>
              <a:t>(</a:t>
            </a:r>
            <a:r>
              <a:rPr lang="ko-KR" altLang="en-US" sz="2000" dirty="0">
                <a:solidFill>
                  <a:schemeClr val="tx2"/>
                </a:solidFill>
              </a:rPr>
              <a:t>읽기</a:t>
            </a:r>
            <a:r>
              <a:rPr lang="en-US" altLang="ko-KR" sz="2000" dirty="0">
                <a:solidFill>
                  <a:schemeClr val="tx2"/>
                </a:solidFill>
              </a:rPr>
              <a:t>/</a:t>
            </a:r>
            <a:r>
              <a:rPr lang="ko-KR" altLang="en-US" sz="2000" dirty="0">
                <a:solidFill>
                  <a:schemeClr val="tx2"/>
                </a:solidFill>
              </a:rPr>
              <a:t>쓰기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r>
              <a:rPr lang="ko-KR" altLang="en-US" sz="2000" dirty="0">
                <a:solidFill>
                  <a:schemeClr val="tx2"/>
                </a:solidFill>
              </a:rPr>
              <a:t>하는데 상수 시간 </a:t>
            </a:r>
            <a:r>
              <a:rPr lang="en-US" altLang="ko-KR" sz="2000" dirty="0">
                <a:solidFill>
                  <a:schemeClr val="tx2"/>
                </a:solidFill>
              </a:rPr>
              <a:t>(O(1) </a:t>
            </a:r>
            <a:r>
              <a:rPr lang="ko-KR" altLang="en-US" sz="2000" dirty="0">
                <a:solidFill>
                  <a:schemeClr val="tx2"/>
                </a:solidFill>
              </a:rPr>
              <a:t>시간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r>
              <a:rPr lang="ko-KR" altLang="en-US" sz="2000" dirty="0">
                <a:solidFill>
                  <a:schemeClr val="tx2"/>
                </a:solidFill>
              </a:rPr>
              <a:t>이 걸림</a:t>
            </a:r>
            <a:endParaRPr lang="en-US" altLang="ko-KR" sz="2000" dirty="0">
              <a:solidFill>
                <a:schemeClr val="tx2"/>
              </a:solidFill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A5F90534-CE16-44E0-A0A8-12465A276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350484"/>
              </p:ext>
            </p:extLst>
          </p:nvPr>
        </p:nvGraphicFramePr>
        <p:xfrm>
          <a:off x="1421650" y="2963545"/>
          <a:ext cx="382542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571">
                  <a:extLst>
                    <a:ext uri="{9D8B030D-6E8A-4147-A177-3AD203B41FA5}">
                      <a16:colId xmlns:a16="http://schemas.microsoft.com/office/drawing/2014/main" val="3181292473"/>
                    </a:ext>
                  </a:extLst>
                </a:gridCol>
                <a:gridCol w="637571">
                  <a:extLst>
                    <a:ext uri="{9D8B030D-6E8A-4147-A177-3AD203B41FA5}">
                      <a16:colId xmlns:a16="http://schemas.microsoft.com/office/drawing/2014/main" val="3703424177"/>
                    </a:ext>
                  </a:extLst>
                </a:gridCol>
                <a:gridCol w="637571">
                  <a:extLst>
                    <a:ext uri="{9D8B030D-6E8A-4147-A177-3AD203B41FA5}">
                      <a16:colId xmlns:a16="http://schemas.microsoft.com/office/drawing/2014/main" val="1409981081"/>
                    </a:ext>
                  </a:extLst>
                </a:gridCol>
                <a:gridCol w="637571">
                  <a:extLst>
                    <a:ext uri="{9D8B030D-6E8A-4147-A177-3AD203B41FA5}">
                      <a16:colId xmlns:a16="http://schemas.microsoft.com/office/drawing/2014/main" val="3070064984"/>
                    </a:ext>
                  </a:extLst>
                </a:gridCol>
                <a:gridCol w="637571">
                  <a:extLst>
                    <a:ext uri="{9D8B030D-6E8A-4147-A177-3AD203B41FA5}">
                      <a16:colId xmlns:a16="http://schemas.microsoft.com/office/drawing/2014/main" val="66041404"/>
                    </a:ext>
                  </a:extLst>
                </a:gridCol>
                <a:gridCol w="637571">
                  <a:extLst>
                    <a:ext uri="{9D8B030D-6E8A-4147-A177-3AD203B41FA5}">
                      <a16:colId xmlns:a16="http://schemas.microsoft.com/office/drawing/2014/main" val="2905670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97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A[0]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A[1]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A[2]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A[3]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A[4]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A[5]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21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09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파이썬 리스트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2"/>
                </a:solidFill>
              </a:rPr>
              <a:t>A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= [10, 40, 25, 15]</a:t>
            </a:r>
          </a:p>
          <a:p>
            <a:pPr>
              <a:defRPr/>
            </a:pPr>
            <a:endParaRPr lang="en-US" altLang="ko-KR" sz="20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000" dirty="0">
                <a:solidFill>
                  <a:schemeClr val="tx2"/>
                </a:solidFill>
              </a:rPr>
              <a:t>내부적으로 리스트의 각 항목</a:t>
            </a:r>
            <a:r>
              <a:rPr lang="en-US" altLang="ko-KR" sz="2000" dirty="0">
                <a:solidFill>
                  <a:schemeClr val="tx2"/>
                </a:solidFill>
              </a:rPr>
              <a:t>(</a:t>
            </a:r>
            <a:r>
              <a:rPr lang="ko-KR" altLang="en-US" sz="2000" dirty="0">
                <a:solidFill>
                  <a:schemeClr val="tx2"/>
                </a:solidFill>
              </a:rPr>
              <a:t>원소</a:t>
            </a:r>
            <a:r>
              <a:rPr lang="en-US" altLang="ko-KR" sz="2000" dirty="0">
                <a:solidFill>
                  <a:schemeClr val="tx2"/>
                </a:solidFill>
              </a:rPr>
              <a:t>) </a:t>
            </a:r>
            <a:r>
              <a:rPr lang="ko-KR" altLang="en-US" sz="2000" dirty="0">
                <a:solidFill>
                  <a:schemeClr val="tx2"/>
                </a:solidFill>
              </a:rPr>
              <a:t>객체를 참조하는 배열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000" dirty="0">
                <a:solidFill>
                  <a:schemeClr val="tx2"/>
                </a:solidFill>
              </a:rPr>
              <a:t>    (</a:t>
            </a:r>
            <a:r>
              <a:rPr lang="ko-KR" altLang="en-US" sz="2000" dirty="0">
                <a:solidFill>
                  <a:schemeClr val="tx2"/>
                </a:solidFill>
              </a:rPr>
              <a:t>배열의 각 원소는 주소를 저장</a:t>
            </a:r>
            <a:r>
              <a:rPr lang="en-US" altLang="ko-KR" sz="2000" dirty="0">
                <a:solidFill>
                  <a:schemeClr val="tx2"/>
                </a:solidFill>
              </a:rPr>
              <a:t>: 4 </a:t>
            </a:r>
            <a:r>
              <a:rPr lang="ko-KR" altLang="en-US" sz="2000" dirty="0">
                <a:solidFill>
                  <a:schemeClr val="tx2"/>
                </a:solidFill>
              </a:rPr>
              <a:t>바이트 혹은 </a:t>
            </a:r>
            <a:r>
              <a:rPr lang="en-US" altLang="ko-KR" sz="2000" dirty="0">
                <a:solidFill>
                  <a:schemeClr val="tx2"/>
                </a:solidFill>
              </a:rPr>
              <a:t>8 </a:t>
            </a:r>
            <a:r>
              <a:rPr lang="ko-KR" altLang="en-US" sz="2000" dirty="0">
                <a:solidFill>
                  <a:schemeClr val="tx2"/>
                </a:solidFill>
              </a:rPr>
              <a:t>바이트로 고정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</a:p>
          <a:p>
            <a:pPr>
              <a:defRPr/>
            </a:pPr>
            <a:endParaRPr lang="en-US" altLang="ko-KR" sz="20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0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0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000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ko-KR" sz="20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ko-KR" sz="2000" dirty="0">
                <a:solidFill>
                  <a:schemeClr val="tx2"/>
                </a:solidFill>
              </a:rPr>
              <a:t>A[1] = A[1] + 5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B8DC2-8C9D-4F37-ACAA-821C49B917B8}"/>
              </a:ext>
            </a:extLst>
          </p:cNvPr>
          <p:cNvSpPr txBox="1"/>
          <p:nvPr/>
        </p:nvSpPr>
        <p:spPr>
          <a:xfrm>
            <a:off x="1790955" y="3917096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27525-8A2E-4FEF-A341-BAD841ECC788}"/>
              </a:ext>
            </a:extLst>
          </p:cNvPr>
          <p:cNvSpPr txBox="1"/>
          <p:nvPr/>
        </p:nvSpPr>
        <p:spPr>
          <a:xfrm>
            <a:off x="2394923" y="3915957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CD9204-3299-4FC2-A398-9614496BA6ED}"/>
              </a:ext>
            </a:extLst>
          </p:cNvPr>
          <p:cNvSpPr txBox="1"/>
          <p:nvPr/>
        </p:nvSpPr>
        <p:spPr>
          <a:xfrm>
            <a:off x="2968820" y="3930173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24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DFB8E-68CB-4042-B47C-EAC527734071}"/>
              </a:ext>
            </a:extLst>
          </p:cNvPr>
          <p:cNvSpPr txBox="1"/>
          <p:nvPr/>
        </p:nvSpPr>
        <p:spPr>
          <a:xfrm>
            <a:off x="3558281" y="3924055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E9B1699-58B0-40A0-88CE-B5424DBC55EB}"/>
              </a:ext>
            </a:extLst>
          </p:cNvPr>
          <p:cNvCxnSpPr/>
          <p:nvPr/>
        </p:nvCxnSpPr>
        <p:spPr>
          <a:xfrm>
            <a:off x="2048155" y="3121824"/>
            <a:ext cx="0" cy="80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ED4C139-8E08-4955-ABAC-0B869B27238E}"/>
              </a:ext>
            </a:extLst>
          </p:cNvPr>
          <p:cNvCxnSpPr/>
          <p:nvPr/>
        </p:nvCxnSpPr>
        <p:spPr>
          <a:xfrm>
            <a:off x="2652123" y="3121824"/>
            <a:ext cx="0" cy="80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33DA2C0-9526-4ABB-BA58-B7EC50E43C1D}"/>
              </a:ext>
            </a:extLst>
          </p:cNvPr>
          <p:cNvCxnSpPr/>
          <p:nvPr/>
        </p:nvCxnSpPr>
        <p:spPr>
          <a:xfrm>
            <a:off x="3210203" y="3141240"/>
            <a:ext cx="0" cy="80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EFF7FFC-69F8-4D03-9F90-7A721233B84F}"/>
              </a:ext>
            </a:extLst>
          </p:cNvPr>
          <p:cNvCxnSpPr/>
          <p:nvPr/>
        </p:nvCxnSpPr>
        <p:spPr>
          <a:xfrm>
            <a:off x="3815481" y="3141240"/>
            <a:ext cx="0" cy="80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D1399A3-5A76-419C-BC55-14F34A3AE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294793"/>
              </p:ext>
            </p:extLst>
          </p:nvPr>
        </p:nvGraphicFramePr>
        <p:xfrm>
          <a:off x="1751634" y="2901738"/>
          <a:ext cx="235628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89071">
                  <a:extLst>
                    <a:ext uri="{9D8B030D-6E8A-4147-A177-3AD203B41FA5}">
                      <a16:colId xmlns:a16="http://schemas.microsoft.com/office/drawing/2014/main" val="870842223"/>
                    </a:ext>
                  </a:extLst>
                </a:gridCol>
                <a:gridCol w="589071">
                  <a:extLst>
                    <a:ext uri="{9D8B030D-6E8A-4147-A177-3AD203B41FA5}">
                      <a16:colId xmlns:a16="http://schemas.microsoft.com/office/drawing/2014/main" val="293558556"/>
                    </a:ext>
                  </a:extLst>
                </a:gridCol>
                <a:gridCol w="589071">
                  <a:extLst>
                    <a:ext uri="{9D8B030D-6E8A-4147-A177-3AD203B41FA5}">
                      <a16:colId xmlns:a16="http://schemas.microsoft.com/office/drawing/2014/main" val="976534997"/>
                    </a:ext>
                  </a:extLst>
                </a:gridCol>
                <a:gridCol w="589071">
                  <a:extLst>
                    <a:ext uri="{9D8B030D-6E8A-4147-A177-3AD203B41FA5}">
                      <a16:colId xmlns:a16="http://schemas.microsoft.com/office/drawing/2014/main" val="1434882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16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38EFAF2-8DCE-4DF0-8F64-DA86ED7774D1}"/>
              </a:ext>
            </a:extLst>
          </p:cNvPr>
          <p:cNvSpPr txBox="1"/>
          <p:nvPr/>
        </p:nvSpPr>
        <p:spPr>
          <a:xfrm>
            <a:off x="1108634" y="2903246"/>
            <a:ext cx="5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A97E4D-6AF2-4204-B9CF-EBAA3962DFA8}"/>
              </a:ext>
            </a:extLst>
          </p:cNvPr>
          <p:cNvSpPr txBox="1"/>
          <p:nvPr/>
        </p:nvSpPr>
        <p:spPr>
          <a:xfrm>
            <a:off x="1830276" y="6188068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4715C-273E-43E7-B31B-EADA38BAA4D0}"/>
              </a:ext>
            </a:extLst>
          </p:cNvPr>
          <p:cNvSpPr txBox="1"/>
          <p:nvPr/>
        </p:nvSpPr>
        <p:spPr>
          <a:xfrm>
            <a:off x="3105941" y="6182686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6DD4E9-7608-46DA-9CBB-FC506019DD35}"/>
              </a:ext>
            </a:extLst>
          </p:cNvPr>
          <p:cNvSpPr txBox="1"/>
          <p:nvPr/>
        </p:nvSpPr>
        <p:spPr>
          <a:xfrm>
            <a:off x="3798528" y="6169388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24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214A4F-40C4-4FE5-A4B2-D03323919A8D}"/>
              </a:ext>
            </a:extLst>
          </p:cNvPr>
          <p:cNvSpPr txBox="1"/>
          <p:nvPr/>
        </p:nvSpPr>
        <p:spPr>
          <a:xfrm>
            <a:off x="4653486" y="6195027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2E5B181-2992-451F-90B0-781F1C8D2EF3}"/>
              </a:ext>
            </a:extLst>
          </p:cNvPr>
          <p:cNvCxnSpPr/>
          <p:nvPr/>
        </p:nvCxnSpPr>
        <p:spPr>
          <a:xfrm>
            <a:off x="2087476" y="5392796"/>
            <a:ext cx="0" cy="80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1BA98A-F578-4208-AADE-0E3392C562F6}"/>
              </a:ext>
            </a:extLst>
          </p:cNvPr>
          <p:cNvCxnSpPr/>
          <p:nvPr/>
        </p:nvCxnSpPr>
        <p:spPr>
          <a:xfrm>
            <a:off x="3363141" y="5388553"/>
            <a:ext cx="0" cy="802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BB6187D-589E-48F0-895B-84802EF67725}"/>
              </a:ext>
            </a:extLst>
          </p:cNvPr>
          <p:cNvCxnSpPr/>
          <p:nvPr/>
        </p:nvCxnSpPr>
        <p:spPr>
          <a:xfrm>
            <a:off x="4039911" y="5380455"/>
            <a:ext cx="0" cy="80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A8ACBE8-7EA8-48B8-8CED-BFDFAF01B0BF}"/>
              </a:ext>
            </a:extLst>
          </p:cNvPr>
          <p:cNvCxnSpPr/>
          <p:nvPr/>
        </p:nvCxnSpPr>
        <p:spPr>
          <a:xfrm>
            <a:off x="4910686" y="5412212"/>
            <a:ext cx="0" cy="80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654F1EC-B48E-4B10-88C4-86B5D5AA7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004177"/>
              </p:ext>
            </p:extLst>
          </p:nvPr>
        </p:nvGraphicFramePr>
        <p:xfrm>
          <a:off x="1790953" y="5172710"/>
          <a:ext cx="3546132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86533">
                  <a:extLst>
                    <a:ext uri="{9D8B030D-6E8A-4147-A177-3AD203B41FA5}">
                      <a16:colId xmlns:a16="http://schemas.microsoft.com/office/drawing/2014/main" val="870842223"/>
                    </a:ext>
                  </a:extLst>
                </a:gridCol>
                <a:gridCol w="886533">
                  <a:extLst>
                    <a:ext uri="{9D8B030D-6E8A-4147-A177-3AD203B41FA5}">
                      <a16:colId xmlns:a16="http://schemas.microsoft.com/office/drawing/2014/main" val="293558556"/>
                    </a:ext>
                  </a:extLst>
                </a:gridCol>
                <a:gridCol w="886533">
                  <a:extLst>
                    <a:ext uri="{9D8B030D-6E8A-4147-A177-3AD203B41FA5}">
                      <a16:colId xmlns:a16="http://schemas.microsoft.com/office/drawing/2014/main" val="976534997"/>
                    </a:ext>
                  </a:extLst>
                </a:gridCol>
                <a:gridCol w="886533">
                  <a:extLst>
                    <a:ext uri="{9D8B030D-6E8A-4147-A177-3AD203B41FA5}">
                      <a16:colId xmlns:a16="http://schemas.microsoft.com/office/drawing/2014/main" val="1434882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160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7109709-3CEA-4D03-8689-B14A72278F7E}"/>
              </a:ext>
            </a:extLst>
          </p:cNvPr>
          <p:cNvSpPr txBox="1"/>
          <p:nvPr/>
        </p:nvSpPr>
        <p:spPr>
          <a:xfrm>
            <a:off x="1147955" y="5174218"/>
            <a:ext cx="5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064EEE-B3FE-48BB-83F8-35A0D3FB5D01}"/>
              </a:ext>
            </a:extLst>
          </p:cNvPr>
          <p:cNvSpPr txBox="1"/>
          <p:nvPr/>
        </p:nvSpPr>
        <p:spPr>
          <a:xfrm>
            <a:off x="2542244" y="6182686"/>
            <a:ext cx="514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45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5F27B15-2A64-494A-80E7-D7072CDB81FF}"/>
              </a:ext>
            </a:extLst>
          </p:cNvPr>
          <p:cNvCxnSpPr>
            <a:cxnSpLocks/>
          </p:cNvCxnSpPr>
          <p:nvPr/>
        </p:nvCxnSpPr>
        <p:spPr>
          <a:xfrm flipH="1">
            <a:off x="2799444" y="5412212"/>
            <a:ext cx="467411" cy="77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7E08EE0-A656-4D3A-BA6C-47E1DE178525}"/>
              </a:ext>
            </a:extLst>
          </p:cNvPr>
          <p:cNvGrpSpPr/>
          <p:nvPr/>
        </p:nvGrpSpPr>
        <p:grpSpPr>
          <a:xfrm>
            <a:off x="3286672" y="5723317"/>
            <a:ext cx="152938" cy="180020"/>
            <a:chOff x="7353045" y="4018711"/>
            <a:chExt cx="152938" cy="180020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0D1442D-9017-4358-8A91-C98B37216C64}"/>
                </a:ext>
              </a:extLst>
            </p:cNvPr>
            <p:cNvCxnSpPr/>
            <p:nvPr/>
          </p:nvCxnSpPr>
          <p:spPr>
            <a:xfrm flipH="1">
              <a:off x="7353045" y="4018711"/>
              <a:ext cx="152938" cy="18002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7B5044C-E21A-46B5-AA63-08FCE71AB065}"/>
                </a:ext>
              </a:extLst>
            </p:cNvPr>
            <p:cNvCxnSpPr/>
            <p:nvPr/>
          </p:nvCxnSpPr>
          <p:spPr>
            <a:xfrm>
              <a:off x="7353045" y="4018711"/>
              <a:ext cx="152938" cy="18002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586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가을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16204</TotalTime>
  <Words>735</Words>
  <Application>Microsoft Office PowerPoint</Application>
  <PresentationFormat>화면 슬라이드 쇼(4:3)</PresentationFormat>
  <Paragraphs>205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한양해서</vt:lpstr>
      <vt:lpstr>Arial</vt:lpstr>
      <vt:lpstr>Office 테마</vt:lpstr>
      <vt:lpstr>스택</vt:lpstr>
      <vt:lpstr>4.1 스택이란?</vt:lpstr>
      <vt:lpstr>PowerPoint 프레젠테이션</vt:lpstr>
      <vt:lpstr>PowerPoint 프레젠테이션</vt:lpstr>
      <vt:lpstr>PowerPoint 프레젠테이션</vt:lpstr>
      <vt:lpstr>PowerPoint 프레젠테이션</vt:lpstr>
      <vt:lpstr>4.2 스택의 구현</vt:lpstr>
      <vt:lpstr>배열</vt:lpstr>
      <vt:lpstr>파이썬 리스트</vt:lpstr>
      <vt:lpstr>파이썬 리스트</vt:lpstr>
      <vt:lpstr>파이썬 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03장.스택</dc:title>
  <dc:creator>최영규</dc:creator>
  <cp:lastModifiedBy>HCKIM</cp:lastModifiedBy>
  <cp:revision>281</cp:revision>
  <cp:lastPrinted>2020-03-08T08:14:51Z</cp:lastPrinted>
  <dcterms:created xsi:type="dcterms:W3CDTF">2004-02-19T02:52:38Z</dcterms:created>
  <dcterms:modified xsi:type="dcterms:W3CDTF">2021-03-24T01:52:56Z</dcterms:modified>
</cp:coreProperties>
</file>