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32"/>
  </p:notesMasterIdLst>
  <p:handoutMasterIdLst>
    <p:handoutMasterId r:id="rId33"/>
  </p:handoutMasterIdLst>
  <p:sldIdLst>
    <p:sldId id="379" r:id="rId2"/>
    <p:sldId id="399" r:id="rId3"/>
    <p:sldId id="400" r:id="rId4"/>
    <p:sldId id="401" r:id="rId5"/>
    <p:sldId id="402" r:id="rId6"/>
    <p:sldId id="403" r:id="rId7"/>
    <p:sldId id="404" r:id="rId8"/>
    <p:sldId id="396" r:id="rId9"/>
    <p:sldId id="348" r:id="rId10"/>
    <p:sldId id="406" r:id="rId11"/>
    <p:sldId id="362" r:id="rId12"/>
    <p:sldId id="407" r:id="rId13"/>
    <p:sldId id="408" r:id="rId14"/>
    <p:sldId id="397" r:id="rId15"/>
    <p:sldId id="410" r:id="rId16"/>
    <p:sldId id="409" r:id="rId17"/>
    <p:sldId id="366" r:id="rId18"/>
    <p:sldId id="411" r:id="rId19"/>
    <p:sldId id="412" r:id="rId20"/>
    <p:sldId id="367" r:id="rId21"/>
    <p:sldId id="368" r:id="rId22"/>
    <p:sldId id="385" r:id="rId23"/>
    <p:sldId id="370" r:id="rId24"/>
    <p:sldId id="371" r:id="rId25"/>
    <p:sldId id="386" r:id="rId26"/>
    <p:sldId id="387" r:id="rId27"/>
    <p:sldId id="378" r:id="rId28"/>
    <p:sldId id="388" r:id="rId29"/>
    <p:sldId id="398" r:id="rId30"/>
    <p:sldId id="389" r:id="rId31"/>
  </p:sldIdLst>
  <p:sldSz cx="9144000" cy="6858000" type="screen4x3"/>
  <p:notesSz cx="6797675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D1"/>
    <a:srgbClr val="0000FF"/>
    <a:srgbClr val="3366FF"/>
    <a:srgbClr val="FF0066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15D06-466F-45F7-8525-C3A3D16A8F62}" v="1" dt="2021-03-26T01:19:00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69" d="100"/>
          <a:sy n="69" d="100"/>
        </p:scale>
        <p:origin x="1988" y="48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3876"/>
    </p:cViewPr>
  </p:sorterViewPr>
  <p:notesViewPr>
    <p:cSldViewPr>
      <p:cViewPr varScale="1">
        <p:scale>
          <a:sx n="90" d="100"/>
          <a:sy n="90" d="100"/>
        </p:scale>
        <p:origin x="2220" y="66"/>
      </p:cViewPr>
      <p:guideLst>
        <p:guide orient="horz" pos="3110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ziyong@o365.hufs.ac.kr" userId="b91c6c07-188f-4757-9924-c4a4872845a3" providerId="ADAL" clId="{9F215D06-466F-45F7-8525-C3A3D16A8F62}"/>
    <pc:docChg chg="modNotesMaster modHandout">
      <pc:chgData name="diziyong@o365.hufs.ac.kr" userId="b91c6c07-188f-4757-9924-c4a4872845a3" providerId="ADAL" clId="{9F215D06-466F-45F7-8525-C3A3D16A8F62}" dt="2021-03-26T01:19:00.886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62721"/>
            <a:ext cx="3157149" cy="514536"/>
          </a:xfrm>
          <a:prstGeom prst="rect">
            <a:avLst/>
          </a:prstGeom>
        </p:spPr>
        <p:txBody>
          <a:bodyPr vert="horz" lIns="100443" tIns="50223" rIns="100443" bIns="50223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660287" y="9362721"/>
            <a:ext cx="3157149" cy="514536"/>
          </a:xfrm>
          <a:prstGeom prst="rect">
            <a:avLst/>
          </a:prstGeom>
        </p:spPr>
        <p:txBody>
          <a:bodyPr vert="horz" lIns="100443" tIns="50223" rIns="100443" bIns="50223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862" cy="494629"/>
          </a:xfrm>
          <a:prstGeom prst="rect">
            <a:avLst/>
          </a:prstGeom>
        </p:spPr>
        <p:txBody>
          <a:bodyPr vert="horz" lIns="92728" tIns="46365" rIns="92728" bIns="46365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97" y="2"/>
            <a:ext cx="2945862" cy="494629"/>
          </a:xfrm>
          <a:prstGeom prst="rect">
            <a:avLst/>
          </a:prstGeom>
        </p:spPr>
        <p:txBody>
          <a:bodyPr vert="horz" lIns="92728" tIns="46365" rIns="92728" bIns="46365" rtlCol="0"/>
          <a:lstStyle>
            <a:lvl1pPr algn="r">
              <a:defRPr sz="12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28" tIns="46365" rIns="92728" bIns="4636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6" y="4689022"/>
            <a:ext cx="5438748" cy="4444000"/>
          </a:xfrm>
          <a:prstGeom prst="rect">
            <a:avLst/>
          </a:prstGeom>
        </p:spPr>
        <p:txBody>
          <a:bodyPr vert="horz" lIns="92728" tIns="46365" rIns="92728" bIns="4636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6503"/>
            <a:ext cx="2945862" cy="494628"/>
          </a:xfrm>
          <a:prstGeom prst="rect">
            <a:avLst/>
          </a:prstGeom>
        </p:spPr>
        <p:txBody>
          <a:bodyPr vert="horz" lIns="92728" tIns="46365" rIns="92728" bIns="4636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97" y="9376503"/>
            <a:ext cx="2945862" cy="494628"/>
          </a:xfrm>
          <a:prstGeom prst="rect">
            <a:avLst/>
          </a:prstGeom>
        </p:spPr>
        <p:txBody>
          <a:bodyPr vert="horz" lIns="92728" tIns="46365" rIns="92728" bIns="46365" rtlCol="0" anchor="b"/>
          <a:lstStyle>
            <a:lvl1pPr algn="r">
              <a:defRPr sz="12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6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6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8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6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5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7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en-US" altLang="ko-KR" sz="1600" dirty="0"/>
              <a:t>DATA</a:t>
            </a:r>
          </a:p>
          <a:p>
            <a:pPr algn="l"/>
            <a:r>
              <a:rPr lang="en-US" altLang="ko-KR" sz="1600" dirty="0"/>
              <a:t>STRUCTURES</a:t>
            </a:r>
          </a:p>
          <a:p>
            <a:pPr algn="l"/>
            <a:r>
              <a:rPr lang="en-US" altLang="ko-KR" sz="1600" dirty="0"/>
              <a:t>USING</a:t>
            </a:r>
            <a:r>
              <a:rPr lang="en-US" altLang="ko-KR" sz="1600" baseline="0" dirty="0"/>
              <a:t> C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5896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Friday, March 26,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Friday, March 26,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8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871700" y="2708920"/>
            <a:ext cx="69675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C2BD77-E22C-4D90-A449-601A296E97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0774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83618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March 26,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7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March 26,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Friday, March 26,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1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Friday, March 26,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Friday, March 26,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Friday, March 26,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8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Friday, March 26,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Friday, March 26,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4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Friday, March 26,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Friday, March 26,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5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  <p:sldLayoutId id="2147484322" r:id="rId13"/>
    <p:sldLayoutId id="2147484324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2043735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err="1"/>
              <a:t>스택</a:t>
            </a:r>
            <a:endParaRPr lang="ko-KR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04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19010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41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995555"/>
          </a:xfrm>
        </p:spPr>
        <p:txBody>
          <a:bodyPr>
            <a:noAutofit/>
          </a:bodyPr>
          <a:lstStyle/>
          <a:p>
            <a:r>
              <a:rPr lang="ko-KR" altLang="en-US" sz="1600" dirty="0">
                <a:latin typeface="+mn-ea"/>
              </a:rPr>
              <a:t>  여는 괄호</a:t>
            </a:r>
            <a:r>
              <a:rPr lang="en-US" altLang="ko-KR" sz="1600" dirty="0">
                <a:latin typeface="+mn-ea"/>
              </a:rPr>
              <a:t>: '[', '{', '(‘</a:t>
            </a:r>
          </a:p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       닫는 괄호</a:t>
            </a:r>
            <a:r>
              <a:rPr lang="en-US" altLang="ko-KR" sz="1600" dirty="0">
                <a:latin typeface="+mn-ea"/>
              </a:rPr>
              <a:t>: ']', '}', ')’</a:t>
            </a:r>
          </a:p>
          <a:p>
            <a:r>
              <a:rPr lang="ko-KR" altLang="en-US" sz="1600" dirty="0">
                <a:latin typeface="+mn-ea"/>
              </a:rPr>
              <a:t>스택을 준비한다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    입력문자열로부터 문자를 하나씩 읽어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변수 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ko-KR" altLang="en-US" sz="1600" dirty="0">
                <a:latin typeface="+mn-ea"/>
              </a:rPr>
              <a:t>에 저장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다음을 반복함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if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ko-KR" altLang="en-US" sz="1600" dirty="0">
                <a:latin typeface="+mn-ea"/>
              </a:rPr>
              <a:t>가 여는 괄호이면 이를 스택에 </a:t>
            </a:r>
            <a:r>
              <a:rPr lang="en-US" altLang="ko-KR" sz="1600" dirty="0">
                <a:latin typeface="+mn-ea"/>
              </a:rPr>
              <a:t>push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else if 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ko-KR" altLang="en-US" sz="1600" dirty="0">
                <a:latin typeface="+mn-ea"/>
              </a:rPr>
              <a:t>가 닫는 괄호이면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if </a:t>
            </a:r>
            <a:r>
              <a:rPr lang="ko-KR" altLang="en-US" sz="1600" dirty="0">
                <a:latin typeface="+mn-ea"/>
              </a:rPr>
              <a:t>스택이 비어 있으면</a:t>
            </a:r>
            <a:r>
              <a:rPr lang="en-US" altLang="ko-KR" sz="1600" dirty="0">
                <a:latin typeface="+mn-ea"/>
              </a:rPr>
              <a:t> # </a:t>
            </a:r>
            <a:r>
              <a:rPr lang="ko-KR" altLang="en-US" sz="1600" dirty="0">
                <a:latin typeface="+mn-ea"/>
              </a:rPr>
              <a:t>여는 괄호가 없음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         </a:t>
            </a:r>
            <a:r>
              <a:rPr lang="ko-KR" altLang="en-US" sz="1600" dirty="0">
                <a:latin typeface="+mn-ea"/>
              </a:rPr>
              <a:t>짝이 맞지 않음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끝냄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else # </a:t>
            </a:r>
            <a:r>
              <a:rPr lang="ko-KR" altLang="en-US" sz="1600" dirty="0">
                <a:latin typeface="+mn-ea"/>
              </a:rPr>
              <a:t>스택이 </a:t>
            </a:r>
            <a:r>
              <a:rPr lang="ko-KR" altLang="en-US" sz="1600" dirty="0" err="1">
                <a:latin typeface="+mn-ea"/>
              </a:rPr>
              <a:t>비어있지</a:t>
            </a:r>
            <a:r>
              <a:rPr lang="ko-KR" altLang="en-US" sz="1600" dirty="0">
                <a:latin typeface="+mn-ea"/>
              </a:rPr>
              <a:t> 않으면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  </a:t>
            </a:r>
            <a:r>
              <a:rPr lang="en-US" altLang="ko-KR" sz="1600" dirty="0" err="1">
                <a:latin typeface="+mn-ea"/>
              </a:rPr>
              <a:t>openCh</a:t>
            </a:r>
            <a:r>
              <a:rPr lang="en-US" altLang="ko-KR" sz="1600" dirty="0">
                <a:latin typeface="+mn-ea"/>
              </a:rPr>
              <a:t> = </a:t>
            </a:r>
            <a:r>
              <a:rPr lang="ko-KR" altLang="en-US" sz="1600" dirty="0">
                <a:latin typeface="+mn-ea"/>
              </a:rPr>
              <a:t>스택에서 </a:t>
            </a:r>
            <a:r>
              <a:rPr lang="en-US" altLang="ko-KR" sz="1600" dirty="0">
                <a:latin typeface="+mn-ea"/>
              </a:rPr>
              <a:t>pop()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  if </a:t>
            </a:r>
            <a:r>
              <a:rPr lang="en-US" altLang="ko-KR" sz="1600" dirty="0" err="1">
                <a:latin typeface="+mn-ea"/>
              </a:rPr>
              <a:t>openCh</a:t>
            </a:r>
            <a:r>
              <a:rPr lang="ko-KR" altLang="en-US" sz="1600" dirty="0">
                <a:latin typeface="+mn-ea"/>
              </a:rPr>
              <a:t>이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ko-KR" altLang="en-US" sz="1600" dirty="0">
                <a:latin typeface="+mn-ea"/>
              </a:rPr>
              <a:t>에 대응하는 여는 괄호가 아니면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       </a:t>
            </a:r>
            <a:r>
              <a:rPr lang="ko-KR" altLang="en-US" sz="1600" dirty="0">
                <a:latin typeface="+mn-ea"/>
              </a:rPr>
              <a:t>짝이 맞지 않음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끝냄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입력문자열로부터 문자를 모두 읽은 후</a:t>
            </a:r>
            <a:r>
              <a:rPr lang="en-US" altLang="ko-KR" sz="1600" dirty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if</a:t>
            </a:r>
            <a:r>
              <a:rPr lang="ko-KR" altLang="en-US" sz="1600" dirty="0">
                <a:latin typeface="+mn-ea"/>
              </a:rPr>
              <a:t> 스택이 비어 있으면 짝이 맞음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else  # </a:t>
            </a:r>
            <a:r>
              <a:rPr lang="ko-KR" altLang="en-US" sz="1600" dirty="0">
                <a:latin typeface="+mn-ea"/>
              </a:rPr>
              <a:t>여는 괄호에 대응하는 닫는 괄호가 없음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</a:t>
            </a:r>
            <a:r>
              <a:rPr lang="ko-KR" altLang="en-US" sz="1600" dirty="0">
                <a:latin typeface="+mn-ea"/>
              </a:rPr>
              <a:t>짝이 맞지 않음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짝이 맞는 괄호들</a:t>
            </a:r>
            <a:r>
              <a:rPr lang="en-US" altLang="ko-KR" dirty="0"/>
              <a:t> </a:t>
            </a:r>
            <a:r>
              <a:rPr lang="ko-KR" altLang="en-US" dirty="0"/>
              <a:t>검사</a:t>
            </a:r>
          </a:p>
        </p:txBody>
      </p:sp>
    </p:spTree>
    <p:extLst>
      <p:ext uri="{BB962C8B-B14F-4D97-AF65-F5344CB8AC3E}">
        <p14:creationId xmlns:p14="http://schemas.microsoft.com/office/powerpoint/2010/main" val="303172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괄호 검사 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23755"/>
            <a:ext cx="7644963" cy="54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4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76545" y="1223755"/>
            <a:ext cx="8229600" cy="4995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def </a:t>
            </a:r>
            <a:r>
              <a:rPr lang="en-US" altLang="ko-KR" sz="1600" dirty="0" err="1">
                <a:latin typeface="+mn-ea"/>
              </a:rPr>
              <a:t>parenthesesBalance</a:t>
            </a:r>
            <a:r>
              <a:rPr lang="en-US" altLang="ko-KR" sz="1600" dirty="0">
                <a:latin typeface="+mn-ea"/>
              </a:rPr>
              <a:t>(string):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s = Stack()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openParenthesis</a:t>
            </a:r>
            <a:r>
              <a:rPr lang="en-US" altLang="ko-KR" sz="1600" dirty="0">
                <a:latin typeface="+mn-ea"/>
              </a:rPr>
              <a:t> = '({[' # </a:t>
            </a:r>
            <a:r>
              <a:rPr lang="en-US" altLang="ko-KR" sz="1600" dirty="0" err="1">
                <a:latin typeface="+mn-ea"/>
              </a:rPr>
              <a:t>openParenthesis</a:t>
            </a:r>
            <a:r>
              <a:rPr lang="en-US" altLang="ko-KR" sz="1600" dirty="0">
                <a:latin typeface="+mn-ea"/>
              </a:rPr>
              <a:t> = ('(','{','[')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closeParenthesis</a:t>
            </a:r>
            <a:r>
              <a:rPr lang="en-US" altLang="ko-KR" sz="1600" dirty="0">
                <a:latin typeface="+mn-ea"/>
              </a:rPr>
              <a:t> = ')}]'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for 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en-US" altLang="ko-KR" sz="1600" dirty="0">
                <a:latin typeface="+mn-ea"/>
              </a:rPr>
              <a:t> in string: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if 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en-US" altLang="ko-KR" sz="1600" dirty="0">
                <a:latin typeface="+mn-ea"/>
              </a:rPr>
              <a:t> in </a:t>
            </a:r>
            <a:r>
              <a:rPr lang="en-US" altLang="ko-KR" sz="1600" dirty="0" err="1">
                <a:latin typeface="+mn-ea"/>
              </a:rPr>
              <a:t>openParenthesis</a:t>
            </a:r>
            <a:r>
              <a:rPr lang="en-US" altLang="ko-KR" sz="1600" dirty="0">
                <a:latin typeface="+mn-ea"/>
              </a:rPr>
              <a:t>:  # if 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en-US" altLang="ko-KR" sz="1600" dirty="0">
                <a:latin typeface="+mn-ea"/>
              </a:rPr>
              <a:t> == '(' or 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en-US" altLang="ko-KR" sz="1600" dirty="0">
                <a:latin typeface="+mn-ea"/>
              </a:rPr>
              <a:t> == '{' or 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en-US" altLang="ko-KR" sz="1600" dirty="0">
                <a:latin typeface="+mn-ea"/>
              </a:rPr>
              <a:t> == '['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</a:t>
            </a:r>
            <a:r>
              <a:rPr lang="en-US" altLang="ko-KR" sz="1600" dirty="0" err="1">
                <a:latin typeface="+mn-ea"/>
              </a:rPr>
              <a:t>s.push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</a:t>
            </a:r>
            <a:r>
              <a:rPr lang="en-US" altLang="ko-KR" sz="1600" dirty="0" err="1">
                <a:latin typeface="+mn-ea"/>
              </a:rPr>
              <a:t>elif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en-US" altLang="ko-KR" sz="1600" dirty="0">
                <a:latin typeface="+mn-ea"/>
              </a:rPr>
              <a:t> in </a:t>
            </a:r>
            <a:r>
              <a:rPr lang="en-US" altLang="ko-KR" sz="1600" dirty="0" err="1">
                <a:latin typeface="+mn-ea"/>
              </a:rPr>
              <a:t>closeParenthesis</a:t>
            </a:r>
            <a:r>
              <a:rPr lang="en-US" altLang="ko-KR" sz="16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if </a:t>
            </a:r>
            <a:r>
              <a:rPr lang="en-US" altLang="ko-KR" sz="1600" dirty="0" err="1">
                <a:latin typeface="+mn-ea"/>
              </a:rPr>
              <a:t>s.isEmpty</a:t>
            </a:r>
            <a:r>
              <a:rPr lang="en-US" altLang="ko-KR" sz="1600" dirty="0">
                <a:latin typeface="+mn-ea"/>
              </a:rPr>
              <a:t>():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    return False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else: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   </a:t>
            </a:r>
            <a:r>
              <a:rPr lang="en-US" altLang="ko-KR" sz="1600" dirty="0" err="1">
                <a:latin typeface="+mn-ea"/>
              </a:rPr>
              <a:t>openCh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s.pop</a:t>
            </a:r>
            <a:r>
              <a:rPr lang="en-US" altLang="ko-KR" sz="1600" dirty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   if (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en-US" altLang="ko-KR" sz="1600" dirty="0">
                <a:latin typeface="+mn-ea"/>
              </a:rPr>
              <a:t> == ')' and </a:t>
            </a:r>
            <a:r>
              <a:rPr lang="en-US" altLang="ko-KR" sz="1600" dirty="0" err="1">
                <a:latin typeface="+mn-ea"/>
              </a:rPr>
              <a:t>openCh</a:t>
            </a:r>
            <a:r>
              <a:rPr lang="en-US" altLang="ko-KR" sz="1600" dirty="0">
                <a:latin typeface="+mn-ea"/>
              </a:rPr>
              <a:t> != '(') or (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en-US" altLang="ko-KR" sz="1600" dirty="0">
                <a:latin typeface="+mn-ea"/>
              </a:rPr>
              <a:t> == '}' and </a:t>
            </a:r>
            <a:r>
              <a:rPr lang="en-US" altLang="ko-KR" sz="1600" dirty="0" err="1">
                <a:latin typeface="+mn-ea"/>
              </a:rPr>
              <a:t>openCh</a:t>
            </a:r>
            <a:r>
              <a:rPr lang="en-US" altLang="ko-KR" sz="1600" dirty="0">
                <a:latin typeface="+mn-ea"/>
              </a:rPr>
              <a:t> != '{') or \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      (</a:t>
            </a:r>
            <a:r>
              <a:rPr lang="en-US" altLang="ko-KR" sz="1600" dirty="0" err="1">
                <a:latin typeface="+mn-ea"/>
              </a:rPr>
              <a:t>ch</a:t>
            </a:r>
            <a:r>
              <a:rPr lang="en-US" altLang="ko-KR" sz="1600" dirty="0">
                <a:latin typeface="+mn-ea"/>
              </a:rPr>
              <a:t> == ']' and </a:t>
            </a:r>
            <a:r>
              <a:rPr lang="en-US" altLang="ko-KR" sz="1600" dirty="0" err="1">
                <a:latin typeface="+mn-ea"/>
              </a:rPr>
              <a:t>openCh</a:t>
            </a:r>
            <a:r>
              <a:rPr lang="en-US" altLang="ko-KR" sz="1600" dirty="0">
                <a:latin typeface="+mn-ea"/>
              </a:rPr>
              <a:t> != '['):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        return False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return </a:t>
            </a:r>
            <a:r>
              <a:rPr lang="en-US" altLang="ko-KR" sz="1600" dirty="0" err="1">
                <a:latin typeface="+mn-ea"/>
              </a:rPr>
              <a:t>s.isEmpty</a:t>
            </a:r>
            <a:r>
              <a:rPr lang="en-US" altLang="ko-KR" sz="1600" dirty="0">
                <a:latin typeface="+mn-ea"/>
              </a:rPr>
              <a:t>()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짝이 맞는 괄호들</a:t>
            </a:r>
            <a:r>
              <a:rPr lang="en-US" altLang="ko-KR" dirty="0"/>
              <a:t> </a:t>
            </a:r>
            <a:r>
              <a:rPr lang="ko-KR" altLang="en-US" dirty="0"/>
              <a:t>검사</a:t>
            </a:r>
          </a:p>
        </p:txBody>
      </p:sp>
    </p:spTree>
    <p:extLst>
      <p:ext uri="{BB962C8B-B14F-4D97-AF65-F5344CB8AC3E}">
        <p14:creationId xmlns:p14="http://schemas.microsoft.com/office/powerpoint/2010/main" val="8778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88057" y="1178750"/>
            <a:ext cx="8229600" cy="4995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expr = input() 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print(</a:t>
            </a:r>
            <a:r>
              <a:rPr lang="en-US" altLang="ko-KR" sz="1800" dirty="0" err="1">
                <a:latin typeface="+mn-ea"/>
              </a:rPr>
              <a:t>parenthesesBalance</a:t>
            </a:r>
            <a:r>
              <a:rPr lang="en-US" altLang="ko-KR" sz="1800" dirty="0">
                <a:latin typeface="+mn-ea"/>
              </a:rPr>
              <a:t>(expr))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파일에 있는 프로그램의 괄호 검사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filename = "test.txt"</a:t>
            </a:r>
          </a:p>
          <a:p>
            <a:pPr marL="0" indent="0">
              <a:buNone/>
            </a:pPr>
            <a:r>
              <a:rPr lang="en-US" altLang="ko-KR" sz="1800" dirty="0" err="1">
                <a:latin typeface="+mn-ea"/>
              </a:rPr>
              <a:t>infile</a:t>
            </a:r>
            <a:r>
              <a:rPr lang="en-US" altLang="ko-KR" sz="1800" dirty="0">
                <a:latin typeface="+mn-ea"/>
              </a:rPr>
              <a:t> = open(filename, "r")  #</a:t>
            </a:r>
            <a:r>
              <a:rPr lang="ko-KR" altLang="en-US" sz="1800" dirty="0">
                <a:latin typeface="+mn-ea"/>
              </a:rPr>
              <a:t>파일 열기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lines = </a:t>
            </a:r>
            <a:r>
              <a:rPr lang="en-US" altLang="ko-KR" sz="1800" dirty="0" err="1">
                <a:latin typeface="+mn-ea"/>
              </a:rPr>
              <a:t>infile.readlines</a:t>
            </a:r>
            <a:r>
              <a:rPr lang="en-US" altLang="ko-KR" sz="1800" dirty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en-US" altLang="ko-KR" sz="1800" dirty="0" err="1">
                <a:latin typeface="+mn-ea"/>
              </a:rPr>
              <a:t>checkResult</a:t>
            </a:r>
            <a:r>
              <a:rPr lang="en-US" altLang="ko-KR" sz="1800" dirty="0">
                <a:latin typeface="+mn-ea"/>
              </a:rPr>
              <a:t> = </a:t>
            </a:r>
            <a:r>
              <a:rPr lang="en-US" altLang="ko-KR" sz="1800" dirty="0" err="1">
                <a:latin typeface="+mn-ea"/>
              </a:rPr>
              <a:t>parenthesesBalance</a:t>
            </a:r>
            <a:r>
              <a:rPr lang="en-US" altLang="ko-KR" sz="1800" dirty="0">
                <a:latin typeface="+mn-ea"/>
              </a:rPr>
              <a:t>(lines)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print(</a:t>
            </a:r>
            <a:r>
              <a:rPr lang="en-US" altLang="ko-KR" sz="1800" dirty="0" err="1">
                <a:latin typeface="+mn-ea"/>
              </a:rPr>
              <a:t>checkResult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def </a:t>
            </a:r>
            <a:r>
              <a:rPr lang="en-US" altLang="ko-KR" sz="1800" dirty="0" err="1">
                <a:latin typeface="+mn-ea"/>
              </a:rPr>
              <a:t>parenthesesBalance</a:t>
            </a:r>
            <a:r>
              <a:rPr lang="en-US" altLang="ko-KR" sz="1800" dirty="0">
                <a:latin typeface="+mn-ea"/>
              </a:rPr>
              <a:t>(lines):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s = Stack()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for line in lines: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for </a:t>
            </a:r>
            <a:r>
              <a:rPr lang="en-US" altLang="ko-KR" sz="1800" dirty="0" err="1">
                <a:latin typeface="+mn-ea"/>
              </a:rPr>
              <a:t>ch</a:t>
            </a:r>
            <a:r>
              <a:rPr lang="en-US" altLang="ko-KR" sz="1800" dirty="0">
                <a:latin typeface="+mn-ea"/>
              </a:rPr>
              <a:t> in line: 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….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테스트 프로그램</a:t>
            </a:r>
          </a:p>
        </p:txBody>
      </p:sp>
    </p:spTree>
    <p:extLst>
      <p:ext uri="{BB962C8B-B14F-4D97-AF65-F5344CB8AC3E}">
        <p14:creationId xmlns:p14="http://schemas.microsoft.com/office/powerpoint/2010/main" val="67380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4.4 </a:t>
            </a:r>
            <a:r>
              <a:rPr lang="ko-KR" altLang="en-US" dirty="0">
                <a:solidFill>
                  <a:srgbClr val="0000FF"/>
                </a:solidFill>
              </a:rPr>
              <a:t>스택의 응용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수식의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dirty="0">
                <a:latin typeface="+mn-ea"/>
              </a:rPr>
              <a:t>수식의 표기방법 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latin typeface="+mn-ea"/>
              </a:rPr>
              <a:t>     opr1: </a:t>
            </a:r>
            <a:r>
              <a:rPr lang="ko-KR" altLang="en-US" sz="1800" dirty="0">
                <a:latin typeface="+mn-ea"/>
              </a:rPr>
              <a:t>왼쪽 피연산자 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latin typeface="+mn-ea"/>
              </a:rPr>
              <a:t>     opr2: </a:t>
            </a:r>
            <a:r>
              <a:rPr lang="ko-KR" altLang="en-US" sz="1800" dirty="0">
                <a:latin typeface="+mn-ea"/>
              </a:rPr>
              <a:t>오른쪽 피연산자 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latin typeface="+mn-ea"/>
              </a:rPr>
              <a:t>     op: </a:t>
            </a:r>
            <a:r>
              <a:rPr lang="ko-KR" altLang="en-US" sz="1800" dirty="0">
                <a:latin typeface="+mn-ea"/>
              </a:rPr>
              <a:t>연산자 </a:t>
            </a:r>
            <a:endParaRPr lang="en-US" altLang="ko-KR" sz="1800" dirty="0">
              <a:latin typeface="+mn-ea"/>
            </a:endParaRPr>
          </a:p>
          <a:p>
            <a:pPr>
              <a:defRPr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latin typeface="+mn-ea"/>
              </a:rPr>
              <a:t>     1. infix(</a:t>
            </a:r>
            <a:r>
              <a:rPr lang="ko-KR" altLang="en-US" sz="1800" dirty="0">
                <a:latin typeface="+mn-ea"/>
              </a:rPr>
              <a:t>중위</a:t>
            </a:r>
            <a:r>
              <a:rPr lang="en-US" altLang="ko-KR" sz="1800" dirty="0">
                <a:latin typeface="+mn-ea"/>
              </a:rPr>
              <a:t>) notation(</a:t>
            </a:r>
            <a:r>
              <a:rPr lang="ko-KR" altLang="en-US" sz="1800" dirty="0">
                <a:latin typeface="+mn-ea"/>
              </a:rPr>
              <a:t>표기</a:t>
            </a:r>
            <a:r>
              <a:rPr lang="en-US" altLang="ko-KR" sz="1800" dirty="0">
                <a:latin typeface="+mn-ea"/>
              </a:rPr>
              <a:t>): opr1 op opr2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latin typeface="+mn-ea"/>
              </a:rPr>
              <a:t>          </a:t>
            </a:r>
            <a:r>
              <a:rPr lang="ko-KR" altLang="en-US" sz="1800" dirty="0">
                <a:latin typeface="+mn-ea"/>
              </a:rPr>
              <a:t>예</a:t>
            </a:r>
            <a:r>
              <a:rPr lang="en-US" altLang="ko-KR" sz="1800" dirty="0">
                <a:latin typeface="+mn-ea"/>
              </a:rPr>
              <a:t>: a + b </a:t>
            </a:r>
          </a:p>
          <a:p>
            <a:pPr>
              <a:defRPr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latin typeface="+mn-ea"/>
              </a:rPr>
              <a:t>     2. prefix(</a:t>
            </a:r>
            <a:r>
              <a:rPr lang="ko-KR" altLang="en-US" sz="1800" dirty="0">
                <a:latin typeface="+mn-ea"/>
              </a:rPr>
              <a:t>전위</a:t>
            </a:r>
            <a:r>
              <a:rPr lang="en-US" altLang="ko-KR" sz="1800" dirty="0">
                <a:latin typeface="+mn-ea"/>
              </a:rPr>
              <a:t>) notation(</a:t>
            </a:r>
            <a:r>
              <a:rPr lang="ko-KR" altLang="en-US" sz="1800" dirty="0">
                <a:latin typeface="+mn-ea"/>
              </a:rPr>
              <a:t>표기</a:t>
            </a:r>
            <a:r>
              <a:rPr lang="en-US" altLang="ko-KR" sz="1800" dirty="0">
                <a:latin typeface="+mn-ea"/>
              </a:rPr>
              <a:t>): op opr1 opr2 </a:t>
            </a:r>
          </a:p>
          <a:p>
            <a:pPr marL="0" indent="0">
              <a:buNone/>
              <a:defRPr/>
            </a:pPr>
            <a:r>
              <a:rPr lang="ko-KR" altLang="en-US" sz="1800" dirty="0">
                <a:latin typeface="+mn-ea"/>
              </a:rPr>
              <a:t>          예</a:t>
            </a:r>
            <a:r>
              <a:rPr lang="en-US" altLang="ko-KR" sz="1800" dirty="0">
                <a:latin typeface="+mn-ea"/>
              </a:rPr>
              <a:t>: + a b </a:t>
            </a:r>
          </a:p>
          <a:p>
            <a:pPr marL="0" indent="0">
              <a:buNone/>
              <a:defRPr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latin typeface="+mn-ea"/>
              </a:rPr>
              <a:t>     3. postfix(</a:t>
            </a:r>
            <a:r>
              <a:rPr lang="ko-KR" altLang="en-US" sz="1800" dirty="0">
                <a:latin typeface="+mn-ea"/>
              </a:rPr>
              <a:t>후위</a:t>
            </a:r>
            <a:r>
              <a:rPr lang="en-US" altLang="ko-KR" sz="1800" dirty="0">
                <a:latin typeface="+mn-ea"/>
              </a:rPr>
              <a:t>) notation(</a:t>
            </a:r>
            <a:r>
              <a:rPr lang="ko-KR" altLang="en-US" sz="1800" dirty="0">
                <a:latin typeface="+mn-ea"/>
              </a:rPr>
              <a:t>표기</a:t>
            </a:r>
            <a:r>
              <a:rPr lang="en-US" altLang="ko-KR" sz="1800" dirty="0">
                <a:latin typeface="+mn-ea"/>
              </a:rPr>
              <a:t>): opr1 opr2 op </a:t>
            </a:r>
          </a:p>
          <a:p>
            <a:pPr marL="0" indent="0">
              <a:buNone/>
              <a:defRPr/>
            </a:pPr>
            <a:r>
              <a:rPr lang="ko-KR" altLang="en-US" sz="1800" dirty="0">
                <a:latin typeface="+mn-ea"/>
              </a:rPr>
              <a:t>          예</a:t>
            </a:r>
            <a:r>
              <a:rPr lang="en-US" altLang="ko-KR" sz="1800" dirty="0">
                <a:latin typeface="+mn-ea"/>
              </a:rPr>
              <a:t>: a b + </a:t>
            </a:r>
            <a:endParaRPr lang="en-US" altLang="ko-KR" sz="18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58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dirty="0"/>
              <a:t>infix </a:t>
            </a:r>
            <a:r>
              <a:rPr lang="ko-KR" altLang="en-US" dirty="0"/>
              <a:t>수식의 </a:t>
            </a:r>
            <a:r>
              <a:rPr lang="en-US" altLang="ko-KR" dirty="0"/>
              <a:t>postfix/prefix </a:t>
            </a:r>
            <a:r>
              <a:rPr lang="ko-KR" altLang="en-US" dirty="0"/>
              <a:t>수식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49"/>
            <a:ext cx="8153400" cy="503987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1600" dirty="0"/>
              <a:t>infix </a:t>
            </a:r>
            <a:r>
              <a:rPr lang="ko-KR" altLang="en-US" sz="1600" dirty="0"/>
              <a:t>수식의 </a:t>
            </a:r>
            <a:r>
              <a:rPr lang="en-US" altLang="ko-KR" sz="1600" dirty="0"/>
              <a:t>postfix </a:t>
            </a:r>
            <a:r>
              <a:rPr lang="ko-KR" altLang="en-US" sz="1600" dirty="0"/>
              <a:t>수식 변환 </a:t>
            </a:r>
            <a:r>
              <a:rPr lang="en-US" altLang="ko-KR" sz="1600" dirty="0"/>
              <a:t>=&gt; </a:t>
            </a:r>
            <a:r>
              <a:rPr lang="ko-KR" altLang="en-US" sz="1600" dirty="0"/>
              <a:t>스택을 이용하여 변환 </a:t>
            </a:r>
            <a:r>
              <a:rPr lang="en-US" altLang="ko-KR" sz="1600" dirty="0"/>
              <a:t>(</a:t>
            </a:r>
            <a:r>
              <a:rPr lang="ko-KR" altLang="en-US" sz="1600" dirty="0"/>
              <a:t>다음에 설명예정</a:t>
            </a:r>
            <a:r>
              <a:rPr lang="en-US" altLang="ko-KR" sz="1600" dirty="0"/>
              <a:t>)</a:t>
            </a:r>
          </a:p>
          <a:p>
            <a:pPr marL="0" indent="0">
              <a:buNone/>
              <a:defRPr/>
            </a:pPr>
            <a:endParaRPr lang="en-US" altLang="ko-KR" sz="1600" dirty="0"/>
          </a:p>
          <a:p>
            <a:pPr marL="0" indent="0">
              <a:buNone/>
              <a:defRPr/>
            </a:pPr>
            <a:r>
              <a:rPr lang="en-US" altLang="ko-KR" sz="1600" dirty="0"/>
              <a:t>infix </a:t>
            </a:r>
            <a:r>
              <a:rPr lang="ko-KR" altLang="en-US" sz="1600" dirty="0"/>
              <a:t>수식의 </a:t>
            </a:r>
            <a:r>
              <a:rPr lang="en-US" altLang="ko-KR" sz="1600" dirty="0"/>
              <a:t>postfix </a:t>
            </a:r>
            <a:r>
              <a:rPr lang="ko-KR" altLang="en-US" sz="1600" dirty="0"/>
              <a:t>수식 변환 간단한 방법</a:t>
            </a:r>
            <a:endParaRPr lang="en-US" altLang="ko-KR" sz="1600" dirty="0"/>
          </a:p>
          <a:p>
            <a:pPr>
              <a:buAutoNum type="arabicPeriod"/>
              <a:defRPr/>
            </a:pPr>
            <a:r>
              <a:rPr lang="en-US" altLang="ko-KR" sz="1600" dirty="0"/>
              <a:t>Infix </a:t>
            </a:r>
            <a:r>
              <a:rPr lang="ko-KR" altLang="en-US" sz="1600" dirty="0"/>
              <a:t>수식을 괄호로 묶는다</a:t>
            </a:r>
            <a:r>
              <a:rPr lang="en-US" altLang="ko-KR" sz="1600" dirty="0"/>
              <a:t>. </a:t>
            </a:r>
          </a:p>
          <a:p>
            <a:pPr>
              <a:buAutoNum type="arabicPeriod"/>
              <a:defRPr/>
            </a:pPr>
            <a:r>
              <a:rPr lang="ko-KR" altLang="en-US" sz="1600" dirty="0"/>
              <a:t>모든 연산자를 해당하는 ‘</a:t>
            </a:r>
            <a:r>
              <a:rPr lang="en-US" altLang="ko-KR" sz="1600" dirty="0"/>
              <a:t>)‘ </a:t>
            </a:r>
            <a:r>
              <a:rPr lang="ko-KR" altLang="en-US" sz="1600" dirty="0"/>
              <a:t>바로 앞으로 보낸다</a:t>
            </a:r>
            <a:r>
              <a:rPr lang="en-US" altLang="ko-KR" sz="1600" dirty="0"/>
              <a:t>. </a:t>
            </a:r>
          </a:p>
          <a:p>
            <a:pPr>
              <a:buAutoNum type="arabicPeriod"/>
              <a:defRPr/>
            </a:pPr>
            <a:r>
              <a:rPr lang="ko-KR" altLang="en-US" sz="1600" dirty="0"/>
              <a:t>모든 괄호를 제거한다</a:t>
            </a:r>
            <a:r>
              <a:rPr lang="en-US" altLang="ko-KR" sz="1600" dirty="0"/>
              <a:t>. </a:t>
            </a:r>
          </a:p>
          <a:p>
            <a:pPr marL="0" indent="0">
              <a:buNone/>
              <a:defRPr/>
            </a:pPr>
            <a:endParaRPr lang="en-US" altLang="ko-KR" sz="1600" dirty="0"/>
          </a:p>
          <a:p>
            <a:pPr marL="0" indent="0">
              <a:buNone/>
              <a:defRPr/>
            </a:pPr>
            <a:r>
              <a:rPr lang="ko-KR" altLang="en-US" sz="1600" dirty="0"/>
              <a:t>예</a:t>
            </a:r>
            <a:r>
              <a:rPr lang="en-US" altLang="ko-KR" sz="1600" dirty="0"/>
              <a:t>: infix </a:t>
            </a:r>
            <a:r>
              <a:rPr lang="ko-KR" altLang="en-US" sz="1600" dirty="0"/>
              <a:t>수식</a:t>
            </a:r>
            <a:r>
              <a:rPr lang="en-US" altLang="ko-KR" sz="1600" dirty="0"/>
              <a:t>: a * (b + c ) – d  =&gt; ((a * (b + c )) – d)  =&gt; ((a (b c +) *) d -) </a:t>
            </a:r>
          </a:p>
          <a:p>
            <a:pPr marL="0" indent="0">
              <a:buNone/>
              <a:defRPr/>
            </a:pPr>
            <a:r>
              <a:rPr lang="en-US" altLang="ko-KR" sz="1600" dirty="0"/>
              <a:t>                  =&gt; a b c + * d –</a:t>
            </a: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600" dirty="0"/>
              <a:t>Infix </a:t>
            </a:r>
            <a:r>
              <a:rPr lang="ko-KR" altLang="en-US" sz="1600" dirty="0"/>
              <a:t>수식의 </a:t>
            </a:r>
            <a:r>
              <a:rPr lang="en-US" altLang="ko-KR" sz="1600" dirty="0"/>
              <a:t>prefix </a:t>
            </a:r>
            <a:r>
              <a:rPr lang="ko-KR" altLang="en-US" sz="1600" dirty="0"/>
              <a:t>수식 변환 간단한 방법</a:t>
            </a:r>
            <a:endParaRPr lang="en-US" altLang="ko-KR" sz="1600" dirty="0"/>
          </a:p>
          <a:p>
            <a:pPr>
              <a:buAutoNum type="arabicPeriod"/>
              <a:defRPr/>
            </a:pPr>
            <a:r>
              <a:rPr lang="en-US" altLang="ko-KR" sz="1600" dirty="0"/>
              <a:t>Infix </a:t>
            </a:r>
            <a:r>
              <a:rPr lang="ko-KR" altLang="en-US" sz="1600" dirty="0"/>
              <a:t>수식을 괄호로 묶는다</a:t>
            </a:r>
            <a:r>
              <a:rPr lang="en-US" altLang="ko-KR" sz="1600" dirty="0"/>
              <a:t>. </a:t>
            </a:r>
          </a:p>
          <a:p>
            <a:pPr>
              <a:buAutoNum type="arabicPeriod"/>
              <a:defRPr/>
            </a:pPr>
            <a:r>
              <a:rPr lang="ko-KR" altLang="en-US" sz="1600" dirty="0"/>
              <a:t>모든 연산자를 해당하는 ‘</a:t>
            </a:r>
            <a:r>
              <a:rPr lang="en-US" altLang="ko-KR" sz="1600" dirty="0"/>
              <a:t>(</a:t>
            </a:r>
            <a:r>
              <a:rPr lang="ko-KR" altLang="en-US" sz="1600" dirty="0"/>
              <a:t>‘</a:t>
            </a:r>
            <a:r>
              <a:rPr lang="en-US" altLang="ko-KR" sz="1600" dirty="0"/>
              <a:t> </a:t>
            </a:r>
            <a:r>
              <a:rPr lang="ko-KR" altLang="en-US" sz="1600" dirty="0"/>
              <a:t>바로 앞으로 보낸다</a:t>
            </a:r>
            <a:r>
              <a:rPr lang="en-US" altLang="ko-KR" sz="1600" dirty="0"/>
              <a:t>. </a:t>
            </a:r>
          </a:p>
          <a:p>
            <a:pPr>
              <a:buAutoNum type="arabicPeriod"/>
              <a:defRPr/>
            </a:pPr>
            <a:r>
              <a:rPr lang="ko-KR" altLang="en-US" sz="1600" dirty="0"/>
              <a:t>모든 괄호를 제거한다</a:t>
            </a:r>
            <a:r>
              <a:rPr lang="en-US" altLang="ko-KR" sz="1600" dirty="0"/>
              <a:t>. </a:t>
            </a:r>
          </a:p>
          <a:p>
            <a:pPr marL="0" indent="0">
              <a:buNone/>
              <a:defRPr/>
            </a:pPr>
            <a:endParaRPr lang="en-US" altLang="ko-KR" sz="1600" dirty="0"/>
          </a:p>
          <a:p>
            <a:pPr marL="0" indent="0">
              <a:buNone/>
              <a:defRPr/>
            </a:pPr>
            <a:r>
              <a:rPr lang="ko-KR" altLang="en-US" sz="1600" dirty="0"/>
              <a:t>예</a:t>
            </a:r>
            <a:r>
              <a:rPr lang="en-US" altLang="ko-KR" sz="1600" dirty="0"/>
              <a:t>: infix </a:t>
            </a:r>
            <a:r>
              <a:rPr lang="ko-KR" altLang="en-US" sz="1600" dirty="0"/>
              <a:t>수식</a:t>
            </a:r>
            <a:r>
              <a:rPr lang="en-US" altLang="ko-KR" sz="1600" dirty="0"/>
              <a:t>: a * (b + c ) – d  =&gt; ((a * (b + c )) – d) =&gt; (-(* a (+ b c)) d)  </a:t>
            </a:r>
          </a:p>
          <a:p>
            <a:pPr marL="0" indent="0">
              <a:buNone/>
              <a:defRPr/>
            </a:pPr>
            <a:r>
              <a:rPr lang="en-US" altLang="ko-KR" sz="1600" dirty="0"/>
              <a:t>                 =&gt; - * a + b c d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5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/>
              <a:t>수식의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계산기 프로그램은 어떻게 만들까</a:t>
            </a:r>
            <a:r>
              <a:rPr lang="en-US" altLang="ko-KR" sz="2400" dirty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스택을 이용한 </a:t>
            </a:r>
            <a:r>
              <a:rPr lang="ko-KR" altLang="en-US" sz="2400" dirty="0" err="1">
                <a:solidFill>
                  <a:schemeClr val="tx2"/>
                </a:solidFill>
              </a:rPr>
              <a:t>후위표기</a:t>
            </a:r>
            <a:r>
              <a:rPr lang="ko-KR" altLang="en-US" sz="2400" dirty="0">
                <a:solidFill>
                  <a:schemeClr val="tx2"/>
                </a:solidFill>
              </a:rPr>
              <a:t> 수식의 계산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스택을 이용한 </a:t>
            </a:r>
            <a:r>
              <a:rPr lang="ko-KR" altLang="en-US" sz="2400" dirty="0" err="1">
                <a:solidFill>
                  <a:schemeClr val="tx2"/>
                </a:solidFill>
              </a:rPr>
              <a:t>중위표기</a:t>
            </a:r>
            <a:r>
              <a:rPr lang="ko-KR" altLang="en-US" sz="2400" dirty="0">
                <a:solidFill>
                  <a:schemeClr val="tx2"/>
                </a:solidFill>
              </a:rPr>
              <a:t> 수식의 </a:t>
            </a:r>
            <a:r>
              <a:rPr lang="ko-KR" altLang="en-US" sz="2400" dirty="0" err="1">
                <a:solidFill>
                  <a:schemeClr val="tx2"/>
                </a:solidFill>
              </a:rPr>
              <a:t>후위표기</a:t>
            </a:r>
            <a:r>
              <a:rPr lang="ko-KR" altLang="en-US" sz="2400" dirty="0">
                <a:solidFill>
                  <a:schemeClr val="tx2"/>
                </a:solidFill>
              </a:rPr>
              <a:t> 변환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9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3429000"/>
            <a:ext cx="7112090" cy="3141923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358770"/>
            <a:ext cx="8229600" cy="4525963"/>
          </a:xfrm>
        </p:spPr>
        <p:txBody>
          <a:bodyPr/>
          <a:lstStyle/>
          <a:p>
            <a:r>
              <a:rPr lang="ko-KR" altLang="en-US" sz="2400" dirty="0">
                <a:latin typeface="+mn-ea"/>
                <a:cs typeface="Consolas" pitchFamily="49" charset="0"/>
              </a:rPr>
              <a:t>수식의 표기 방법 </a:t>
            </a:r>
            <a:r>
              <a:rPr lang="en-US" altLang="ko-KR" sz="2400" dirty="0">
                <a:latin typeface="+mn-ea"/>
                <a:cs typeface="Consolas" pitchFamily="49" charset="0"/>
              </a:rPr>
              <a:t>3</a:t>
            </a:r>
            <a:r>
              <a:rPr lang="ko-KR" altLang="en-US" sz="2400" dirty="0">
                <a:latin typeface="+mn-ea"/>
                <a:cs typeface="Consolas" pitchFamily="49" charset="0"/>
              </a:rPr>
              <a:t>가지</a:t>
            </a:r>
            <a:endParaRPr lang="en-US" altLang="ko-KR" sz="2400" dirty="0">
              <a:latin typeface="+mn-ea"/>
              <a:cs typeface="Consolas" pitchFamily="49" charset="0"/>
            </a:endParaRPr>
          </a:p>
          <a:p>
            <a:pPr lvl="1"/>
            <a:endParaRPr lang="en-US" altLang="ko-KR" sz="3200" dirty="0">
              <a:latin typeface="+mn-ea"/>
              <a:cs typeface="Consolas" pitchFamily="49" charset="0"/>
            </a:endParaRPr>
          </a:p>
          <a:p>
            <a:pPr lvl="1"/>
            <a:endParaRPr lang="en-US" altLang="ko-KR" sz="2000" dirty="0">
              <a:latin typeface="+mn-ea"/>
              <a:cs typeface="Consolas" pitchFamily="49" charset="0"/>
            </a:endParaRPr>
          </a:p>
          <a:p>
            <a:pPr lvl="1"/>
            <a:endParaRPr lang="en-US" altLang="ko-KR" sz="2000" dirty="0">
              <a:latin typeface="+mn-ea"/>
              <a:cs typeface="Consolas" pitchFamily="49" charset="0"/>
            </a:endParaRPr>
          </a:p>
          <a:p>
            <a:pPr lvl="1"/>
            <a:endParaRPr lang="en-US" altLang="ko-KR" sz="2000" dirty="0">
              <a:latin typeface="+mn-ea"/>
              <a:cs typeface="Consolas" pitchFamily="49" charset="0"/>
            </a:endParaRPr>
          </a:p>
          <a:p>
            <a:r>
              <a:rPr lang="ko-KR" altLang="en-US" sz="2400" dirty="0">
                <a:latin typeface="+mn-ea"/>
                <a:cs typeface="Consolas" pitchFamily="49" charset="0"/>
              </a:rPr>
              <a:t>수식 계산 과정</a:t>
            </a:r>
            <a:endParaRPr lang="en-US" altLang="ko-KR" sz="2400" dirty="0">
              <a:latin typeface="+mn-ea"/>
              <a:cs typeface="Consolas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계산기 프로그램은 어떻게 만들까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29" y="1763815"/>
            <a:ext cx="7995736" cy="15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1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ko-KR" altLang="en-US" dirty="0"/>
              <a:t>수식의 결과값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49"/>
            <a:ext cx="8153400" cy="503987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1800" dirty="0"/>
              <a:t>infix </a:t>
            </a:r>
            <a:r>
              <a:rPr lang="ko-KR" altLang="en-US" sz="1800" dirty="0"/>
              <a:t>수식</a:t>
            </a:r>
            <a:r>
              <a:rPr lang="en-US" altLang="ko-KR" sz="1800" dirty="0"/>
              <a:t>: a * (b + c ) – d  </a:t>
            </a:r>
          </a:p>
          <a:p>
            <a:pPr marL="0" indent="0">
              <a:buNone/>
              <a:defRPr/>
            </a:pP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postfix </a:t>
            </a:r>
            <a:r>
              <a:rPr lang="ko-KR" altLang="en-US" sz="1800" dirty="0"/>
              <a:t>수식  </a:t>
            </a:r>
            <a:r>
              <a:rPr lang="en-US" altLang="ko-KR" sz="1800" dirty="0"/>
              <a:t>a b c + * d –</a:t>
            </a:r>
          </a:p>
          <a:p>
            <a:pPr marL="0" indent="0">
              <a:buNone/>
              <a:defRPr/>
            </a:pP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prefix</a:t>
            </a:r>
            <a:r>
              <a:rPr lang="ko-KR" altLang="en-US" sz="1800" dirty="0"/>
              <a:t> 수식</a:t>
            </a:r>
            <a:r>
              <a:rPr lang="en-US" altLang="ko-KR" sz="1800" dirty="0"/>
              <a:t>:  - * a + b c d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1800" dirty="0"/>
          </a:p>
          <a:p>
            <a:pPr marL="0" indent="0">
              <a:buNone/>
              <a:defRPr/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1800" dirty="0"/>
              <a:t>infix </a:t>
            </a:r>
            <a:r>
              <a:rPr lang="ko-KR" altLang="en-US" sz="1800" dirty="0"/>
              <a:t>수식</a:t>
            </a:r>
            <a:r>
              <a:rPr lang="en-US" altLang="ko-KR" sz="1800" dirty="0"/>
              <a:t>: </a:t>
            </a:r>
            <a:r>
              <a:rPr lang="ko-KR" altLang="en-US" sz="1800" dirty="0"/>
              <a:t>결과값을 계산하는데 연산자의 우선순위를 고려 해야 하므로 시간에 있어서 비효율적</a:t>
            </a:r>
            <a:endParaRPr lang="en-US" altLang="ko-KR" sz="1800" dirty="0"/>
          </a:p>
          <a:p>
            <a:pPr marL="0" indent="0">
              <a:buNone/>
              <a:defRPr/>
            </a:pPr>
            <a:endParaRPr lang="en-US" altLang="ko-KR" sz="1800" dirty="0"/>
          </a:p>
          <a:p>
            <a:pPr>
              <a:defRPr/>
            </a:pPr>
            <a:r>
              <a:rPr lang="en-US" altLang="ko-KR" sz="1800" dirty="0"/>
              <a:t>prefix </a:t>
            </a:r>
            <a:r>
              <a:rPr lang="ko-KR" altLang="en-US" sz="1800" dirty="0"/>
              <a:t>수식</a:t>
            </a:r>
            <a:r>
              <a:rPr lang="en-US" altLang="ko-KR" sz="1800" dirty="0"/>
              <a:t>, postfix </a:t>
            </a:r>
            <a:r>
              <a:rPr lang="ko-KR" altLang="en-US" sz="1800" dirty="0"/>
              <a:t>식</a:t>
            </a:r>
            <a:r>
              <a:rPr lang="en-US" altLang="ko-KR" sz="1800" dirty="0"/>
              <a:t>: </a:t>
            </a:r>
            <a:r>
              <a:rPr lang="ko-KR" altLang="en-US" sz="1800" dirty="0"/>
              <a:t>결과값의 계산이 간편하다 </a:t>
            </a:r>
            <a:r>
              <a:rPr lang="en-US" altLang="ko-KR" sz="1800" dirty="0"/>
              <a:t>(</a:t>
            </a:r>
            <a:r>
              <a:rPr lang="ko-KR" altLang="en-US" sz="1800" dirty="0"/>
              <a:t>효율적이다</a:t>
            </a:r>
            <a:r>
              <a:rPr lang="en-US" altLang="ko-KR" sz="1800" dirty="0"/>
              <a:t>).</a:t>
            </a:r>
          </a:p>
          <a:p>
            <a:pPr marL="0" indent="0">
              <a:buNone/>
              <a:defRPr/>
            </a:pPr>
            <a:r>
              <a:rPr lang="en-US" altLang="ko-KR" sz="1800" dirty="0"/>
              <a:t>                                 (</a:t>
            </a:r>
            <a:r>
              <a:rPr lang="ko-KR" altLang="en-US" sz="1800" dirty="0"/>
              <a:t>스택을 이용</a:t>
            </a:r>
            <a:r>
              <a:rPr lang="en-US" altLang="ko-KR" sz="1800" dirty="0"/>
              <a:t>) </a:t>
            </a:r>
          </a:p>
          <a:p>
            <a:pPr marL="0" indent="0">
              <a:buNone/>
              <a:defRPr/>
            </a:pP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defRPr/>
            </a:pPr>
            <a:r>
              <a:rPr lang="en-US" altLang="ko-KR" sz="1800" dirty="0"/>
              <a:t>postfix notation: Reverse Polish Notation (RPN)</a:t>
            </a:r>
            <a:r>
              <a:rPr lang="ko-KR" altLang="en-US" sz="1800" dirty="0"/>
              <a:t>이라고도 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4020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dirty="0"/>
              <a:t>postfix </a:t>
            </a:r>
            <a:r>
              <a:rPr lang="ko-KR" altLang="en-US" dirty="0"/>
              <a:t>수식의 결과값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49"/>
            <a:ext cx="8153400" cy="50398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</a:rPr>
              <a:t>스택을 이용하여 계산 </a:t>
            </a:r>
            <a:endParaRPr lang="en-US" altLang="ko-KR" sz="2000" dirty="0">
              <a:latin typeface="+mn-ea"/>
            </a:endParaRPr>
          </a:p>
          <a:p>
            <a:pPr>
              <a:defRPr/>
            </a:pPr>
            <a:r>
              <a:rPr lang="ko-KR" altLang="en-US" sz="2000" dirty="0">
                <a:latin typeface="+mn-ea"/>
              </a:rPr>
              <a:t>스택을 초기화 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latin typeface="+mn-ea"/>
              </a:rPr>
              <a:t>     while(</a:t>
            </a:r>
            <a:r>
              <a:rPr lang="ko-KR" altLang="en-US" sz="2000" dirty="0">
                <a:latin typeface="+mn-ea"/>
              </a:rPr>
              <a:t>수식에서 입력할 것이 있으면</a:t>
            </a:r>
            <a:r>
              <a:rPr lang="en-US" altLang="ko-KR" sz="2000" dirty="0">
                <a:latin typeface="+mn-ea"/>
              </a:rPr>
              <a:t>) </a:t>
            </a:r>
          </a:p>
          <a:p>
            <a:pPr marL="0" indent="0">
              <a:buNone/>
              <a:defRPr/>
            </a:pPr>
            <a:r>
              <a:rPr lang="en-US" altLang="ko-KR" sz="2000" dirty="0">
                <a:latin typeface="+mn-ea"/>
              </a:rPr>
              <a:t>         </a:t>
            </a:r>
            <a:r>
              <a:rPr lang="ko-KR" altLang="en-US" sz="2000" dirty="0">
                <a:latin typeface="+mn-ea"/>
              </a:rPr>
              <a:t>수식에서 항목을 입력하여 이를 변수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에 저장 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latin typeface="+mn-ea"/>
              </a:rPr>
              <a:t>         if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가 피연산자</a:t>
            </a:r>
            <a:r>
              <a:rPr lang="en-US" altLang="ko-KR" sz="2000" dirty="0">
                <a:latin typeface="+mn-ea"/>
              </a:rPr>
              <a:t>(operand)</a:t>
            </a:r>
          </a:p>
          <a:p>
            <a:pPr marL="0" indent="0">
              <a:buNone/>
              <a:defRPr/>
            </a:pPr>
            <a:r>
              <a:rPr lang="en-US" altLang="ko-KR" sz="2000" dirty="0">
                <a:latin typeface="+mn-ea"/>
              </a:rPr>
              <a:t>             x</a:t>
            </a:r>
            <a:r>
              <a:rPr lang="ko-KR" altLang="en-US" sz="2000" dirty="0">
                <a:latin typeface="+mn-ea"/>
              </a:rPr>
              <a:t>를 스택에 </a:t>
            </a:r>
            <a:r>
              <a:rPr lang="en-US" altLang="ko-KR" sz="2000" dirty="0">
                <a:latin typeface="+mn-ea"/>
              </a:rPr>
              <a:t>push</a:t>
            </a:r>
          </a:p>
          <a:p>
            <a:pPr marL="0" indent="0">
              <a:buNone/>
              <a:defRPr/>
            </a:pPr>
            <a:r>
              <a:rPr lang="en-US" altLang="ko-KR" sz="2000" dirty="0">
                <a:latin typeface="+mn-ea"/>
              </a:rPr>
              <a:t>         else if x</a:t>
            </a:r>
            <a:r>
              <a:rPr lang="ko-KR" altLang="en-US" sz="2000" dirty="0">
                <a:latin typeface="+mn-ea"/>
              </a:rPr>
              <a:t>가 연산자</a:t>
            </a:r>
            <a:r>
              <a:rPr lang="en-US" altLang="ko-KR" sz="2000" dirty="0">
                <a:latin typeface="+mn-ea"/>
              </a:rPr>
              <a:t> op</a:t>
            </a:r>
            <a:r>
              <a:rPr lang="ko-KR" altLang="en-US" sz="2000" dirty="0">
                <a:latin typeface="+mn-ea"/>
              </a:rPr>
              <a:t>  </a:t>
            </a: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이진 연산자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latin typeface="+mn-ea"/>
              </a:rPr>
              <a:t>             opr2 = </a:t>
            </a:r>
            <a:r>
              <a:rPr lang="ko-KR" altLang="en-US" sz="2000" dirty="0">
                <a:latin typeface="+mn-ea"/>
              </a:rPr>
              <a:t>스택에서 </a:t>
            </a:r>
            <a:r>
              <a:rPr lang="en-US" altLang="ko-KR" sz="2000" dirty="0">
                <a:latin typeface="+mn-ea"/>
              </a:rPr>
              <a:t>pop() </a:t>
            </a:r>
          </a:p>
          <a:p>
            <a:pPr marL="0" indent="0">
              <a:buNone/>
              <a:defRPr/>
            </a:pPr>
            <a:r>
              <a:rPr lang="en-US" altLang="ko-KR" sz="2000" dirty="0">
                <a:latin typeface="+mn-ea"/>
              </a:rPr>
              <a:t>             opr1 = </a:t>
            </a:r>
            <a:r>
              <a:rPr lang="ko-KR" altLang="en-US" sz="2000" dirty="0">
                <a:latin typeface="+mn-ea"/>
              </a:rPr>
              <a:t>스택에서 </a:t>
            </a:r>
            <a:r>
              <a:rPr lang="en-US" altLang="ko-KR" sz="2000" dirty="0">
                <a:latin typeface="+mn-ea"/>
              </a:rPr>
              <a:t>pop() </a:t>
            </a:r>
          </a:p>
          <a:p>
            <a:pPr marL="0" indent="0">
              <a:buNone/>
              <a:defRPr/>
            </a:pPr>
            <a:r>
              <a:rPr lang="en-US" altLang="ko-KR" sz="2000" dirty="0">
                <a:latin typeface="+mn-ea"/>
              </a:rPr>
              <a:t>             opr1 op opr2</a:t>
            </a:r>
            <a:r>
              <a:rPr lang="ko-KR" altLang="en-US" sz="2000" dirty="0">
                <a:latin typeface="+mn-ea"/>
              </a:rPr>
              <a:t>를 계산하여 이를 스택에 </a:t>
            </a:r>
            <a:r>
              <a:rPr lang="en-US" altLang="ko-KR" sz="2000" dirty="0">
                <a:latin typeface="+mn-ea"/>
              </a:rPr>
              <a:t>push </a:t>
            </a:r>
          </a:p>
          <a:p>
            <a:pPr marL="0" indent="0">
              <a:buNone/>
              <a:defRPr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latin typeface="+mn-ea"/>
              </a:rPr>
              <a:t>     수식의 결과값 </a:t>
            </a:r>
            <a:r>
              <a:rPr lang="en-US" altLang="ko-KR" sz="2000" dirty="0">
                <a:latin typeface="+mn-ea"/>
              </a:rPr>
              <a:t>=</a:t>
            </a:r>
            <a:r>
              <a:rPr lang="ko-KR" altLang="en-US" sz="2000" dirty="0">
                <a:latin typeface="+mn-ea"/>
              </a:rPr>
              <a:t> 스택에서 </a:t>
            </a:r>
            <a:r>
              <a:rPr lang="en-US" altLang="ko-KR" sz="2000" dirty="0">
                <a:latin typeface="+mn-ea"/>
              </a:rPr>
              <a:t>pop( )</a:t>
            </a:r>
          </a:p>
        </p:txBody>
      </p:sp>
    </p:spTree>
    <p:extLst>
      <p:ext uri="{BB962C8B-B14F-4D97-AF65-F5344CB8AC3E}">
        <p14:creationId xmlns:p14="http://schemas.microsoft.com/office/powerpoint/2010/main" val="115597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4.1 </a:t>
            </a:r>
            <a:r>
              <a:rPr lang="ko-KR" altLang="en-US" dirty="0">
                <a:solidFill>
                  <a:srgbClr val="0000FF"/>
                </a:solidFill>
              </a:rPr>
              <a:t>스택이란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스택은 </a:t>
            </a:r>
            <a:r>
              <a:rPr lang="ko-KR" altLang="en-US" sz="2400" dirty="0" err="1">
                <a:solidFill>
                  <a:schemeClr val="tx2"/>
                </a:solidFill>
              </a:rPr>
              <a:t>후입선출</a:t>
            </a:r>
            <a:r>
              <a:rPr lang="en-US" altLang="ko-KR" sz="2400" dirty="0">
                <a:solidFill>
                  <a:schemeClr val="tx2"/>
                </a:solidFill>
              </a:rPr>
              <a:t>(Last-In First Out)</a:t>
            </a:r>
            <a:r>
              <a:rPr lang="ko-KR" altLang="en-US" sz="2400" dirty="0">
                <a:solidFill>
                  <a:schemeClr val="tx2"/>
                </a:solidFill>
              </a:rPr>
              <a:t>의 자료구조이다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sz="2000" dirty="0"/>
              <a:t>스택의 구조와 연산들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스택 </a:t>
            </a:r>
            <a:r>
              <a:rPr lang="en-US" altLang="ko-KR" sz="2000" dirty="0"/>
              <a:t>ADT</a:t>
            </a:r>
          </a:p>
          <a:p>
            <a:pPr lvl="1">
              <a:defRPr/>
            </a:pPr>
            <a:endParaRPr lang="ko-KR" altLang="en-US" sz="2000" dirty="0"/>
          </a:p>
          <a:p>
            <a:pPr>
              <a:defRPr/>
            </a:pPr>
            <a:r>
              <a:rPr lang="ko-KR" altLang="en-US" sz="2400" dirty="0"/>
              <a:t>스택 용도</a:t>
            </a: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ko-KR" altLang="en-US" sz="2400" dirty="0"/>
              <a:t>스택의 구현</a:t>
            </a: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ko-KR" altLang="en-US" sz="2400" dirty="0"/>
              <a:t>스택 응용 프로그램</a:t>
            </a:r>
          </a:p>
          <a:p>
            <a:pPr lvl="1">
              <a:defRPr/>
            </a:pPr>
            <a:endParaRPr lang="en-US" altLang="ko-K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1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후위표기</a:t>
            </a:r>
            <a:r>
              <a:rPr lang="ko-KR" altLang="en-US" dirty="0"/>
              <a:t> 수식의 계산 방법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58770"/>
            <a:ext cx="7475608" cy="40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72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후위 표기 수식 계산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5" y="1358770"/>
            <a:ext cx="8289630" cy="44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08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테스트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403775"/>
            <a:ext cx="8289925" cy="25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7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ko-KR" altLang="en-US" sz="2400" dirty="0">
                <a:latin typeface="+mn-ea"/>
              </a:rPr>
              <a:t>중위표기와 후위표기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300" dirty="0">
                <a:latin typeface="+mn-ea"/>
              </a:rPr>
              <a:t>중위와 후위 표기법의 공통점</a:t>
            </a:r>
            <a:r>
              <a:rPr lang="en-US" altLang="ko-KR" sz="2300" dirty="0">
                <a:latin typeface="+mn-ea"/>
              </a:rPr>
              <a:t>:</a:t>
            </a:r>
            <a:r>
              <a:rPr lang="ko-KR" altLang="en-US" sz="2300" dirty="0">
                <a:latin typeface="+mn-ea"/>
              </a:rPr>
              <a:t> </a:t>
            </a:r>
            <a:r>
              <a:rPr lang="ko-KR" altLang="en-US" sz="2300" dirty="0" err="1">
                <a:latin typeface="+mn-ea"/>
              </a:rPr>
              <a:t>피연산자의</a:t>
            </a:r>
            <a:r>
              <a:rPr lang="ko-KR" altLang="en-US" sz="2300" dirty="0">
                <a:latin typeface="+mn-ea"/>
              </a:rPr>
              <a:t> 순서가 동일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300" dirty="0">
                <a:latin typeface="+mn-ea"/>
              </a:rPr>
              <a:t>연산자들의 순서만 다름</a:t>
            </a:r>
            <a:r>
              <a:rPr lang="en-US" altLang="ko-KR" sz="2300" dirty="0">
                <a:latin typeface="+mn-ea"/>
              </a:rPr>
              <a:t>(</a:t>
            </a:r>
            <a:r>
              <a:rPr lang="ko-KR" altLang="en-US" sz="2300" dirty="0">
                <a:latin typeface="+mn-ea"/>
              </a:rPr>
              <a:t>우선순위순서</a:t>
            </a:r>
            <a:r>
              <a:rPr lang="en-US" altLang="ko-KR" sz="2300" dirty="0">
                <a:latin typeface="+mn-ea"/>
              </a:rPr>
              <a:t>)</a:t>
            </a:r>
            <a:endParaRPr lang="en-US" altLang="ko-KR" sz="2300" b="1" dirty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ko-KR" altLang="en-US" sz="2300" dirty="0">
                <a:latin typeface="+mn-ea"/>
              </a:rPr>
              <a:t>연산자는 스택에 저장했다가 출력</a:t>
            </a:r>
            <a:endParaRPr lang="en-US" altLang="ko-KR" sz="2300" dirty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ko-KR" sz="2300" dirty="0">
                <a:latin typeface="+mn-ea"/>
              </a:rPr>
              <a:t>2+3*4  -&gt;  2 3 4 *+</a:t>
            </a:r>
          </a:p>
          <a:p>
            <a:pPr lvl="2">
              <a:lnSpc>
                <a:spcPct val="120000"/>
              </a:lnSpc>
            </a:pPr>
            <a:endParaRPr lang="en-US" altLang="ko-KR" sz="1800" dirty="0">
              <a:latin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sz="2400" dirty="0">
                <a:latin typeface="+mn-ea"/>
              </a:rPr>
              <a:t>알고리즘 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스택을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이용</a:t>
            </a:r>
            <a:r>
              <a:rPr lang="en-US" altLang="ko-KR" sz="2400" dirty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sz="2300" dirty="0">
                <a:latin typeface="+mn-ea"/>
              </a:rPr>
              <a:t>피연산자를 만나면 그대로 출력</a:t>
            </a:r>
            <a:endParaRPr lang="en-US" altLang="ko-KR" sz="2300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sz="2300" dirty="0">
                <a:latin typeface="+mn-ea"/>
              </a:rPr>
              <a:t>왼쪽</a:t>
            </a:r>
            <a:r>
              <a:rPr lang="en-US" altLang="ko-KR" sz="2300" dirty="0">
                <a:latin typeface="+mn-ea"/>
              </a:rPr>
              <a:t> </a:t>
            </a:r>
            <a:r>
              <a:rPr lang="ko-KR" altLang="en-US" sz="2300" dirty="0">
                <a:latin typeface="+mn-ea"/>
              </a:rPr>
              <a:t>괄호이면 스택에 </a:t>
            </a:r>
            <a:r>
              <a:rPr lang="en-US" altLang="ko-KR" sz="2300" dirty="0">
                <a:latin typeface="+mn-ea"/>
              </a:rPr>
              <a:t>push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ko-KR" altLang="en-US" sz="2300" dirty="0">
                <a:latin typeface="+mn-ea"/>
              </a:rPr>
              <a:t>   </a:t>
            </a:r>
            <a:r>
              <a:rPr lang="en-US" altLang="ko-KR" sz="2300" dirty="0">
                <a:latin typeface="+mn-ea"/>
              </a:rPr>
              <a:t>* </a:t>
            </a:r>
            <a:r>
              <a:rPr lang="ko-KR" altLang="en-US" sz="2300" dirty="0">
                <a:latin typeface="+mn-ea"/>
              </a:rPr>
              <a:t>스택에</a:t>
            </a:r>
            <a:r>
              <a:rPr lang="en-US" altLang="ko-KR" sz="2300" dirty="0">
                <a:latin typeface="+mn-ea"/>
              </a:rPr>
              <a:t> </a:t>
            </a:r>
            <a:r>
              <a:rPr lang="ko-KR" altLang="en-US" sz="2300" dirty="0">
                <a:latin typeface="+mn-ea"/>
              </a:rPr>
              <a:t>있는 왼쪽 괄호는 우선순위가 가장 낮은 연산자로 취급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300" dirty="0">
                <a:latin typeface="+mn-ea"/>
              </a:rPr>
              <a:t>연산자를 만나면 스택에 저장했다가 스택 </a:t>
            </a:r>
            <a:r>
              <a:rPr lang="en-US" altLang="ko-KR" sz="2300" dirty="0">
                <a:latin typeface="+mn-ea"/>
              </a:rPr>
              <a:t>top</a:t>
            </a:r>
            <a:r>
              <a:rPr lang="ko-KR" altLang="en-US" sz="2300" dirty="0">
                <a:latin typeface="+mn-ea"/>
              </a:rPr>
              <a:t>에 있는 연산자보다 우선 순위가 낮은 연산자가 나오면 그때 출력 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300" dirty="0">
                <a:latin typeface="+mn-ea"/>
              </a:rPr>
              <a:t>오른쪽 괄호가 나오면 스택에서 왼쪽 괄호위에 쌓여있는 모든 </a:t>
            </a:r>
            <a:br>
              <a:rPr lang="en-US" altLang="ko-KR" sz="2300" dirty="0">
                <a:latin typeface="+mn-ea"/>
              </a:rPr>
            </a:br>
            <a:r>
              <a:rPr lang="ko-KR" altLang="en-US" sz="2300" dirty="0">
                <a:latin typeface="+mn-ea"/>
              </a:rPr>
              <a:t>연산자를 출력</a:t>
            </a: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중위 표기 수식의 후위 표기 변환</a:t>
            </a:r>
          </a:p>
        </p:txBody>
      </p:sp>
    </p:spTree>
    <p:extLst>
      <p:ext uri="{BB962C8B-B14F-4D97-AF65-F5344CB8AC3E}">
        <p14:creationId xmlns:p14="http://schemas.microsoft.com/office/powerpoint/2010/main" val="3827077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중위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후위 변환</a:t>
            </a:r>
            <a:r>
              <a:rPr lang="en-US" altLang="ko-KR" dirty="0"/>
              <a:t>: A+B*C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268760"/>
            <a:ext cx="8100900" cy="4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8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65" y="1269241"/>
            <a:ext cx="8085180" cy="434235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중위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후위 변환</a:t>
            </a:r>
            <a:r>
              <a:rPr lang="en-US" altLang="ko-KR" dirty="0"/>
              <a:t>: A*B+C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57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50" y="1269241"/>
            <a:ext cx="8084495" cy="545532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중위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후위 변환</a:t>
            </a:r>
            <a:r>
              <a:rPr lang="en-US" altLang="ko-KR" dirty="0"/>
              <a:t>: (A+B)*C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617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75" y="1155891"/>
            <a:ext cx="5334252" cy="16375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970" y="2674519"/>
            <a:ext cx="5317416" cy="387311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중위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후위 변환 알고리즘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178750"/>
            <a:ext cx="2790605" cy="121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85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90578"/>
            <a:ext cx="6685775" cy="3064314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테스트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6" y="4254892"/>
            <a:ext cx="8627108" cy="178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59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4.5 </a:t>
            </a:r>
            <a:r>
              <a:rPr lang="ko-KR" altLang="en-US" dirty="0">
                <a:solidFill>
                  <a:srgbClr val="0000FF"/>
                </a:solidFill>
              </a:rPr>
              <a:t>스택의 응용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미로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미로</a:t>
            </a: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ko-KR" altLang="en-US" sz="2400" dirty="0">
                <a:solidFill>
                  <a:schemeClr val="tx2"/>
                </a:solidFill>
              </a:rPr>
              <a:t>탐색이란</a:t>
            </a:r>
            <a:r>
              <a:rPr lang="en-US" altLang="ko-KR" sz="2400" dirty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깊이우선탐색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깊이우선탐색 알고리즘</a:t>
            </a:r>
          </a:p>
          <a:p>
            <a:pPr lvl="1"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스택을 이용한 깊이우선탐색의 구현 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6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 err="1">
                <a:latin typeface="+mn-ea"/>
              </a:rPr>
              <a:t>스택</a:t>
            </a:r>
            <a:r>
              <a:rPr lang="en-US" altLang="ko-KR" sz="2400" dirty="0">
                <a:latin typeface="+mn-ea"/>
              </a:rPr>
              <a:t>(stack): </a:t>
            </a:r>
            <a:r>
              <a:rPr lang="ko-KR" altLang="en-US" sz="2400" dirty="0">
                <a:latin typeface="+mn-ea"/>
              </a:rPr>
              <a:t>쌓아놓은 더미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b="1" dirty="0" err="1">
                <a:latin typeface="+mn-ea"/>
              </a:rPr>
              <a:t>후입선출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en-US" altLang="ko-KR" sz="2400" b="1" dirty="0" err="1">
                <a:latin typeface="+mn-ea"/>
              </a:rPr>
              <a:t>LIFO:Last-In</a:t>
            </a:r>
            <a:r>
              <a:rPr lang="en-US" altLang="ko-KR" sz="2400" b="1" dirty="0">
                <a:latin typeface="+mn-ea"/>
              </a:rPr>
              <a:t> First-Out)</a:t>
            </a:r>
          </a:p>
          <a:p>
            <a:pPr lvl="1"/>
            <a:r>
              <a:rPr lang="ko-KR" altLang="en-US" sz="2000" dirty="0">
                <a:latin typeface="+mn-ea"/>
              </a:rPr>
              <a:t>가장 최근에 들어온 데이터가 가장 먼저 나감</a:t>
            </a:r>
            <a:endParaRPr lang="en-US" altLang="ko-KR" sz="2000" dirty="0">
              <a:latin typeface="+mn-ea"/>
            </a:endParaRPr>
          </a:p>
          <a:p>
            <a:pPr eaLnBrk="1" hangingPunct="1"/>
            <a:endParaRPr lang="ko-KR" altLang="en-US" sz="2400" dirty="0"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0" y="2843935"/>
            <a:ext cx="7667060" cy="33272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미로 탐색이란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14" y="3203975"/>
            <a:ext cx="8062825" cy="24528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0" y="1403775"/>
            <a:ext cx="362370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0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585" y="2033845"/>
            <a:ext cx="7219950" cy="353377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스택의 구조와 일련의 연산들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스택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" y="1358770"/>
            <a:ext cx="8379640" cy="3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6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4860540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>
                <a:latin typeface="+mn-ea"/>
              </a:rPr>
              <a:t>에디터 </a:t>
            </a:r>
            <a:r>
              <a:rPr lang="en-US" altLang="ko-KR" sz="2000" dirty="0">
                <a:latin typeface="+mn-ea"/>
              </a:rPr>
              <a:t>undo </a:t>
            </a: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함수호출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괄호 검사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계산기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후위 표기식 계산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중위 표기식의 후위 표기식 변환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미로 탐색 등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스택의</a:t>
            </a:r>
            <a:r>
              <a:rPr lang="ko-KR" altLang="en-US" dirty="0"/>
              <a:t> 용도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82" y="2708920"/>
            <a:ext cx="5814355" cy="19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9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4.2 </a:t>
            </a:r>
            <a:r>
              <a:rPr lang="ko-KR" altLang="en-US" dirty="0">
                <a:solidFill>
                  <a:srgbClr val="0000FF"/>
                </a:solidFill>
              </a:rPr>
              <a:t>스택의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배열 구조를 이용한 스택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ko-KR" altLang="en-US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스택의 클래스 구현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스택의 활용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출력 방법 수정</a:t>
            </a:r>
            <a:r>
              <a:rPr lang="en-US" altLang="ko-KR" sz="2400" dirty="0">
                <a:solidFill>
                  <a:schemeClr val="tx2"/>
                </a:solidFill>
              </a:rPr>
              <a:t>(</a:t>
            </a:r>
            <a:r>
              <a:rPr lang="ko-KR" altLang="en-US" sz="2400" dirty="0" err="1">
                <a:solidFill>
                  <a:schemeClr val="tx2"/>
                </a:solidFill>
              </a:rPr>
              <a:t>파이썬</a:t>
            </a:r>
            <a:r>
              <a:rPr lang="ko-KR" altLang="en-US" sz="2400" dirty="0">
                <a:solidFill>
                  <a:schemeClr val="tx2"/>
                </a:solidFill>
              </a:rPr>
              <a:t> </a:t>
            </a:r>
            <a:r>
              <a:rPr lang="ko-KR" altLang="en-US" sz="2400" dirty="0" err="1">
                <a:solidFill>
                  <a:schemeClr val="tx2"/>
                </a:solidFill>
              </a:rPr>
              <a:t>슬라이싱</a:t>
            </a:r>
            <a:r>
              <a:rPr lang="ko-KR" altLang="en-US" sz="2400" dirty="0">
                <a:solidFill>
                  <a:schemeClr val="tx2"/>
                </a:solidFill>
              </a:rPr>
              <a:t> 기능</a:t>
            </a:r>
            <a:r>
              <a:rPr lang="en-US" altLang="ko-KR" sz="2400" dirty="0">
                <a:solidFill>
                  <a:schemeClr val="tx2"/>
                </a:solidFill>
              </a:rPr>
              <a:t>)</a:t>
            </a:r>
          </a:p>
          <a:p>
            <a:pPr lvl="1">
              <a:defRPr/>
            </a:pPr>
            <a:endParaRPr lang="en-US" altLang="ko-K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6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4.3 </a:t>
            </a:r>
            <a:r>
              <a:rPr lang="ko-KR" altLang="en-US" dirty="0">
                <a:solidFill>
                  <a:srgbClr val="0000FF"/>
                </a:solidFill>
              </a:rPr>
              <a:t>스택의 응용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괄호 검사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괄호 검사란</a:t>
            </a:r>
            <a:r>
              <a:rPr lang="en-US" altLang="ko-KR" sz="2400" dirty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괄호 검사 방법</a:t>
            </a: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구현 및 테스트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err="1">
                <a:solidFill>
                  <a:schemeClr val="tx2"/>
                </a:solidFill>
              </a:rPr>
              <a:t>소스파일의</a:t>
            </a:r>
            <a:r>
              <a:rPr lang="ko-KR" altLang="en-US" sz="2400" dirty="0">
                <a:solidFill>
                  <a:schemeClr val="tx2"/>
                </a:solidFill>
              </a:rPr>
              <a:t> </a:t>
            </a:r>
            <a:r>
              <a:rPr lang="ko-KR" altLang="en-US" sz="2400" dirty="0" err="1">
                <a:solidFill>
                  <a:schemeClr val="tx2"/>
                </a:solidFill>
              </a:rPr>
              <a:t>괄호검사</a:t>
            </a:r>
            <a:endParaRPr lang="ko-KR" altLang="en-US" sz="2400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altLang="ko-K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9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 dirty="0">
                <a:latin typeface="+mn-ea"/>
              </a:rPr>
              <a:t>괄호의 종류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 err="1">
                <a:latin typeface="+mn-ea"/>
              </a:rPr>
              <a:t>대중소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(‘[’, ‘]’), (‘{’, ‘}’), (‘(’, ‘)’)</a:t>
            </a:r>
          </a:p>
          <a:p>
            <a:r>
              <a:rPr lang="en-US" altLang="ko-KR" sz="2400" dirty="0"/>
              <a:t>(), {}, [] </a:t>
            </a:r>
            <a:r>
              <a:rPr lang="ko-KR" altLang="en-US" sz="2400" dirty="0"/>
              <a:t>로 이루어진 문자열이 다음의 규칙에 의하여 생성될 수 있으면 이 문자열을 짝이 맞는 괄호들</a:t>
            </a:r>
            <a:r>
              <a:rPr lang="en-US" altLang="ko-KR" sz="2400" dirty="0"/>
              <a:t>(</a:t>
            </a:r>
            <a:r>
              <a:rPr lang="ko-KR" altLang="en-US" sz="2400" dirty="0"/>
              <a:t>혹은 </a:t>
            </a:r>
            <a:r>
              <a:rPr lang="en-US" altLang="ko-KR" sz="2400" dirty="0"/>
              <a:t>balanced </a:t>
            </a:r>
            <a:r>
              <a:rPr lang="ko-KR" altLang="en-US" sz="2400" dirty="0"/>
              <a:t>문자열</a:t>
            </a:r>
            <a:r>
              <a:rPr lang="en-US" altLang="ko-KR" sz="2400" dirty="0"/>
              <a:t>)</a:t>
            </a:r>
            <a:r>
              <a:rPr lang="ko-KR" altLang="en-US" sz="2400" dirty="0"/>
              <a:t>이라 한다</a:t>
            </a:r>
            <a:r>
              <a:rPr lang="en-US" altLang="ko-KR" sz="2400" dirty="0"/>
              <a:t>. </a:t>
            </a:r>
            <a:endParaRPr lang="en-US" altLang="ko-KR" sz="24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ko-KR" sz="2000" dirty="0">
                <a:latin typeface="+mn-ea"/>
              </a:rPr>
              <a:t>1: (), {}, []</a:t>
            </a:r>
            <a:r>
              <a:rPr lang="ko-KR" altLang="en-US" sz="2000" dirty="0">
                <a:latin typeface="+mn-ea"/>
              </a:rPr>
              <a:t>는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짝이 맞는 괄호들이다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400050" lvl="1" indent="0">
              <a:buNone/>
            </a:pPr>
            <a:r>
              <a:rPr lang="en-US" altLang="ko-KR" sz="2000" dirty="0">
                <a:latin typeface="+mn-ea"/>
              </a:rPr>
              <a:t>2: X</a:t>
            </a:r>
            <a:r>
              <a:rPr lang="ko-KR" altLang="en-US" sz="2000" dirty="0">
                <a:latin typeface="+mn-ea"/>
              </a:rPr>
              <a:t>가 짝이 맞는 괄호이면</a:t>
            </a:r>
            <a:r>
              <a:rPr lang="en-US" altLang="ko-KR" sz="2000" dirty="0">
                <a:latin typeface="+mn-ea"/>
              </a:rPr>
              <a:t>, (X), {X}, [X]</a:t>
            </a:r>
            <a:r>
              <a:rPr lang="ko-KR" altLang="en-US" sz="2000" dirty="0">
                <a:latin typeface="+mn-ea"/>
              </a:rPr>
              <a:t>도 짝이 맞는 괄호이다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400050" lvl="1" indent="0">
              <a:buNone/>
            </a:pPr>
            <a:r>
              <a:rPr lang="en-US" altLang="ko-KR" sz="2000" dirty="0">
                <a:latin typeface="+mn-ea"/>
              </a:rPr>
              <a:t>3: X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Y</a:t>
            </a:r>
            <a:r>
              <a:rPr lang="ko-KR" altLang="en-US" sz="2000" dirty="0">
                <a:latin typeface="+mn-ea"/>
              </a:rPr>
              <a:t>가 짝이 맞는 괄호이면 </a:t>
            </a:r>
            <a:r>
              <a:rPr lang="en-US" altLang="ko-KR" sz="2000" dirty="0">
                <a:latin typeface="+mn-ea"/>
              </a:rPr>
              <a:t>XY</a:t>
            </a:r>
            <a:r>
              <a:rPr lang="ko-KR" altLang="en-US" sz="2000" dirty="0">
                <a:latin typeface="+mn-ea"/>
              </a:rPr>
              <a:t>도 짝이 맞는 괄호이다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400050" lvl="1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예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 </a:t>
            </a:r>
            <a:r>
              <a:rPr lang="ko-KR" altLang="en-US" sz="2400" dirty="0">
                <a:latin typeface="+mn-ea"/>
              </a:rPr>
              <a:t>짝이 맞는 괄호들 </a:t>
            </a:r>
            <a:r>
              <a:rPr lang="en-US" altLang="ko-KR" sz="2400" dirty="0">
                <a:latin typeface="+mn-ea"/>
              </a:rPr>
              <a:t>([{()}]), ()[()]{}</a:t>
            </a: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 </a:t>
            </a:r>
            <a:r>
              <a:rPr lang="ko-KR" altLang="en-US" sz="2400" dirty="0">
                <a:latin typeface="+mn-ea"/>
              </a:rPr>
              <a:t>짝이 맞지 않는 괄호들 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     ([])), ([])}, …</a:t>
            </a: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     (()](), [()()}, …</a:t>
            </a: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     ([](()), ()[(()){}, …</a:t>
            </a: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     if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(a == b &amp;&amp; a == c)):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짝이 맞는 괄호들</a:t>
            </a:r>
          </a:p>
        </p:txBody>
      </p:sp>
    </p:spTree>
    <p:extLst>
      <p:ext uri="{BB962C8B-B14F-4D97-AF65-F5344CB8AC3E}">
        <p14:creationId xmlns:p14="http://schemas.microsoft.com/office/powerpoint/2010/main" val="218686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가을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15838</TotalTime>
  <Words>1143</Words>
  <Application>Microsoft Office PowerPoint</Application>
  <PresentationFormat>화면 슬라이드 쇼(4:3)</PresentationFormat>
  <Paragraphs>226</Paragraphs>
  <Slides>30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한양해서</vt:lpstr>
      <vt:lpstr>Arial</vt:lpstr>
      <vt:lpstr>Office 테마</vt:lpstr>
      <vt:lpstr>스택</vt:lpstr>
      <vt:lpstr>4.1 스택이란?</vt:lpstr>
      <vt:lpstr>PowerPoint 프레젠테이션</vt:lpstr>
      <vt:lpstr>PowerPoint 프레젠테이션</vt:lpstr>
      <vt:lpstr>PowerPoint 프레젠테이션</vt:lpstr>
      <vt:lpstr>PowerPoint 프레젠테이션</vt:lpstr>
      <vt:lpstr>4.2 스택의 구현</vt:lpstr>
      <vt:lpstr>4.3 스택의 응용: 괄호 검사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4.4 스택의 응용: 수식의 계산</vt:lpstr>
      <vt:lpstr>infix 수식의 postfix/prefix 수식 변환</vt:lpstr>
      <vt:lpstr>수식의 계산</vt:lpstr>
      <vt:lpstr>PowerPoint 프레젠테이션</vt:lpstr>
      <vt:lpstr>수식의 결과값 계산</vt:lpstr>
      <vt:lpstr>postfix 수식의 결과값 계산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4.5 스택의 응용: 미로 탐색</vt:lpstr>
      <vt:lpstr>PowerPoint 프레젠테이션</vt:lpstr>
    </vt:vector>
  </TitlesOfParts>
  <Manager/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03장.스택</dc:title>
  <dc:creator>최영규</dc:creator>
  <cp:lastModifiedBy>diziyong@o365.hufs.ac.kr</cp:lastModifiedBy>
  <cp:revision>285</cp:revision>
  <cp:lastPrinted>2021-03-26T01:19:06Z</cp:lastPrinted>
  <dcterms:created xsi:type="dcterms:W3CDTF">2004-02-19T02:52:38Z</dcterms:created>
  <dcterms:modified xsi:type="dcterms:W3CDTF">2021-03-26T01:19:18Z</dcterms:modified>
</cp:coreProperties>
</file>