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40"/>
  </p:notesMasterIdLst>
  <p:handoutMasterIdLst>
    <p:handoutMasterId r:id="rId41"/>
  </p:handoutMasterIdLst>
  <p:sldIdLst>
    <p:sldId id="457" r:id="rId2"/>
    <p:sldId id="500" r:id="rId3"/>
    <p:sldId id="423" r:id="rId4"/>
    <p:sldId id="353" r:id="rId5"/>
    <p:sldId id="459" r:id="rId6"/>
    <p:sldId id="506" r:id="rId7"/>
    <p:sldId id="465" r:id="rId8"/>
    <p:sldId id="440" r:id="rId9"/>
    <p:sldId id="463" r:id="rId10"/>
    <p:sldId id="507" r:id="rId11"/>
    <p:sldId id="512" r:id="rId12"/>
    <p:sldId id="441" r:id="rId13"/>
    <p:sldId id="508" r:id="rId14"/>
    <p:sldId id="360" r:id="rId15"/>
    <p:sldId id="501" r:id="rId16"/>
    <p:sldId id="425" r:id="rId17"/>
    <p:sldId id="428" r:id="rId18"/>
    <p:sldId id="442" r:id="rId19"/>
    <p:sldId id="426" r:id="rId20"/>
    <p:sldId id="427" r:id="rId21"/>
    <p:sldId id="509" r:id="rId22"/>
    <p:sldId id="429" r:id="rId23"/>
    <p:sldId id="510" r:id="rId24"/>
    <p:sldId id="483" r:id="rId25"/>
    <p:sldId id="511" r:id="rId26"/>
    <p:sldId id="305" r:id="rId27"/>
    <p:sldId id="477" r:id="rId28"/>
    <p:sldId id="489" r:id="rId29"/>
    <p:sldId id="502" r:id="rId30"/>
    <p:sldId id="490" r:id="rId31"/>
    <p:sldId id="430" r:id="rId32"/>
    <p:sldId id="448" r:id="rId33"/>
    <p:sldId id="449" r:id="rId34"/>
    <p:sldId id="450" r:id="rId35"/>
    <p:sldId id="451" r:id="rId36"/>
    <p:sldId id="452" r:id="rId37"/>
    <p:sldId id="513" r:id="rId38"/>
    <p:sldId id="514" r:id="rId39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BFFD1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90B3D-4DA3-4547-AAA9-73428C459BC5}" v="2" dt="2021-05-07T00:23:16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105" d="100"/>
          <a:sy n="105" d="100"/>
        </p:scale>
        <p:origin x="2064" y="68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71490B3D-4DA3-4547-AAA9-73428C459BC5}"/>
    <pc:docChg chg="modNotesMaster modHandout">
      <pc:chgData name="이준용" userId="b91c6c07-188f-4757-9924-c4a4872845a3" providerId="ADAL" clId="{71490B3D-4DA3-4547-AAA9-73428C459BC5}" dt="2021-05-07T00:23:16.471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9" y="4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2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9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9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A3EB2171-35DE-495D-95D7-71817874637E}" type="slidenum">
              <a:rPr lang="en-US" altLang="ko-KR" sz="1200"/>
              <a:pPr/>
              <a:t>6</a:t>
            </a:fld>
            <a:endParaRPr lang="en-US" altLang="ko-KR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1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2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99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May 7,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May 7,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May 7,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0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2181"/>
            <a:ext cx="7886700" cy="503554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105"/>
            <a:ext cx="7886700" cy="4937760"/>
          </a:xfrm>
        </p:spPr>
        <p:txBody>
          <a:bodyPr/>
          <a:lstStyle>
            <a:lvl1pPr>
              <a:lnSpc>
                <a:spcPct val="120000"/>
              </a:lnSpc>
              <a:spcAft>
                <a:spcPts val="1800"/>
              </a:spcAft>
              <a:defRPr sz="2600"/>
            </a:lvl1pPr>
            <a:lvl2pPr>
              <a:lnSpc>
                <a:spcPct val="120000"/>
              </a:lnSpc>
              <a:spcAft>
                <a:spcPts val="1800"/>
              </a:spcAft>
              <a:defRPr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1753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May 7,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May 7,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May 7,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May 7,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May 7,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May 7,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May 7,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May 7,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May 7,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12" r:id="rId12"/>
    <p:sldLayoutId id="214748431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/>
              <a:t>         트리</a:t>
            </a:r>
            <a:endParaRPr lang="ko-KR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08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448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0688" y="1427150"/>
            <a:ext cx="7710325" cy="3349669"/>
            <a:chOff x="174043" y="306272"/>
            <a:chExt cx="7710325" cy="3349669"/>
          </a:xfrm>
        </p:grpSpPr>
        <p:sp>
          <p:nvSpPr>
            <p:cNvPr id="53" name="Line 701"/>
            <p:cNvSpPr>
              <a:spLocks noChangeShapeType="1"/>
            </p:cNvSpPr>
            <p:nvPr/>
          </p:nvSpPr>
          <p:spPr bwMode="auto">
            <a:xfrm flipH="1">
              <a:off x="5716376" y="2693867"/>
              <a:ext cx="223776" cy="57739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3" name="Line 701"/>
            <p:cNvSpPr>
              <a:spLocks noChangeShapeType="1"/>
            </p:cNvSpPr>
            <p:nvPr/>
          </p:nvSpPr>
          <p:spPr bwMode="auto">
            <a:xfrm>
              <a:off x="6060522" y="2693867"/>
              <a:ext cx="231428" cy="46278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6" name="Line 694"/>
            <p:cNvSpPr>
              <a:spLocks noChangeShapeType="1"/>
            </p:cNvSpPr>
            <p:nvPr/>
          </p:nvSpPr>
          <p:spPr bwMode="auto">
            <a:xfrm>
              <a:off x="1878561" y="2637323"/>
              <a:ext cx="281597" cy="606884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7" name="Line 700"/>
            <p:cNvSpPr>
              <a:spLocks noChangeShapeType="1"/>
            </p:cNvSpPr>
            <p:nvPr/>
          </p:nvSpPr>
          <p:spPr bwMode="auto">
            <a:xfrm flipH="1">
              <a:off x="1424453" y="2531781"/>
              <a:ext cx="459601" cy="67190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0" name="Line 701"/>
            <p:cNvSpPr>
              <a:spLocks noChangeShapeType="1"/>
            </p:cNvSpPr>
            <p:nvPr/>
          </p:nvSpPr>
          <p:spPr bwMode="auto">
            <a:xfrm>
              <a:off x="3268104" y="269386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2" name="Line 701"/>
            <p:cNvSpPr>
              <a:spLocks noChangeShapeType="1"/>
            </p:cNvSpPr>
            <p:nvPr/>
          </p:nvSpPr>
          <p:spPr bwMode="auto">
            <a:xfrm>
              <a:off x="4041430" y="270782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3" name="Line 694"/>
            <p:cNvSpPr>
              <a:spLocks noChangeShapeType="1"/>
            </p:cNvSpPr>
            <p:nvPr/>
          </p:nvSpPr>
          <p:spPr bwMode="auto">
            <a:xfrm>
              <a:off x="4458488" y="1772816"/>
              <a:ext cx="309443" cy="63878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4" name="Line 700"/>
            <p:cNvSpPr>
              <a:spLocks noChangeShapeType="1"/>
            </p:cNvSpPr>
            <p:nvPr/>
          </p:nvSpPr>
          <p:spPr bwMode="auto">
            <a:xfrm flipH="1">
              <a:off x="4062215" y="1841106"/>
              <a:ext cx="275139" cy="57049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" name="Line 694"/>
            <p:cNvSpPr>
              <a:spLocks noChangeShapeType="1"/>
            </p:cNvSpPr>
            <p:nvPr/>
          </p:nvSpPr>
          <p:spPr bwMode="auto">
            <a:xfrm>
              <a:off x="4355976" y="908719"/>
              <a:ext cx="1697597" cy="81559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4" name="Line 694"/>
            <p:cNvSpPr>
              <a:spLocks noChangeShapeType="1"/>
            </p:cNvSpPr>
            <p:nvPr/>
          </p:nvSpPr>
          <p:spPr bwMode="auto">
            <a:xfrm>
              <a:off x="2615644" y="1754529"/>
              <a:ext cx="612668" cy="664598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" name="Line 700"/>
            <p:cNvSpPr>
              <a:spLocks noChangeShapeType="1"/>
            </p:cNvSpPr>
            <p:nvPr/>
          </p:nvSpPr>
          <p:spPr bwMode="auto">
            <a:xfrm flipH="1">
              <a:off x="1884054" y="1778474"/>
              <a:ext cx="611871" cy="61910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152880" y="69269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TextBox 221"/>
            <p:cNvSpPr txBox="1"/>
            <p:nvPr/>
          </p:nvSpPr>
          <p:spPr>
            <a:xfrm>
              <a:off x="4127006" y="724030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A</a:t>
              </a:r>
            </a:p>
          </p:txBody>
        </p:sp>
        <p:sp>
          <p:nvSpPr>
            <p:cNvPr id="8" name="Line 823"/>
            <p:cNvSpPr>
              <a:spLocks noChangeShapeType="1"/>
            </p:cNvSpPr>
            <p:nvPr/>
          </p:nvSpPr>
          <p:spPr bwMode="auto">
            <a:xfrm flipH="1">
              <a:off x="2734929" y="1031081"/>
              <a:ext cx="1445590" cy="538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2329566" y="148732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TextBox 215"/>
            <p:cNvSpPr txBox="1"/>
            <p:nvPr/>
          </p:nvSpPr>
          <p:spPr>
            <a:xfrm>
              <a:off x="2301567" y="151866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B</a:t>
              </a: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1640477" y="2347954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TextBox 213"/>
            <p:cNvSpPr txBox="1"/>
            <p:nvPr/>
          </p:nvSpPr>
          <p:spPr>
            <a:xfrm>
              <a:off x="1619672" y="237303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E</a:t>
              </a: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3041201" y="2340422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TextBox 209"/>
            <p:cNvSpPr txBox="1"/>
            <p:nvPr/>
          </p:nvSpPr>
          <p:spPr>
            <a:xfrm>
              <a:off x="3017188" y="2379288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G</a:t>
              </a: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5778511" y="1513347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TextBox 205"/>
            <p:cNvSpPr txBox="1"/>
            <p:nvPr/>
          </p:nvSpPr>
          <p:spPr>
            <a:xfrm>
              <a:off x="5752637" y="1544681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D</a:t>
              </a: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5789957" y="2330791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8" name="TextBox 203"/>
            <p:cNvSpPr txBox="1"/>
            <p:nvPr/>
          </p:nvSpPr>
          <p:spPr>
            <a:xfrm>
              <a:off x="5745460" y="2362125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J</a:t>
              </a: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4165826" y="1484784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1" name="TextBox 205"/>
            <p:cNvSpPr txBox="1"/>
            <p:nvPr/>
          </p:nvSpPr>
          <p:spPr>
            <a:xfrm>
              <a:off x="4139952" y="1516118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C</a:t>
              </a:r>
            </a:p>
          </p:txBody>
        </p:sp>
        <p:sp>
          <p:nvSpPr>
            <p:cNvPr id="22" name="Line 701"/>
            <p:cNvSpPr>
              <a:spLocks noChangeShapeType="1"/>
            </p:cNvSpPr>
            <p:nvPr/>
          </p:nvSpPr>
          <p:spPr bwMode="auto">
            <a:xfrm flipH="1">
              <a:off x="4383616" y="1126108"/>
              <a:ext cx="0" cy="32734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3830081" y="2366242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6" name="TextBox 213"/>
            <p:cNvSpPr txBox="1"/>
            <p:nvPr/>
          </p:nvSpPr>
          <p:spPr>
            <a:xfrm>
              <a:off x="3809276" y="2391320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H</a:t>
              </a: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4596013" y="2358710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TextBox 209"/>
            <p:cNvSpPr txBox="1"/>
            <p:nvPr/>
          </p:nvSpPr>
          <p:spPr>
            <a:xfrm>
              <a:off x="4572000" y="2397576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I</a:t>
              </a:r>
            </a:p>
          </p:txBody>
        </p:sp>
        <p:sp>
          <p:nvSpPr>
            <p:cNvPr id="29" name="Line 701"/>
            <p:cNvSpPr>
              <a:spLocks noChangeShapeType="1"/>
            </p:cNvSpPr>
            <p:nvPr/>
          </p:nvSpPr>
          <p:spPr bwMode="auto">
            <a:xfrm flipH="1">
              <a:off x="6003918" y="1945347"/>
              <a:ext cx="0" cy="39600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3833289" y="3141016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1" name="TextBox 209"/>
            <p:cNvSpPr txBox="1"/>
            <p:nvPr/>
          </p:nvSpPr>
          <p:spPr>
            <a:xfrm>
              <a:off x="3809276" y="317988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N</a:t>
              </a: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6065537" y="314101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TextBox 209"/>
            <p:cNvSpPr txBox="1"/>
            <p:nvPr/>
          </p:nvSpPr>
          <p:spPr>
            <a:xfrm>
              <a:off x="6041524" y="317988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P</a:t>
              </a:r>
            </a:p>
          </p:txBody>
        </p:sp>
        <p:sp>
          <p:nvSpPr>
            <p:cNvPr id="36" name="Line 701"/>
            <p:cNvSpPr>
              <a:spLocks noChangeShapeType="1"/>
            </p:cNvSpPr>
            <p:nvPr/>
          </p:nvSpPr>
          <p:spPr bwMode="auto">
            <a:xfrm flipH="1">
              <a:off x="2548024" y="1911798"/>
              <a:ext cx="0" cy="50732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2335890" y="2348928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209"/>
            <p:cNvSpPr txBox="1"/>
            <p:nvPr/>
          </p:nvSpPr>
          <p:spPr>
            <a:xfrm>
              <a:off x="2311877" y="238779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2240" y="6834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2240" y="15475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22526" y="241159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22526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1043608" y="836712"/>
              <a:ext cx="0" cy="2808312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827584" y="836712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827584" y="3655941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4043" y="1885450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높이</a:t>
              </a:r>
              <a:endPara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79912" y="306272"/>
              <a:ext cx="135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루트 노드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041201" y="3117214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2" name="TextBox 209"/>
            <p:cNvSpPr txBox="1"/>
            <p:nvPr/>
          </p:nvSpPr>
          <p:spPr>
            <a:xfrm>
              <a:off x="3017188" y="3156080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M</a:t>
              </a: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5489473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5" name="TextBox 209"/>
            <p:cNvSpPr txBox="1"/>
            <p:nvPr/>
          </p:nvSpPr>
          <p:spPr>
            <a:xfrm>
              <a:off x="5465460" y="317983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O</a:t>
              </a: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1177146" y="3111849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1" name="TextBox 213"/>
            <p:cNvSpPr txBox="1"/>
            <p:nvPr/>
          </p:nvSpPr>
          <p:spPr>
            <a:xfrm>
              <a:off x="1156341" y="3136927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K</a:t>
              </a:r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1934262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3" name="TextBox 209"/>
            <p:cNvSpPr txBox="1"/>
            <p:nvPr/>
          </p:nvSpPr>
          <p:spPr>
            <a:xfrm>
              <a:off x="1910249" y="317983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26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E86-01BC-40F6-8AFD-6E831B68F9D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25459" y="1605966"/>
            <a:ext cx="8191500" cy="2399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  <a:ea typeface="+mn-ea"/>
              </a:rPr>
              <a:t>각 노드의 </a:t>
            </a:r>
            <a:r>
              <a:rPr lang="ko-KR" altLang="en-US" sz="2400" dirty="0" err="1">
                <a:latin typeface="+mn-ea"/>
                <a:ea typeface="+mn-ea"/>
              </a:rPr>
              <a:t>자식노드들의</a:t>
            </a:r>
            <a:r>
              <a:rPr lang="ko-KR" altLang="en-US" sz="2400" dirty="0">
                <a:latin typeface="+mn-ea"/>
                <a:ea typeface="+mn-ea"/>
              </a:rPr>
              <a:t> 순서가 의미가 있는 트리</a:t>
            </a:r>
            <a:endParaRPr lang="en-US" altLang="zh-TW" sz="2000" dirty="0">
              <a:latin typeface="+mn-lt"/>
            </a:endParaRP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zh-TW" sz="2400" dirty="0">
              <a:latin typeface="+mn-lt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Ordered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39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995555"/>
          </a:xfrm>
        </p:spPr>
        <p:txBody>
          <a:bodyPr>
            <a:normAutofit fontScale="85000" lnSpcReduction="10000"/>
          </a:bodyPr>
          <a:lstStyle/>
          <a:p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일반적인 트리를 메모리에 저장하려면 각 노드에 키와 자식 수만큼의 레퍼런스 저장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필요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노드의 최대 차수가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k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라면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, k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개의 레퍼런스 필드를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다음과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같이 선언해야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노드가 있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최대 차수가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인 트리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1" algn="ctr"/>
            <a:r>
              <a:rPr lang="en-US" altLang="ko-KR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 </a:t>
            </a:r>
            <a:r>
              <a:rPr lang="ko-KR" altLang="ko-KR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레퍼런스 수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dirty="0" err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Nk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(N-1) = N(k-1) + 1</a:t>
            </a:r>
          </a:p>
          <a:p>
            <a:pPr marL="0" lvl="1" algn="ctr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Nk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 총 레퍼런스의 수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(N-1) =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 트리에서 부모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자식을 연결하는 레퍼런스 수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가 클수록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메모리의 낭비</a:t>
            </a:r>
            <a:r>
              <a:rPr lang="ko-K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가 심해지는 것은 물론 트리를 탐색하는 과정에서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None </a:t>
            </a:r>
            <a:r>
              <a:rPr lang="ko-K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레퍼런스를 확인해야 하므로 시간적으로도 </a:t>
            </a:r>
            <a:r>
              <a:rPr lang="ko-KR" altLang="ko-KR" sz="2000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매우 비효율적</a:t>
            </a:r>
            <a:endParaRPr lang="ko-KR" altLang="en-US" sz="2000" dirty="0">
              <a:solidFill>
                <a:srgbClr val="0076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dirty="0"/>
          </a:p>
        </p:txBody>
      </p:sp>
      <p:sp>
        <p:nvSpPr>
          <p:cNvPr id="6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일반 트리의 표현 방법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30241"/>
            <a:ext cx="5445605" cy="956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CABBB-4DD2-4095-9607-AF378716C6F6}"/>
              </a:ext>
            </a:extLst>
          </p:cNvPr>
          <p:cNvSpPr txBox="1"/>
          <p:nvPr/>
        </p:nvSpPr>
        <p:spPr>
          <a:xfrm>
            <a:off x="4481990" y="3346966"/>
            <a:ext cx="5850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02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73905"/>
            <a:ext cx="6221703" cy="250560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방법</a:t>
            </a:r>
          </a:p>
        </p:txBody>
      </p:sp>
      <p:sp>
        <p:nvSpPr>
          <p:cNvPr id="6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일반 트리의 표현 방법 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65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385438"/>
            <a:ext cx="8229600" cy="190431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400" dirty="0"/>
              <a:t>[</a:t>
            </a:r>
            <a:r>
              <a:rPr lang="ko-KR" altLang="ko-KR" sz="2400" dirty="0"/>
              <a:t>예제</a:t>
            </a:r>
            <a:r>
              <a:rPr lang="en-US" altLang="ko-KR" sz="2400" dirty="0"/>
              <a:t>] (a)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ko-KR" sz="2400" dirty="0"/>
              <a:t>트리를 </a:t>
            </a:r>
            <a:r>
              <a:rPr lang="ko-KR" altLang="ko-KR" sz="2400" dirty="0" err="1"/>
              <a:t>왼쪽자식</a:t>
            </a:r>
            <a:r>
              <a:rPr lang="en-US" altLang="ko-KR" sz="2400" dirty="0"/>
              <a:t>-</a:t>
            </a:r>
            <a:r>
              <a:rPr lang="ko-KR" altLang="ko-KR" sz="2400" dirty="0" err="1"/>
              <a:t>오른쪽형제</a:t>
            </a:r>
            <a:r>
              <a:rPr lang="ko-KR" altLang="ko-KR" sz="2400" dirty="0"/>
              <a:t> 표현으로 변환하면</a:t>
            </a:r>
            <a:r>
              <a:rPr lang="en-US" altLang="ko-KR" sz="2400" dirty="0"/>
              <a:t>, (b)</a:t>
            </a:r>
            <a:r>
              <a:rPr lang="ko-KR" altLang="ko-KR" sz="2400" dirty="0"/>
              <a:t>의 트리를 얻으며</a:t>
            </a:r>
            <a:r>
              <a:rPr lang="en-US" altLang="ko-KR" sz="2400" dirty="0"/>
              <a:t>, (c)</a:t>
            </a:r>
            <a:r>
              <a:rPr lang="ko-KR" altLang="ko-KR" sz="2400" dirty="0"/>
              <a:t>는 </a:t>
            </a:r>
            <a:r>
              <a:rPr lang="en-US" altLang="ko-KR" sz="2400" dirty="0"/>
              <a:t>(b)</a:t>
            </a:r>
            <a:r>
              <a:rPr lang="ko-KR" altLang="ko-KR" sz="2400" dirty="0"/>
              <a:t>의 트리를 </a:t>
            </a:r>
            <a:r>
              <a:rPr lang="en-US" altLang="ko-KR" sz="2400" dirty="0"/>
              <a:t>45</a:t>
            </a:r>
            <a:r>
              <a:rPr lang="en-US" altLang="ko-KR" sz="2400" dirty="0">
                <a:sym typeface="Symbol" panose="05050102010706020507" pitchFamily="18" charset="2"/>
              </a:rPr>
              <a:t></a:t>
            </a:r>
            <a:r>
              <a:rPr lang="en-US" altLang="ko-KR" sz="2400" dirty="0"/>
              <a:t> </a:t>
            </a:r>
            <a:r>
              <a:rPr lang="ko-KR" altLang="ko-KR" sz="2400" dirty="0"/>
              <a:t>시계 방향으로 회전시킨 것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" y="2655518"/>
            <a:ext cx="2693095" cy="194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45" y="2518087"/>
            <a:ext cx="2729139" cy="207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47" y="2518087"/>
            <a:ext cx="2263279" cy="24174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1293025" y="484149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3113" y="484149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79613" y="487907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8.2 </a:t>
            </a:r>
            <a:r>
              <a:rPr lang="ko-KR" altLang="en-US" dirty="0">
                <a:solidFill>
                  <a:srgbClr val="0000FF"/>
                </a:solidFill>
              </a:rPr>
              <a:t>이진 트리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이진트리는</a:t>
            </a:r>
            <a:r>
              <a:rPr lang="ko-KR" altLang="en-US" sz="2400" kern="0" dirty="0">
                <a:solidFill>
                  <a:schemeClr val="tx2"/>
                </a:solidFill>
              </a:rPr>
              <a:t> 재귀적</a:t>
            </a:r>
            <a:r>
              <a:rPr lang="en-US" altLang="ko-KR" sz="2400" kern="0" dirty="0">
                <a:solidFill>
                  <a:schemeClr val="tx2"/>
                </a:solidFill>
              </a:rPr>
              <a:t>(</a:t>
            </a:r>
            <a:r>
              <a:rPr lang="ko-KR" altLang="en-US" sz="2400" kern="0" dirty="0">
                <a:solidFill>
                  <a:schemeClr val="tx2"/>
                </a:solidFill>
              </a:rPr>
              <a:t>순환적</a:t>
            </a:r>
            <a:r>
              <a:rPr lang="en-US" altLang="ko-KR" sz="2400" kern="0" dirty="0">
                <a:solidFill>
                  <a:schemeClr val="tx2"/>
                </a:solidFill>
              </a:rPr>
              <a:t>)</a:t>
            </a:r>
            <a:r>
              <a:rPr lang="ko-KR" altLang="en-US" sz="2400" kern="0" dirty="0">
                <a:solidFill>
                  <a:schemeClr val="tx2"/>
                </a:solidFill>
              </a:rPr>
              <a:t>으로 정의된다</a:t>
            </a:r>
            <a:r>
              <a:rPr lang="en-US" altLang="ko-KR" sz="2400" kern="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이진트리의</a:t>
            </a:r>
            <a:r>
              <a:rPr lang="ko-KR" altLang="en-US" sz="2400" kern="0" dirty="0">
                <a:solidFill>
                  <a:schemeClr val="tx2"/>
                </a:solidFill>
              </a:rPr>
              <a:t> 종류와 성질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이진트리의</a:t>
            </a:r>
            <a:r>
              <a:rPr lang="ko-KR" altLang="en-US" sz="2400" kern="0" dirty="0">
                <a:solidFill>
                  <a:schemeClr val="tx2"/>
                </a:solidFill>
              </a:rPr>
              <a:t> 표현 방법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72" y="3879050"/>
            <a:ext cx="8154615" cy="17723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17" y="1874866"/>
            <a:ext cx="3906958" cy="2234555"/>
          </a:xfrm>
          <a:prstGeom prst="rect">
            <a:avLst/>
          </a:prstGeom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노드들의</a:t>
            </a:r>
            <a:r>
              <a:rPr lang="en-US" altLang="ko-KR" dirty="0"/>
              <a:t> </a:t>
            </a:r>
            <a:r>
              <a:rPr lang="ko-KR" altLang="en-US" dirty="0"/>
              <a:t>집합</a:t>
            </a:r>
            <a:endParaRPr lang="en-US" altLang="ko-KR" dirty="0"/>
          </a:p>
          <a:p>
            <a:r>
              <a:rPr lang="ko-KR" altLang="en-US" dirty="0"/>
              <a:t>모든 노드가 </a:t>
            </a:r>
            <a:r>
              <a:rPr lang="en-US" altLang="ko-KR" dirty="0"/>
              <a:t>2</a:t>
            </a:r>
            <a:r>
              <a:rPr lang="ko-KR" altLang="en-US" dirty="0"/>
              <a:t>개의 서브 트리를 갖는 트리</a:t>
            </a:r>
            <a:endParaRPr lang="en-US" altLang="ko-KR" dirty="0"/>
          </a:p>
          <a:p>
            <a:pPr lvl="1"/>
            <a:r>
              <a:rPr lang="ko-KR" altLang="en-US" sz="1800" dirty="0" err="1"/>
              <a:t>서브트리는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공집합일수</a:t>
            </a:r>
            <a:r>
              <a:rPr lang="ko-KR" altLang="en-US" sz="1800" dirty="0"/>
              <a:t>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이진트리는</a:t>
            </a:r>
            <a:r>
              <a:rPr lang="ko-KR" altLang="en-US" sz="1800" dirty="0"/>
              <a:t> 재귀적</a:t>
            </a:r>
            <a:r>
              <a:rPr lang="en-US" altLang="ko-KR" sz="1800" dirty="0"/>
              <a:t>(</a:t>
            </a:r>
            <a:r>
              <a:rPr lang="ko-KR" altLang="en-US" sz="1800" dirty="0"/>
              <a:t>순환적</a:t>
            </a:r>
            <a:r>
              <a:rPr lang="en-US" altLang="ko-KR" sz="1800" dirty="0"/>
              <a:t>)</a:t>
            </a:r>
            <a:r>
              <a:rPr lang="ko-KR" altLang="en-US" sz="1800" dirty="0"/>
              <a:t>으로 정의된다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이진 트리</a:t>
            </a:r>
          </a:p>
        </p:txBody>
      </p:sp>
    </p:spTree>
    <p:extLst>
      <p:ext uri="{BB962C8B-B14F-4D97-AF65-F5344CB8AC3E}">
        <p14:creationId xmlns:p14="http://schemas.microsoft.com/office/powerpoint/2010/main" val="1413016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포화 이진 트리</a:t>
            </a:r>
            <a:r>
              <a:rPr lang="en-US" altLang="ko-KR" dirty="0"/>
              <a:t>(full binary tree)</a:t>
            </a:r>
          </a:p>
          <a:p>
            <a:pPr lvl="1"/>
            <a:r>
              <a:rPr lang="ko-KR" altLang="en-US" dirty="0"/>
              <a:t>트리의 각 레벨에 노드가 꽉 차있는 </a:t>
            </a:r>
            <a:r>
              <a:rPr lang="ko-KR" altLang="en-US" dirty="0" err="1"/>
              <a:t>이진트리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노드의</a:t>
            </a:r>
            <a:r>
              <a:rPr lang="en-US" altLang="ko-KR" dirty="0"/>
              <a:t> </a:t>
            </a:r>
            <a:r>
              <a:rPr lang="ko-KR" altLang="en-US" dirty="0"/>
              <a:t>번호 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14337" name="_x342479144" descr="EMB00001a9852e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10" y="1763815"/>
            <a:ext cx="1968064" cy="153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이진 트리의 분류</a:t>
            </a:r>
          </a:p>
        </p:txBody>
      </p:sp>
      <p:pic>
        <p:nvPicPr>
          <p:cNvPr id="6145" name="_x363220768" descr="EMB000018f05e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750138"/>
            <a:ext cx="4888569" cy="18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2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582499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완전 이진 트리</a:t>
            </a:r>
            <a:r>
              <a:rPr lang="en-US" altLang="ko-KR" dirty="0"/>
              <a:t>(complete binary tree)</a:t>
            </a:r>
          </a:p>
          <a:p>
            <a:pPr lvl="1"/>
            <a:r>
              <a:rPr lang="ko-KR" altLang="en-US" dirty="0"/>
              <a:t>높이가 </a:t>
            </a:r>
            <a:r>
              <a:rPr lang="en-US" altLang="ko-KR" dirty="0"/>
              <a:t>h</a:t>
            </a:r>
            <a:r>
              <a:rPr lang="ko-KR" altLang="en-US" dirty="0"/>
              <a:t>일 때  레벨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h-1</a:t>
            </a:r>
            <a:r>
              <a:rPr lang="ko-KR" altLang="en-US" dirty="0"/>
              <a:t>까지는 </a:t>
            </a:r>
            <a:r>
              <a:rPr lang="ko-KR" altLang="en-US" dirty="0" err="1"/>
              <a:t>노드가</a:t>
            </a:r>
            <a:r>
              <a:rPr lang="ko-KR" altLang="en-US" dirty="0"/>
              <a:t> 모두 채워짐</a:t>
            </a:r>
            <a:endParaRPr lang="en-US" altLang="ko-KR" dirty="0"/>
          </a:p>
          <a:p>
            <a:pPr lvl="1"/>
            <a:r>
              <a:rPr lang="ko-KR" altLang="en-US" dirty="0"/>
              <a:t>마지막 레벨 </a:t>
            </a:r>
            <a:r>
              <a:rPr lang="en-US" altLang="ko-KR" dirty="0"/>
              <a:t>h</a:t>
            </a:r>
            <a:r>
              <a:rPr lang="ko-KR" altLang="en-US" dirty="0"/>
              <a:t>에서는 왼쪽부터 노드가 순서대로 채워짐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이진 트리 예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20481" name="_x342478344" descr="EMB00001a9852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20" y="1493785"/>
            <a:ext cx="2240136" cy="17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이진 트리의 분류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37" y="3639816"/>
            <a:ext cx="8120245" cy="20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1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50" y="1707560"/>
            <a:ext cx="4205485" cy="17101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094680"/>
            <a:ext cx="6435715" cy="2321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76545" y="1268760"/>
                <a:ext cx="8229600" cy="5130570"/>
              </a:xfrm>
            </p:spPr>
            <p:txBody>
              <a:bodyPr/>
              <a:lstStyle/>
              <a:p>
                <a:r>
                  <a:rPr lang="ko-KR" altLang="en-US" dirty="0"/>
                  <a:t>노드의 개수가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개이면 간선의 개수는 </a:t>
                </a:r>
                <a:r>
                  <a:rPr lang="en-US" altLang="ko-KR" dirty="0"/>
                  <a:t>n-1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레벨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ko-KR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에 있는 최대 노드 수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ko-KR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altLang="ko-KR" sz="2400" baseline="30000" dirty="0">
                    <a:solidFill>
                      <a:srgbClr val="3333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k = 0, 1, 2,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  <a:sym typeface="MT Extra" panose="05050102010205020202" pitchFamily="18" charset="2"/>
                  </a:rPr>
                  <a:t>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높이가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~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/>
                  <a:t>개의 노드를 가짐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545" y="1268760"/>
                <a:ext cx="8229600" cy="5130570"/>
              </a:xfrm>
              <a:blipFill>
                <a:blip r:embed="rId4"/>
                <a:stretch>
                  <a:fillRect l="-963" t="-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이진 트리의 성질</a:t>
            </a:r>
          </a:p>
        </p:txBody>
      </p:sp>
    </p:spTree>
    <p:extLst>
      <p:ext uri="{BB962C8B-B14F-4D97-AF65-F5344CB8AC3E}">
        <p14:creationId xmlns:p14="http://schemas.microsoft.com/office/powerpoint/2010/main" val="65811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8.1 </a:t>
            </a:r>
            <a:r>
              <a:rPr lang="ko-KR" altLang="en-US" dirty="0" err="1">
                <a:solidFill>
                  <a:srgbClr val="0000FF"/>
                </a:solidFill>
              </a:rPr>
              <a:t>트리란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계층적인 자료의 표현에 적합한 자료 구조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일반트리의</a:t>
            </a:r>
            <a:r>
              <a:rPr lang="ko-KR" altLang="en-US" sz="2400" kern="0" dirty="0">
                <a:solidFill>
                  <a:schemeClr val="tx2"/>
                </a:solidFill>
              </a:rPr>
              <a:t> 표현 방법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4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</a:t>
                </a:r>
                <a:r>
                  <a:rPr lang="ko-KR" altLang="en-US" dirty="0"/>
                  <a:t>개 노드의 이진 트리 높이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                         (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이진트리의</a:t>
            </a:r>
            <a:r>
              <a:rPr lang="ko-KR" altLang="en-US" sz="3200" dirty="0"/>
              <a:t> 성질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2708920"/>
            <a:ext cx="6179558" cy="28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0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노드를</a:t>
            </a:r>
            <a:r>
              <a:rPr lang="ko-KR" altLang="en-US" dirty="0"/>
              <a:t> 가지는 </a:t>
            </a:r>
            <a:r>
              <a:rPr lang="ko-KR" altLang="en-US" dirty="0" err="1"/>
              <a:t>이진트리에서</a:t>
            </a:r>
            <a:r>
              <a:rPr lang="en-US" altLang="ko-KR" dirty="0"/>
              <a:t> </a:t>
            </a:r>
            <a:r>
              <a:rPr lang="ko-KR" altLang="en-US" dirty="0"/>
              <a:t>차수가 </a:t>
            </a:r>
            <a:r>
              <a:rPr lang="en-US" altLang="ko-KR" dirty="0"/>
              <a:t>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수를 </a:t>
            </a:r>
            <a:r>
              <a:rPr lang="en-US" altLang="ko-KR" dirty="0"/>
              <a:t>n</a:t>
            </a:r>
            <a:r>
              <a:rPr lang="en-US" altLang="ko-KR" baseline="-25000" dirty="0"/>
              <a:t>0</a:t>
            </a:r>
            <a:r>
              <a:rPr lang="en-US" altLang="ko-KR" dirty="0"/>
              <a:t>, </a:t>
            </a:r>
            <a:r>
              <a:rPr lang="ko-KR" altLang="en-US" dirty="0"/>
              <a:t>차수가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ko-KR" altLang="en-US" dirty="0" err="1"/>
              <a:t>노드</a:t>
            </a:r>
            <a:r>
              <a:rPr lang="ko-KR" altLang="en-US" dirty="0"/>
              <a:t> 수를 </a:t>
            </a:r>
            <a:r>
              <a:rPr lang="en-US" altLang="ko-KR" dirty="0"/>
              <a:t>n</a:t>
            </a:r>
            <a:r>
              <a:rPr lang="en-US" altLang="ko-KR" baseline="-25000" dirty="0"/>
              <a:t>2</a:t>
            </a:r>
            <a:r>
              <a:rPr lang="ko-KR" altLang="en-US" dirty="0"/>
              <a:t>라 할 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n</a:t>
            </a:r>
            <a:r>
              <a:rPr lang="en-US" altLang="ko-KR" baseline="-25000" dirty="0"/>
              <a:t>0</a:t>
            </a:r>
            <a:r>
              <a:rPr lang="en-US" altLang="ko-KR" dirty="0"/>
              <a:t> = n</a:t>
            </a:r>
            <a:r>
              <a:rPr lang="en-US" altLang="ko-KR" baseline="-25000" dirty="0"/>
              <a:t>2</a:t>
            </a:r>
            <a:r>
              <a:rPr lang="en-US" altLang="ko-KR" dirty="0"/>
              <a:t> + 1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이진트리의</a:t>
            </a:r>
            <a:r>
              <a:rPr lang="ko-KR" altLang="en-US" dirty="0"/>
              <a:t> 성질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312988" y="3338513"/>
            <a:ext cx="4824412" cy="2581275"/>
            <a:chOff x="1457" y="2103"/>
            <a:chExt cx="3039" cy="1626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57" y="2103"/>
              <a:ext cx="3039" cy="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418" y="2870"/>
              <a:ext cx="183" cy="184"/>
            </a:xfrm>
            <a:custGeom>
              <a:avLst/>
              <a:gdLst>
                <a:gd name="T0" fmla="*/ 0 w 368"/>
                <a:gd name="T1" fmla="*/ 165 h 368"/>
                <a:gd name="T2" fmla="*/ 8 w 368"/>
                <a:gd name="T3" fmla="*/ 128 h 368"/>
                <a:gd name="T4" fmla="*/ 22 w 368"/>
                <a:gd name="T5" fmla="*/ 96 h 368"/>
                <a:gd name="T6" fmla="*/ 42 w 368"/>
                <a:gd name="T7" fmla="*/ 66 h 368"/>
                <a:gd name="T8" fmla="*/ 67 w 368"/>
                <a:gd name="T9" fmla="*/ 41 h 368"/>
                <a:gd name="T10" fmla="*/ 96 w 368"/>
                <a:gd name="T11" fmla="*/ 22 h 368"/>
                <a:gd name="T12" fmla="*/ 129 w 368"/>
                <a:gd name="T13" fmla="*/ 8 h 368"/>
                <a:gd name="T14" fmla="*/ 165 w 368"/>
                <a:gd name="T15" fmla="*/ 0 h 368"/>
                <a:gd name="T16" fmla="*/ 203 w 368"/>
                <a:gd name="T17" fmla="*/ 0 h 368"/>
                <a:gd name="T18" fmla="*/ 238 w 368"/>
                <a:gd name="T19" fmla="*/ 8 h 368"/>
                <a:gd name="T20" fmla="*/ 272 w 368"/>
                <a:gd name="T21" fmla="*/ 22 h 368"/>
                <a:gd name="T22" fmla="*/ 300 w 368"/>
                <a:gd name="T23" fmla="*/ 41 h 368"/>
                <a:gd name="T24" fmla="*/ 325 w 368"/>
                <a:gd name="T25" fmla="*/ 66 h 368"/>
                <a:gd name="T26" fmla="*/ 346 w 368"/>
                <a:gd name="T27" fmla="*/ 96 h 368"/>
                <a:gd name="T28" fmla="*/ 359 w 368"/>
                <a:gd name="T29" fmla="*/ 128 h 368"/>
                <a:gd name="T30" fmla="*/ 366 w 368"/>
                <a:gd name="T31" fmla="*/ 165 h 368"/>
                <a:gd name="T32" fmla="*/ 366 w 368"/>
                <a:gd name="T33" fmla="*/ 202 h 368"/>
                <a:gd name="T34" fmla="*/ 359 w 368"/>
                <a:gd name="T35" fmla="*/ 239 h 368"/>
                <a:gd name="T36" fmla="*/ 346 w 368"/>
                <a:gd name="T37" fmla="*/ 271 h 368"/>
                <a:gd name="T38" fmla="*/ 325 w 368"/>
                <a:gd name="T39" fmla="*/ 301 h 368"/>
                <a:gd name="T40" fmla="*/ 300 w 368"/>
                <a:gd name="T41" fmla="*/ 326 h 368"/>
                <a:gd name="T42" fmla="*/ 272 w 368"/>
                <a:gd name="T43" fmla="*/ 345 h 368"/>
                <a:gd name="T44" fmla="*/ 238 w 368"/>
                <a:gd name="T45" fmla="*/ 359 h 368"/>
                <a:gd name="T46" fmla="*/ 203 w 368"/>
                <a:gd name="T47" fmla="*/ 367 h 368"/>
                <a:gd name="T48" fmla="*/ 165 w 368"/>
                <a:gd name="T49" fmla="*/ 367 h 368"/>
                <a:gd name="T50" fmla="*/ 129 w 368"/>
                <a:gd name="T51" fmla="*/ 359 h 368"/>
                <a:gd name="T52" fmla="*/ 96 w 368"/>
                <a:gd name="T53" fmla="*/ 345 h 368"/>
                <a:gd name="T54" fmla="*/ 67 w 368"/>
                <a:gd name="T55" fmla="*/ 326 h 368"/>
                <a:gd name="T56" fmla="*/ 42 w 368"/>
                <a:gd name="T57" fmla="*/ 301 h 368"/>
                <a:gd name="T58" fmla="*/ 22 w 368"/>
                <a:gd name="T59" fmla="*/ 271 h 368"/>
                <a:gd name="T60" fmla="*/ 8 w 368"/>
                <a:gd name="T61" fmla="*/ 239 h 368"/>
                <a:gd name="T62" fmla="*/ 0 w 368"/>
                <a:gd name="T63" fmla="*/ 20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368">
                  <a:moveTo>
                    <a:pt x="0" y="184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5" y="111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4" y="53"/>
                  </a:lnTo>
                  <a:lnTo>
                    <a:pt x="67" y="41"/>
                  </a:lnTo>
                  <a:lnTo>
                    <a:pt x="81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8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2"/>
                  </a:lnTo>
                  <a:lnTo>
                    <a:pt x="238" y="8"/>
                  </a:lnTo>
                  <a:lnTo>
                    <a:pt x="255" y="14"/>
                  </a:lnTo>
                  <a:lnTo>
                    <a:pt x="272" y="22"/>
                  </a:lnTo>
                  <a:lnTo>
                    <a:pt x="286" y="31"/>
                  </a:lnTo>
                  <a:lnTo>
                    <a:pt x="300" y="41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6" y="96"/>
                  </a:lnTo>
                  <a:lnTo>
                    <a:pt x="352" y="111"/>
                  </a:lnTo>
                  <a:lnTo>
                    <a:pt x="359" y="128"/>
                  </a:lnTo>
                  <a:lnTo>
                    <a:pt x="364" y="147"/>
                  </a:lnTo>
                  <a:lnTo>
                    <a:pt x="366" y="165"/>
                  </a:lnTo>
                  <a:lnTo>
                    <a:pt x="368" y="184"/>
                  </a:lnTo>
                  <a:lnTo>
                    <a:pt x="366" y="202"/>
                  </a:lnTo>
                  <a:lnTo>
                    <a:pt x="364" y="220"/>
                  </a:lnTo>
                  <a:lnTo>
                    <a:pt x="359" y="239"/>
                  </a:lnTo>
                  <a:lnTo>
                    <a:pt x="352" y="256"/>
                  </a:lnTo>
                  <a:lnTo>
                    <a:pt x="346" y="271"/>
                  </a:lnTo>
                  <a:lnTo>
                    <a:pt x="335" y="287"/>
                  </a:lnTo>
                  <a:lnTo>
                    <a:pt x="325" y="301"/>
                  </a:lnTo>
                  <a:lnTo>
                    <a:pt x="313" y="314"/>
                  </a:lnTo>
                  <a:lnTo>
                    <a:pt x="300" y="326"/>
                  </a:lnTo>
                  <a:lnTo>
                    <a:pt x="286" y="336"/>
                  </a:lnTo>
                  <a:lnTo>
                    <a:pt x="272" y="345"/>
                  </a:lnTo>
                  <a:lnTo>
                    <a:pt x="255" y="353"/>
                  </a:lnTo>
                  <a:lnTo>
                    <a:pt x="238" y="359"/>
                  </a:lnTo>
                  <a:lnTo>
                    <a:pt x="221" y="365"/>
                  </a:lnTo>
                  <a:lnTo>
                    <a:pt x="203" y="367"/>
                  </a:lnTo>
                  <a:lnTo>
                    <a:pt x="183" y="368"/>
                  </a:lnTo>
                  <a:lnTo>
                    <a:pt x="165" y="367"/>
                  </a:lnTo>
                  <a:lnTo>
                    <a:pt x="147" y="365"/>
                  </a:lnTo>
                  <a:lnTo>
                    <a:pt x="129" y="359"/>
                  </a:lnTo>
                  <a:lnTo>
                    <a:pt x="112" y="353"/>
                  </a:lnTo>
                  <a:lnTo>
                    <a:pt x="96" y="345"/>
                  </a:lnTo>
                  <a:lnTo>
                    <a:pt x="81" y="336"/>
                  </a:lnTo>
                  <a:lnTo>
                    <a:pt x="67" y="326"/>
                  </a:lnTo>
                  <a:lnTo>
                    <a:pt x="54" y="314"/>
                  </a:lnTo>
                  <a:lnTo>
                    <a:pt x="42" y="301"/>
                  </a:lnTo>
                  <a:lnTo>
                    <a:pt x="31" y="287"/>
                  </a:lnTo>
                  <a:lnTo>
                    <a:pt x="22" y="271"/>
                  </a:lnTo>
                  <a:lnTo>
                    <a:pt x="15" y="256"/>
                  </a:lnTo>
                  <a:lnTo>
                    <a:pt x="8" y="239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418" y="2870"/>
              <a:ext cx="183" cy="184"/>
            </a:xfrm>
            <a:custGeom>
              <a:avLst/>
              <a:gdLst>
                <a:gd name="T0" fmla="*/ 0 w 368"/>
                <a:gd name="T1" fmla="*/ 165 h 368"/>
                <a:gd name="T2" fmla="*/ 8 w 368"/>
                <a:gd name="T3" fmla="*/ 128 h 368"/>
                <a:gd name="T4" fmla="*/ 22 w 368"/>
                <a:gd name="T5" fmla="*/ 96 h 368"/>
                <a:gd name="T6" fmla="*/ 42 w 368"/>
                <a:gd name="T7" fmla="*/ 66 h 368"/>
                <a:gd name="T8" fmla="*/ 67 w 368"/>
                <a:gd name="T9" fmla="*/ 41 h 368"/>
                <a:gd name="T10" fmla="*/ 96 w 368"/>
                <a:gd name="T11" fmla="*/ 22 h 368"/>
                <a:gd name="T12" fmla="*/ 129 w 368"/>
                <a:gd name="T13" fmla="*/ 8 h 368"/>
                <a:gd name="T14" fmla="*/ 165 w 368"/>
                <a:gd name="T15" fmla="*/ 0 h 368"/>
                <a:gd name="T16" fmla="*/ 203 w 368"/>
                <a:gd name="T17" fmla="*/ 0 h 368"/>
                <a:gd name="T18" fmla="*/ 238 w 368"/>
                <a:gd name="T19" fmla="*/ 8 h 368"/>
                <a:gd name="T20" fmla="*/ 272 w 368"/>
                <a:gd name="T21" fmla="*/ 22 h 368"/>
                <a:gd name="T22" fmla="*/ 300 w 368"/>
                <a:gd name="T23" fmla="*/ 41 h 368"/>
                <a:gd name="T24" fmla="*/ 325 w 368"/>
                <a:gd name="T25" fmla="*/ 66 h 368"/>
                <a:gd name="T26" fmla="*/ 346 w 368"/>
                <a:gd name="T27" fmla="*/ 96 h 368"/>
                <a:gd name="T28" fmla="*/ 359 w 368"/>
                <a:gd name="T29" fmla="*/ 128 h 368"/>
                <a:gd name="T30" fmla="*/ 366 w 368"/>
                <a:gd name="T31" fmla="*/ 165 h 368"/>
                <a:gd name="T32" fmla="*/ 366 w 368"/>
                <a:gd name="T33" fmla="*/ 202 h 368"/>
                <a:gd name="T34" fmla="*/ 359 w 368"/>
                <a:gd name="T35" fmla="*/ 239 h 368"/>
                <a:gd name="T36" fmla="*/ 346 w 368"/>
                <a:gd name="T37" fmla="*/ 271 h 368"/>
                <a:gd name="T38" fmla="*/ 325 w 368"/>
                <a:gd name="T39" fmla="*/ 301 h 368"/>
                <a:gd name="T40" fmla="*/ 300 w 368"/>
                <a:gd name="T41" fmla="*/ 326 h 368"/>
                <a:gd name="T42" fmla="*/ 272 w 368"/>
                <a:gd name="T43" fmla="*/ 345 h 368"/>
                <a:gd name="T44" fmla="*/ 238 w 368"/>
                <a:gd name="T45" fmla="*/ 359 h 368"/>
                <a:gd name="T46" fmla="*/ 203 w 368"/>
                <a:gd name="T47" fmla="*/ 367 h 368"/>
                <a:gd name="T48" fmla="*/ 165 w 368"/>
                <a:gd name="T49" fmla="*/ 367 h 368"/>
                <a:gd name="T50" fmla="*/ 129 w 368"/>
                <a:gd name="T51" fmla="*/ 359 h 368"/>
                <a:gd name="T52" fmla="*/ 96 w 368"/>
                <a:gd name="T53" fmla="*/ 345 h 368"/>
                <a:gd name="T54" fmla="*/ 67 w 368"/>
                <a:gd name="T55" fmla="*/ 326 h 368"/>
                <a:gd name="T56" fmla="*/ 42 w 368"/>
                <a:gd name="T57" fmla="*/ 301 h 368"/>
                <a:gd name="T58" fmla="*/ 22 w 368"/>
                <a:gd name="T59" fmla="*/ 271 h 368"/>
                <a:gd name="T60" fmla="*/ 8 w 368"/>
                <a:gd name="T61" fmla="*/ 239 h 368"/>
                <a:gd name="T62" fmla="*/ 0 w 368"/>
                <a:gd name="T63" fmla="*/ 20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368">
                  <a:moveTo>
                    <a:pt x="0" y="184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5" y="111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4" y="53"/>
                  </a:lnTo>
                  <a:lnTo>
                    <a:pt x="67" y="41"/>
                  </a:lnTo>
                  <a:lnTo>
                    <a:pt x="81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8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2"/>
                  </a:lnTo>
                  <a:lnTo>
                    <a:pt x="238" y="8"/>
                  </a:lnTo>
                  <a:lnTo>
                    <a:pt x="255" y="14"/>
                  </a:lnTo>
                  <a:lnTo>
                    <a:pt x="272" y="22"/>
                  </a:lnTo>
                  <a:lnTo>
                    <a:pt x="286" y="31"/>
                  </a:lnTo>
                  <a:lnTo>
                    <a:pt x="300" y="41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6" y="96"/>
                  </a:lnTo>
                  <a:lnTo>
                    <a:pt x="352" y="111"/>
                  </a:lnTo>
                  <a:lnTo>
                    <a:pt x="359" y="128"/>
                  </a:lnTo>
                  <a:lnTo>
                    <a:pt x="364" y="147"/>
                  </a:lnTo>
                  <a:lnTo>
                    <a:pt x="366" y="165"/>
                  </a:lnTo>
                  <a:lnTo>
                    <a:pt x="368" y="184"/>
                  </a:lnTo>
                  <a:lnTo>
                    <a:pt x="366" y="202"/>
                  </a:lnTo>
                  <a:lnTo>
                    <a:pt x="364" y="220"/>
                  </a:lnTo>
                  <a:lnTo>
                    <a:pt x="359" y="239"/>
                  </a:lnTo>
                  <a:lnTo>
                    <a:pt x="352" y="256"/>
                  </a:lnTo>
                  <a:lnTo>
                    <a:pt x="346" y="271"/>
                  </a:lnTo>
                  <a:lnTo>
                    <a:pt x="335" y="287"/>
                  </a:lnTo>
                  <a:lnTo>
                    <a:pt x="325" y="301"/>
                  </a:lnTo>
                  <a:lnTo>
                    <a:pt x="313" y="314"/>
                  </a:lnTo>
                  <a:lnTo>
                    <a:pt x="300" y="326"/>
                  </a:lnTo>
                  <a:lnTo>
                    <a:pt x="286" y="336"/>
                  </a:lnTo>
                  <a:lnTo>
                    <a:pt x="272" y="345"/>
                  </a:lnTo>
                  <a:lnTo>
                    <a:pt x="255" y="353"/>
                  </a:lnTo>
                  <a:lnTo>
                    <a:pt x="238" y="359"/>
                  </a:lnTo>
                  <a:lnTo>
                    <a:pt x="221" y="365"/>
                  </a:lnTo>
                  <a:lnTo>
                    <a:pt x="203" y="367"/>
                  </a:lnTo>
                  <a:lnTo>
                    <a:pt x="183" y="368"/>
                  </a:lnTo>
                  <a:lnTo>
                    <a:pt x="165" y="367"/>
                  </a:lnTo>
                  <a:lnTo>
                    <a:pt x="147" y="365"/>
                  </a:lnTo>
                  <a:lnTo>
                    <a:pt x="129" y="359"/>
                  </a:lnTo>
                  <a:lnTo>
                    <a:pt x="112" y="353"/>
                  </a:lnTo>
                  <a:lnTo>
                    <a:pt x="96" y="345"/>
                  </a:lnTo>
                  <a:lnTo>
                    <a:pt x="81" y="336"/>
                  </a:lnTo>
                  <a:lnTo>
                    <a:pt x="67" y="326"/>
                  </a:lnTo>
                  <a:lnTo>
                    <a:pt x="54" y="314"/>
                  </a:lnTo>
                  <a:lnTo>
                    <a:pt x="42" y="301"/>
                  </a:lnTo>
                  <a:lnTo>
                    <a:pt x="31" y="287"/>
                  </a:lnTo>
                  <a:lnTo>
                    <a:pt x="22" y="271"/>
                  </a:lnTo>
                  <a:lnTo>
                    <a:pt x="15" y="256"/>
                  </a:lnTo>
                  <a:lnTo>
                    <a:pt x="8" y="239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470" y="2904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096" y="3192"/>
              <a:ext cx="183" cy="183"/>
            </a:xfrm>
            <a:custGeom>
              <a:avLst/>
              <a:gdLst>
                <a:gd name="T0" fmla="*/ 0 w 368"/>
                <a:gd name="T1" fmla="*/ 164 h 367"/>
                <a:gd name="T2" fmla="*/ 8 w 368"/>
                <a:gd name="T3" fmla="*/ 128 h 367"/>
                <a:gd name="T4" fmla="*/ 22 w 368"/>
                <a:gd name="T5" fmla="*/ 96 h 367"/>
                <a:gd name="T6" fmla="*/ 42 w 368"/>
                <a:gd name="T7" fmla="*/ 66 h 367"/>
                <a:gd name="T8" fmla="*/ 66 w 368"/>
                <a:gd name="T9" fmla="*/ 41 h 367"/>
                <a:gd name="T10" fmla="*/ 96 w 368"/>
                <a:gd name="T11" fmla="*/ 22 h 367"/>
                <a:gd name="T12" fmla="*/ 129 w 368"/>
                <a:gd name="T13" fmla="*/ 7 h 367"/>
                <a:gd name="T14" fmla="*/ 165 w 368"/>
                <a:gd name="T15" fmla="*/ 0 h 367"/>
                <a:gd name="T16" fmla="*/ 203 w 368"/>
                <a:gd name="T17" fmla="*/ 0 h 367"/>
                <a:gd name="T18" fmla="*/ 238 w 368"/>
                <a:gd name="T19" fmla="*/ 7 h 367"/>
                <a:gd name="T20" fmla="*/ 272 w 368"/>
                <a:gd name="T21" fmla="*/ 22 h 367"/>
                <a:gd name="T22" fmla="*/ 300 w 368"/>
                <a:gd name="T23" fmla="*/ 41 h 367"/>
                <a:gd name="T24" fmla="*/ 325 w 368"/>
                <a:gd name="T25" fmla="*/ 66 h 367"/>
                <a:gd name="T26" fmla="*/ 346 w 368"/>
                <a:gd name="T27" fmla="*/ 96 h 367"/>
                <a:gd name="T28" fmla="*/ 359 w 368"/>
                <a:gd name="T29" fmla="*/ 128 h 367"/>
                <a:gd name="T30" fmla="*/ 366 w 368"/>
                <a:gd name="T31" fmla="*/ 164 h 367"/>
                <a:gd name="T32" fmla="*/ 366 w 368"/>
                <a:gd name="T33" fmla="*/ 202 h 367"/>
                <a:gd name="T34" fmla="*/ 359 w 368"/>
                <a:gd name="T35" fmla="*/ 237 h 367"/>
                <a:gd name="T36" fmla="*/ 346 w 368"/>
                <a:gd name="T37" fmla="*/ 271 h 367"/>
                <a:gd name="T38" fmla="*/ 325 w 368"/>
                <a:gd name="T39" fmla="*/ 299 h 367"/>
                <a:gd name="T40" fmla="*/ 300 w 368"/>
                <a:gd name="T41" fmla="*/ 324 h 367"/>
                <a:gd name="T42" fmla="*/ 272 w 368"/>
                <a:gd name="T43" fmla="*/ 345 h 367"/>
                <a:gd name="T44" fmla="*/ 238 w 368"/>
                <a:gd name="T45" fmla="*/ 358 h 367"/>
                <a:gd name="T46" fmla="*/ 203 w 368"/>
                <a:gd name="T47" fmla="*/ 365 h 367"/>
                <a:gd name="T48" fmla="*/ 165 w 368"/>
                <a:gd name="T49" fmla="*/ 365 h 367"/>
                <a:gd name="T50" fmla="*/ 129 w 368"/>
                <a:gd name="T51" fmla="*/ 358 h 367"/>
                <a:gd name="T52" fmla="*/ 96 w 368"/>
                <a:gd name="T53" fmla="*/ 345 h 367"/>
                <a:gd name="T54" fmla="*/ 66 w 368"/>
                <a:gd name="T55" fmla="*/ 324 h 367"/>
                <a:gd name="T56" fmla="*/ 42 w 368"/>
                <a:gd name="T57" fmla="*/ 299 h 367"/>
                <a:gd name="T58" fmla="*/ 22 w 368"/>
                <a:gd name="T59" fmla="*/ 271 h 367"/>
                <a:gd name="T60" fmla="*/ 8 w 368"/>
                <a:gd name="T61" fmla="*/ 237 h 367"/>
                <a:gd name="T62" fmla="*/ 0 w 368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367">
                  <a:moveTo>
                    <a:pt x="0" y="182"/>
                  </a:moveTo>
                  <a:lnTo>
                    <a:pt x="0" y="164"/>
                  </a:lnTo>
                  <a:lnTo>
                    <a:pt x="3" y="146"/>
                  </a:lnTo>
                  <a:lnTo>
                    <a:pt x="8" y="128"/>
                  </a:lnTo>
                  <a:lnTo>
                    <a:pt x="15" y="111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1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7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2"/>
                  </a:lnTo>
                  <a:lnTo>
                    <a:pt x="238" y="7"/>
                  </a:lnTo>
                  <a:lnTo>
                    <a:pt x="255" y="14"/>
                  </a:lnTo>
                  <a:lnTo>
                    <a:pt x="272" y="22"/>
                  </a:lnTo>
                  <a:lnTo>
                    <a:pt x="286" y="31"/>
                  </a:lnTo>
                  <a:lnTo>
                    <a:pt x="300" y="41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6" y="96"/>
                  </a:lnTo>
                  <a:lnTo>
                    <a:pt x="352" y="111"/>
                  </a:lnTo>
                  <a:lnTo>
                    <a:pt x="359" y="128"/>
                  </a:lnTo>
                  <a:lnTo>
                    <a:pt x="364" y="146"/>
                  </a:lnTo>
                  <a:lnTo>
                    <a:pt x="366" y="164"/>
                  </a:lnTo>
                  <a:lnTo>
                    <a:pt x="368" y="182"/>
                  </a:lnTo>
                  <a:lnTo>
                    <a:pt x="366" y="202"/>
                  </a:lnTo>
                  <a:lnTo>
                    <a:pt x="364" y="220"/>
                  </a:lnTo>
                  <a:lnTo>
                    <a:pt x="359" y="237"/>
                  </a:lnTo>
                  <a:lnTo>
                    <a:pt x="352" y="254"/>
                  </a:lnTo>
                  <a:lnTo>
                    <a:pt x="346" y="271"/>
                  </a:lnTo>
                  <a:lnTo>
                    <a:pt x="335" y="285"/>
                  </a:lnTo>
                  <a:lnTo>
                    <a:pt x="325" y="299"/>
                  </a:lnTo>
                  <a:lnTo>
                    <a:pt x="313" y="312"/>
                  </a:lnTo>
                  <a:lnTo>
                    <a:pt x="300" y="324"/>
                  </a:lnTo>
                  <a:lnTo>
                    <a:pt x="286" y="334"/>
                  </a:lnTo>
                  <a:lnTo>
                    <a:pt x="272" y="345"/>
                  </a:lnTo>
                  <a:lnTo>
                    <a:pt x="255" y="351"/>
                  </a:lnTo>
                  <a:lnTo>
                    <a:pt x="238" y="358"/>
                  </a:lnTo>
                  <a:lnTo>
                    <a:pt x="221" y="363"/>
                  </a:lnTo>
                  <a:lnTo>
                    <a:pt x="203" y="365"/>
                  </a:lnTo>
                  <a:lnTo>
                    <a:pt x="183" y="367"/>
                  </a:lnTo>
                  <a:lnTo>
                    <a:pt x="165" y="365"/>
                  </a:lnTo>
                  <a:lnTo>
                    <a:pt x="147" y="363"/>
                  </a:lnTo>
                  <a:lnTo>
                    <a:pt x="129" y="358"/>
                  </a:lnTo>
                  <a:lnTo>
                    <a:pt x="112" y="351"/>
                  </a:lnTo>
                  <a:lnTo>
                    <a:pt x="96" y="345"/>
                  </a:lnTo>
                  <a:lnTo>
                    <a:pt x="81" y="334"/>
                  </a:lnTo>
                  <a:lnTo>
                    <a:pt x="66" y="324"/>
                  </a:lnTo>
                  <a:lnTo>
                    <a:pt x="53" y="312"/>
                  </a:lnTo>
                  <a:lnTo>
                    <a:pt x="42" y="299"/>
                  </a:lnTo>
                  <a:lnTo>
                    <a:pt x="31" y="285"/>
                  </a:lnTo>
                  <a:lnTo>
                    <a:pt x="22" y="271"/>
                  </a:lnTo>
                  <a:lnTo>
                    <a:pt x="15" y="254"/>
                  </a:lnTo>
                  <a:lnTo>
                    <a:pt x="8" y="237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96" y="3192"/>
              <a:ext cx="183" cy="183"/>
            </a:xfrm>
            <a:custGeom>
              <a:avLst/>
              <a:gdLst>
                <a:gd name="T0" fmla="*/ 0 w 368"/>
                <a:gd name="T1" fmla="*/ 164 h 367"/>
                <a:gd name="T2" fmla="*/ 8 w 368"/>
                <a:gd name="T3" fmla="*/ 128 h 367"/>
                <a:gd name="T4" fmla="*/ 22 w 368"/>
                <a:gd name="T5" fmla="*/ 96 h 367"/>
                <a:gd name="T6" fmla="*/ 42 w 368"/>
                <a:gd name="T7" fmla="*/ 66 h 367"/>
                <a:gd name="T8" fmla="*/ 66 w 368"/>
                <a:gd name="T9" fmla="*/ 41 h 367"/>
                <a:gd name="T10" fmla="*/ 96 w 368"/>
                <a:gd name="T11" fmla="*/ 22 h 367"/>
                <a:gd name="T12" fmla="*/ 129 w 368"/>
                <a:gd name="T13" fmla="*/ 7 h 367"/>
                <a:gd name="T14" fmla="*/ 165 w 368"/>
                <a:gd name="T15" fmla="*/ 0 h 367"/>
                <a:gd name="T16" fmla="*/ 203 w 368"/>
                <a:gd name="T17" fmla="*/ 0 h 367"/>
                <a:gd name="T18" fmla="*/ 238 w 368"/>
                <a:gd name="T19" fmla="*/ 7 h 367"/>
                <a:gd name="T20" fmla="*/ 272 w 368"/>
                <a:gd name="T21" fmla="*/ 22 h 367"/>
                <a:gd name="T22" fmla="*/ 300 w 368"/>
                <a:gd name="T23" fmla="*/ 41 h 367"/>
                <a:gd name="T24" fmla="*/ 325 w 368"/>
                <a:gd name="T25" fmla="*/ 66 h 367"/>
                <a:gd name="T26" fmla="*/ 346 w 368"/>
                <a:gd name="T27" fmla="*/ 96 h 367"/>
                <a:gd name="T28" fmla="*/ 359 w 368"/>
                <a:gd name="T29" fmla="*/ 128 h 367"/>
                <a:gd name="T30" fmla="*/ 366 w 368"/>
                <a:gd name="T31" fmla="*/ 164 h 367"/>
                <a:gd name="T32" fmla="*/ 366 w 368"/>
                <a:gd name="T33" fmla="*/ 202 h 367"/>
                <a:gd name="T34" fmla="*/ 359 w 368"/>
                <a:gd name="T35" fmla="*/ 237 h 367"/>
                <a:gd name="T36" fmla="*/ 346 w 368"/>
                <a:gd name="T37" fmla="*/ 271 h 367"/>
                <a:gd name="T38" fmla="*/ 325 w 368"/>
                <a:gd name="T39" fmla="*/ 299 h 367"/>
                <a:gd name="T40" fmla="*/ 300 w 368"/>
                <a:gd name="T41" fmla="*/ 324 h 367"/>
                <a:gd name="T42" fmla="*/ 272 w 368"/>
                <a:gd name="T43" fmla="*/ 345 h 367"/>
                <a:gd name="T44" fmla="*/ 238 w 368"/>
                <a:gd name="T45" fmla="*/ 358 h 367"/>
                <a:gd name="T46" fmla="*/ 203 w 368"/>
                <a:gd name="T47" fmla="*/ 365 h 367"/>
                <a:gd name="T48" fmla="*/ 165 w 368"/>
                <a:gd name="T49" fmla="*/ 365 h 367"/>
                <a:gd name="T50" fmla="*/ 129 w 368"/>
                <a:gd name="T51" fmla="*/ 358 h 367"/>
                <a:gd name="T52" fmla="*/ 96 w 368"/>
                <a:gd name="T53" fmla="*/ 345 h 367"/>
                <a:gd name="T54" fmla="*/ 66 w 368"/>
                <a:gd name="T55" fmla="*/ 324 h 367"/>
                <a:gd name="T56" fmla="*/ 42 w 368"/>
                <a:gd name="T57" fmla="*/ 299 h 367"/>
                <a:gd name="T58" fmla="*/ 22 w 368"/>
                <a:gd name="T59" fmla="*/ 271 h 367"/>
                <a:gd name="T60" fmla="*/ 8 w 368"/>
                <a:gd name="T61" fmla="*/ 237 h 367"/>
                <a:gd name="T62" fmla="*/ 0 w 368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367">
                  <a:moveTo>
                    <a:pt x="0" y="182"/>
                  </a:moveTo>
                  <a:lnTo>
                    <a:pt x="0" y="164"/>
                  </a:lnTo>
                  <a:lnTo>
                    <a:pt x="3" y="146"/>
                  </a:lnTo>
                  <a:lnTo>
                    <a:pt x="8" y="128"/>
                  </a:lnTo>
                  <a:lnTo>
                    <a:pt x="15" y="111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1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7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2"/>
                  </a:lnTo>
                  <a:lnTo>
                    <a:pt x="238" y="7"/>
                  </a:lnTo>
                  <a:lnTo>
                    <a:pt x="255" y="14"/>
                  </a:lnTo>
                  <a:lnTo>
                    <a:pt x="272" y="22"/>
                  </a:lnTo>
                  <a:lnTo>
                    <a:pt x="286" y="31"/>
                  </a:lnTo>
                  <a:lnTo>
                    <a:pt x="300" y="41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6" y="96"/>
                  </a:lnTo>
                  <a:lnTo>
                    <a:pt x="352" y="111"/>
                  </a:lnTo>
                  <a:lnTo>
                    <a:pt x="359" y="128"/>
                  </a:lnTo>
                  <a:lnTo>
                    <a:pt x="364" y="146"/>
                  </a:lnTo>
                  <a:lnTo>
                    <a:pt x="366" y="164"/>
                  </a:lnTo>
                  <a:lnTo>
                    <a:pt x="368" y="182"/>
                  </a:lnTo>
                  <a:lnTo>
                    <a:pt x="366" y="202"/>
                  </a:lnTo>
                  <a:lnTo>
                    <a:pt x="364" y="220"/>
                  </a:lnTo>
                  <a:lnTo>
                    <a:pt x="359" y="237"/>
                  </a:lnTo>
                  <a:lnTo>
                    <a:pt x="352" y="254"/>
                  </a:lnTo>
                  <a:lnTo>
                    <a:pt x="346" y="271"/>
                  </a:lnTo>
                  <a:lnTo>
                    <a:pt x="335" y="285"/>
                  </a:lnTo>
                  <a:lnTo>
                    <a:pt x="325" y="299"/>
                  </a:lnTo>
                  <a:lnTo>
                    <a:pt x="313" y="312"/>
                  </a:lnTo>
                  <a:lnTo>
                    <a:pt x="300" y="324"/>
                  </a:lnTo>
                  <a:lnTo>
                    <a:pt x="286" y="334"/>
                  </a:lnTo>
                  <a:lnTo>
                    <a:pt x="272" y="345"/>
                  </a:lnTo>
                  <a:lnTo>
                    <a:pt x="255" y="351"/>
                  </a:lnTo>
                  <a:lnTo>
                    <a:pt x="238" y="358"/>
                  </a:lnTo>
                  <a:lnTo>
                    <a:pt x="221" y="363"/>
                  </a:lnTo>
                  <a:lnTo>
                    <a:pt x="203" y="365"/>
                  </a:lnTo>
                  <a:lnTo>
                    <a:pt x="183" y="367"/>
                  </a:lnTo>
                  <a:lnTo>
                    <a:pt x="165" y="365"/>
                  </a:lnTo>
                  <a:lnTo>
                    <a:pt x="147" y="363"/>
                  </a:lnTo>
                  <a:lnTo>
                    <a:pt x="129" y="358"/>
                  </a:lnTo>
                  <a:lnTo>
                    <a:pt x="112" y="351"/>
                  </a:lnTo>
                  <a:lnTo>
                    <a:pt x="96" y="345"/>
                  </a:lnTo>
                  <a:lnTo>
                    <a:pt x="81" y="334"/>
                  </a:lnTo>
                  <a:lnTo>
                    <a:pt x="66" y="324"/>
                  </a:lnTo>
                  <a:lnTo>
                    <a:pt x="53" y="312"/>
                  </a:lnTo>
                  <a:lnTo>
                    <a:pt x="42" y="299"/>
                  </a:lnTo>
                  <a:lnTo>
                    <a:pt x="31" y="285"/>
                  </a:lnTo>
                  <a:lnTo>
                    <a:pt x="22" y="271"/>
                  </a:lnTo>
                  <a:lnTo>
                    <a:pt x="15" y="254"/>
                  </a:lnTo>
                  <a:lnTo>
                    <a:pt x="8" y="237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149" y="3226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188" y="3027"/>
              <a:ext cx="256" cy="16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75" y="3027"/>
              <a:ext cx="242" cy="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249" y="3468"/>
              <a:ext cx="184" cy="184"/>
            </a:xfrm>
            <a:custGeom>
              <a:avLst/>
              <a:gdLst>
                <a:gd name="T0" fmla="*/ 0 w 367"/>
                <a:gd name="T1" fmla="*/ 165 h 368"/>
                <a:gd name="T2" fmla="*/ 8 w 367"/>
                <a:gd name="T3" fmla="*/ 129 h 368"/>
                <a:gd name="T4" fmla="*/ 22 w 367"/>
                <a:gd name="T5" fmla="*/ 96 h 368"/>
                <a:gd name="T6" fmla="*/ 42 w 367"/>
                <a:gd name="T7" fmla="*/ 67 h 368"/>
                <a:gd name="T8" fmla="*/ 66 w 367"/>
                <a:gd name="T9" fmla="*/ 42 h 368"/>
                <a:gd name="T10" fmla="*/ 96 w 367"/>
                <a:gd name="T11" fmla="*/ 22 h 368"/>
                <a:gd name="T12" fmla="*/ 129 w 367"/>
                <a:gd name="T13" fmla="*/ 8 h 368"/>
                <a:gd name="T14" fmla="*/ 165 w 367"/>
                <a:gd name="T15" fmla="*/ 0 h 368"/>
                <a:gd name="T16" fmla="*/ 203 w 367"/>
                <a:gd name="T17" fmla="*/ 0 h 368"/>
                <a:gd name="T18" fmla="*/ 238 w 367"/>
                <a:gd name="T19" fmla="*/ 8 h 368"/>
                <a:gd name="T20" fmla="*/ 271 w 367"/>
                <a:gd name="T21" fmla="*/ 22 h 368"/>
                <a:gd name="T22" fmla="*/ 300 w 367"/>
                <a:gd name="T23" fmla="*/ 42 h 368"/>
                <a:gd name="T24" fmla="*/ 325 w 367"/>
                <a:gd name="T25" fmla="*/ 67 h 368"/>
                <a:gd name="T26" fmla="*/ 345 w 367"/>
                <a:gd name="T27" fmla="*/ 96 h 368"/>
                <a:gd name="T28" fmla="*/ 358 w 367"/>
                <a:gd name="T29" fmla="*/ 129 h 368"/>
                <a:gd name="T30" fmla="*/ 366 w 367"/>
                <a:gd name="T31" fmla="*/ 165 h 368"/>
                <a:gd name="T32" fmla="*/ 366 w 367"/>
                <a:gd name="T33" fmla="*/ 203 h 368"/>
                <a:gd name="T34" fmla="*/ 358 w 367"/>
                <a:gd name="T35" fmla="*/ 238 h 368"/>
                <a:gd name="T36" fmla="*/ 345 w 367"/>
                <a:gd name="T37" fmla="*/ 272 h 368"/>
                <a:gd name="T38" fmla="*/ 325 w 367"/>
                <a:gd name="T39" fmla="*/ 300 h 368"/>
                <a:gd name="T40" fmla="*/ 300 w 367"/>
                <a:gd name="T41" fmla="*/ 325 h 368"/>
                <a:gd name="T42" fmla="*/ 271 w 367"/>
                <a:gd name="T43" fmla="*/ 346 h 368"/>
                <a:gd name="T44" fmla="*/ 238 w 367"/>
                <a:gd name="T45" fmla="*/ 358 h 368"/>
                <a:gd name="T46" fmla="*/ 203 w 367"/>
                <a:gd name="T47" fmla="*/ 366 h 368"/>
                <a:gd name="T48" fmla="*/ 165 w 367"/>
                <a:gd name="T49" fmla="*/ 366 h 368"/>
                <a:gd name="T50" fmla="*/ 129 w 367"/>
                <a:gd name="T51" fmla="*/ 358 h 368"/>
                <a:gd name="T52" fmla="*/ 96 w 367"/>
                <a:gd name="T53" fmla="*/ 346 h 368"/>
                <a:gd name="T54" fmla="*/ 66 w 367"/>
                <a:gd name="T55" fmla="*/ 325 h 368"/>
                <a:gd name="T56" fmla="*/ 42 w 367"/>
                <a:gd name="T57" fmla="*/ 300 h 368"/>
                <a:gd name="T58" fmla="*/ 22 w 367"/>
                <a:gd name="T59" fmla="*/ 272 h 368"/>
                <a:gd name="T60" fmla="*/ 8 w 367"/>
                <a:gd name="T61" fmla="*/ 238 h 368"/>
                <a:gd name="T62" fmla="*/ 0 w 367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2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5"/>
                  </a:lnTo>
                  <a:lnTo>
                    <a:pt x="129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3"/>
                  </a:lnTo>
                  <a:lnTo>
                    <a:pt x="238" y="8"/>
                  </a:lnTo>
                  <a:lnTo>
                    <a:pt x="254" y="15"/>
                  </a:lnTo>
                  <a:lnTo>
                    <a:pt x="271" y="22"/>
                  </a:lnTo>
                  <a:lnTo>
                    <a:pt x="286" y="31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5" y="67"/>
                  </a:lnTo>
                  <a:lnTo>
                    <a:pt x="335" y="81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4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3"/>
                  </a:lnTo>
                  <a:lnTo>
                    <a:pt x="364" y="221"/>
                  </a:lnTo>
                  <a:lnTo>
                    <a:pt x="358" y="238"/>
                  </a:lnTo>
                  <a:lnTo>
                    <a:pt x="352" y="255"/>
                  </a:lnTo>
                  <a:lnTo>
                    <a:pt x="345" y="272"/>
                  </a:lnTo>
                  <a:lnTo>
                    <a:pt x="335" y="286"/>
                  </a:lnTo>
                  <a:lnTo>
                    <a:pt x="325" y="300"/>
                  </a:lnTo>
                  <a:lnTo>
                    <a:pt x="313" y="313"/>
                  </a:lnTo>
                  <a:lnTo>
                    <a:pt x="300" y="325"/>
                  </a:lnTo>
                  <a:lnTo>
                    <a:pt x="286" y="335"/>
                  </a:lnTo>
                  <a:lnTo>
                    <a:pt x="271" y="346"/>
                  </a:lnTo>
                  <a:lnTo>
                    <a:pt x="254" y="352"/>
                  </a:lnTo>
                  <a:lnTo>
                    <a:pt x="238" y="358"/>
                  </a:lnTo>
                  <a:lnTo>
                    <a:pt x="221" y="364"/>
                  </a:lnTo>
                  <a:lnTo>
                    <a:pt x="203" y="366"/>
                  </a:lnTo>
                  <a:lnTo>
                    <a:pt x="183" y="368"/>
                  </a:lnTo>
                  <a:lnTo>
                    <a:pt x="165" y="366"/>
                  </a:lnTo>
                  <a:lnTo>
                    <a:pt x="147" y="364"/>
                  </a:lnTo>
                  <a:lnTo>
                    <a:pt x="129" y="358"/>
                  </a:lnTo>
                  <a:lnTo>
                    <a:pt x="112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2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8" y="238"/>
                  </a:lnTo>
                  <a:lnTo>
                    <a:pt x="3" y="221"/>
                  </a:lnTo>
                  <a:lnTo>
                    <a:pt x="0" y="20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249" y="3468"/>
              <a:ext cx="184" cy="184"/>
            </a:xfrm>
            <a:custGeom>
              <a:avLst/>
              <a:gdLst>
                <a:gd name="T0" fmla="*/ 0 w 367"/>
                <a:gd name="T1" fmla="*/ 165 h 368"/>
                <a:gd name="T2" fmla="*/ 8 w 367"/>
                <a:gd name="T3" fmla="*/ 129 h 368"/>
                <a:gd name="T4" fmla="*/ 22 w 367"/>
                <a:gd name="T5" fmla="*/ 96 h 368"/>
                <a:gd name="T6" fmla="*/ 42 w 367"/>
                <a:gd name="T7" fmla="*/ 67 h 368"/>
                <a:gd name="T8" fmla="*/ 66 w 367"/>
                <a:gd name="T9" fmla="*/ 42 h 368"/>
                <a:gd name="T10" fmla="*/ 96 w 367"/>
                <a:gd name="T11" fmla="*/ 22 h 368"/>
                <a:gd name="T12" fmla="*/ 129 w 367"/>
                <a:gd name="T13" fmla="*/ 8 h 368"/>
                <a:gd name="T14" fmla="*/ 165 w 367"/>
                <a:gd name="T15" fmla="*/ 0 h 368"/>
                <a:gd name="T16" fmla="*/ 203 w 367"/>
                <a:gd name="T17" fmla="*/ 0 h 368"/>
                <a:gd name="T18" fmla="*/ 238 w 367"/>
                <a:gd name="T19" fmla="*/ 8 h 368"/>
                <a:gd name="T20" fmla="*/ 271 w 367"/>
                <a:gd name="T21" fmla="*/ 22 h 368"/>
                <a:gd name="T22" fmla="*/ 300 w 367"/>
                <a:gd name="T23" fmla="*/ 42 h 368"/>
                <a:gd name="T24" fmla="*/ 325 w 367"/>
                <a:gd name="T25" fmla="*/ 67 h 368"/>
                <a:gd name="T26" fmla="*/ 345 w 367"/>
                <a:gd name="T27" fmla="*/ 96 h 368"/>
                <a:gd name="T28" fmla="*/ 358 w 367"/>
                <a:gd name="T29" fmla="*/ 129 h 368"/>
                <a:gd name="T30" fmla="*/ 366 w 367"/>
                <a:gd name="T31" fmla="*/ 165 h 368"/>
                <a:gd name="T32" fmla="*/ 366 w 367"/>
                <a:gd name="T33" fmla="*/ 203 h 368"/>
                <a:gd name="T34" fmla="*/ 358 w 367"/>
                <a:gd name="T35" fmla="*/ 238 h 368"/>
                <a:gd name="T36" fmla="*/ 345 w 367"/>
                <a:gd name="T37" fmla="*/ 272 h 368"/>
                <a:gd name="T38" fmla="*/ 325 w 367"/>
                <a:gd name="T39" fmla="*/ 300 h 368"/>
                <a:gd name="T40" fmla="*/ 300 w 367"/>
                <a:gd name="T41" fmla="*/ 325 h 368"/>
                <a:gd name="T42" fmla="*/ 271 w 367"/>
                <a:gd name="T43" fmla="*/ 346 h 368"/>
                <a:gd name="T44" fmla="*/ 238 w 367"/>
                <a:gd name="T45" fmla="*/ 358 h 368"/>
                <a:gd name="T46" fmla="*/ 203 w 367"/>
                <a:gd name="T47" fmla="*/ 366 h 368"/>
                <a:gd name="T48" fmla="*/ 165 w 367"/>
                <a:gd name="T49" fmla="*/ 366 h 368"/>
                <a:gd name="T50" fmla="*/ 129 w 367"/>
                <a:gd name="T51" fmla="*/ 358 h 368"/>
                <a:gd name="T52" fmla="*/ 96 w 367"/>
                <a:gd name="T53" fmla="*/ 346 h 368"/>
                <a:gd name="T54" fmla="*/ 66 w 367"/>
                <a:gd name="T55" fmla="*/ 325 h 368"/>
                <a:gd name="T56" fmla="*/ 42 w 367"/>
                <a:gd name="T57" fmla="*/ 300 h 368"/>
                <a:gd name="T58" fmla="*/ 22 w 367"/>
                <a:gd name="T59" fmla="*/ 272 h 368"/>
                <a:gd name="T60" fmla="*/ 8 w 367"/>
                <a:gd name="T61" fmla="*/ 238 h 368"/>
                <a:gd name="T62" fmla="*/ 0 w 367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2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5"/>
                  </a:lnTo>
                  <a:lnTo>
                    <a:pt x="129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3"/>
                  </a:lnTo>
                  <a:lnTo>
                    <a:pt x="238" y="8"/>
                  </a:lnTo>
                  <a:lnTo>
                    <a:pt x="254" y="15"/>
                  </a:lnTo>
                  <a:lnTo>
                    <a:pt x="271" y="22"/>
                  </a:lnTo>
                  <a:lnTo>
                    <a:pt x="286" y="31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5" y="67"/>
                  </a:lnTo>
                  <a:lnTo>
                    <a:pt x="335" y="81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4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3"/>
                  </a:lnTo>
                  <a:lnTo>
                    <a:pt x="364" y="221"/>
                  </a:lnTo>
                  <a:lnTo>
                    <a:pt x="358" y="238"/>
                  </a:lnTo>
                  <a:lnTo>
                    <a:pt x="352" y="255"/>
                  </a:lnTo>
                  <a:lnTo>
                    <a:pt x="345" y="272"/>
                  </a:lnTo>
                  <a:lnTo>
                    <a:pt x="335" y="286"/>
                  </a:lnTo>
                  <a:lnTo>
                    <a:pt x="325" y="300"/>
                  </a:lnTo>
                  <a:lnTo>
                    <a:pt x="313" y="313"/>
                  </a:lnTo>
                  <a:lnTo>
                    <a:pt x="300" y="325"/>
                  </a:lnTo>
                  <a:lnTo>
                    <a:pt x="286" y="335"/>
                  </a:lnTo>
                  <a:lnTo>
                    <a:pt x="271" y="346"/>
                  </a:lnTo>
                  <a:lnTo>
                    <a:pt x="254" y="352"/>
                  </a:lnTo>
                  <a:lnTo>
                    <a:pt x="238" y="358"/>
                  </a:lnTo>
                  <a:lnTo>
                    <a:pt x="221" y="364"/>
                  </a:lnTo>
                  <a:lnTo>
                    <a:pt x="203" y="366"/>
                  </a:lnTo>
                  <a:lnTo>
                    <a:pt x="183" y="368"/>
                  </a:lnTo>
                  <a:lnTo>
                    <a:pt x="165" y="366"/>
                  </a:lnTo>
                  <a:lnTo>
                    <a:pt x="147" y="364"/>
                  </a:lnTo>
                  <a:lnTo>
                    <a:pt x="129" y="358"/>
                  </a:lnTo>
                  <a:lnTo>
                    <a:pt x="112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2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8" y="238"/>
                  </a:lnTo>
                  <a:lnTo>
                    <a:pt x="3" y="221"/>
                  </a:lnTo>
                  <a:lnTo>
                    <a:pt x="0" y="203"/>
                  </a:lnTo>
                  <a:lnTo>
                    <a:pt x="0" y="18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302" y="3502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927" y="3468"/>
              <a:ext cx="184" cy="184"/>
            </a:xfrm>
            <a:custGeom>
              <a:avLst/>
              <a:gdLst>
                <a:gd name="T0" fmla="*/ 0 w 367"/>
                <a:gd name="T1" fmla="*/ 165 h 368"/>
                <a:gd name="T2" fmla="*/ 7 w 367"/>
                <a:gd name="T3" fmla="*/ 129 h 368"/>
                <a:gd name="T4" fmla="*/ 22 w 367"/>
                <a:gd name="T5" fmla="*/ 96 h 368"/>
                <a:gd name="T6" fmla="*/ 41 w 367"/>
                <a:gd name="T7" fmla="*/ 67 h 368"/>
                <a:gd name="T8" fmla="*/ 66 w 367"/>
                <a:gd name="T9" fmla="*/ 42 h 368"/>
                <a:gd name="T10" fmla="*/ 96 w 367"/>
                <a:gd name="T11" fmla="*/ 22 h 368"/>
                <a:gd name="T12" fmla="*/ 128 w 367"/>
                <a:gd name="T13" fmla="*/ 8 h 368"/>
                <a:gd name="T14" fmla="*/ 165 w 367"/>
                <a:gd name="T15" fmla="*/ 0 h 368"/>
                <a:gd name="T16" fmla="*/ 202 w 367"/>
                <a:gd name="T17" fmla="*/ 0 h 368"/>
                <a:gd name="T18" fmla="*/ 237 w 367"/>
                <a:gd name="T19" fmla="*/ 8 h 368"/>
                <a:gd name="T20" fmla="*/ 271 w 367"/>
                <a:gd name="T21" fmla="*/ 22 h 368"/>
                <a:gd name="T22" fmla="*/ 300 w 367"/>
                <a:gd name="T23" fmla="*/ 42 h 368"/>
                <a:gd name="T24" fmla="*/ 324 w 367"/>
                <a:gd name="T25" fmla="*/ 67 h 368"/>
                <a:gd name="T26" fmla="*/ 345 w 367"/>
                <a:gd name="T27" fmla="*/ 96 h 368"/>
                <a:gd name="T28" fmla="*/ 358 w 367"/>
                <a:gd name="T29" fmla="*/ 129 h 368"/>
                <a:gd name="T30" fmla="*/ 366 w 367"/>
                <a:gd name="T31" fmla="*/ 165 h 368"/>
                <a:gd name="T32" fmla="*/ 366 w 367"/>
                <a:gd name="T33" fmla="*/ 203 h 368"/>
                <a:gd name="T34" fmla="*/ 358 w 367"/>
                <a:gd name="T35" fmla="*/ 238 h 368"/>
                <a:gd name="T36" fmla="*/ 345 w 367"/>
                <a:gd name="T37" fmla="*/ 272 h 368"/>
                <a:gd name="T38" fmla="*/ 324 w 367"/>
                <a:gd name="T39" fmla="*/ 300 h 368"/>
                <a:gd name="T40" fmla="*/ 300 w 367"/>
                <a:gd name="T41" fmla="*/ 325 h 368"/>
                <a:gd name="T42" fmla="*/ 271 w 367"/>
                <a:gd name="T43" fmla="*/ 346 h 368"/>
                <a:gd name="T44" fmla="*/ 237 w 367"/>
                <a:gd name="T45" fmla="*/ 358 h 368"/>
                <a:gd name="T46" fmla="*/ 202 w 367"/>
                <a:gd name="T47" fmla="*/ 366 h 368"/>
                <a:gd name="T48" fmla="*/ 165 w 367"/>
                <a:gd name="T49" fmla="*/ 366 h 368"/>
                <a:gd name="T50" fmla="*/ 128 w 367"/>
                <a:gd name="T51" fmla="*/ 358 h 368"/>
                <a:gd name="T52" fmla="*/ 96 w 367"/>
                <a:gd name="T53" fmla="*/ 346 h 368"/>
                <a:gd name="T54" fmla="*/ 66 w 367"/>
                <a:gd name="T55" fmla="*/ 325 h 368"/>
                <a:gd name="T56" fmla="*/ 41 w 367"/>
                <a:gd name="T57" fmla="*/ 300 h 368"/>
                <a:gd name="T58" fmla="*/ 22 w 367"/>
                <a:gd name="T59" fmla="*/ 272 h 368"/>
                <a:gd name="T60" fmla="*/ 7 w 367"/>
                <a:gd name="T61" fmla="*/ 238 h 368"/>
                <a:gd name="T62" fmla="*/ 0 w 367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7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6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2" y="0"/>
                  </a:lnTo>
                  <a:lnTo>
                    <a:pt x="220" y="3"/>
                  </a:lnTo>
                  <a:lnTo>
                    <a:pt x="237" y="8"/>
                  </a:lnTo>
                  <a:lnTo>
                    <a:pt x="254" y="15"/>
                  </a:lnTo>
                  <a:lnTo>
                    <a:pt x="271" y="22"/>
                  </a:lnTo>
                  <a:lnTo>
                    <a:pt x="285" y="31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4" y="67"/>
                  </a:lnTo>
                  <a:lnTo>
                    <a:pt x="335" y="81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3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3"/>
                  </a:lnTo>
                  <a:lnTo>
                    <a:pt x="363" y="221"/>
                  </a:lnTo>
                  <a:lnTo>
                    <a:pt x="358" y="238"/>
                  </a:lnTo>
                  <a:lnTo>
                    <a:pt x="352" y="255"/>
                  </a:lnTo>
                  <a:lnTo>
                    <a:pt x="345" y="272"/>
                  </a:lnTo>
                  <a:lnTo>
                    <a:pt x="335" y="286"/>
                  </a:lnTo>
                  <a:lnTo>
                    <a:pt x="324" y="300"/>
                  </a:lnTo>
                  <a:lnTo>
                    <a:pt x="313" y="313"/>
                  </a:lnTo>
                  <a:lnTo>
                    <a:pt x="300" y="325"/>
                  </a:lnTo>
                  <a:lnTo>
                    <a:pt x="285" y="335"/>
                  </a:lnTo>
                  <a:lnTo>
                    <a:pt x="271" y="346"/>
                  </a:lnTo>
                  <a:lnTo>
                    <a:pt x="254" y="352"/>
                  </a:lnTo>
                  <a:lnTo>
                    <a:pt x="237" y="358"/>
                  </a:lnTo>
                  <a:lnTo>
                    <a:pt x="220" y="364"/>
                  </a:lnTo>
                  <a:lnTo>
                    <a:pt x="202" y="366"/>
                  </a:lnTo>
                  <a:lnTo>
                    <a:pt x="183" y="368"/>
                  </a:lnTo>
                  <a:lnTo>
                    <a:pt x="165" y="366"/>
                  </a:lnTo>
                  <a:lnTo>
                    <a:pt x="146" y="364"/>
                  </a:lnTo>
                  <a:lnTo>
                    <a:pt x="128" y="358"/>
                  </a:lnTo>
                  <a:lnTo>
                    <a:pt x="111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7" y="238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927" y="3468"/>
              <a:ext cx="184" cy="184"/>
            </a:xfrm>
            <a:custGeom>
              <a:avLst/>
              <a:gdLst>
                <a:gd name="T0" fmla="*/ 0 w 367"/>
                <a:gd name="T1" fmla="*/ 165 h 368"/>
                <a:gd name="T2" fmla="*/ 7 w 367"/>
                <a:gd name="T3" fmla="*/ 129 h 368"/>
                <a:gd name="T4" fmla="*/ 22 w 367"/>
                <a:gd name="T5" fmla="*/ 96 h 368"/>
                <a:gd name="T6" fmla="*/ 41 w 367"/>
                <a:gd name="T7" fmla="*/ 67 h 368"/>
                <a:gd name="T8" fmla="*/ 66 w 367"/>
                <a:gd name="T9" fmla="*/ 42 h 368"/>
                <a:gd name="T10" fmla="*/ 96 w 367"/>
                <a:gd name="T11" fmla="*/ 22 h 368"/>
                <a:gd name="T12" fmla="*/ 128 w 367"/>
                <a:gd name="T13" fmla="*/ 8 h 368"/>
                <a:gd name="T14" fmla="*/ 165 w 367"/>
                <a:gd name="T15" fmla="*/ 0 h 368"/>
                <a:gd name="T16" fmla="*/ 202 w 367"/>
                <a:gd name="T17" fmla="*/ 0 h 368"/>
                <a:gd name="T18" fmla="*/ 237 w 367"/>
                <a:gd name="T19" fmla="*/ 8 h 368"/>
                <a:gd name="T20" fmla="*/ 271 w 367"/>
                <a:gd name="T21" fmla="*/ 22 h 368"/>
                <a:gd name="T22" fmla="*/ 300 w 367"/>
                <a:gd name="T23" fmla="*/ 42 h 368"/>
                <a:gd name="T24" fmla="*/ 324 w 367"/>
                <a:gd name="T25" fmla="*/ 67 h 368"/>
                <a:gd name="T26" fmla="*/ 345 w 367"/>
                <a:gd name="T27" fmla="*/ 96 h 368"/>
                <a:gd name="T28" fmla="*/ 358 w 367"/>
                <a:gd name="T29" fmla="*/ 129 h 368"/>
                <a:gd name="T30" fmla="*/ 366 w 367"/>
                <a:gd name="T31" fmla="*/ 165 h 368"/>
                <a:gd name="T32" fmla="*/ 366 w 367"/>
                <a:gd name="T33" fmla="*/ 203 h 368"/>
                <a:gd name="T34" fmla="*/ 358 w 367"/>
                <a:gd name="T35" fmla="*/ 238 h 368"/>
                <a:gd name="T36" fmla="*/ 345 w 367"/>
                <a:gd name="T37" fmla="*/ 272 h 368"/>
                <a:gd name="T38" fmla="*/ 324 w 367"/>
                <a:gd name="T39" fmla="*/ 300 h 368"/>
                <a:gd name="T40" fmla="*/ 300 w 367"/>
                <a:gd name="T41" fmla="*/ 325 h 368"/>
                <a:gd name="T42" fmla="*/ 271 w 367"/>
                <a:gd name="T43" fmla="*/ 346 h 368"/>
                <a:gd name="T44" fmla="*/ 237 w 367"/>
                <a:gd name="T45" fmla="*/ 358 h 368"/>
                <a:gd name="T46" fmla="*/ 202 w 367"/>
                <a:gd name="T47" fmla="*/ 366 h 368"/>
                <a:gd name="T48" fmla="*/ 165 w 367"/>
                <a:gd name="T49" fmla="*/ 366 h 368"/>
                <a:gd name="T50" fmla="*/ 128 w 367"/>
                <a:gd name="T51" fmla="*/ 358 h 368"/>
                <a:gd name="T52" fmla="*/ 96 w 367"/>
                <a:gd name="T53" fmla="*/ 346 h 368"/>
                <a:gd name="T54" fmla="*/ 66 w 367"/>
                <a:gd name="T55" fmla="*/ 325 h 368"/>
                <a:gd name="T56" fmla="*/ 41 w 367"/>
                <a:gd name="T57" fmla="*/ 300 h 368"/>
                <a:gd name="T58" fmla="*/ 22 w 367"/>
                <a:gd name="T59" fmla="*/ 272 h 368"/>
                <a:gd name="T60" fmla="*/ 7 w 367"/>
                <a:gd name="T61" fmla="*/ 238 h 368"/>
                <a:gd name="T62" fmla="*/ 0 w 367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7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6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2" y="0"/>
                  </a:lnTo>
                  <a:lnTo>
                    <a:pt x="220" y="3"/>
                  </a:lnTo>
                  <a:lnTo>
                    <a:pt x="237" y="8"/>
                  </a:lnTo>
                  <a:lnTo>
                    <a:pt x="254" y="15"/>
                  </a:lnTo>
                  <a:lnTo>
                    <a:pt x="271" y="22"/>
                  </a:lnTo>
                  <a:lnTo>
                    <a:pt x="285" y="31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4" y="67"/>
                  </a:lnTo>
                  <a:lnTo>
                    <a:pt x="335" y="81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3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3"/>
                  </a:lnTo>
                  <a:lnTo>
                    <a:pt x="363" y="221"/>
                  </a:lnTo>
                  <a:lnTo>
                    <a:pt x="358" y="238"/>
                  </a:lnTo>
                  <a:lnTo>
                    <a:pt x="352" y="255"/>
                  </a:lnTo>
                  <a:lnTo>
                    <a:pt x="345" y="272"/>
                  </a:lnTo>
                  <a:lnTo>
                    <a:pt x="335" y="286"/>
                  </a:lnTo>
                  <a:lnTo>
                    <a:pt x="324" y="300"/>
                  </a:lnTo>
                  <a:lnTo>
                    <a:pt x="313" y="313"/>
                  </a:lnTo>
                  <a:lnTo>
                    <a:pt x="300" y="325"/>
                  </a:lnTo>
                  <a:lnTo>
                    <a:pt x="285" y="335"/>
                  </a:lnTo>
                  <a:lnTo>
                    <a:pt x="271" y="346"/>
                  </a:lnTo>
                  <a:lnTo>
                    <a:pt x="254" y="352"/>
                  </a:lnTo>
                  <a:lnTo>
                    <a:pt x="237" y="358"/>
                  </a:lnTo>
                  <a:lnTo>
                    <a:pt x="220" y="364"/>
                  </a:lnTo>
                  <a:lnTo>
                    <a:pt x="202" y="366"/>
                  </a:lnTo>
                  <a:lnTo>
                    <a:pt x="183" y="368"/>
                  </a:lnTo>
                  <a:lnTo>
                    <a:pt x="165" y="366"/>
                  </a:lnTo>
                  <a:lnTo>
                    <a:pt x="146" y="364"/>
                  </a:lnTo>
                  <a:lnTo>
                    <a:pt x="128" y="358"/>
                  </a:lnTo>
                  <a:lnTo>
                    <a:pt x="111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7" y="238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979" y="3502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3018" y="3349"/>
              <a:ext cx="104" cy="1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253" y="3349"/>
              <a:ext cx="88" cy="1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25" y="3177"/>
              <a:ext cx="183" cy="184"/>
            </a:xfrm>
            <a:custGeom>
              <a:avLst/>
              <a:gdLst>
                <a:gd name="T0" fmla="*/ 0 w 368"/>
                <a:gd name="T1" fmla="*/ 164 h 368"/>
                <a:gd name="T2" fmla="*/ 8 w 368"/>
                <a:gd name="T3" fmla="*/ 128 h 368"/>
                <a:gd name="T4" fmla="*/ 23 w 368"/>
                <a:gd name="T5" fmla="*/ 96 h 368"/>
                <a:gd name="T6" fmla="*/ 42 w 368"/>
                <a:gd name="T7" fmla="*/ 66 h 368"/>
                <a:gd name="T8" fmla="*/ 67 w 368"/>
                <a:gd name="T9" fmla="*/ 41 h 368"/>
                <a:gd name="T10" fmla="*/ 97 w 368"/>
                <a:gd name="T11" fmla="*/ 22 h 368"/>
                <a:gd name="T12" fmla="*/ 129 w 368"/>
                <a:gd name="T13" fmla="*/ 7 h 368"/>
                <a:gd name="T14" fmla="*/ 165 w 368"/>
                <a:gd name="T15" fmla="*/ 0 h 368"/>
                <a:gd name="T16" fmla="*/ 203 w 368"/>
                <a:gd name="T17" fmla="*/ 0 h 368"/>
                <a:gd name="T18" fmla="*/ 238 w 368"/>
                <a:gd name="T19" fmla="*/ 7 h 368"/>
                <a:gd name="T20" fmla="*/ 272 w 368"/>
                <a:gd name="T21" fmla="*/ 22 h 368"/>
                <a:gd name="T22" fmla="*/ 300 w 368"/>
                <a:gd name="T23" fmla="*/ 41 h 368"/>
                <a:gd name="T24" fmla="*/ 325 w 368"/>
                <a:gd name="T25" fmla="*/ 66 h 368"/>
                <a:gd name="T26" fmla="*/ 346 w 368"/>
                <a:gd name="T27" fmla="*/ 96 h 368"/>
                <a:gd name="T28" fmla="*/ 359 w 368"/>
                <a:gd name="T29" fmla="*/ 128 h 368"/>
                <a:gd name="T30" fmla="*/ 367 w 368"/>
                <a:gd name="T31" fmla="*/ 164 h 368"/>
                <a:gd name="T32" fmla="*/ 367 w 368"/>
                <a:gd name="T33" fmla="*/ 202 h 368"/>
                <a:gd name="T34" fmla="*/ 359 w 368"/>
                <a:gd name="T35" fmla="*/ 238 h 368"/>
                <a:gd name="T36" fmla="*/ 346 w 368"/>
                <a:gd name="T37" fmla="*/ 271 h 368"/>
                <a:gd name="T38" fmla="*/ 325 w 368"/>
                <a:gd name="T39" fmla="*/ 301 h 368"/>
                <a:gd name="T40" fmla="*/ 300 w 368"/>
                <a:gd name="T41" fmla="*/ 325 h 368"/>
                <a:gd name="T42" fmla="*/ 272 w 368"/>
                <a:gd name="T43" fmla="*/ 345 h 368"/>
                <a:gd name="T44" fmla="*/ 238 w 368"/>
                <a:gd name="T45" fmla="*/ 359 h 368"/>
                <a:gd name="T46" fmla="*/ 203 w 368"/>
                <a:gd name="T47" fmla="*/ 367 h 368"/>
                <a:gd name="T48" fmla="*/ 165 w 368"/>
                <a:gd name="T49" fmla="*/ 367 h 368"/>
                <a:gd name="T50" fmla="*/ 129 w 368"/>
                <a:gd name="T51" fmla="*/ 359 h 368"/>
                <a:gd name="T52" fmla="*/ 97 w 368"/>
                <a:gd name="T53" fmla="*/ 345 h 368"/>
                <a:gd name="T54" fmla="*/ 67 w 368"/>
                <a:gd name="T55" fmla="*/ 325 h 368"/>
                <a:gd name="T56" fmla="*/ 42 w 368"/>
                <a:gd name="T57" fmla="*/ 301 h 368"/>
                <a:gd name="T58" fmla="*/ 23 w 368"/>
                <a:gd name="T59" fmla="*/ 271 h 368"/>
                <a:gd name="T60" fmla="*/ 8 w 368"/>
                <a:gd name="T61" fmla="*/ 238 h 368"/>
                <a:gd name="T62" fmla="*/ 0 w 368"/>
                <a:gd name="T63" fmla="*/ 20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368">
                  <a:moveTo>
                    <a:pt x="0" y="184"/>
                  </a:moveTo>
                  <a:lnTo>
                    <a:pt x="0" y="164"/>
                  </a:lnTo>
                  <a:lnTo>
                    <a:pt x="3" y="146"/>
                  </a:lnTo>
                  <a:lnTo>
                    <a:pt x="8" y="128"/>
                  </a:lnTo>
                  <a:lnTo>
                    <a:pt x="15" y="111"/>
                  </a:lnTo>
                  <a:lnTo>
                    <a:pt x="23" y="96"/>
                  </a:lnTo>
                  <a:lnTo>
                    <a:pt x="32" y="80"/>
                  </a:lnTo>
                  <a:lnTo>
                    <a:pt x="42" y="66"/>
                  </a:lnTo>
                  <a:lnTo>
                    <a:pt x="54" y="53"/>
                  </a:lnTo>
                  <a:lnTo>
                    <a:pt x="67" y="41"/>
                  </a:lnTo>
                  <a:lnTo>
                    <a:pt x="81" y="31"/>
                  </a:lnTo>
                  <a:lnTo>
                    <a:pt x="97" y="22"/>
                  </a:lnTo>
                  <a:lnTo>
                    <a:pt x="112" y="14"/>
                  </a:lnTo>
                  <a:lnTo>
                    <a:pt x="129" y="7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3" y="0"/>
                  </a:lnTo>
                  <a:lnTo>
                    <a:pt x="221" y="2"/>
                  </a:lnTo>
                  <a:lnTo>
                    <a:pt x="238" y="7"/>
                  </a:lnTo>
                  <a:lnTo>
                    <a:pt x="255" y="14"/>
                  </a:lnTo>
                  <a:lnTo>
                    <a:pt x="272" y="22"/>
                  </a:lnTo>
                  <a:lnTo>
                    <a:pt x="286" y="31"/>
                  </a:lnTo>
                  <a:lnTo>
                    <a:pt x="300" y="41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6" y="96"/>
                  </a:lnTo>
                  <a:lnTo>
                    <a:pt x="352" y="111"/>
                  </a:lnTo>
                  <a:lnTo>
                    <a:pt x="359" y="128"/>
                  </a:lnTo>
                  <a:lnTo>
                    <a:pt x="364" y="146"/>
                  </a:lnTo>
                  <a:lnTo>
                    <a:pt x="367" y="164"/>
                  </a:lnTo>
                  <a:lnTo>
                    <a:pt x="368" y="184"/>
                  </a:lnTo>
                  <a:lnTo>
                    <a:pt x="367" y="202"/>
                  </a:lnTo>
                  <a:lnTo>
                    <a:pt x="364" y="220"/>
                  </a:lnTo>
                  <a:lnTo>
                    <a:pt x="359" y="238"/>
                  </a:lnTo>
                  <a:lnTo>
                    <a:pt x="352" y="255"/>
                  </a:lnTo>
                  <a:lnTo>
                    <a:pt x="346" y="271"/>
                  </a:lnTo>
                  <a:lnTo>
                    <a:pt x="335" y="286"/>
                  </a:lnTo>
                  <a:lnTo>
                    <a:pt x="325" y="301"/>
                  </a:lnTo>
                  <a:lnTo>
                    <a:pt x="313" y="314"/>
                  </a:lnTo>
                  <a:lnTo>
                    <a:pt x="300" y="325"/>
                  </a:lnTo>
                  <a:lnTo>
                    <a:pt x="286" y="336"/>
                  </a:lnTo>
                  <a:lnTo>
                    <a:pt x="272" y="345"/>
                  </a:lnTo>
                  <a:lnTo>
                    <a:pt x="255" y="353"/>
                  </a:lnTo>
                  <a:lnTo>
                    <a:pt x="238" y="359"/>
                  </a:lnTo>
                  <a:lnTo>
                    <a:pt x="221" y="364"/>
                  </a:lnTo>
                  <a:lnTo>
                    <a:pt x="203" y="367"/>
                  </a:lnTo>
                  <a:lnTo>
                    <a:pt x="184" y="368"/>
                  </a:lnTo>
                  <a:lnTo>
                    <a:pt x="165" y="367"/>
                  </a:lnTo>
                  <a:lnTo>
                    <a:pt x="147" y="364"/>
                  </a:lnTo>
                  <a:lnTo>
                    <a:pt x="129" y="359"/>
                  </a:lnTo>
                  <a:lnTo>
                    <a:pt x="112" y="353"/>
                  </a:lnTo>
                  <a:lnTo>
                    <a:pt x="97" y="345"/>
                  </a:lnTo>
                  <a:lnTo>
                    <a:pt x="81" y="336"/>
                  </a:lnTo>
                  <a:lnTo>
                    <a:pt x="67" y="325"/>
                  </a:lnTo>
                  <a:lnTo>
                    <a:pt x="54" y="314"/>
                  </a:lnTo>
                  <a:lnTo>
                    <a:pt x="42" y="301"/>
                  </a:lnTo>
                  <a:lnTo>
                    <a:pt x="32" y="286"/>
                  </a:lnTo>
                  <a:lnTo>
                    <a:pt x="23" y="271"/>
                  </a:lnTo>
                  <a:lnTo>
                    <a:pt x="15" y="255"/>
                  </a:lnTo>
                  <a:lnTo>
                    <a:pt x="8" y="238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725" y="3177"/>
              <a:ext cx="183" cy="184"/>
            </a:xfrm>
            <a:custGeom>
              <a:avLst/>
              <a:gdLst>
                <a:gd name="T0" fmla="*/ 0 w 368"/>
                <a:gd name="T1" fmla="*/ 164 h 368"/>
                <a:gd name="T2" fmla="*/ 8 w 368"/>
                <a:gd name="T3" fmla="*/ 128 h 368"/>
                <a:gd name="T4" fmla="*/ 23 w 368"/>
                <a:gd name="T5" fmla="*/ 96 h 368"/>
                <a:gd name="T6" fmla="*/ 42 w 368"/>
                <a:gd name="T7" fmla="*/ 66 h 368"/>
                <a:gd name="T8" fmla="*/ 67 w 368"/>
                <a:gd name="T9" fmla="*/ 41 h 368"/>
                <a:gd name="T10" fmla="*/ 97 w 368"/>
                <a:gd name="T11" fmla="*/ 22 h 368"/>
                <a:gd name="T12" fmla="*/ 129 w 368"/>
                <a:gd name="T13" fmla="*/ 7 h 368"/>
                <a:gd name="T14" fmla="*/ 165 w 368"/>
                <a:gd name="T15" fmla="*/ 0 h 368"/>
                <a:gd name="T16" fmla="*/ 203 w 368"/>
                <a:gd name="T17" fmla="*/ 0 h 368"/>
                <a:gd name="T18" fmla="*/ 238 w 368"/>
                <a:gd name="T19" fmla="*/ 7 h 368"/>
                <a:gd name="T20" fmla="*/ 272 w 368"/>
                <a:gd name="T21" fmla="*/ 22 h 368"/>
                <a:gd name="T22" fmla="*/ 300 w 368"/>
                <a:gd name="T23" fmla="*/ 41 h 368"/>
                <a:gd name="T24" fmla="*/ 325 w 368"/>
                <a:gd name="T25" fmla="*/ 66 h 368"/>
                <a:gd name="T26" fmla="*/ 346 w 368"/>
                <a:gd name="T27" fmla="*/ 96 h 368"/>
                <a:gd name="T28" fmla="*/ 359 w 368"/>
                <a:gd name="T29" fmla="*/ 128 h 368"/>
                <a:gd name="T30" fmla="*/ 367 w 368"/>
                <a:gd name="T31" fmla="*/ 164 h 368"/>
                <a:gd name="T32" fmla="*/ 367 w 368"/>
                <a:gd name="T33" fmla="*/ 202 h 368"/>
                <a:gd name="T34" fmla="*/ 359 w 368"/>
                <a:gd name="T35" fmla="*/ 238 h 368"/>
                <a:gd name="T36" fmla="*/ 346 w 368"/>
                <a:gd name="T37" fmla="*/ 271 h 368"/>
                <a:gd name="T38" fmla="*/ 325 w 368"/>
                <a:gd name="T39" fmla="*/ 301 h 368"/>
                <a:gd name="T40" fmla="*/ 300 w 368"/>
                <a:gd name="T41" fmla="*/ 325 h 368"/>
                <a:gd name="T42" fmla="*/ 272 w 368"/>
                <a:gd name="T43" fmla="*/ 345 h 368"/>
                <a:gd name="T44" fmla="*/ 238 w 368"/>
                <a:gd name="T45" fmla="*/ 359 h 368"/>
                <a:gd name="T46" fmla="*/ 203 w 368"/>
                <a:gd name="T47" fmla="*/ 367 h 368"/>
                <a:gd name="T48" fmla="*/ 165 w 368"/>
                <a:gd name="T49" fmla="*/ 367 h 368"/>
                <a:gd name="T50" fmla="*/ 129 w 368"/>
                <a:gd name="T51" fmla="*/ 359 h 368"/>
                <a:gd name="T52" fmla="*/ 97 w 368"/>
                <a:gd name="T53" fmla="*/ 345 h 368"/>
                <a:gd name="T54" fmla="*/ 67 w 368"/>
                <a:gd name="T55" fmla="*/ 325 h 368"/>
                <a:gd name="T56" fmla="*/ 42 w 368"/>
                <a:gd name="T57" fmla="*/ 301 h 368"/>
                <a:gd name="T58" fmla="*/ 23 w 368"/>
                <a:gd name="T59" fmla="*/ 271 h 368"/>
                <a:gd name="T60" fmla="*/ 8 w 368"/>
                <a:gd name="T61" fmla="*/ 238 h 368"/>
                <a:gd name="T62" fmla="*/ 0 w 368"/>
                <a:gd name="T63" fmla="*/ 20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368">
                  <a:moveTo>
                    <a:pt x="0" y="184"/>
                  </a:moveTo>
                  <a:lnTo>
                    <a:pt x="0" y="164"/>
                  </a:lnTo>
                  <a:lnTo>
                    <a:pt x="3" y="146"/>
                  </a:lnTo>
                  <a:lnTo>
                    <a:pt x="8" y="128"/>
                  </a:lnTo>
                  <a:lnTo>
                    <a:pt x="15" y="111"/>
                  </a:lnTo>
                  <a:lnTo>
                    <a:pt x="23" y="96"/>
                  </a:lnTo>
                  <a:lnTo>
                    <a:pt x="32" y="80"/>
                  </a:lnTo>
                  <a:lnTo>
                    <a:pt x="42" y="66"/>
                  </a:lnTo>
                  <a:lnTo>
                    <a:pt x="54" y="53"/>
                  </a:lnTo>
                  <a:lnTo>
                    <a:pt x="67" y="41"/>
                  </a:lnTo>
                  <a:lnTo>
                    <a:pt x="81" y="31"/>
                  </a:lnTo>
                  <a:lnTo>
                    <a:pt x="97" y="22"/>
                  </a:lnTo>
                  <a:lnTo>
                    <a:pt x="112" y="14"/>
                  </a:lnTo>
                  <a:lnTo>
                    <a:pt x="129" y="7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3" y="0"/>
                  </a:lnTo>
                  <a:lnTo>
                    <a:pt x="221" y="2"/>
                  </a:lnTo>
                  <a:lnTo>
                    <a:pt x="238" y="7"/>
                  </a:lnTo>
                  <a:lnTo>
                    <a:pt x="255" y="14"/>
                  </a:lnTo>
                  <a:lnTo>
                    <a:pt x="272" y="22"/>
                  </a:lnTo>
                  <a:lnTo>
                    <a:pt x="286" y="31"/>
                  </a:lnTo>
                  <a:lnTo>
                    <a:pt x="300" y="41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6" y="96"/>
                  </a:lnTo>
                  <a:lnTo>
                    <a:pt x="352" y="111"/>
                  </a:lnTo>
                  <a:lnTo>
                    <a:pt x="359" y="128"/>
                  </a:lnTo>
                  <a:lnTo>
                    <a:pt x="364" y="146"/>
                  </a:lnTo>
                  <a:lnTo>
                    <a:pt x="367" y="164"/>
                  </a:lnTo>
                  <a:lnTo>
                    <a:pt x="368" y="184"/>
                  </a:lnTo>
                  <a:lnTo>
                    <a:pt x="367" y="202"/>
                  </a:lnTo>
                  <a:lnTo>
                    <a:pt x="364" y="220"/>
                  </a:lnTo>
                  <a:lnTo>
                    <a:pt x="359" y="238"/>
                  </a:lnTo>
                  <a:lnTo>
                    <a:pt x="352" y="255"/>
                  </a:lnTo>
                  <a:lnTo>
                    <a:pt x="346" y="271"/>
                  </a:lnTo>
                  <a:lnTo>
                    <a:pt x="335" y="286"/>
                  </a:lnTo>
                  <a:lnTo>
                    <a:pt x="325" y="301"/>
                  </a:lnTo>
                  <a:lnTo>
                    <a:pt x="313" y="314"/>
                  </a:lnTo>
                  <a:lnTo>
                    <a:pt x="300" y="325"/>
                  </a:lnTo>
                  <a:lnTo>
                    <a:pt x="286" y="336"/>
                  </a:lnTo>
                  <a:lnTo>
                    <a:pt x="272" y="345"/>
                  </a:lnTo>
                  <a:lnTo>
                    <a:pt x="255" y="353"/>
                  </a:lnTo>
                  <a:lnTo>
                    <a:pt x="238" y="359"/>
                  </a:lnTo>
                  <a:lnTo>
                    <a:pt x="221" y="364"/>
                  </a:lnTo>
                  <a:lnTo>
                    <a:pt x="203" y="367"/>
                  </a:lnTo>
                  <a:lnTo>
                    <a:pt x="184" y="368"/>
                  </a:lnTo>
                  <a:lnTo>
                    <a:pt x="165" y="367"/>
                  </a:lnTo>
                  <a:lnTo>
                    <a:pt x="147" y="364"/>
                  </a:lnTo>
                  <a:lnTo>
                    <a:pt x="129" y="359"/>
                  </a:lnTo>
                  <a:lnTo>
                    <a:pt x="112" y="353"/>
                  </a:lnTo>
                  <a:lnTo>
                    <a:pt x="97" y="345"/>
                  </a:lnTo>
                  <a:lnTo>
                    <a:pt x="81" y="336"/>
                  </a:lnTo>
                  <a:lnTo>
                    <a:pt x="67" y="325"/>
                  </a:lnTo>
                  <a:lnTo>
                    <a:pt x="54" y="314"/>
                  </a:lnTo>
                  <a:lnTo>
                    <a:pt x="42" y="301"/>
                  </a:lnTo>
                  <a:lnTo>
                    <a:pt x="32" y="286"/>
                  </a:lnTo>
                  <a:lnTo>
                    <a:pt x="23" y="271"/>
                  </a:lnTo>
                  <a:lnTo>
                    <a:pt x="15" y="255"/>
                  </a:lnTo>
                  <a:lnTo>
                    <a:pt x="8" y="238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777" y="3211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571" y="3468"/>
              <a:ext cx="184" cy="184"/>
            </a:xfrm>
            <a:custGeom>
              <a:avLst/>
              <a:gdLst>
                <a:gd name="T0" fmla="*/ 0 w 368"/>
                <a:gd name="T1" fmla="*/ 165 h 368"/>
                <a:gd name="T2" fmla="*/ 8 w 368"/>
                <a:gd name="T3" fmla="*/ 129 h 368"/>
                <a:gd name="T4" fmla="*/ 22 w 368"/>
                <a:gd name="T5" fmla="*/ 96 h 368"/>
                <a:gd name="T6" fmla="*/ 41 w 368"/>
                <a:gd name="T7" fmla="*/ 67 h 368"/>
                <a:gd name="T8" fmla="*/ 66 w 368"/>
                <a:gd name="T9" fmla="*/ 42 h 368"/>
                <a:gd name="T10" fmla="*/ 96 w 368"/>
                <a:gd name="T11" fmla="*/ 22 h 368"/>
                <a:gd name="T12" fmla="*/ 128 w 368"/>
                <a:gd name="T13" fmla="*/ 8 h 368"/>
                <a:gd name="T14" fmla="*/ 165 w 368"/>
                <a:gd name="T15" fmla="*/ 0 h 368"/>
                <a:gd name="T16" fmla="*/ 202 w 368"/>
                <a:gd name="T17" fmla="*/ 0 h 368"/>
                <a:gd name="T18" fmla="*/ 239 w 368"/>
                <a:gd name="T19" fmla="*/ 8 h 368"/>
                <a:gd name="T20" fmla="*/ 271 w 368"/>
                <a:gd name="T21" fmla="*/ 22 h 368"/>
                <a:gd name="T22" fmla="*/ 301 w 368"/>
                <a:gd name="T23" fmla="*/ 42 h 368"/>
                <a:gd name="T24" fmla="*/ 326 w 368"/>
                <a:gd name="T25" fmla="*/ 67 h 368"/>
                <a:gd name="T26" fmla="*/ 345 w 368"/>
                <a:gd name="T27" fmla="*/ 96 h 368"/>
                <a:gd name="T28" fmla="*/ 359 w 368"/>
                <a:gd name="T29" fmla="*/ 129 h 368"/>
                <a:gd name="T30" fmla="*/ 367 w 368"/>
                <a:gd name="T31" fmla="*/ 165 h 368"/>
                <a:gd name="T32" fmla="*/ 367 w 368"/>
                <a:gd name="T33" fmla="*/ 203 h 368"/>
                <a:gd name="T34" fmla="*/ 359 w 368"/>
                <a:gd name="T35" fmla="*/ 238 h 368"/>
                <a:gd name="T36" fmla="*/ 345 w 368"/>
                <a:gd name="T37" fmla="*/ 272 h 368"/>
                <a:gd name="T38" fmla="*/ 326 w 368"/>
                <a:gd name="T39" fmla="*/ 300 h 368"/>
                <a:gd name="T40" fmla="*/ 301 w 368"/>
                <a:gd name="T41" fmla="*/ 325 h 368"/>
                <a:gd name="T42" fmla="*/ 271 w 368"/>
                <a:gd name="T43" fmla="*/ 346 h 368"/>
                <a:gd name="T44" fmla="*/ 239 w 368"/>
                <a:gd name="T45" fmla="*/ 358 h 368"/>
                <a:gd name="T46" fmla="*/ 202 w 368"/>
                <a:gd name="T47" fmla="*/ 366 h 368"/>
                <a:gd name="T48" fmla="*/ 165 w 368"/>
                <a:gd name="T49" fmla="*/ 366 h 368"/>
                <a:gd name="T50" fmla="*/ 128 w 368"/>
                <a:gd name="T51" fmla="*/ 358 h 368"/>
                <a:gd name="T52" fmla="*/ 96 w 368"/>
                <a:gd name="T53" fmla="*/ 346 h 368"/>
                <a:gd name="T54" fmla="*/ 66 w 368"/>
                <a:gd name="T55" fmla="*/ 325 h 368"/>
                <a:gd name="T56" fmla="*/ 41 w 368"/>
                <a:gd name="T57" fmla="*/ 300 h 368"/>
                <a:gd name="T58" fmla="*/ 22 w 368"/>
                <a:gd name="T59" fmla="*/ 272 h 368"/>
                <a:gd name="T60" fmla="*/ 8 w 368"/>
                <a:gd name="T61" fmla="*/ 238 h 368"/>
                <a:gd name="T62" fmla="*/ 0 w 368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368">
                  <a:moveTo>
                    <a:pt x="0" y="183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8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6" y="3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2" y="0"/>
                  </a:lnTo>
                  <a:lnTo>
                    <a:pt x="220" y="3"/>
                  </a:lnTo>
                  <a:lnTo>
                    <a:pt x="239" y="8"/>
                  </a:lnTo>
                  <a:lnTo>
                    <a:pt x="256" y="15"/>
                  </a:lnTo>
                  <a:lnTo>
                    <a:pt x="271" y="22"/>
                  </a:lnTo>
                  <a:lnTo>
                    <a:pt x="287" y="31"/>
                  </a:lnTo>
                  <a:lnTo>
                    <a:pt x="301" y="42"/>
                  </a:lnTo>
                  <a:lnTo>
                    <a:pt x="314" y="54"/>
                  </a:lnTo>
                  <a:lnTo>
                    <a:pt x="326" y="67"/>
                  </a:lnTo>
                  <a:lnTo>
                    <a:pt x="336" y="81"/>
                  </a:lnTo>
                  <a:lnTo>
                    <a:pt x="345" y="96"/>
                  </a:lnTo>
                  <a:lnTo>
                    <a:pt x="353" y="112"/>
                  </a:lnTo>
                  <a:lnTo>
                    <a:pt x="359" y="129"/>
                  </a:lnTo>
                  <a:lnTo>
                    <a:pt x="365" y="147"/>
                  </a:lnTo>
                  <a:lnTo>
                    <a:pt x="367" y="165"/>
                  </a:lnTo>
                  <a:lnTo>
                    <a:pt x="368" y="183"/>
                  </a:lnTo>
                  <a:lnTo>
                    <a:pt x="367" y="203"/>
                  </a:lnTo>
                  <a:lnTo>
                    <a:pt x="365" y="221"/>
                  </a:lnTo>
                  <a:lnTo>
                    <a:pt x="359" y="238"/>
                  </a:lnTo>
                  <a:lnTo>
                    <a:pt x="353" y="255"/>
                  </a:lnTo>
                  <a:lnTo>
                    <a:pt x="345" y="272"/>
                  </a:lnTo>
                  <a:lnTo>
                    <a:pt x="336" y="286"/>
                  </a:lnTo>
                  <a:lnTo>
                    <a:pt x="326" y="300"/>
                  </a:lnTo>
                  <a:lnTo>
                    <a:pt x="314" y="313"/>
                  </a:lnTo>
                  <a:lnTo>
                    <a:pt x="301" y="325"/>
                  </a:lnTo>
                  <a:lnTo>
                    <a:pt x="287" y="335"/>
                  </a:lnTo>
                  <a:lnTo>
                    <a:pt x="271" y="346"/>
                  </a:lnTo>
                  <a:lnTo>
                    <a:pt x="256" y="352"/>
                  </a:lnTo>
                  <a:lnTo>
                    <a:pt x="239" y="358"/>
                  </a:lnTo>
                  <a:lnTo>
                    <a:pt x="220" y="364"/>
                  </a:lnTo>
                  <a:lnTo>
                    <a:pt x="202" y="366"/>
                  </a:lnTo>
                  <a:lnTo>
                    <a:pt x="184" y="368"/>
                  </a:lnTo>
                  <a:lnTo>
                    <a:pt x="165" y="366"/>
                  </a:lnTo>
                  <a:lnTo>
                    <a:pt x="146" y="364"/>
                  </a:lnTo>
                  <a:lnTo>
                    <a:pt x="128" y="358"/>
                  </a:lnTo>
                  <a:lnTo>
                    <a:pt x="111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8" y="238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571" y="3468"/>
              <a:ext cx="184" cy="184"/>
            </a:xfrm>
            <a:custGeom>
              <a:avLst/>
              <a:gdLst>
                <a:gd name="T0" fmla="*/ 0 w 368"/>
                <a:gd name="T1" fmla="*/ 165 h 368"/>
                <a:gd name="T2" fmla="*/ 8 w 368"/>
                <a:gd name="T3" fmla="*/ 129 h 368"/>
                <a:gd name="T4" fmla="*/ 22 w 368"/>
                <a:gd name="T5" fmla="*/ 96 h 368"/>
                <a:gd name="T6" fmla="*/ 41 w 368"/>
                <a:gd name="T7" fmla="*/ 67 h 368"/>
                <a:gd name="T8" fmla="*/ 66 w 368"/>
                <a:gd name="T9" fmla="*/ 42 h 368"/>
                <a:gd name="T10" fmla="*/ 96 w 368"/>
                <a:gd name="T11" fmla="*/ 22 h 368"/>
                <a:gd name="T12" fmla="*/ 128 w 368"/>
                <a:gd name="T13" fmla="*/ 8 h 368"/>
                <a:gd name="T14" fmla="*/ 165 w 368"/>
                <a:gd name="T15" fmla="*/ 0 h 368"/>
                <a:gd name="T16" fmla="*/ 202 w 368"/>
                <a:gd name="T17" fmla="*/ 0 h 368"/>
                <a:gd name="T18" fmla="*/ 239 w 368"/>
                <a:gd name="T19" fmla="*/ 8 h 368"/>
                <a:gd name="T20" fmla="*/ 271 w 368"/>
                <a:gd name="T21" fmla="*/ 22 h 368"/>
                <a:gd name="T22" fmla="*/ 301 w 368"/>
                <a:gd name="T23" fmla="*/ 42 h 368"/>
                <a:gd name="T24" fmla="*/ 326 w 368"/>
                <a:gd name="T25" fmla="*/ 67 h 368"/>
                <a:gd name="T26" fmla="*/ 345 w 368"/>
                <a:gd name="T27" fmla="*/ 96 h 368"/>
                <a:gd name="T28" fmla="*/ 359 w 368"/>
                <a:gd name="T29" fmla="*/ 129 h 368"/>
                <a:gd name="T30" fmla="*/ 367 w 368"/>
                <a:gd name="T31" fmla="*/ 165 h 368"/>
                <a:gd name="T32" fmla="*/ 367 w 368"/>
                <a:gd name="T33" fmla="*/ 203 h 368"/>
                <a:gd name="T34" fmla="*/ 359 w 368"/>
                <a:gd name="T35" fmla="*/ 238 h 368"/>
                <a:gd name="T36" fmla="*/ 345 w 368"/>
                <a:gd name="T37" fmla="*/ 272 h 368"/>
                <a:gd name="T38" fmla="*/ 326 w 368"/>
                <a:gd name="T39" fmla="*/ 300 h 368"/>
                <a:gd name="T40" fmla="*/ 301 w 368"/>
                <a:gd name="T41" fmla="*/ 325 h 368"/>
                <a:gd name="T42" fmla="*/ 271 w 368"/>
                <a:gd name="T43" fmla="*/ 346 h 368"/>
                <a:gd name="T44" fmla="*/ 239 w 368"/>
                <a:gd name="T45" fmla="*/ 358 h 368"/>
                <a:gd name="T46" fmla="*/ 202 w 368"/>
                <a:gd name="T47" fmla="*/ 366 h 368"/>
                <a:gd name="T48" fmla="*/ 165 w 368"/>
                <a:gd name="T49" fmla="*/ 366 h 368"/>
                <a:gd name="T50" fmla="*/ 128 w 368"/>
                <a:gd name="T51" fmla="*/ 358 h 368"/>
                <a:gd name="T52" fmla="*/ 96 w 368"/>
                <a:gd name="T53" fmla="*/ 346 h 368"/>
                <a:gd name="T54" fmla="*/ 66 w 368"/>
                <a:gd name="T55" fmla="*/ 325 h 368"/>
                <a:gd name="T56" fmla="*/ 41 w 368"/>
                <a:gd name="T57" fmla="*/ 300 h 368"/>
                <a:gd name="T58" fmla="*/ 22 w 368"/>
                <a:gd name="T59" fmla="*/ 272 h 368"/>
                <a:gd name="T60" fmla="*/ 8 w 368"/>
                <a:gd name="T61" fmla="*/ 238 h 368"/>
                <a:gd name="T62" fmla="*/ 0 w 368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368">
                  <a:moveTo>
                    <a:pt x="0" y="183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8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6" y="3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2" y="0"/>
                  </a:lnTo>
                  <a:lnTo>
                    <a:pt x="220" y="3"/>
                  </a:lnTo>
                  <a:lnTo>
                    <a:pt x="239" y="8"/>
                  </a:lnTo>
                  <a:lnTo>
                    <a:pt x="256" y="15"/>
                  </a:lnTo>
                  <a:lnTo>
                    <a:pt x="271" y="22"/>
                  </a:lnTo>
                  <a:lnTo>
                    <a:pt x="287" y="31"/>
                  </a:lnTo>
                  <a:lnTo>
                    <a:pt x="301" y="42"/>
                  </a:lnTo>
                  <a:lnTo>
                    <a:pt x="314" y="54"/>
                  </a:lnTo>
                  <a:lnTo>
                    <a:pt x="326" y="67"/>
                  </a:lnTo>
                  <a:lnTo>
                    <a:pt x="336" y="81"/>
                  </a:lnTo>
                  <a:lnTo>
                    <a:pt x="345" y="96"/>
                  </a:lnTo>
                  <a:lnTo>
                    <a:pt x="353" y="112"/>
                  </a:lnTo>
                  <a:lnTo>
                    <a:pt x="359" y="129"/>
                  </a:lnTo>
                  <a:lnTo>
                    <a:pt x="365" y="147"/>
                  </a:lnTo>
                  <a:lnTo>
                    <a:pt x="367" y="165"/>
                  </a:lnTo>
                  <a:lnTo>
                    <a:pt x="368" y="183"/>
                  </a:lnTo>
                  <a:lnTo>
                    <a:pt x="367" y="203"/>
                  </a:lnTo>
                  <a:lnTo>
                    <a:pt x="365" y="221"/>
                  </a:lnTo>
                  <a:lnTo>
                    <a:pt x="359" y="238"/>
                  </a:lnTo>
                  <a:lnTo>
                    <a:pt x="353" y="255"/>
                  </a:lnTo>
                  <a:lnTo>
                    <a:pt x="345" y="272"/>
                  </a:lnTo>
                  <a:lnTo>
                    <a:pt x="336" y="286"/>
                  </a:lnTo>
                  <a:lnTo>
                    <a:pt x="326" y="300"/>
                  </a:lnTo>
                  <a:lnTo>
                    <a:pt x="314" y="313"/>
                  </a:lnTo>
                  <a:lnTo>
                    <a:pt x="301" y="325"/>
                  </a:lnTo>
                  <a:lnTo>
                    <a:pt x="287" y="335"/>
                  </a:lnTo>
                  <a:lnTo>
                    <a:pt x="271" y="346"/>
                  </a:lnTo>
                  <a:lnTo>
                    <a:pt x="256" y="352"/>
                  </a:lnTo>
                  <a:lnTo>
                    <a:pt x="239" y="358"/>
                  </a:lnTo>
                  <a:lnTo>
                    <a:pt x="220" y="364"/>
                  </a:lnTo>
                  <a:lnTo>
                    <a:pt x="202" y="366"/>
                  </a:lnTo>
                  <a:lnTo>
                    <a:pt x="184" y="368"/>
                  </a:lnTo>
                  <a:lnTo>
                    <a:pt x="165" y="366"/>
                  </a:lnTo>
                  <a:lnTo>
                    <a:pt x="146" y="364"/>
                  </a:lnTo>
                  <a:lnTo>
                    <a:pt x="128" y="358"/>
                  </a:lnTo>
                  <a:lnTo>
                    <a:pt x="111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8" y="238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624" y="3502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6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3663" y="3334"/>
              <a:ext cx="88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2651" y="2363"/>
              <a:ext cx="184" cy="184"/>
            </a:xfrm>
            <a:custGeom>
              <a:avLst/>
              <a:gdLst>
                <a:gd name="T0" fmla="*/ 0 w 367"/>
                <a:gd name="T1" fmla="*/ 165 h 368"/>
                <a:gd name="T2" fmla="*/ 8 w 367"/>
                <a:gd name="T3" fmla="*/ 129 h 368"/>
                <a:gd name="T4" fmla="*/ 22 w 367"/>
                <a:gd name="T5" fmla="*/ 96 h 368"/>
                <a:gd name="T6" fmla="*/ 41 w 367"/>
                <a:gd name="T7" fmla="*/ 67 h 368"/>
                <a:gd name="T8" fmla="*/ 66 w 367"/>
                <a:gd name="T9" fmla="*/ 42 h 368"/>
                <a:gd name="T10" fmla="*/ 96 w 367"/>
                <a:gd name="T11" fmla="*/ 22 h 368"/>
                <a:gd name="T12" fmla="*/ 128 w 367"/>
                <a:gd name="T13" fmla="*/ 8 h 368"/>
                <a:gd name="T14" fmla="*/ 165 w 367"/>
                <a:gd name="T15" fmla="*/ 0 h 368"/>
                <a:gd name="T16" fmla="*/ 202 w 367"/>
                <a:gd name="T17" fmla="*/ 0 h 368"/>
                <a:gd name="T18" fmla="*/ 237 w 367"/>
                <a:gd name="T19" fmla="*/ 8 h 368"/>
                <a:gd name="T20" fmla="*/ 271 w 367"/>
                <a:gd name="T21" fmla="*/ 22 h 368"/>
                <a:gd name="T22" fmla="*/ 300 w 367"/>
                <a:gd name="T23" fmla="*/ 42 h 368"/>
                <a:gd name="T24" fmla="*/ 324 w 367"/>
                <a:gd name="T25" fmla="*/ 67 h 368"/>
                <a:gd name="T26" fmla="*/ 345 w 367"/>
                <a:gd name="T27" fmla="*/ 96 h 368"/>
                <a:gd name="T28" fmla="*/ 358 w 367"/>
                <a:gd name="T29" fmla="*/ 129 h 368"/>
                <a:gd name="T30" fmla="*/ 366 w 367"/>
                <a:gd name="T31" fmla="*/ 165 h 368"/>
                <a:gd name="T32" fmla="*/ 366 w 367"/>
                <a:gd name="T33" fmla="*/ 203 h 368"/>
                <a:gd name="T34" fmla="*/ 358 w 367"/>
                <a:gd name="T35" fmla="*/ 238 h 368"/>
                <a:gd name="T36" fmla="*/ 345 w 367"/>
                <a:gd name="T37" fmla="*/ 272 h 368"/>
                <a:gd name="T38" fmla="*/ 324 w 367"/>
                <a:gd name="T39" fmla="*/ 300 h 368"/>
                <a:gd name="T40" fmla="*/ 300 w 367"/>
                <a:gd name="T41" fmla="*/ 325 h 368"/>
                <a:gd name="T42" fmla="*/ 271 w 367"/>
                <a:gd name="T43" fmla="*/ 346 h 368"/>
                <a:gd name="T44" fmla="*/ 237 w 367"/>
                <a:gd name="T45" fmla="*/ 359 h 368"/>
                <a:gd name="T46" fmla="*/ 202 w 367"/>
                <a:gd name="T47" fmla="*/ 366 h 368"/>
                <a:gd name="T48" fmla="*/ 165 w 367"/>
                <a:gd name="T49" fmla="*/ 366 h 368"/>
                <a:gd name="T50" fmla="*/ 128 w 367"/>
                <a:gd name="T51" fmla="*/ 359 h 368"/>
                <a:gd name="T52" fmla="*/ 96 w 367"/>
                <a:gd name="T53" fmla="*/ 346 h 368"/>
                <a:gd name="T54" fmla="*/ 66 w 367"/>
                <a:gd name="T55" fmla="*/ 325 h 368"/>
                <a:gd name="T56" fmla="*/ 41 w 367"/>
                <a:gd name="T57" fmla="*/ 300 h 368"/>
                <a:gd name="T58" fmla="*/ 22 w 367"/>
                <a:gd name="T59" fmla="*/ 272 h 368"/>
                <a:gd name="T60" fmla="*/ 8 w 367"/>
                <a:gd name="T61" fmla="*/ 238 h 368"/>
                <a:gd name="T62" fmla="*/ 0 w 367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8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2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2" y="0"/>
                  </a:lnTo>
                  <a:lnTo>
                    <a:pt x="221" y="3"/>
                  </a:lnTo>
                  <a:lnTo>
                    <a:pt x="237" y="8"/>
                  </a:lnTo>
                  <a:lnTo>
                    <a:pt x="254" y="15"/>
                  </a:lnTo>
                  <a:lnTo>
                    <a:pt x="271" y="22"/>
                  </a:lnTo>
                  <a:lnTo>
                    <a:pt x="285" y="32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4" y="67"/>
                  </a:lnTo>
                  <a:lnTo>
                    <a:pt x="335" y="81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3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3"/>
                  </a:lnTo>
                  <a:lnTo>
                    <a:pt x="363" y="221"/>
                  </a:lnTo>
                  <a:lnTo>
                    <a:pt x="358" y="238"/>
                  </a:lnTo>
                  <a:lnTo>
                    <a:pt x="352" y="255"/>
                  </a:lnTo>
                  <a:lnTo>
                    <a:pt x="345" y="272"/>
                  </a:lnTo>
                  <a:lnTo>
                    <a:pt x="335" y="286"/>
                  </a:lnTo>
                  <a:lnTo>
                    <a:pt x="324" y="300"/>
                  </a:lnTo>
                  <a:lnTo>
                    <a:pt x="313" y="313"/>
                  </a:lnTo>
                  <a:lnTo>
                    <a:pt x="300" y="325"/>
                  </a:lnTo>
                  <a:lnTo>
                    <a:pt x="285" y="335"/>
                  </a:lnTo>
                  <a:lnTo>
                    <a:pt x="271" y="346"/>
                  </a:lnTo>
                  <a:lnTo>
                    <a:pt x="254" y="352"/>
                  </a:lnTo>
                  <a:lnTo>
                    <a:pt x="237" y="359"/>
                  </a:lnTo>
                  <a:lnTo>
                    <a:pt x="221" y="364"/>
                  </a:lnTo>
                  <a:lnTo>
                    <a:pt x="202" y="366"/>
                  </a:lnTo>
                  <a:lnTo>
                    <a:pt x="183" y="368"/>
                  </a:lnTo>
                  <a:lnTo>
                    <a:pt x="165" y="366"/>
                  </a:lnTo>
                  <a:lnTo>
                    <a:pt x="147" y="364"/>
                  </a:lnTo>
                  <a:lnTo>
                    <a:pt x="128" y="359"/>
                  </a:lnTo>
                  <a:lnTo>
                    <a:pt x="111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8" y="238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651" y="2363"/>
              <a:ext cx="184" cy="184"/>
            </a:xfrm>
            <a:custGeom>
              <a:avLst/>
              <a:gdLst>
                <a:gd name="T0" fmla="*/ 0 w 367"/>
                <a:gd name="T1" fmla="*/ 165 h 368"/>
                <a:gd name="T2" fmla="*/ 8 w 367"/>
                <a:gd name="T3" fmla="*/ 129 h 368"/>
                <a:gd name="T4" fmla="*/ 22 w 367"/>
                <a:gd name="T5" fmla="*/ 96 h 368"/>
                <a:gd name="T6" fmla="*/ 41 w 367"/>
                <a:gd name="T7" fmla="*/ 67 h 368"/>
                <a:gd name="T8" fmla="*/ 66 w 367"/>
                <a:gd name="T9" fmla="*/ 42 h 368"/>
                <a:gd name="T10" fmla="*/ 96 w 367"/>
                <a:gd name="T11" fmla="*/ 22 h 368"/>
                <a:gd name="T12" fmla="*/ 128 w 367"/>
                <a:gd name="T13" fmla="*/ 8 h 368"/>
                <a:gd name="T14" fmla="*/ 165 w 367"/>
                <a:gd name="T15" fmla="*/ 0 h 368"/>
                <a:gd name="T16" fmla="*/ 202 w 367"/>
                <a:gd name="T17" fmla="*/ 0 h 368"/>
                <a:gd name="T18" fmla="*/ 237 w 367"/>
                <a:gd name="T19" fmla="*/ 8 h 368"/>
                <a:gd name="T20" fmla="*/ 271 w 367"/>
                <a:gd name="T21" fmla="*/ 22 h 368"/>
                <a:gd name="T22" fmla="*/ 300 w 367"/>
                <a:gd name="T23" fmla="*/ 42 h 368"/>
                <a:gd name="T24" fmla="*/ 324 w 367"/>
                <a:gd name="T25" fmla="*/ 67 h 368"/>
                <a:gd name="T26" fmla="*/ 345 w 367"/>
                <a:gd name="T27" fmla="*/ 96 h 368"/>
                <a:gd name="T28" fmla="*/ 358 w 367"/>
                <a:gd name="T29" fmla="*/ 129 h 368"/>
                <a:gd name="T30" fmla="*/ 366 w 367"/>
                <a:gd name="T31" fmla="*/ 165 h 368"/>
                <a:gd name="T32" fmla="*/ 366 w 367"/>
                <a:gd name="T33" fmla="*/ 203 h 368"/>
                <a:gd name="T34" fmla="*/ 358 w 367"/>
                <a:gd name="T35" fmla="*/ 238 h 368"/>
                <a:gd name="T36" fmla="*/ 345 w 367"/>
                <a:gd name="T37" fmla="*/ 272 h 368"/>
                <a:gd name="T38" fmla="*/ 324 w 367"/>
                <a:gd name="T39" fmla="*/ 300 h 368"/>
                <a:gd name="T40" fmla="*/ 300 w 367"/>
                <a:gd name="T41" fmla="*/ 325 h 368"/>
                <a:gd name="T42" fmla="*/ 271 w 367"/>
                <a:gd name="T43" fmla="*/ 346 h 368"/>
                <a:gd name="T44" fmla="*/ 237 w 367"/>
                <a:gd name="T45" fmla="*/ 359 h 368"/>
                <a:gd name="T46" fmla="*/ 202 w 367"/>
                <a:gd name="T47" fmla="*/ 366 h 368"/>
                <a:gd name="T48" fmla="*/ 165 w 367"/>
                <a:gd name="T49" fmla="*/ 366 h 368"/>
                <a:gd name="T50" fmla="*/ 128 w 367"/>
                <a:gd name="T51" fmla="*/ 359 h 368"/>
                <a:gd name="T52" fmla="*/ 96 w 367"/>
                <a:gd name="T53" fmla="*/ 346 h 368"/>
                <a:gd name="T54" fmla="*/ 66 w 367"/>
                <a:gd name="T55" fmla="*/ 325 h 368"/>
                <a:gd name="T56" fmla="*/ 41 w 367"/>
                <a:gd name="T57" fmla="*/ 300 h 368"/>
                <a:gd name="T58" fmla="*/ 22 w 367"/>
                <a:gd name="T59" fmla="*/ 272 h 368"/>
                <a:gd name="T60" fmla="*/ 8 w 367"/>
                <a:gd name="T61" fmla="*/ 238 h 368"/>
                <a:gd name="T62" fmla="*/ 0 w 367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8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2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2" y="0"/>
                  </a:lnTo>
                  <a:lnTo>
                    <a:pt x="221" y="3"/>
                  </a:lnTo>
                  <a:lnTo>
                    <a:pt x="237" y="8"/>
                  </a:lnTo>
                  <a:lnTo>
                    <a:pt x="254" y="15"/>
                  </a:lnTo>
                  <a:lnTo>
                    <a:pt x="271" y="22"/>
                  </a:lnTo>
                  <a:lnTo>
                    <a:pt x="285" y="32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4" y="67"/>
                  </a:lnTo>
                  <a:lnTo>
                    <a:pt x="335" y="81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3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3"/>
                  </a:lnTo>
                  <a:lnTo>
                    <a:pt x="363" y="221"/>
                  </a:lnTo>
                  <a:lnTo>
                    <a:pt x="358" y="238"/>
                  </a:lnTo>
                  <a:lnTo>
                    <a:pt x="352" y="255"/>
                  </a:lnTo>
                  <a:lnTo>
                    <a:pt x="345" y="272"/>
                  </a:lnTo>
                  <a:lnTo>
                    <a:pt x="335" y="286"/>
                  </a:lnTo>
                  <a:lnTo>
                    <a:pt x="324" y="300"/>
                  </a:lnTo>
                  <a:lnTo>
                    <a:pt x="313" y="313"/>
                  </a:lnTo>
                  <a:lnTo>
                    <a:pt x="300" y="325"/>
                  </a:lnTo>
                  <a:lnTo>
                    <a:pt x="285" y="335"/>
                  </a:lnTo>
                  <a:lnTo>
                    <a:pt x="271" y="346"/>
                  </a:lnTo>
                  <a:lnTo>
                    <a:pt x="254" y="352"/>
                  </a:lnTo>
                  <a:lnTo>
                    <a:pt x="237" y="359"/>
                  </a:lnTo>
                  <a:lnTo>
                    <a:pt x="221" y="364"/>
                  </a:lnTo>
                  <a:lnTo>
                    <a:pt x="202" y="366"/>
                  </a:lnTo>
                  <a:lnTo>
                    <a:pt x="183" y="368"/>
                  </a:lnTo>
                  <a:lnTo>
                    <a:pt x="165" y="366"/>
                  </a:lnTo>
                  <a:lnTo>
                    <a:pt x="147" y="364"/>
                  </a:lnTo>
                  <a:lnTo>
                    <a:pt x="128" y="359"/>
                  </a:lnTo>
                  <a:lnTo>
                    <a:pt x="111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8" y="238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704" y="2397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2512" y="2578"/>
              <a:ext cx="184" cy="184"/>
            </a:xfrm>
            <a:custGeom>
              <a:avLst/>
              <a:gdLst>
                <a:gd name="T0" fmla="*/ 0 w 367"/>
                <a:gd name="T1" fmla="*/ 165 h 368"/>
                <a:gd name="T2" fmla="*/ 8 w 367"/>
                <a:gd name="T3" fmla="*/ 128 h 368"/>
                <a:gd name="T4" fmla="*/ 22 w 367"/>
                <a:gd name="T5" fmla="*/ 96 h 368"/>
                <a:gd name="T6" fmla="*/ 42 w 367"/>
                <a:gd name="T7" fmla="*/ 66 h 368"/>
                <a:gd name="T8" fmla="*/ 66 w 367"/>
                <a:gd name="T9" fmla="*/ 41 h 368"/>
                <a:gd name="T10" fmla="*/ 96 w 367"/>
                <a:gd name="T11" fmla="*/ 22 h 368"/>
                <a:gd name="T12" fmla="*/ 129 w 367"/>
                <a:gd name="T13" fmla="*/ 8 h 368"/>
                <a:gd name="T14" fmla="*/ 165 w 367"/>
                <a:gd name="T15" fmla="*/ 0 h 368"/>
                <a:gd name="T16" fmla="*/ 203 w 367"/>
                <a:gd name="T17" fmla="*/ 0 h 368"/>
                <a:gd name="T18" fmla="*/ 238 w 367"/>
                <a:gd name="T19" fmla="*/ 8 h 368"/>
                <a:gd name="T20" fmla="*/ 270 w 367"/>
                <a:gd name="T21" fmla="*/ 22 h 368"/>
                <a:gd name="T22" fmla="*/ 300 w 367"/>
                <a:gd name="T23" fmla="*/ 41 h 368"/>
                <a:gd name="T24" fmla="*/ 325 w 367"/>
                <a:gd name="T25" fmla="*/ 66 h 368"/>
                <a:gd name="T26" fmla="*/ 344 w 367"/>
                <a:gd name="T27" fmla="*/ 96 h 368"/>
                <a:gd name="T28" fmla="*/ 358 w 367"/>
                <a:gd name="T29" fmla="*/ 128 h 368"/>
                <a:gd name="T30" fmla="*/ 366 w 367"/>
                <a:gd name="T31" fmla="*/ 165 h 368"/>
                <a:gd name="T32" fmla="*/ 366 w 367"/>
                <a:gd name="T33" fmla="*/ 202 h 368"/>
                <a:gd name="T34" fmla="*/ 358 w 367"/>
                <a:gd name="T35" fmla="*/ 239 h 368"/>
                <a:gd name="T36" fmla="*/ 344 w 367"/>
                <a:gd name="T37" fmla="*/ 271 h 368"/>
                <a:gd name="T38" fmla="*/ 325 w 367"/>
                <a:gd name="T39" fmla="*/ 301 h 368"/>
                <a:gd name="T40" fmla="*/ 300 w 367"/>
                <a:gd name="T41" fmla="*/ 326 h 368"/>
                <a:gd name="T42" fmla="*/ 270 w 367"/>
                <a:gd name="T43" fmla="*/ 345 h 368"/>
                <a:gd name="T44" fmla="*/ 238 w 367"/>
                <a:gd name="T45" fmla="*/ 359 h 368"/>
                <a:gd name="T46" fmla="*/ 203 w 367"/>
                <a:gd name="T47" fmla="*/ 367 h 368"/>
                <a:gd name="T48" fmla="*/ 165 w 367"/>
                <a:gd name="T49" fmla="*/ 367 h 368"/>
                <a:gd name="T50" fmla="*/ 129 w 367"/>
                <a:gd name="T51" fmla="*/ 359 h 368"/>
                <a:gd name="T52" fmla="*/ 96 w 367"/>
                <a:gd name="T53" fmla="*/ 345 h 368"/>
                <a:gd name="T54" fmla="*/ 66 w 367"/>
                <a:gd name="T55" fmla="*/ 326 h 368"/>
                <a:gd name="T56" fmla="*/ 42 w 367"/>
                <a:gd name="T57" fmla="*/ 301 h 368"/>
                <a:gd name="T58" fmla="*/ 22 w 367"/>
                <a:gd name="T59" fmla="*/ 271 h 368"/>
                <a:gd name="T60" fmla="*/ 8 w 367"/>
                <a:gd name="T61" fmla="*/ 239 h 368"/>
                <a:gd name="T62" fmla="*/ 0 w 367"/>
                <a:gd name="T63" fmla="*/ 20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4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3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2"/>
                  </a:lnTo>
                  <a:lnTo>
                    <a:pt x="286" y="31"/>
                  </a:lnTo>
                  <a:lnTo>
                    <a:pt x="300" y="41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4" y="96"/>
                  </a:lnTo>
                  <a:lnTo>
                    <a:pt x="352" y="112"/>
                  </a:lnTo>
                  <a:lnTo>
                    <a:pt x="358" y="128"/>
                  </a:lnTo>
                  <a:lnTo>
                    <a:pt x="364" y="147"/>
                  </a:lnTo>
                  <a:lnTo>
                    <a:pt x="366" y="165"/>
                  </a:lnTo>
                  <a:lnTo>
                    <a:pt x="367" y="184"/>
                  </a:lnTo>
                  <a:lnTo>
                    <a:pt x="366" y="202"/>
                  </a:lnTo>
                  <a:lnTo>
                    <a:pt x="364" y="221"/>
                  </a:lnTo>
                  <a:lnTo>
                    <a:pt x="358" y="239"/>
                  </a:lnTo>
                  <a:lnTo>
                    <a:pt x="352" y="256"/>
                  </a:lnTo>
                  <a:lnTo>
                    <a:pt x="344" y="271"/>
                  </a:lnTo>
                  <a:lnTo>
                    <a:pt x="335" y="287"/>
                  </a:lnTo>
                  <a:lnTo>
                    <a:pt x="325" y="301"/>
                  </a:lnTo>
                  <a:lnTo>
                    <a:pt x="313" y="314"/>
                  </a:lnTo>
                  <a:lnTo>
                    <a:pt x="300" y="326"/>
                  </a:lnTo>
                  <a:lnTo>
                    <a:pt x="286" y="336"/>
                  </a:lnTo>
                  <a:lnTo>
                    <a:pt x="270" y="345"/>
                  </a:lnTo>
                  <a:lnTo>
                    <a:pt x="254" y="353"/>
                  </a:lnTo>
                  <a:lnTo>
                    <a:pt x="238" y="359"/>
                  </a:lnTo>
                  <a:lnTo>
                    <a:pt x="221" y="365"/>
                  </a:lnTo>
                  <a:lnTo>
                    <a:pt x="203" y="367"/>
                  </a:lnTo>
                  <a:lnTo>
                    <a:pt x="183" y="368"/>
                  </a:lnTo>
                  <a:lnTo>
                    <a:pt x="165" y="367"/>
                  </a:lnTo>
                  <a:lnTo>
                    <a:pt x="147" y="365"/>
                  </a:lnTo>
                  <a:lnTo>
                    <a:pt x="129" y="359"/>
                  </a:lnTo>
                  <a:lnTo>
                    <a:pt x="112" y="353"/>
                  </a:lnTo>
                  <a:lnTo>
                    <a:pt x="96" y="345"/>
                  </a:lnTo>
                  <a:lnTo>
                    <a:pt x="80" y="336"/>
                  </a:lnTo>
                  <a:lnTo>
                    <a:pt x="66" y="326"/>
                  </a:lnTo>
                  <a:lnTo>
                    <a:pt x="53" y="314"/>
                  </a:lnTo>
                  <a:lnTo>
                    <a:pt x="42" y="301"/>
                  </a:lnTo>
                  <a:lnTo>
                    <a:pt x="31" y="287"/>
                  </a:lnTo>
                  <a:lnTo>
                    <a:pt x="22" y="271"/>
                  </a:lnTo>
                  <a:lnTo>
                    <a:pt x="14" y="256"/>
                  </a:lnTo>
                  <a:lnTo>
                    <a:pt x="8" y="239"/>
                  </a:lnTo>
                  <a:lnTo>
                    <a:pt x="3" y="221"/>
                  </a:lnTo>
                  <a:lnTo>
                    <a:pt x="0" y="202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16" name="Freeform 32"/>
            <p:cNvSpPr>
              <a:spLocks/>
            </p:cNvSpPr>
            <p:nvPr/>
          </p:nvSpPr>
          <p:spPr bwMode="auto">
            <a:xfrm>
              <a:off x="2512" y="2578"/>
              <a:ext cx="184" cy="184"/>
            </a:xfrm>
            <a:custGeom>
              <a:avLst/>
              <a:gdLst>
                <a:gd name="T0" fmla="*/ 0 w 367"/>
                <a:gd name="T1" fmla="*/ 165 h 368"/>
                <a:gd name="T2" fmla="*/ 8 w 367"/>
                <a:gd name="T3" fmla="*/ 128 h 368"/>
                <a:gd name="T4" fmla="*/ 22 w 367"/>
                <a:gd name="T5" fmla="*/ 96 h 368"/>
                <a:gd name="T6" fmla="*/ 42 w 367"/>
                <a:gd name="T7" fmla="*/ 66 h 368"/>
                <a:gd name="T8" fmla="*/ 66 w 367"/>
                <a:gd name="T9" fmla="*/ 41 h 368"/>
                <a:gd name="T10" fmla="*/ 96 w 367"/>
                <a:gd name="T11" fmla="*/ 22 h 368"/>
                <a:gd name="T12" fmla="*/ 129 w 367"/>
                <a:gd name="T13" fmla="*/ 8 h 368"/>
                <a:gd name="T14" fmla="*/ 165 w 367"/>
                <a:gd name="T15" fmla="*/ 0 h 368"/>
                <a:gd name="T16" fmla="*/ 203 w 367"/>
                <a:gd name="T17" fmla="*/ 0 h 368"/>
                <a:gd name="T18" fmla="*/ 238 w 367"/>
                <a:gd name="T19" fmla="*/ 8 h 368"/>
                <a:gd name="T20" fmla="*/ 270 w 367"/>
                <a:gd name="T21" fmla="*/ 22 h 368"/>
                <a:gd name="T22" fmla="*/ 300 w 367"/>
                <a:gd name="T23" fmla="*/ 41 h 368"/>
                <a:gd name="T24" fmla="*/ 325 w 367"/>
                <a:gd name="T25" fmla="*/ 66 h 368"/>
                <a:gd name="T26" fmla="*/ 344 w 367"/>
                <a:gd name="T27" fmla="*/ 96 h 368"/>
                <a:gd name="T28" fmla="*/ 358 w 367"/>
                <a:gd name="T29" fmla="*/ 128 h 368"/>
                <a:gd name="T30" fmla="*/ 366 w 367"/>
                <a:gd name="T31" fmla="*/ 165 h 368"/>
                <a:gd name="T32" fmla="*/ 366 w 367"/>
                <a:gd name="T33" fmla="*/ 202 h 368"/>
                <a:gd name="T34" fmla="*/ 358 w 367"/>
                <a:gd name="T35" fmla="*/ 239 h 368"/>
                <a:gd name="T36" fmla="*/ 344 w 367"/>
                <a:gd name="T37" fmla="*/ 271 h 368"/>
                <a:gd name="T38" fmla="*/ 325 w 367"/>
                <a:gd name="T39" fmla="*/ 301 h 368"/>
                <a:gd name="T40" fmla="*/ 300 w 367"/>
                <a:gd name="T41" fmla="*/ 326 h 368"/>
                <a:gd name="T42" fmla="*/ 270 w 367"/>
                <a:gd name="T43" fmla="*/ 345 h 368"/>
                <a:gd name="T44" fmla="*/ 238 w 367"/>
                <a:gd name="T45" fmla="*/ 359 h 368"/>
                <a:gd name="T46" fmla="*/ 203 w 367"/>
                <a:gd name="T47" fmla="*/ 367 h 368"/>
                <a:gd name="T48" fmla="*/ 165 w 367"/>
                <a:gd name="T49" fmla="*/ 367 h 368"/>
                <a:gd name="T50" fmla="*/ 129 w 367"/>
                <a:gd name="T51" fmla="*/ 359 h 368"/>
                <a:gd name="T52" fmla="*/ 96 w 367"/>
                <a:gd name="T53" fmla="*/ 345 h 368"/>
                <a:gd name="T54" fmla="*/ 66 w 367"/>
                <a:gd name="T55" fmla="*/ 326 h 368"/>
                <a:gd name="T56" fmla="*/ 42 w 367"/>
                <a:gd name="T57" fmla="*/ 301 h 368"/>
                <a:gd name="T58" fmla="*/ 22 w 367"/>
                <a:gd name="T59" fmla="*/ 271 h 368"/>
                <a:gd name="T60" fmla="*/ 8 w 367"/>
                <a:gd name="T61" fmla="*/ 239 h 368"/>
                <a:gd name="T62" fmla="*/ 0 w 367"/>
                <a:gd name="T63" fmla="*/ 20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4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3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2"/>
                  </a:lnTo>
                  <a:lnTo>
                    <a:pt x="286" y="31"/>
                  </a:lnTo>
                  <a:lnTo>
                    <a:pt x="300" y="41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4" y="96"/>
                  </a:lnTo>
                  <a:lnTo>
                    <a:pt x="352" y="112"/>
                  </a:lnTo>
                  <a:lnTo>
                    <a:pt x="358" y="128"/>
                  </a:lnTo>
                  <a:lnTo>
                    <a:pt x="364" y="147"/>
                  </a:lnTo>
                  <a:lnTo>
                    <a:pt x="366" y="165"/>
                  </a:lnTo>
                  <a:lnTo>
                    <a:pt x="367" y="184"/>
                  </a:lnTo>
                  <a:lnTo>
                    <a:pt x="366" y="202"/>
                  </a:lnTo>
                  <a:lnTo>
                    <a:pt x="364" y="221"/>
                  </a:lnTo>
                  <a:lnTo>
                    <a:pt x="358" y="239"/>
                  </a:lnTo>
                  <a:lnTo>
                    <a:pt x="352" y="256"/>
                  </a:lnTo>
                  <a:lnTo>
                    <a:pt x="344" y="271"/>
                  </a:lnTo>
                  <a:lnTo>
                    <a:pt x="335" y="287"/>
                  </a:lnTo>
                  <a:lnTo>
                    <a:pt x="325" y="301"/>
                  </a:lnTo>
                  <a:lnTo>
                    <a:pt x="313" y="314"/>
                  </a:lnTo>
                  <a:lnTo>
                    <a:pt x="300" y="326"/>
                  </a:lnTo>
                  <a:lnTo>
                    <a:pt x="286" y="336"/>
                  </a:lnTo>
                  <a:lnTo>
                    <a:pt x="270" y="345"/>
                  </a:lnTo>
                  <a:lnTo>
                    <a:pt x="254" y="353"/>
                  </a:lnTo>
                  <a:lnTo>
                    <a:pt x="238" y="359"/>
                  </a:lnTo>
                  <a:lnTo>
                    <a:pt x="221" y="365"/>
                  </a:lnTo>
                  <a:lnTo>
                    <a:pt x="203" y="367"/>
                  </a:lnTo>
                  <a:lnTo>
                    <a:pt x="183" y="368"/>
                  </a:lnTo>
                  <a:lnTo>
                    <a:pt x="165" y="367"/>
                  </a:lnTo>
                  <a:lnTo>
                    <a:pt x="147" y="365"/>
                  </a:lnTo>
                  <a:lnTo>
                    <a:pt x="129" y="359"/>
                  </a:lnTo>
                  <a:lnTo>
                    <a:pt x="112" y="353"/>
                  </a:lnTo>
                  <a:lnTo>
                    <a:pt x="96" y="345"/>
                  </a:lnTo>
                  <a:lnTo>
                    <a:pt x="80" y="336"/>
                  </a:lnTo>
                  <a:lnTo>
                    <a:pt x="66" y="326"/>
                  </a:lnTo>
                  <a:lnTo>
                    <a:pt x="53" y="314"/>
                  </a:lnTo>
                  <a:lnTo>
                    <a:pt x="42" y="301"/>
                  </a:lnTo>
                  <a:lnTo>
                    <a:pt x="31" y="287"/>
                  </a:lnTo>
                  <a:lnTo>
                    <a:pt x="22" y="271"/>
                  </a:lnTo>
                  <a:lnTo>
                    <a:pt x="14" y="256"/>
                  </a:lnTo>
                  <a:lnTo>
                    <a:pt x="8" y="239"/>
                  </a:lnTo>
                  <a:lnTo>
                    <a:pt x="3" y="221"/>
                  </a:lnTo>
                  <a:lnTo>
                    <a:pt x="0" y="202"/>
                  </a:lnTo>
                  <a:lnTo>
                    <a:pt x="0" y="18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17" name="Rectangle 33"/>
            <p:cNvSpPr>
              <a:spLocks noChangeArrowheads="1"/>
            </p:cNvSpPr>
            <p:nvPr/>
          </p:nvSpPr>
          <p:spPr bwMode="auto">
            <a:xfrm>
              <a:off x="2565" y="2612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218" name="Line 34"/>
            <p:cNvSpPr>
              <a:spLocks noChangeShapeType="1"/>
            </p:cNvSpPr>
            <p:nvPr/>
          </p:nvSpPr>
          <p:spPr bwMode="auto">
            <a:xfrm flipH="1">
              <a:off x="2604" y="2520"/>
              <a:ext cx="74" cy="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1" name="Line 35"/>
            <p:cNvSpPr>
              <a:spLocks noChangeShapeType="1"/>
            </p:cNvSpPr>
            <p:nvPr/>
          </p:nvSpPr>
          <p:spPr bwMode="auto">
            <a:xfrm flipV="1">
              <a:off x="2742" y="2133"/>
              <a:ext cx="153" cy="2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2" name="Freeform 36"/>
            <p:cNvSpPr>
              <a:spLocks/>
            </p:cNvSpPr>
            <p:nvPr/>
          </p:nvSpPr>
          <p:spPr bwMode="auto">
            <a:xfrm>
              <a:off x="2344" y="2823"/>
              <a:ext cx="184" cy="184"/>
            </a:xfrm>
            <a:custGeom>
              <a:avLst/>
              <a:gdLst>
                <a:gd name="T0" fmla="*/ 0 w 367"/>
                <a:gd name="T1" fmla="*/ 165 h 369"/>
                <a:gd name="T2" fmla="*/ 7 w 367"/>
                <a:gd name="T3" fmla="*/ 129 h 369"/>
                <a:gd name="T4" fmla="*/ 22 w 367"/>
                <a:gd name="T5" fmla="*/ 96 h 369"/>
                <a:gd name="T6" fmla="*/ 41 w 367"/>
                <a:gd name="T7" fmla="*/ 67 h 369"/>
                <a:gd name="T8" fmla="*/ 66 w 367"/>
                <a:gd name="T9" fmla="*/ 42 h 369"/>
                <a:gd name="T10" fmla="*/ 96 w 367"/>
                <a:gd name="T11" fmla="*/ 22 h 369"/>
                <a:gd name="T12" fmla="*/ 128 w 367"/>
                <a:gd name="T13" fmla="*/ 8 h 369"/>
                <a:gd name="T14" fmla="*/ 165 w 367"/>
                <a:gd name="T15" fmla="*/ 0 h 369"/>
                <a:gd name="T16" fmla="*/ 202 w 367"/>
                <a:gd name="T17" fmla="*/ 0 h 369"/>
                <a:gd name="T18" fmla="*/ 237 w 367"/>
                <a:gd name="T19" fmla="*/ 8 h 369"/>
                <a:gd name="T20" fmla="*/ 270 w 367"/>
                <a:gd name="T21" fmla="*/ 22 h 369"/>
                <a:gd name="T22" fmla="*/ 300 w 367"/>
                <a:gd name="T23" fmla="*/ 42 h 369"/>
                <a:gd name="T24" fmla="*/ 324 w 367"/>
                <a:gd name="T25" fmla="*/ 67 h 369"/>
                <a:gd name="T26" fmla="*/ 344 w 367"/>
                <a:gd name="T27" fmla="*/ 96 h 369"/>
                <a:gd name="T28" fmla="*/ 358 w 367"/>
                <a:gd name="T29" fmla="*/ 129 h 369"/>
                <a:gd name="T30" fmla="*/ 366 w 367"/>
                <a:gd name="T31" fmla="*/ 165 h 369"/>
                <a:gd name="T32" fmla="*/ 366 w 367"/>
                <a:gd name="T33" fmla="*/ 203 h 369"/>
                <a:gd name="T34" fmla="*/ 358 w 367"/>
                <a:gd name="T35" fmla="*/ 239 h 369"/>
                <a:gd name="T36" fmla="*/ 344 w 367"/>
                <a:gd name="T37" fmla="*/ 272 h 369"/>
                <a:gd name="T38" fmla="*/ 324 w 367"/>
                <a:gd name="T39" fmla="*/ 301 h 369"/>
                <a:gd name="T40" fmla="*/ 300 w 367"/>
                <a:gd name="T41" fmla="*/ 326 h 369"/>
                <a:gd name="T42" fmla="*/ 270 w 367"/>
                <a:gd name="T43" fmla="*/ 346 h 369"/>
                <a:gd name="T44" fmla="*/ 237 w 367"/>
                <a:gd name="T45" fmla="*/ 360 h 369"/>
                <a:gd name="T46" fmla="*/ 202 w 367"/>
                <a:gd name="T47" fmla="*/ 368 h 369"/>
                <a:gd name="T48" fmla="*/ 165 w 367"/>
                <a:gd name="T49" fmla="*/ 368 h 369"/>
                <a:gd name="T50" fmla="*/ 128 w 367"/>
                <a:gd name="T51" fmla="*/ 360 h 369"/>
                <a:gd name="T52" fmla="*/ 96 w 367"/>
                <a:gd name="T53" fmla="*/ 346 h 369"/>
                <a:gd name="T54" fmla="*/ 66 w 367"/>
                <a:gd name="T55" fmla="*/ 326 h 369"/>
                <a:gd name="T56" fmla="*/ 41 w 367"/>
                <a:gd name="T57" fmla="*/ 301 h 369"/>
                <a:gd name="T58" fmla="*/ 22 w 367"/>
                <a:gd name="T59" fmla="*/ 272 h 369"/>
                <a:gd name="T60" fmla="*/ 7 w 367"/>
                <a:gd name="T61" fmla="*/ 239 h 369"/>
                <a:gd name="T62" fmla="*/ 0 w 367"/>
                <a:gd name="T63" fmla="*/ 20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9">
                  <a:moveTo>
                    <a:pt x="0" y="185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7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2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6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2" y="0"/>
                  </a:lnTo>
                  <a:lnTo>
                    <a:pt x="220" y="3"/>
                  </a:lnTo>
                  <a:lnTo>
                    <a:pt x="237" y="8"/>
                  </a:lnTo>
                  <a:lnTo>
                    <a:pt x="254" y="15"/>
                  </a:lnTo>
                  <a:lnTo>
                    <a:pt x="270" y="22"/>
                  </a:lnTo>
                  <a:lnTo>
                    <a:pt x="285" y="32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4" y="67"/>
                  </a:lnTo>
                  <a:lnTo>
                    <a:pt x="335" y="81"/>
                  </a:lnTo>
                  <a:lnTo>
                    <a:pt x="344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3" y="147"/>
                  </a:lnTo>
                  <a:lnTo>
                    <a:pt x="366" y="165"/>
                  </a:lnTo>
                  <a:lnTo>
                    <a:pt x="367" y="185"/>
                  </a:lnTo>
                  <a:lnTo>
                    <a:pt x="366" y="203"/>
                  </a:lnTo>
                  <a:lnTo>
                    <a:pt x="363" y="221"/>
                  </a:lnTo>
                  <a:lnTo>
                    <a:pt x="358" y="239"/>
                  </a:lnTo>
                  <a:lnTo>
                    <a:pt x="352" y="256"/>
                  </a:lnTo>
                  <a:lnTo>
                    <a:pt x="344" y="272"/>
                  </a:lnTo>
                  <a:lnTo>
                    <a:pt x="335" y="287"/>
                  </a:lnTo>
                  <a:lnTo>
                    <a:pt x="324" y="301"/>
                  </a:lnTo>
                  <a:lnTo>
                    <a:pt x="313" y="314"/>
                  </a:lnTo>
                  <a:lnTo>
                    <a:pt x="300" y="326"/>
                  </a:lnTo>
                  <a:lnTo>
                    <a:pt x="285" y="337"/>
                  </a:lnTo>
                  <a:lnTo>
                    <a:pt x="270" y="346"/>
                  </a:lnTo>
                  <a:lnTo>
                    <a:pt x="254" y="353"/>
                  </a:lnTo>
                  <a:lnTo>
                    <a:pt x="237" y="360"/>
                  </a:lnTo>
                  <a:lnTo>
                    <a:pt x="220" y="365"/>
                  </a:lnTo>
                  <a:lnTo>
                    <a:pt x="202" y="368"/>
                  </a:lnTo>
                  <a:lnTo>
                    <a:pt x="183" y="369"/>
                  </a:lnTo>
                  <a:lnTo>
                    <a:pt x="165" y="368"/>
                  </a:lnTo>
                  <a:lnTo>
                    <a:pt x="146" y="365"/>
                  </a:lnTo>
                  <a:lnTo>
                    <a:pt x="128" y="360"/>
                  </a:lnTo>
                  <a:lnTo>
                    <a:pt x="111" y="353"/>
                  </a:lnTo>
                  <a:lnTo>
                    <a:pt x="96" y="346"/>
                  </a:lnTo>
                  <a:lnTo>
                    <a:pt x="80" y="337"/>
                  </a:lnTo>
                  <a:lnTo>
                    <a:pt x="66" y="326"/>
                  </a:lnTo>
                  <a:lnTo>
                    <a:pt x="53" y="314"/>
                  </a:lnTo>
                  <a:lnTo>
                    <a:pt x="41" y="301"/>
                  </a:lnTo>
                  <a:lnTo>
                    <a:pt x="31" y="287"/>
                  </a:lnTo>
                  <a:lnTo>
                    <a:pt x="22" y="272"/>
                  </a:lnTo>
                  <a:lnTo>
                    <a:pt x="14" y="256"/>
                  </a:lnTo>
                  <a:lnTo>
                    <a:pt x="7" y="239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3" name="Freeform 37"/>
            <p:cNvSpPr>
              <a:spLocks/>
            </p:cNvSpPr>
            <p:nvPr/>
          </p:nvSpPr>
          <p:spPr bwMode="auto">
            <a:xfrm>
              <a:off x="2344" y="2823"/>
              <a:ext cx="184" cy="184"/>
            </a:xfrm>
            <a:custGeom>
              <a:avLst/>
              <a:gdLst>
                <a:gd name="T0" fmla="*/ 0 w 367"/>
                <a:gd name="T1" fmla="*/ 165 h 369"/>
                <a:gd name="T2" fmla="*/ 7 w 367"/>
                <a:gd name="T3" fmla="*/ 129 h 369"/>
                <a:gd name="T4" fmla="*/ 22 w 367"/>
                <a:gd name="T5" fmla="*/ 96 h 369"/>
                <a:gd name="T6" fmla="*/ 41 w 367"/>
                <a:gd name="T7" fmla="*/ 67 h 369"/>
                <a:gd name="T8" fmla="*/ 66 w 367"/>
                <a:gd name="T9" fmla="*/ 42 h 369"/>
                <a:gd name="T10" fmla="*/ 96 w 367"/>
                <a:gd name="T11" fmla="*/ 22 h 369"/>
                <a:gd name="T12" fmla="*/ 128 w 367"/>
                <a:gd name="T13" fmla="*/ 8 h 369"/>
                <a:gd name="T14" fmla="*/ 165 w 367"/>
                <a:gd name="T15" fmla="*/ 0 h 369"/>
                <a:gd name="T16" fmla="*/ 202 w 367"/>
                <a:gd name="T17" fmla="*/ 0 h 369"/>
                <a:gd name="T18" fmla="*/ 237 w 367"/>
                <a:gd name="T19" fmla="*/ 8 h 369"/>
                <a:gd name="T20" fmla="*/ 270 w 367"/>
                <a:gd name="T21" fmla="*/ 22 h 369"/>
                <a:gd name="T22" fmla="*/ 300 w 367"/>
                <a:gd name="T23" fmla="*/ 42 h 369"/>
                <a:gd name="T24" fmla="*/ 324 w 367"/>
                <a:gd name="T25" fmla="*/ 67 h 369"/>
                <a:gd name="T26" fmla="*/ 344 w 367"/>
                <a:gd name="T27" fmla="*/ 96 h 369"/>
                <a:gd name="T28" fmla="*/ 358 w 367"/>
                <a:gd name="T29" fmla="*/ 129 h 369"/>
                <a:gd name="T30" fmla="*/ 366 w 367"/>
                <a:gd name="T31" fmla="*/ 165 h 369"/>
                <a:gd name="T32" fmla="*/ 366 w 367"/>
                <a:gd name="T33" fmla="*/ 203 h 369"/>
                <a:gd name="T34" fmla="*/ 358 w 367"/>
                <a:gd name="T35" fmla="*/ 239 h 369"/>
                <a:gd name="T36" fmla="*/ 344 w 367"/>
                <a:gd name="T37" fmla="*/ 272 h 369"/>
                <a:gd name="T38" fmla="*/ 324 w 367"/>
                <a:gd name="T39" fmla="*/ 301 h 369"/>
                <a:gd name="T40" fmla="*/ 300 w 367"/>
                <a:gd name="T41" fmla="*/ 326 h 369"/>
                <a:gd name="T42" fmla="*/ 270 w 367"/>
                <a:gd name="T43" fmla="*/ 346 h 369"/>
                <a:gd name="T44" fmla="*/ 237 w 367"/>
                <a:gd name="T45" fmla="*/ 360 h 369"/>
                <a:gd name="T46" fmla="*/ 202 w 367"/>
                <a:gd name="T47" fmla="*/ 368 h 369"/>
                <a:gd name="T48" fmla="*/ 165 w 367"/>
                <a:gd name="T49" fmla="*/ 368 h 369"/>
                <a:gd name="T50" fmla="*/ 128 w 367"/>
                <a:gd name="T51" fmla="*/ 360 h 369"/>
                <a:gd name="T52" fmla="*/ 96 w 367"/>
                <a:gd name="T53" fmla="*/ 346 h 369"/>
                <a:gd name="T54" fmla="*/ 66 w 367"/>
                <a:gd name="T55" fmla="*/ 326 h 369"/>
                <a:gd name="T56" fmla="*/ 41 w 367"/>
                <a:gd name="T57" fmla="*/ 301 h 369"/>
                <a:gd name="T58" fmla="*/ 22 w 367"/>
                <a:gd name="T59" fmla="*/ 272 h 369"/>
                <a:gd name="T60" fmla="*/ 7 w 367"/>
                <a:gd name="T61" fmla="*/ 239 h 369"/>
                <a:gd name="T62" fmla="*/ 0 w 367"/>
                <a:gd name="T63" fmla="*/ 20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9">
                  <a:moveTo>
                    <a:pt x="0" y="185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7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2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6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2" y="0"/>
                  </a:lnTo>
                  <a:lnTo>
                    <a:pt x="220" y="3"/>
                  </a:lnTo>
                  <a:lnTo>
                    <a:pt x="237" y="8"/>
                  </a:lnTo>
                  <a:lnTo>
                    <a:pt x="254" y="15"/>
                  </a:lnTo>
                  <a:lnTo>
                    <a:pt x="270" y="22"/>
                  </a:lnTo>
                  <a:lnTo>
                    <a:pt x="285" y="32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4" y="67"/>
                  </a:lnTo>
                  <a:lnTo>
                    <a:pt x="335" y="81"/>
                  </a:lnTo>
                  <a:lnTo>
                    <a:pt x="344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3" y="147"/>
                  </a:lnTo>
                  <a:lnTo>
                    <a:pt x="366" y="165"/>
                  </a:lnTo>
                  <a:lnTo>
                    <a:pt x="367" y="185"/>
                  </a:lnTo>
                  <a:lnTo>
                    <a:pt x="366" y="203"/>
                  </a:lnTo>
                  <a:lnTo>
                    <a:pt x="363" y="221"/>
                  </a:lnTo>
                  <a:lnTo>
                    <a:pt x="358" y="239"/>
                  </a:lnTo>
                  <a:lnTo>
                    <a:pt x="352" y="256"/>
                  </a:lnTo>
                  <a:lnTo>
                    <a:pt x="344" y="272"/>
                  </a:lnTo>
                  <a:lnTo>
                    <a:pt x="335" y="287"/>
                  </a:lnTo>
                  <a:lnTo>
                    <a:pt x="324" y="301"/>
                  </a:lnTo>
                  <a:lnTo>
                    <a:pt x="313" y="314"/>
                  </a:lnTo>
                  <a:lnTo>
                    <a:pt x="300" y="326"/>
                  </a:lnTo>
                  <a:lnTo>
                    <a:pt x="285" y="337"/>
                  </a:lnTo>
                  <a:lnTo>
                    <a:pt x="270" y="346"/>
                  </a:lnTo>
                  <a:lnTo>
                    <a:pt x="254" y="353"/>
                  </a:lnTo>
                  <a:lnTo>
                    <a:pt x="237" y="360"/>
                  </a:lnTo>
                  <a:lnTo>
                    <a:pt x="220" y="365"/>
                  </a:lnTo>
                  <a:lnTo>
                    <a:pt x="202" y="368"/>
                  </a:lnTo>
                  <a:lnTo>
                    <a:pt x="183" y="369"/>
                  </a:lnTo>
                  <a:lnTo>
                    <a:pt x="165" y="368"/>
                  </a:lnTo>
                  <a:lnTo>
                    <a:pt x="146" y="365"/>
                  </a:lnTo>
                  <a:lnTo>
                    <a:pt x="128" y="360"/>
                  </a:lnTo>
                  <a:lnTo>
                    <a:pt x="111" y="353"/>
                  </a:lnTo>
                  <a:lnTo>
                    <a:pt x="96" y="346"/>
                  </a:lnTo>
                  <a:lnTo>
                    <a:pt x="80" y="337"/>
                  </a:lnTo>
                  <a:lnTo>
                    <a:pt x="66" y="326"/>
                  </a:lnTo>
                  <a:lnTo>
                    <a:pt x="53" y="314"/>
                  </a:lnTo>
                  <a:lnTo>
                    <a:pt x="41" y="301"/>
                  </a:lnTo>
                  <a:lnTo>
                    <a:pt x="31" y="287"/>
                  </a:lnTo>
                  <a:lnTo>
                    <a:pt x="22" y="272"/>
                  </a:lnTo>
                  <a:lnTo>
                    <a:pt x="14" y="256"/>
                  </a:lnTo>
                  <a:lnTo>
                    <a:pt x="7" y="239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4" name="Rectangle 38"/>
            <p:cNvSpPr>
              <a:spLocks noChangeArrowheads="1"/>
            </p:cNvSpPr>
            <p:nvPr/>
          </p:nvSpPr>
          <p:spPr bwMode="auto">
            <a:xfrm>
              <a:off x="2396" y="2857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225" name="Line 39"/>
            <p:cNvSpPr>
              <a:spLocks noChangeShapeType="1"/>
            </p:cNvSpPr>
            <p:nvPr/>
          </p:nvSpPr>
          <p:spPr bwMode="auto">
            <a:xfrm flipH="1">
              <a:off x="2435" y="2735"/>
              <a:ext cx="104" cy="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6" name="Freeform 40"/>
            <p:cNvSpPr>
              <a:spLocks/>
            </p:cNvSpPr>
            <p:nvPr/>
          </p:nvSpPr>
          <p:spPr bwMode="auto">
            <a:xfrm>
              <a:off x="2803" y="2133"/>
              <a:ext cx="184" cy="184"/>
            </a:xfrm>
            <a:custGeom>
              <a:avLst/>
              <a:gdLst>
                <a:gd name="T0" fmla="*/ 0 w 367"/>
                <a:gd name="T1" fmla="*/ 165 h 367"/>
                <a:gd name="T2" fmla="*/ 8 w 367"/>
                <a:gd name="T3" fmla="*/ 128 h 367"/>
                <a:gd name="T4" fmla="*/ 22 w 367"/>
                <a:gd name="T5" fmla="*/ 96 h 367"/>
                <a:gd name="T6" fmla="*/ 42 w 367"/>
                <a:gd name="T7" fmla="*/ 66 h 367"/>
                <a:gd name="T8" fmla="*/ 66 w 367"/>
                <a:gd name="T9" fmla="*/ 42 h 367"/>
                <a:gd name="T10" fmla="*/ 96 w 367"/>
                <a:gd name="T11" fmla="*/ 22 h 367"/>
                <a:gd name="T12" fmla="*/ 129 w 367"/>
                <a:gd name="T13" fmla="*/ 8 h 367"/>
                <a:gd name="T14" fmla="*/ 165 w 367"/>
                <a:gd name="T15" fmla="*/ 0 h 367"/>
                <a:gd name="T16" fmla="*/ 203 w 367"/>
                <a:gd name="T17" fmla="*/ 0 h 367"/>
                <a:gd name="T18" fmla="*/ 238 w 367"/>
                <a:gd name="T19" fmla="*/ 8 h 367"/>
                <a:gd name="T20" fmla="*/ 271 w 367"/>
                <a:gd name="T21" fmla="*/ 22 h 367"/>
                <a:gd name="T22" fmla="*/ 300 w 367"/>
                <a:gd name="T23" fmla="*/ 42 h 367"/>
                <a:gd name="T24" fmla="*/ 325 w 367"/>
                <a:gd name="T25" fmla="*/ 66 h 367"/>
                <a:gd name="T26" fmla="*/ 345 w 367"/>
                <a:gd name="T27" fmla="*/ 96 h 367"/>
                <a:gd name="T28" fmla="*/ 358 w 367"/>
                <a:gd name="T29" fmla="*/ 128 h 367"/>
                <a:gd name="T30" fmla="*/ 366 w 367"/>
                <a:gd name="T31" fmla="*/ 165 h 367"/>
                <a:gd name="T32" fmla="*/ 366 w 367"/>
                <a:gd name="T33" fmla="*/ 202 h 367"/>
                <a:gd name="T34" fmla="*/ 358 w 367"/>
                <a:gd name="T35" fmla="*/ 237 h 367"/>
                <a:gd name="T36" fmla="*/ 345 w 367"/>
                <a:gd name="T37" fmla="*/ 271 h 367"/>
                <a:gd name="T38" fmla="*/ 325 w 367"/>
                <a:gd name="T39" fmla="*/ 300 h 367"/>
                <a:gd name="T40" fmla="*/ 300 w 367"/>
                <a:gd name="T41" fmla="*/ 324 h 367"/>
                <a:gd name="T42" fmla="*/ 271 w 367"/>
                <a:gd name="T43" fmla="*/ 345 h 367"/>
                <a:gd name="T44" fmla="*/ 238 w 367"/>
                <a:gd name="T45" fmla="*/ 358 h 367"/>
                <a:gd name="T46" fmla="*/ 203 w 367"/>
                <a:gd name="T47" fmla="*/ 366 h 367"/>
                <a:gd name="T48" fmla="*/ 165 w 367"/>
                <a:gd name="T49" fmla="*/ 366 h 367"/>
                <a:gd name="T50" fmla="*/ 129 w 367"/>
                <a:gd name="T51" fmla="*/ 358 h 367"/>
                <a:gd name="T52" fmla="*/ 96 w 367"/>
                <a:gd name="T53" fmla="*/ 345 h 367"/>
                <a:gd name="T54" fmla="*/ 66 w 367"/>
                <a:gd name="T55" fmla="*/ 324 h 367"/>
                <a:gd name="T56" fmla="*/ 42 w 367"/>
                <a:gd name="T57" fmla="*/ 300 h 367"/>
                <a:gd name="T58" fmla="*/ 22 w 367"/>
                <a:gd name="T59" fmla="*/ 271 h 367"/>
                <a:gd name="T60" fmla="*/ 8 w 367"/>
                <a:gd name="T61" fmla="*/ 237 h 367"/>
                <a:gd name="T62" fmla="*/ 0 w 367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3" y="53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3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1" y="22"/>
                  </a:lnTo>
                  <a:lnTo>
                    <a:pt x="286" y="31"/>
                  </a:lnTo>
                  <a:lnTo>
                    <a:pt x="300" y="42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8"/>
                  </a:lnTo>
                  <a:lnTo>
                    <a:pt x="364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2"/>
                  </a:lnTo>
                  <a:lnTo>
                    <a:pt x="364" y="221"/>
                  </a:lnTo>
                  <a:lnTo>
                    <a:pt x="358" y="237"/>
                  </a:lnTo>
                  <a:lnTo>
                    <a:pt x="352" y="254"/>
                  </a:lnTo>
                  <a:lnTo>
                    <a:pt x="345" y="271"/>
                  </a:lnTo>
                  <a:lnTo>
                    <a:pt x="335" y="285"/>
                  </a:lnTo>
                  <a:lnTo>
                    <a:pt x="325" y="300"/>
                  </a:lnTo>
                  <a:lnTo>
                    <a:pt x="313" y="313"/>
                  </a:lnTo>
                  <a:lnTo>
                    <a:pt x="300" y="324"/>
                  </a:lnTo>
                  <a:lnTo>
                    <a:pt x="286" y="335"/>
                  </a:lnTo>
                  <a:lnTo>
                    <a:pt x="271" y="345"/>
                  </a:lnTo>
                  <a:lnTo>
                    <a:pt x="254" y="352"/>
                  </a:lnTo>
                  <a:lnTo>
                    <a:pt x="238" y="358"/>
                  </a:lnTo>
                  <a:lnTo>
                    <a:pt x="221" y="363"/>
                  </a:lnTo>
                  <a:lnTo>
                    <a:pt x="203" y="366"/>
                  </a:lnTo>
                  <a:lnTo>
                    <a:pt x="183" y="367"/>
                  </a:lnTo>
                  <a:lnTo>
                    <a:pt x="165" y="366"/>
                  </a:lnTo>
                  <a:lnTo>
                    <a:pt x="147" y="363"/>
                  </a:lnTo>
                  <a:lnTo>
                    <a:pt x="129" y="358"/>
                  </a:lnTo>
                  <a:lnTo>
                    <a:pt x="112" y="352"/>
                  </a:lnTo>
                  <a:lnTo>
                    <a:pt x="96" y="345"/>
                  </a:lnTo>
                  <a:lnTo>
                    <a:pt x="80" y="335"/>
                  </a:lnTo>
                  <a:lnTo>
                    <a:pt x="66" y="324"/>
                  </a:lnTo>
                  <a:lnTo>
                    <a:pt x="53" y="313"/>
                  </a:lnTo>
                  <a:lnTo>
                    <a:pt x="42" y="300"/>
                  </a:lnTo>
                  <a:lnTo>
                    <a:pt x="31" y="285"/>
                  </a:lnTo>
                  <a:lnTo>
                    <a:pt x="22" y="271"/>
                  </a:lnTo>
                  <a:lnTo>
                    <a:pt x="14" y="254"/>
                  </a:lnTo>
                  <a:lnTo>
                    <a:pt x="8" y="237"/>
                  </a:lnTo>
                  <a:lnTo>
                    <a:pt x="3" y="221"/>
                  </a:lnTo>
                  <a:lnTo>
                    <a:pt x="0" y="202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7" name="Freeform 41"/>
            <p:cNvSpPr>
              <a:spLocks/>
            </p:cNvSpPr>
            <p:nvPr/>
          </p:nvSpPr>
          <p:spPr bwMode="auto">
            <a:xfrm>
              <a:off x="2803" y="2133"/>
              <a:ext cx="184" cy="184"/>
            </a:xfrm>
            <a:custGeom>
              <a:avLst/>
              <a:gdLst>
                <a:gd name="T0" fmla="*/ 0 w 367"/>
                <a:gd name="T1" fmla="*/ 165 h 367"/>
                <a:gd name="T2" fmla="*/ 8 w 367"/>
                <a:gd name="T3" fmla="*/ 128 h 367"/>
                <a:gd name="T4" fmla="*/ 22 w 367"/>
                <a:gd name="T5" fmla="*/ 96 h 367"/>
                <a:gd name="T6" fmla="*/ 42 w 367"/>
                <a:gd name="T7" fmla="*/ 66 h 367"/>
                <a:gd name="T8" fmla="*/ 66 w 367"/>
                <a:gd name="T9" fmla="*/ 42 h 367"/>
                <a:gd name="T10" fmla="*/ 96 w 367"/>
                <a:gd name="T11" fmla="*/ 22 h 367"/>
                <a:gd name="T12" fmla="*/ 129 w 367"/>
                <a:gd name="T13" fmla="*/ 8 h 367"/>
                <a:gd name="T14" fmla="*/ 165 w 367"/>
                <a:gd name="T15" fmla="*/ 0 h 367"/>
                <a:gd name="T16" fmla="*/ 203 w 367"/>
                <a:gd name="T17" fmla="*/ 0 h 367"/>
                <a:gd name="T18" fmla="*/ 238 w 367"/>
                <a:gd name="T19" fmla="*/ 8 h 367"/>
                <a:gd name="T20" fmla="*/ 271 w 367"/>
                <a:gd name="T21" fmla="*/ 22 h 367"/>
                <a:gd name="T22" fmla="*/ 300 w 367"/>
                <a:gd name="T23" fmla="*/ 42 h 367"/>
                <a:gd name="T24" fmla="*/ 325 w 367"/>
                <a:gd name="T25" fmla="*/ 66 h 367"/>
                <a:gd name="T26" fmla="*/ 345 w 367"/>
                <a:gd name="T27" fmla="*/ 96 h 367"/>
                <a:gd name="T28" fmla="*/ 358 w 367"/>
                <a:gd name="T29" fmla="*/ 128 h 367"/>
                <a:gd name="T30" fmla="*/ 366 w 367"/>
                <a:gd name="T31" fmla="*/ 165 h 367"/>
                <a:gd name="T32" fmla="*/ 366 w 367"/>
                <a:gd name="T33" fmla="*/ 202 h 367"/>
                <a:gd name="T34" fmla="*/ 358 w 367"/>
                <a:gd name="T35" fmla="*/ 237 h 367"/>
                <a:gd name="T36" fmla="*/ 345 w 367"/>
                <a:gd name="T37" fmla="*/ 271 h 367"/>
                <a:gd name="T38" fmla="*/ 325 w 367"/>
                <a:gd name="T39" fmla="*/ 300 h 367"/>
                <a:gd name="T40" fmla="*/ 300 w 367"/>
                <a:gd name="T41" fmla="*/ 324 h 367"/>
                <a:gd name="T42" fmla="*/ 271 w 367"/>
                <a:gd name="T43" fmla="*/ 345 h 367"/>
                <a:gd name="T44" fmla="*/ 238 w 367"/>
                <a:gd name="T45" fmla="*/ 358 h 367"/>
                <a:gd name="T46" fmla="*/ 203 w 367"/>
                <a:gd name="T47" fmla="*/ 366 h 367"/>
                <a:gd name="T48" fmla="*/ 165 w 367"/>
                <a:gd name="T49" fmla="*/ 366 h 367"/>
                <a:gd name="T50" fmla="*/ 129 w 367"/>
                <a:gd name="T51" fmla="*/ 358 h 367"/>
                <a:gd name="T52" fmla="*/ 96 w 367"/>
                <a:gd name="T53" fmla="*/ 345 h 367"/>
                <a:gd name="T54" fmla="*/ 66 w 367"/>
                <a:gd name="T55" fmla="*/ 324 h 367"/>
                <a:gd name="T56" fmla="*/ 42 w 367"/>
                <a:gd name="T57" fmla="*/ 300 h 367"/>
                <a:gd name="T58" fmla="*/ 22 w 367"/>
                <a:gd name="T59" fmla="*/ 271 h 367"/>
                <a:gd name="T60" fmla="*/ 8 w 367"/>
                <a:gd name="T61" fmla="*/ 237 h 367"/>
                <a:gd name="T62" fmla="*/ 0 w 367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3" y="53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21" y="3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1" y="22"/>
                  </a:lnTo>
                  <a:lnTo>
                    <a:pt x="286" y="31"/>
                  </a:lnTo>
                  <a:lnTo>
                    <a:pt x="300" y="42"/>
                  </a:lnTo>
                  <a:lnTo>
                    <a:pt x="313" y="53"/>
                  </a:lnTo>
                  <a:lnTo>
                    <a:pt x="325" y="66"/>
                  </a:lnTo>
                  <a:lnTo>
                    <a:pt x="335" y="80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8"/>
                  </a:lnTo>
                  <a:lnTo>
                    <a:pt x="364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2"/>
                  </a:lnTo>
                  <a:lnTo>
                    <a:pt x="364" y="221"/>
                  </a:lnTo>
                  <a:lnTo>
                    <a:pt x="358" y="237"/>
                  </a:lnTo>
                  <a:lnTo>
                    <a:pt x="352" y="254"/>
                  </a:lnTo>
                  <a:lnTo>
                    <a:pt x="345" y="271"/>
                  </a:lnTo>
                  <a:lnTo>
                    <a:pt x="335" y="285"/>
                  </a:lnTo>
                  <a:lnTo>
                    <a:pt x="325" y="300"/>
                  </a:lnTo>
                  <a:lnTo>
                    <a:pt x="313" y="313"/>
                  </a:lnTo>
                  <a:lnTo>
                    <a:pt x="300" y="324"/>
                  </a:lnTo>
                  <a:lnTo>
                    <a:pt x="286" y="335"/>
                  </a:lnTo>
                  <a:lnTo>
                    <a:pt x="271" y="345"/>
                  </a:lnTo>
                  <a:lnTo>
                    <a:pt x="254" y="352"/>
                  </a:lnTo>
                  <a:lnTo>
                    <a:pt x="238" y="358"/>
                  </a:lnTo>
                  <a:lnTo>
                    <a:pt x="221" y="363"/>
                  </a:lnTo>
                  <a:lnTo>
                    <a:pt x="203" y="366"/>
                  </a:lnTo>
                  <a:lnTo>
                    <a:pt x="183" y="367"/>
                  </a:lnTo>
                  <a:lnTo>
                    <a:pt x="165" y="366"/>
                  </a:lnTo>
                  <a:lnTo>
                    <a:pt x="147" y="363"/>
                  </a:lnTo>
                  <a:lnTo>
                    <a:pt x="129" y="358"/>
                  </a:lnTo>
                  <a:lnTo>
                    <a:pt x="112" y="352"/>
                  </a:lnTo>
                  <a:lnTo>
                    <a:pt x="96" y="345"/>
                  </a:lnTo>
                  <a:lnTo>
                    <a:pt x="80" y="335"/>
                  </a:lnTo>
                  <a:lnTo>
                    <a:pt x="66" y="324"/>
                  </a:lnTo>
                  <a:lnTo>
                    <a:pt x="53" y="313"/>
                  </a:lnTo>
                  <a:lnTo>
                    <a:pt x="42" y="300"/>
                  </a:lnTo>
                  <a:lnTo>
                    <a:pt x="31" y="285"/>
                  </a:lnTo>
                  <a:lnTo>
                    <a:pt x="22" y="271"/>
                  </a:lnTo>
                  <a:lnTo>
                    <a:pt x="14" y="254"/>
                  </a:lnTo>
                  <a:lnTo>
                    <a:pt x="8" y="237"/>
                  </a:lnTo>
                  <a:lnTo>
                    <a:pt x="3" y="221"/>
                  </a:lnTo>
                  <a:lnTo>
                    <a:pt x="0" y="202"/>
                  </a:lnTo>
                  <a:lnTo>
                    <a:pt x="0" y="18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8" name="Rectangle 42"/>
            <p:cNvSpPr>
              <a:spLocks noChangeArrowheads="1"/>
            </p:cNvSpPr>
            <p:nvPr/>
          </p:nvSpPr>
          <p:spPr bwMode="auto">
            <a:xfrm>
              <a:off x="2857" y="2167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229" name="Freeform 43"/>
            <p:cNvSpPr>
              <a:spLocks/>
            </p:cNvSpPr>
            <p:nvPr/>
          </p:nvSpPr>
          <p:spPr bwMode="auto">
            <a:xfrm>
              <a:off x="3908" y="3452"/>
              <a:ext cx="185" cy="184"/>
            </a:xfrm>
            <a:custGeom>
              <a:avLst/>
              <a:gdLst>
                <a:gd name="T0" fmla="*/ 0 w 369"/>
                <a:gd name="T1" fmla="*/ 165 h 367"/>
                <a:gd name="T2" fmla="*/ 8 w 369"/>
                <a:gd name="T3" fmla="*/ 128 h 367"/>
                <a:gd name="T4" fmla="*/ 22 w 369"/>
                <a:gd name="T5" fmla="*/ 96 h 367"/>
                <a:gd name="T6" fmla="*/ 41 w 369"/>
                <a:gd name="T7" fmla="*/ 66 h 367"/>
                <a:gd name="T8" fmla="*/ 66 w 369"/>
                <a:gd name="T9" fmla="*/ 41 h 367"/>
                <a:gd name="T10" fmla="*/ 96 w 369"/>
                <a:gd name="T11" fmla="*/ 22 h 367"/>
                <a:gd name="T12" fmla="*/ 128 w 369"/>
                <a:gd name="T13" fmla="*/ 8 h 367"/>
                <a:gd name="T14" fmla="*/ 165 w 369"/>
                <a:gd name="T15" fmla="*/ 0 h 367"/>
                <a:gd name="T16" fmla="*/ 202 w 369"/>
                <a:gd name="T17" fmla="*/ 0 h 367"/>
                <a:gd name="T18" fmla="*/ 239 w 369"/>
                <a:gd name="T19" fmla="*/ 8 h 367"/>
                <a:gd name="T20" fmla="*/ 271 w 369"/>
                <a:gd name="T21" fmla="*/ 22 h 367"/>
                <a:gd name="T22" fmla="*/ 301 w 369"/>
                <a:gd name="T23" fmla="*/ 41 h 367"/>
                <a:gd name="T24" fmla="*/ 326 w 369"/>
                <a:gd name="T25" fmla="*/ 66 h 367"/>
                <a:gd name="T26" fmla="*/ 345 w 369"/>
                <a:gd name="T27" fmla="*/ 96 h 367"/>
                <a:gd name="T28" fmla="*/ 360 w 369"/>
                <a:gd name="T29" fmla="*/ 128 h 367"/>
                <a:gd name="T30" fmla="*/ 367 w 369"/>
                <a:gd name="T31" fmla="*/ 165 h 367"/>
                <a:gd name="T32" fmla="*/ 367 w 369"/>
                <a:gd name="T33" fmla="*/ 202 h 367"/>
                <a:gd name="T34" fmla="*/ 360 w 369"/>
                <a:gd name="T35" fmla="*/ 237 h 367"/>
                <a:gd name="T36" fmla="*/ 345 w 369"/>
                <a:gd name="T37" fmla="*/ 271 h 367"/>
                <a:gd name="T38" fmla="*/ 326 w 369"/>
                <a:gd name="T39" fmla="*/ 300 h 367"/>
                <a:gd name="T40" fmla="*/ 301 w 369"/>
                <a:gd name="T41" fmla="*/ 324 h 367"/>
                <a:gd name="T42" fmla="*/ 271 w 369"/>
                <a:gd name="T43" fmla="*/ 345 h 367"/>
                <a:gd name="T44" fmla="*/ 239 w 369"/>
                <a:gd name="T45" fmla="*/ 358 h 367"/>
                <a:gd name="T46" fmla="*/ 202 w 369"/>
                <a:gd name="T47" fmla="*/ 366 h 367"/>
                <a:gd name="T48" fmla="*/ 165 w 369"/>
                <a:gd name="T49" fmla="*/ 366 h 367"/>
                <a:gd name="T50" fmla="*/ 128 w 369"/>
                <a:gd name="T51" fmla="*/ 358 h 367"/>
                <a:gd name="T52" fmla="*/ 96 w 369"/>
                <a:gd name="T53" fmla="*/ 345 h 367"/>
                <a:gd name="T54" fmla="*/ 66 w 369"/>
                <a:gd name="T55" fmla="*/ 324 h 367"/>
                <a:gd name="T56" fmla="*/ 41 w 369"/>
                <a:gd name="T57" fmla="*/ 300 h 367"/>
                <a:gd name="T58" fmla="*/ 22 w 369"/>
                <a:gd name="T59" fmla="*/ 271 h 367"/>
                <a:gd name="T60" fmla="*/ 8 w 369"/>
                <a:gd name="T61" fmla="*/ 237 h 367"/>
                <a:gd name="T62" fmla="*/ 0 w 369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367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1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1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8" y="8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2" y="0"/>
                  </a:lnTo>
                  <a:lnTo>
                    <a:pt x="221" y="2"/>
                  </a:lnTo>
                  <a:lnTo>
                    <a:pt x="239" y="8"/>
                  </a:lnTo>
                  <a:lnTo>
                    <a:pt x="256" y="14"/>
                  </a:lnTo>
                  <a:lnTo>
                    <a:pt x="271" y="22"/>
                  </a:lnTo>
                  <a:lnTo>
                    <a:pt x="287" y="31"/>
                  </a:lnTo>
                  <a:lnTo>
                    <a:pt x="301" y="41"/>
                  </a:lnTo>
                  <a:lnTo>
                    <a:pt x="314" y="53"/>
                  </a:lnTo>
                  <a:lnTo>
                    <a:pt x="326" y="66"/>
                  </a:lnTo>
                  <a:lnTo>
                    <a:pt x="336" y="80"/>
                  </a:lnTo>
                  <a:lnTo>
                    <a:pt x="345" y="96"/>
                  </a:lnTo>
                  <a:lnTo>
                    <a:pt x="353" y="111"/>
                  </a:lnTo>
                  <a:lnTo>
                    <a:pt x="360" y="128"/>
                  </a:lnTo>
                  <a:lnTo>
                    <a:pt x="365" y="147"/>
                  </a:lnTo>
                  <a:lnTo>
                    <a:pt x="367" y="165"/>
                  </a:lnTo>
                  <a:lnTo>
                    <a:pt x="369" y="183"/>
                  </a:lnTo>
                  <a:lnTo>
                    <a:pt x="367" y="202"/>
                  </a:lnTo>
                  <a:lnTo>
                    <a:pt x="365" y="220"/>
                  </a:lnTo>
                  <a:lnTo>
                    <a:pt x="360" y="237"/>
                  </a:lnTo>
                  <a:lnTo>
                    <a:pt x="353" y="254"/>
                  </a:lnTo>
                  <a:lnTo>
                    <a:pt x="345" y="271"/>
                  </a:lnTo>
                  <a:lnTo>
                    <a:pt x="336" y="285"/>
                  </a:lnTo>
                  <a:lnTo>
                    <a:pt x="326" y="300"/>
                  </a:lnTo>
                  <a:lnTo>
                    <a:pt x="314" y="313"/>
                  </a:lnTo>
                  <a:lnTo>
                    <a:pt x="301" y="324"/>
                  </a:lnTo>
                  <a:lnTo>
                    <a:pt x="287" y="335"/>
                  </a:lnTo>
                  <a:lnTo>
                    <a:pt x="271" y="345"/>
                  </a:lnTo>
                  <a:lnTo>
                    <a:pt x="256" y="352"/>
                  </a:lnTo>
                  <a:lnTo>
                    <a:pt x="239" y="358"/>
                  </a:lnTo>
                  <a:lnTo>
                    <a:pt x="221" y="363"/>
                  </a:lnTo>
                  <a:lnTo>
                    <a:pt x="202" y="366"/>
                  </a:lnTo>
                  <a:lnTo>
                    <a:pt x="184" y="367"/>
                  </a:lnTo>
                  <a:lnTo>
                    <a:pt x="165" y="366"/>
                  </a:lnTo>
                  <a:lnTo>
                    <a:pt x="147" y="363"/>
                  </a:lnTo>
                  <a:lnTo>
                    <a:pt x="128" y="358"/>
                  </a:lnTo>
                  <a:lnTo>
                    <a:pt x="112" y="352"/>
                  </a:lnTo>
                  <a:lnTo>
                    <a:pt x="96" y="345"/>
                  </a:lnTo>
                  <a:lnTo>
                    <a:pt x="80" y="335"/>
                  </a:lnTo>
                  <a:lnTo>
                    <a:pt x="66" y="324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5"/>
                  </a:lnTo>
                  <a:lnTo>
                    <a:pt x="22" y="271"/>
                  </a:lnTo>
                  <a:lnTo>
                    <a:pt x="14" y="254"/>
                  </a:lnTo>
                  <a:lnTo>
                    <a:pt x="8" y="237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0" name="Freeform 44"/>
            <p:cNvSpPr>
              <a:spLocks/>
            </p:cNvSpPr>
            <p:nvPr/>
          </p:nvSpPr>
          <p:spPr bwMode="auto">
            <a:xfrm>
              <a:off x="3908" y="3452"/>
              <a:ext cx="185" cy="184"/>
            </a:xfrm>
            <a:custGeom>
              <a:avLst/>
              <a:gdLst>
                <a:gd name="T0" fmla="*/ 0 w 369"/>
                <a:gd name="T1" fmla="*/ 165 h 367"/>
                <a:gd name="T2" fmla="*/ 8 w 369"/>
                <a:gd name="T3" fmla="*/ 128 h 367"/>
                <a:gd name="T4" fmla="*/ 22 w 369"/>
                <a:gd name="T5" fmla="*/ 96 h 367"/>
                <a:gd name="T6" fmla="*/ 41 w 369"/>
                <a:gd name="T7" fmla="*/ 66 h 367"/>
                <a:gd name="T8" fmla="*/ 66 w 369"/>
                <a:gd name="T9" fmla="*/ 41 h 367"/>
                <a:gd name="T10" fmla="*/ 96 w 369"/>
                <a:gd name="T11" fmla="*/ 22 h 367"/>
                <a:gd name="T12" fmla="*/ 128 w 369"/>
                <a:gd name="T13" fmla="*/ 8 h 367"/>
                <a:gd name="T14" fmla="*/ 165 w 369"/>
                <a:gd name="T15" fmla="*/ 0 h 367"/>
                <a:gd name="T16" fmla="*/ 202 w 369"/>
                <a:gd name="T17" fmla="*/ 0 h 367"/>
                <a:gd name="T18" fmla="*/ 239 w 369"/>
                <a:gd name="T19" fmla="*/ 8 h 367"/>
                <a:gd name="T20" fmla="*/ 271 w 369"/>
                <a:gd name="T21" fmla="*/ 22 h 367"/>
                <a:gd name="T22" fmla="*/ 301 w 369"/>
                <a:gd name="T23" fmla="*/ 41 h 367"/>
                <a:gd name="T24" fmla="*/ 326 w 369"/>
                <a:gd name="T25" fmla="*/ 66 h 367"/>
                <a:gd name="T26" fmla="*/ 345 w 369"/>
                <a:gd name="T27" fmla="*/ 96 h 367"/>
                <a:gd name="T28" fmla="*/ 360 w 369"/>
                <a:gd name="T29" fmla="*/ 128 h 367"/>
                <a:gd name="T30" fmla="*/ 367 w 369"/>
                <a:gd name="T31" fmla="*/ 165 h 367"/>
                <a:gd name="T32" fmla="*/ 367 w 369"/>
                <a:gd name="T33" fmla="*/ 202 h 367"/>
                <a:gd name="T34" fmla="*/ 360 w 369"/>
                <a:gd name="T35" fmla="*/ 237 h 367"/>
                <a:gd name="T36" fmla="*/ 345 w 369"/>
                <a:gd name="T37" fmla="*/ 271 h 367"/>
                <a:gd name="T38" fmla="*/ 326 w 369"/>
                <a:gd name="T39" fmla="*/ 300 h 367"/>
                <a:gd name="T40" fmla="*/ 301 w 369"/>
                <a:gd name="T41" fmla="*/ 324 h 367"/>
                <a:gd name="T42" fmla="*/ 271 w 369"/>
                <a:gd name="T43" fmla="*/ 345 h 367"/>
                <a:gd name="T44" fmla="*/ 239 w 369"/>
                <a:gd name="T45" fmla="*/ 358 h 367"/>
                <a:gd name="T46" fmla="*/ 202 w 369"/>
                <a:gd name="T47" fmla="*/ 366 h 367"/>
                <a:gd name="T48" fmla="*/ 165 w 369"/>
                <a:gd name="T49" fmla="*/ 366 h 367"/>
                <a:gd name="T50" fmla="*/ 128 w 369"/>
                <a:gd name="T51" fmla="*/ 358 h 367"/>
                <a:gd name="T52" fmla="*/ 96 w 369"/>
                <a:gd name="T53" fmla="*/ 345 h 367"/>
                <a:gd name="T54" fmla="*/ 66 w 369"/>
                <a:gd name="T55" fmla="*/ 324 h 367"/>
                <a:gd name="T56" fmla="*/ 41 w 369"/>
                <a:gd name="T57" fmla="*/ 300 h 367"/>
                <a:gd name="T58" fmla="*/ 22 w 369"/>
                <a:gd name="T59" fmla="*/ 271 h 367"/>
                <a:gd name="T60" fmla="*/ 8 w 369"/>
                <a:gd name="T61" fmla="*/ 237 h 367"/>
                <a:gd name="T62" fmla="*/ 0 w 369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367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1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1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8" y="8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2" y="0"/>
                  </a:lnTo>
                  <a:lnTo>
                    <a:pt x="221" y="2"/>
                  </a:lnTo>
                  <a:lnTo>
                    <a:pt x="239" y="8"/>
                  </a:lnTo>
                  <a:lnTo>
                    <a:pt x="256" y="14"/>
                  </a:lnTo>
                  <a:lnTo>
                    <a:pt x="271" y="22"/>
                  </a:lnTo>
                  <a:lnTo>
                    <a:pt x="287" y="31"/>
                  </a:lnTo>
                  <a:lnTo>
                    <a:pt x="301" y="41"/>
                  </a:lnTo>
                  <a:lnTo>
                    <a:pt x="314" y="53"/>
                  </a:lnTo>
                  <a:lnTo>
                    <a:pt x="326" y="66"/>
                  </a:lnTo>
                  <a:lnTo>
                    <a:pt x="336" y="80"/>
                  </a:lnTo>
                  <a:lnTo>
                    <a:pt x="345" y="96"/>
                  </a:lnTo>
                  <a:lnTo>
                    <a:pt x="353" y="111"/>
                  </a:lnTo>
                  <a:lnTo>
                    <a:pt x="360" y="128"/>
                  </a:lnTo>
                  <a:lnTo>
                    <a:pt x="365" y="147"/>
                  </a:lnTo>
                  <a:lnTo>
                    <a:pt x="367" y="165"/>
                  </a:lnTo>
                  <a:lnTo>
                    <a:pt x="369" y="183"/>
                  </a:lnTo>
                  <a:lnTo>
                    <a:pt x="367" y="202"/>
                  </a:lnTo>
                  <a:lnTo>
                    <a:pt x="365" y="220"/>
                  </a:lnTo>
                  <a:lnTo>
                    <a:pt x="360" y="237"/>
                  </a:lnTo>
                  <a:lnTo>
                    <a:pt x="353" y="254"/>
                  </a:lnTo>
                  <a:lnTo>
                    <a:pt x="345" y="271"/>
                  </a:lnTo>
                  <a:lnTo>
                    <a:pt x="336" y="285"/>
                  </a:lnTo>
                  <a:lnTo>
                    <a:pt x="326" y="300"/>
                  </a:lnTo>
                  <a:lnTo>
                    <a:pt x="314" y="313"/>
                  </a:lnTo>
                  <a:lnTo>
                    <a:pt x="301" y="324"/>
                  </a:lnTo>
                  <a:lnTo>
                    <a:pt x="287" y="335"/>
                  </a:lnTo>
                  <a:lnTo>
                    <a:pt x="271" y="345"/>
                  </a:lnTo>
                  <a:lnTo>
                    <a:pt x="256" y="352"/>
                  </a:lnTo>
                  <a:lnTo>
                    <a:pt x="239" y="358"/>
                  </a:lnTo>
                  <a:lnTo>
                    <a:pt x="221" y="363"/>
                  </a:lnTo>
                  <a:lnTo>
                    <a:pt x="202" y="366"/>
                  </a:lnTo>
                  <a:lnTo>
                    <a:pt x="184" y="367"/>
                  </a:lnTo>
                  <a:lnTo>
                    <a:pt x="165" y="366"/>
                  </a:lnTo>
                  <a:lnTo>
                    <a:pt x="147" y="363"/>
                  </a:lnTo>
                  <a:lnTo>
                    <a:pt x="128" y="358"/>
                  </a:lnTo>
                  <a:lnTo>
                    <a:pt x="112" y="352"/>
                  </a:lnTo>
                  <a:lnTo>
                    <a:pt x="96" y="345"/>
                  </a:lnTo>
                  <a:lnTo>
                    <a:pt x="80" y="335"/>
                  </a:lnTo>
                  <a:lnTo>
                    <a:pt x="66" y="324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5"/>
                  </a:lnTo>
                  <a:lnTo>
                    <a:pt x="22" y="271"/>
                  </a:lnTo>
                  <a:lnTo>
                    <a:pt x="14" y="254"/>
                  </a:lnTo>
                  <a:lnTo>
                    <a:pt x="8" y="237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1" name="Rectangle 45"/>
            <p:cNvSpPr>
              <a:spLocks noChangeArrowheads="1"/>
            </p:cNvSpPr>
            <p:nvPr/>
          </p:nvSpPr>
          <p:spPr bwMode="auto">
            <a:xfrm>
              <a:off x="3962" y="3486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7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232" name="Line 46"/>
            <p:cNvSpPr>
              <a:spLocks noChangeShapeType="1"/>
            </p:cNvSpPr>
            <p:nvPr/>
          </p:nvSpPr>
          <p:spPr bwMode="auto">
            <a:xfrm>
              <a:off x="3882" y="3334"/>
              <a:ext cx="119" cy="1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3" name="Freeform 47"/>
            <p:cNvSpPr>
              <a:spLocks/>
            </p:cNvSpPr>
            <p:nvPr/>
          </p:nvSpPr>
          <p:spPr bwMode="auto">
            <a:xfrm>
              <a:off x="2190" y="3038"/>
              <a:ext cx="184" cy="184"/>
            </a:xfrm>
            <a:custGeom>
              <a:avLst/>
              <a:gdLst>
                <a:gd name="T0" fmla="*/ 0 w 369"/>
                <a:gd name="T1" fmla="*/ 165 h 367"/>
                <a:gd name="T2" fmla="*/ 8 w 369"/>
                <a:gd name="T3" fmla="*/ 128 h 367"/>
                <a:gd name="T4" fmla="*/ 22 w 369"/>
                <a:gd name="T5" fmla="*/ 96 h 367"/>
                <a:gd name="T6" fmla="*/ 41 w 369"/>
                <a:gd name="T7" fmla="*/ 66 h 367"/>
                <a:gd name="T8" fmla="*/ 66 w 369"/>
                <a:gd name="T9" fmla="*/ 41 h 367"/>
                <a:gd name="T10" fmla="*/ 96 w 369"/>
                <a:gd name="T11" fmla="*/ 22 h 367"/>
                <a:gd name="T12" fmla="*/ 128 w 369"/>
                <a:gd name="T13" fmla="*/ 8 h 367"/>
                <a:gd name="T14" fmla="*/ 165 w 369"/>
                <a:gd name="T15" fmla="*/ 0 h 367"/>
                <a:gd name="T16" fmla="*/ 202 w 369"/>
                <a:gd name="T17" fmla="*/ 0 h 367"/>
                <a:gd name="T18" fmla="*/ 239 w 369"/>
                <a:gd name="T19" fmla="*/ 8 h 367"/>
                <a:gd name="T20" fmla="*/ 271 w 369"/>
                <a:gd name="T21" fmla="*/ 22 h 367"/>
                <a:gd name="T22" fmla="*/ 301 w 369"/>
                <a:gd name="T23" fmla="*/ 41 h 367"/>
                <a:gd name="T24" fmla="*/ 326 w 369"/>
                <a:gd name="T25" fmla="*/ 66 h 367"/>
                <a:gd name="T26" fmla="*/ 345 w 369"/>
                <a:gd name="T27" fmla="*/ 96 h 367"/>
                <a:gd name="T28" fmla="*/ 360 w 369"/>
                <a:gd name="T29" fmla="*/ 128 h 367"/>
                <a:gd name="T30" fmla="*/ 367 w 369"/>
                <a:gd name="T31" fmla="*/ 165 h 367"/>
                <a:gd name="T32" fmla="*/ 367 w 369"/>
                <a:gd name="T33" fmla="*/ 202 h 367"/>
                <a:gd name="T34" fmla="*/ 360 w 369"/>
                <a:gd name="T35" fmla="*/ 237 h 367"/>
                <a:gd name="T36" fmla="*/ 345 w 369"/>
                <a:gd name="T37" fmla="*/ 270 h 367"/>
                <a:gd name="T38" fmla="*/ 326 w 369"/>
                <a:gd name="T39" fmla="*/ 300 h 367"/>
                <a:gd name="T40" fmla="*/ 301 w 369"/>
                <a:gd name="T41" fmla="*/ 324 h 367"/>
                <a:gd name="T42" fmla="*/ 271 w 369"/>
                <a:gd name="T43" fmla="*/ 344 h 367"/>
                <a:gd name="T44" fmla="*/ 239 w 369"/>
                <a:gd name="T45" fmla="*/ 358 h 367"/>
                <a:gd name="T46" fmla="*/ 202 w 369"/>
                <a:gd name="T47" fmla="*/ 366 h 367"/>
                <a:gd name="T48" fmla="*/ 165 w 369"/>
                <a:gd name="T49" fmla="*/ 366 h 367"/>
                <a:gd name="T50" fmla="*/ 128 w 369"/>
                <a:gd name="T51" fmla="*/ 358 h 367"/>
                <a:gd name="T52" fmla="*/ 96 w 369"/>
                <a:gd name="T53" fmla="*/ 344 h 367"/>
                <a:gd name="T54" fmla="*/ 66 w 369"/>
                <a:gd name="T55" fmla="*/ 324 h 367"/>
                <a:gd name="T56" fmla="*/ 41 w 369"/>
                <a:gd name="T57" fmla="*/ 300 h 367"/>
                <a:gd name="T58" fmla="*/ 22 w 369"/>
                <a:gd name="T59" fmla="*/ 270 h 367"/>
                <a:gd name="T60" fmla="*/ 8 w 369"/>
                <a:gd name="T61" fmla="*/ 237 h 367"/>
                <a:gd name="T62" fmla="*/ 0 w 369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367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1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8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2" y="0"/>
                  </a:lnTo>
                  <a:lnTo>
                    <a:pt x="221" y="3"/>
                  </a:lnTo>
                  <a:lnTo>
                    <a:pt x="239" y="8"/>
                  </a:lnTo>
                  <a:lnTo>
                    <a:pt x="256" y="14"/>
                  </a:lnTo>
                  <a:lnTo>
                    <a:pt x="271" y="22"/>
                  </a:lnTo>
                  <a:lnTo>
                    <a:pt x="287" y="31"/>
                  </a:lnTo>
                  <a:lnTo>
                    <a:pt x="301" y="41"/>
                  </a:lnTo>
                  <a:lnTo>
                    <a:pt x="314" y="53"/>
                  </a:lnTo>
                  <a:lnTo>
                    <a:pt x="326" y="66"/>
                  </a:lnTo>
                  <a:lnTo>
                    <a:pt x="336" y="80"/>
                  </a:lnTo>
                  <a:lnTo>
                    <a:pt x="345" y="96"/>
                  </a:lnTo>
                  <a:lnTo>
                    <a:pt x="353" y="112"/>
                  </a:lnTo>
                  <a:lnTo>
                    <a:pt x="360" y="128"/>
                  </a:lnTo>
                  <a:lnTo>
                    <a:pt x="365" y="147"/>
                  </a:lnTo>
                  <a:lnTo>
                    <a:pt x="367" y="165"/>
                  </a:lnTo>
                  <a:lnTo>
                    <a:pt x="369" y="183"/>
                  </a:lnTo>
                  <a:lnTo>
                    <a:pt x="367" y="202"/>
                  </a:lnTo>
                  <a:lnTo>
                    <a:pt x="365" y="221"/>
                  </a:lnTo>
                  <a:lnTo>
                    <a:pt x="360" y="237"/>
                  </a:lnTo>
                  <a:lnTo>
                    <a:pt x="353" y="254"/>
                  </a:lnTo>
                  <a:lnTo>
                    <a:pt x="345" y="270"/>
                  </a:lnTo>
                  <a:lnTo>
                    <a:pt x="336" y="285"/>
                  </a:lnTo>
                  <a:lnTo>
                    <a:pt x="326" y="300"/>
                  </a:lnTo>
                  <a:lnTo>
                    <a:pt x="314" y="313"/>
                  </a:lnTo>
                  <a:lnTo>
                    <a:pt x="301" y="324"/>
                  </a:lnTo>
                  <a:lnTo>
                    <a:pt x="287" y="335"/>
                  </a:lnTo>
                  <a:lnTo>
                    <a:pt x="271" y="344"/>
                  </a:lnTo>
                  <a:lnTo>
                    <a:pt x="256" y="352"/>
                  </a:lnTo>
                  <a:lnTo>
                    <a:pt x="239" y="358"/>
                  </a:lnTo>
                  <a:lnTo>
                    <a:pt x="221" y="363"/>
                  </a:lnTo>
                  <a:lnTo>
                    <a:pt x="202" y="366"/>
                  </a:lnTo>
                  <a:lnTo>
                    <a:pt x="184" y="367"/>
                  </a:lnTo>
                  <a:lnTo>
                    <a:pt x="165" y="366"/>
                  </a:lnTo>
                  <a:lnTo>
                    <a:pt x="147" y="363"/>
                  </a:lnTo>
                  <a:lnTo>
                    <a:pt x="128" y="358"/>
                  </a:lnTo>
                  <a:lnTo>
                    <a:pt x="112" y="352"/>
                  </a:lnTo>
                  <a:lnTo>
                    <a:pt x="96" y="344"/>
                  </a:lnTo>
                  <a:lnTo>
                    <a:pt x="80" y="335"/>
                  </a:lnTo>
                  <a:lnTo>
                    <a:pt x="66" y="324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5"/>
                  </a:lnTo>
                  <a:lnTo>
                    <a:pt x="22" y="270"/>
                  </a:lnTo>
                  <a:lnTo>
                    <a:pt x="14" y="254"/>
                  </a:lnTo>
                  <a:lnTo>
                    <a:pt x="8" y="237"/>
                  </a:lnTo>
                  <a:lnTo>
                    <a:pt x="3" y="221"/>
                  </a:lnTo>
                  <a:lnTo>
                    <a:pt x="0" y="202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4" name="Freeform 48"/>
            <p:cNvSpPr>
              <a:spLocks/>
            </p:cNvSpPr>
            <p:nvPr/>
          </p:nvSpPr>
          <p:spPr bwMode="auto">
            <a:xfrm>
              <a:off x="2190" y="3038"/>
              <a:ext cx="184" cy="184"/>
            </a:xfrm>
            <a:custGeom>
              <a:avLst/>
              <a:gdLst>
                <a:gd name="T0" fmla="*/ 0 w 369"/>
                <a:gd name="T1" fmla="*/ 165 h 367"/>
                <a:gd name="T2" fmla="*/ 8 w 369"/>
                <a:gd name="T3" fmla="*/ 128 h 367"/>
                <a:gd name="T4" fmla="*/ 22 w 369"/>
                <a:gd name="T5" fmla="*/ 96 h 367"/>
                <a:gd name="T6" fmla="*/ 41 w 369"/>
                <a:gd name="T7" fmla="*/ 66 h 367"/>
                <a:gd name="T8" fmla="*/ 66 w 369"/>
                <a:gd name="T9" fmla="*/ 41 h 367"/>
                <a:gd name="T10" fmla="*/ 96 w 369"/>
                <a:gd name="T11" fmla="*/ 22 h 367"/>
                <a:gd name="T12" fmla="*/ 128 w 369"/>
                <a:gd name="T13" fmla="*/ 8 h 367"/>
                <a:gd name="T14" fmla="*/ 165 w 369"/>
                <a:gd name="T15" fmla="*/ 0 h 367"/>
                <a:gd name="T16" fmla="*/ 202 w 369"/>
                <a:gd name="T17" fmla="*/ 0 h 367"/>
                <a:gd name="T18" fmla="*/ 239 w 369"/>
                <a:gd name="T19" fmla="*/ 8 h 367"/>
                <a:gd name="T20" fmla="*/ 271 w 369"/>
                <a:gd name="T21" fmla="*/ 22 h 367"/>
                <a:gd name="T22" fmla="*/ 301 w 369"/>
                <a:gd name="T23" fmla="*/ 41 h 367"/>
                <a:gd name="T24" fmla="*/ 326 w 369"/>
                <a:gd name="T25" fmla="*/ 66 h 367"/>
                <a:gd name="T26" fmla="*/ 345 w 369"/>
                <a:gd name="T27" fmla="*/ 96 h 367"/>
                <a:gd name="T28" fmla="*/ 360 w 369"/>
                <a:gd name="T29" fmla="*/ 128 h 367"/>
                <a:gd name="T30" fmla="*/ 367 w 369"/>
                <a:gd name="T31" fmla="*/ 165 h 367"/>
                <a:gd name="T32" fmla="*/ 367 w 369"/>
                <a:gd name="T33" fmla="*/ 202 h 367"/>
                <a:gd name="T34" fmla="*/ 360 w 369"/>
                <a:gd name="T35" fmla="*/ 237 h 367"/>
                <a:gd name="T36" fmla="*/ 345 w 369"/>
                <a:gd name="T37" fmla="*/ 270 h 367"/>
                <a:gd name="T38" fmla="*/ 326 w 369"/>
                <a:gd name="T39" fmla="*/ 300 h 367"/>
                <a:gd name="T40" fmla="*/ 301 w 369"/>
                <a:gd name="T41" fmla="*/ 324 h 367"/>
                <a:gd name="T42" fmla="*/ 271 w 369"/>
                <a:gd name="T43" fmla="*/ 344 h 367"/>
                <a:gd name="T44" fmla="*/ 239 w 369"/>
                <a:gd name="T45" fmla="*/ 358 h 367"/>
                <a:gd name="T46" fmla="*/ 202 w 369"/>
                <a:gd name="T47" fmla="*/ 366 h 367"/>
                <a:gd name="T48" fmla="*/ 165 w 369"/>
                <a:gd name="T49" fmla="*/ 366 h 367"/>
                <a:gd name="T50" fmla="*/ 128 w 369"/>
                <a:gd name="T51" fmla="*/ 358 h 367"/>
                <a:gd name="T52" fmla="*/ 96 w 369"/>
                <a:gd name="T53" fmla="*/ 344 h 367"/>
                <a:gd name="T54" fmla="*/ 66 w 369"/>
                <a:gd name="T55" fmla="*/ 324 h 367"/>
                <a:gd name="T56" fmla="*/ 41 w 369"/>
                <a:gd name="T57" fmla="*/ 300 h 367"/>
                <a:gd name="T58" fmla="*/ 22 w 369"/>
                <a:gd name="T59" fmla="*/ 270 h 367"/>
                <a:gd name="T60" fmla="*/ 8 w 369"/>
                <a:gd name="T61" fmla="*/ 237 h 367"/>
                <a:gd name="T62" fmla="*/ 0 w 369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367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1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8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2" y="0"/>
                  </a:lnTo>
                  <a:lnTo>
                    <a:pt x="221" y="3"/>
                  </a:lnTo>
                  <a:lnTo>
                    <a:pt x="239" y="8"/>
                  </a:lnTo>
                  <a:lnTo>
                    <a:pt x="256" y="14"/>
                  </a:lnTo>
                  <a:lnTo>
                    <a:pt x="271" y="22"/>
                  </a:lnTo>
                  <a:lnTo>
                    <a:pt x="287" y="31"/>
                  </a:lnTo>
                  <a:lnTo>
                    <a:pt x="301" y="41"/>
                  </a:lnTo>
                  <a:lnTo>
                    <a:pt x="314" y="53"/>
                  </a:lnTo>
                  <a:lnTo>
                    <a:pt x="326" y="66"/>
                  </a:lnTo>
                  <a:lnTo>
                    <a:pt x="336" y="80"/>
                  </a:lnTo>
                  <a:lnTo>
                    <a:pt x="345" y="96"/>
                  </a:lnTo>
                  <a:lnTo>
                    <a:pt x="353" y="112"/>
                  </a:lnTo>
                  <a:lnTo>
                    <a:pt x="360" y="128"/>
                  </a:lnTo>
                  <a:lnTo>
                    <a:pt x="365" y="147"/>
                  </a:lnTo>
                  <a:lnTo>
                    <a:pt x="367" y="165"/>
                  </a:lnTo>
                  <a:lnTo>
                    <a:pt x="369" y="183"/>
                  </a:lnTo>
                  <a:lnTo>
                    <a:pt x="367" y="202"/>
                  </a:lnTo>
                  <a:lnTo>
                    <a:pt x="365" y="221"/>
                  </a:lnTo>
                  <a:lnTo>
                    <a:pt x="360" y="237"/>
                  </a:lnTo>
                  <a:lnTo>
                    <a:pt x="353" y="254"/>
                  </a:lnTo>
                  <a:lnTo>
                    <a:pt x="345" y="270"/>
                  </a:lnTo>
                  <a:lnTo>
                    <a:pt x="336" y="285"/>
                  </a:lnTo>
                  <a:lnTo>
                    <a:pt x="326" y="300"/>
                  </a:lnTo>
                  <a:lnTo>
                    <a:pt x="314" y="313"/>
                  </a:lnTo>
                  <a:lnTo>
                    <a:pt x="301" y="324"/>
                  </a:lnTo>
                  <a:lnTo>
                    <a:pt x="287" y="335"/>
                  </a:lnTo>
                  <a:lnTo>
                    <a:pt x="271" y="344"/>
                  </a:lnTo>
                  <a:lnTo>
                    <a:pt x="256" y="352"/>
                  </a:lnTo>
                  <a:lnTo>
                    <a:pt x="239" y="358"/>
                  </a:lnTo>
                  <a:lnTo>
                    <a:pt x="221" y="363"/>
                  </a:lnTo>
                  <a:lnTo>
                    <a:pt x="202" y="366"/>
                  </a:lnTo>
                  <a:lnTo>
                    <a:pt x="184" y="367"/>
                  </a:lnTo>
                  <a:lnTo>
                    <a:pt x="165" y="366"/>
                  </a:lnTo>
                  <a:lnTo>
                    <a:pt x="147" y="363"/>
                  </a:lnTo>
                  <a:lnTo>
                    <a:pt x="128" y="358"/>
                  </a:lnTo>
                  <a:lnTo>
                    <a:pt x="112" y="352"/>
                  </a:lnTo>
                  <a:lnTo>
                    <a:pt x="96" y="344"/>
                  </a:lnTo>
                  <a:lnTo>
                    <a:pt x="80" y="335"/>
                  </a:lnTo>
                  <a:lnTo>
                    <a:pt x="66" y="324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5"/>
                  </a:lnTo>
                  <a:lnTo>
                    <a:pt x="22" y="270"/>
                  </a:lnTo>
                  <a:lnTo>
                    <a:pt x="14" y="254"/>
                  </a:lnTo>
                  <a:lnTo>
                    <a:pt x="8" y="237"/>
                  </a:lnTo>
                  <a:lnTo>
                    <a:pt x="3" y="221"/>
                  </a:lnTo>
                  <a:lnTo>
                    <a:pt x="0" y="202"/>
                  </a:lnTo>
                  <a:lnTo>
                    <a:pt x="0" y="18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5" name="Rectangle 49"/>
            <p:cNvSpPr>
              <a:spLocks noChangeArrowheads="1"/>
            </p:cNvSpPr>
            <p:nvPr/>
          </p:nvSpPr>
          <p:spPr bwMode="auto">
            <a:xfrm>
              <a:off x="2243" y="3071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236" name="Freeform 50"/>
            <p:cNvSpPr>
              <a:spLocks/>
            </p:cNvSpPr>
            <p:nvPr/>
          </p:nvSpPr>
          <p:spPr bwMode="auto">
            <a:xfrm>
              <a:off x="2068" y="3268"/>
              <a:ext cx="184" cy="183"/>
            </a:xfrm>
            <a:custGeom>
              <a:avLst/>
              <a:gdLst>
                <a:gd name="T0" fmla="*/ 0 w 367"/>
                <a:gd name="T1" fmla="*/ 165 h 368"/>
                <a:gd name="T2" fmla="*/ 8 w 367"/>
                <a:gd name="T3" fmla="*/ 129 h 368"/>
                <a:gd name="T4" fmla="*/ 22 w 367"/>
                <a:gd name="T5" fmla="*/ 96 h 368"/>
                <a:gd name="T6" fmla="*/ 41 w 367"/>
                <a:gd name="T7" fmla="*/ 67 h 368"/>
                <a:gd name="T8" fmla="*/ 66 w 367"/>
                <a:gd name="T9" fmla="*/ 42 h 368"/>
                <a:gd name="T10" fmla="*/ 96 w 367"/>
                <a:gd name="T11" fmla="*/ 22 h 368"/>
                <a:gd name="T12" fmla="*/ 128 w 367"/>
                <a:gd name="T13" fmla="*/ 8 h 368"/>
                <a:gd name="T14" fmla="*/ 165 w 367"/>
                <a:gd name="T15" fmla="*/ 0 h 368"/>
                <a:gd name="T16" fmla="*/ 202 w 367"/>
                <a:gd name="T17" fmla="*/ 0 h 368"/>
                <a:gd name="T18" fmla="*/ 237 w 367"/>
                <a:gd name="T19" fmla="*/ 8 h 368"/>
                <a:gd name="T20" fmla="*/ 271 w 367"/>
                <a:gd name="T21" fmla="*/ 22 h 368"/>
                <a:gd name="T22" fmla="*/ 300 w 367"/>
                <a:gd name="T23" fmla="*/ 42 h 368"/>
                <a:gd name="T24" fmla="*/ 324 w 367"/>
                <a:gd name="T25" fmla="*/ 67 h 368"/>
                <a:gd name="T26" fmla="*/ 345 w 367"/>
                <a:gd name="T27" fmla="*/ 96 h 368"/>
                <a:gd name="T28" fmla="*/ 358 w 367"/>
                <a:gd name="T29" fmla="*/ 129 h 368"/>
                <a:gd name="T30" fmla="*/ 366 w 367"/>
                <a:gd name="T31" fmla="*/ 165 h 368"/>
                <a:gd name="T32" fmla="*/ 366 w 367"/>
                <a:gd name="T33" fmla="*/ 203 h 368"/>
                <a:gd name="T34" fmla="*/ 358 w 367"/>
                <a:gd name="T35" fmla="*/ 238 h 368"/>
                <a:gd name="T36" fmla="*/ 345 w 367"/>
                <a:gd name="T37" fmla="*/ 272 h 368"/>
                <a:gd name="T38" fmla="*/ 324 w 367"/>
                <a:gd name="T39" fmla="*/ 300 h 368"/>
                <a:gd name="T40" fmla="*/ 300 w 367"/>
                <a:gd name="T41" fmla="*/ 325 h 368"/>
                <a:gd name="T42" fmla="*/ 271 w 367"/>
                <a:gd name="T43" fmla="*/ 346 h 368"/>
                <a:gd name="T44" fmla="*/ 237 w 367"/>
                <a:gd name="T45" fmla="*/ 359 h 368"/>
                <a:gd name="T46" fmla="*/ 202 w 367"/>
                <a:gd name="T47" fmla="*/ 366 h 368"/>
                <a:gd name="T48" fmla="*/ 165 w 367"/>
                <a:gd name="T49" fmla="*/ 366 h 368"/>
                <a:gd name="T50" fmla="*/ 128 w 367"/>
                <a:gd name="T51" fmla="*/ 359 h 368"/>
                <a:gd name="T52" fmla="*/ 96 w 367"/>
                <a:gd name="T53" fmla="*/ 346 h 368"/>
                <a:gd name="T54" fmla="*/ 66 w 367"/>
                <a:gd name="T55" fmla="*/ 325 h 368"/>
                <a:gd name="T56" fmla="*/ 41 w 367"/>
                <a:gd name="T57" fmla="*/ 300 h 368"/>
                <a:gd name="T58" fmla="*/ 22 w 367"/>
                <a:gd name="T59" fmla="*/ 272 h 368"/>
                <a:gd name="T60" fmla="*/ 8 w 367"/>
                <a:gd name="T61" fmla="*/ 238 h 368"/>
                <a:gd name="T62" fmla="*/ 0 w 367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8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2" y="0"/>
                  </a:lnTo>
                  <a:lnTo>
                    <a:pt x="221" y="3"/>
                  </a:lnTo>
                  <a:lnTo>
                    <a:pt x="237" y="8"/>
                  </a:lnTo>
                  <a:lnTo>
                    <a:pt x="254" y="15"/>
                  </a:lnTo>
                  <a:lnTo>
                    <a:pt x="271" y="22"/>
                  </a:lnTo>
                  <a:lnTo>
                    <a:pt x="285" y="31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4" y="67"/>
                  </a:lnTo>
                  <a:lnTo>
                    <a:pt x="335" y="81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3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3"/>
                  </a:lnTo>
                  <a:lnTo>
                    <a:pt x="363" y="221"/>
                  </a:lnTo>
                  <a:lnTo>
                    <a:pt x="358" y="238"/>
                  </a:lnTo>
                  <a:lnTo>
                    <a:pt x="352" y="255"/>
                  </a:lnTo>
                  <a:lnTo>
                    <a:pt x="345" y="272"/>
                  </a:lnTo>
                  <a:lnTo>
                    <a:pt x="335" y="286"/>
                  </a:lnTo>
                  <a:lnTo>
                    <a:pt x="324" y="300"/>
                  </a:lnTo>
                  <a:lnTo>
                    <a:pt x="313" y="313"/>
                  </a:lnTo>
                  <a:lnTo>
                    <a:pt x="300" y="325"/>
                  </a:lnTo>
                  <a:lnTo>
                    <a:pt x="285" y="335"/>
                  </a:lnTo>
                  <a:lnTo>
                    <a:pt x="271" y="346"/>
                  </a:lnTo>
                  <a:lnTo>
                    <a:pt x="254" y="352"/>
                  </a:lnTo>
                  <a:lnTo>
                    <a:pt x="237" y="359"/>
                  </a:lnTo>
                  <a:lnTo>
                    <a:pt x="221" y="364"/>
                  </a:lnTo>
                  <a:lnTo>
                    <a:pt x="202" y="366"/>
                  </a:lnTo>
                  <a:lnTo>
                    <a:pt x="183" y="368"/>
                  </a:lnTo>
                  <a:lnTo>
                    <a:pt x="165" y="366"/>
                  </a:lnTo>
                  <a:lnTo>
                    <a:pt x="147" y="364"/>
                  </a:lnTo>
                  <a:lnTo>
                    <a:pt x="128" y="359"/>
                  </a:lnTo>
                  <a:lnTo>
                    <a:pt x="111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8" y="238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7" name="Freeform 51"/>
            <p:cNvSpPr>
              <a:spLocks/>
            </p:cNvSpPr>
            <p:nvPr/>
          </p:nvSpPr>
          <p:spPr bwMode="auto">
            <a:xfrm>
              <a:off x="2068" y="3268"/>
              <a:ext cx="184" cy="183"/>
            </a:xfrm>
            <a:custGeom>
              <a:avLst/>
              <a:gdLst>
                <a:gd name="T0" fmla="*/ 0 w 367"/>
                <a:gd name="T1" fmla="*/ 165 h 368"/>
                <a:gd name="T2" fmla="*/ 8 w 367"/>
                <a:gd name="T3" fmla="*/ 129 h 368"/>
                <a:gd name="T4" fmla="*/ 22 w 367"/>
                <a:gd name="T5" fmla="*/ 96 h 368"/>
                <a:gd name="T6" fmla="*/ 41 w 367"/>
                <a:gd name="T7" fmla="*/ 67 h 368"/>
                <a:gd name="T8" fmla="*/ 66 w 367"/>
                <a:gd name="T9" fmla="*/ 42 h 368"/>
                <a:gd name="T10" fmla="*/ 96 w 367"/>
                <a:gd name="T11" fmla="*/ 22 h 368"/>
                <a:gd name="T12" fmla="*/ 128 w 367"/>
                <a:gd name="T13" fmla="*/ 8 h 368"/>
                <a:gd name="T14" fmla="*/ 165 w 367"/>
                <a:gd name="T15" fmla="*/ 0 h 368"/>
                <a:gd name="T16" fmla="*/ 202 w 367"/>
                <a:gd name="T17" fmla="*/ 0 h 368"/>
                <a:gd name="T18" fmla="*/ 237 w 367"/>
                <a:gd name="T19" fmla="*/ 8 h 368"/>
                <a:gd name="T20" fmla="*/ 271 w 367"/>
                <a:gd name="T21" fmla="*/ 22 h 368"/>
                <a:gd name="T22" fmla="*/ 300 w 367"/>
                <a:gd name="T23" fmla="*/ 42 h 368"/>
                <a:gd name="T24" fmla="*/ 324 w 367"/>
                <a:gd name="T25" fmla="*/ 67 h 368"/>
                <a:gd name="T26" fmla="*/ 345 w 367"/>
                <a:gd name="T27" fmla="*/ 96 h 368"/>
                <a:gd name="T28" fmla="*/ 358 w 367"/>
                <a:gd name="T29" fmla="*/ 129 h 368"/>
                <a:gd name="T30" fmla="*/ 366 w 367"/>
                <a:gd name="T31" fmla="*/ 165 h 368"/>
                <a:gd name="T32" fmla="*/ 366 w 367"/>
                <a:gd name="T33" fmla="*/ 203 h 368"/>
                <a:gd name="T34" fmla="*/ 358 w 367"/>
                <a:gd name="T35" fmla="*/ 238 h 368"/>
                <a:gd name="T36" fmla="*/ 345 w 367"/>
                <a:gd name="T37" fmla="*/ 272 h 368"/>
                <a:gd name="T38" fmla="*/ 324 w 367"/>
                <a:gd name="T39" fmla="*/ 300 h 368"/>
                <a:gd name="T40" fmla="*/ 300 w 367"/>
                <a:gd name="T41" fmla="*/ 325 h 368"/>
                <a:gd name="T42" fmla="*/ 271 w 367"/>
                <a:gd name="T43" fmla="*/ 346 h 368"/>
                <a:gd name="T44" fmla="*/ 237 w 367"/>
                <a:gd name="T45" fmla="*/ 359 h 368"/>
                <a:gd name="T46" fmla="*/ 202 w 367"/>
                <a:gd name="T47" fmla="*/ 366 h 368"/>
                <a:gd name="T48" fmla="*/ 165 w 367"/>
                <a:gd name="T49" fmla="*/ 366 h 368"/>
                <a:gd name="T50" fmla="*/ 128 w 367"/>
                <a:gd name="T51" fmla="*/ 359 h 368"/>
                <a:gd name="T52" fmla="*/ 96 w 367"/>
                <a:gd name="T53" fmla="*/ 346 h 368"/>
                <a:gd name="T54" fmla="*/ 66 w 367"/>
                <a:gd name="T55" fmla="*/ 325 h 368"/>
                <a:gd name="T56" fmla="*/ 41 w 367"/>
                <a:gd name="T57" fmla="*/ 300 h 368"/>
                <a:gd name="T58" fmla="*/ 22 w 367"/>
                <a:gd name="T59" fmla="*/ 272 h 368"/>
                <a:gd name="T60" fmla="*/ 8 w 367"/>
                <a:gd name="T61" fmla="*/ 238 h 368"/>
                <a:gd name="T62" fmla="*/ 0 w 367"/>
                <a:gd name="T6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165"/>
                  </a:lnTo>
                  <a:lnTo>
                    <a:pt x="2" y="147"/>
                  </a:lnTo>
                  <a:lnTo>
                    <a:pt x="8" y="129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1" y="81"/>
                  </a:lnTo>
                  <a:lnTo>
                    <a:pt x="41" y="67"/>
                  </a:lnTo>
                  <a:lnTo>
                    <a:pt x="53" y="54"/>
                  </a:lnTo>
                  <a:lnTo>
                    <a:pt x="66" y="42"/>
                  </a:lnTo>
                  <a:lnTo>
                    <a:pt x="80" y="31"/>
                  </a:lnTo>
                  <a:lnTo>
                    <a:pt x="96" y="22"/>
                  </a:lnTo>
                  <a:lnTo>
                    <a:pt x="111" y="15"/>
                  </a:lnTo>
                  <a:lnTo>
                    <a:pt x="128" y="8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3" y="0"/>
                  </a:lnTo>
                  <a:lnTo>
                    <a:pt x="202" y="0"/>
                  </a:lnTo>
                  <a:lnTo>
                    <a:pt x="221" y="3"/>
                  </a:lnTo>
                  <a:lnTo>
                    <a:pt x="237" y="8"/>
                  </a:lnTo>
                  <a:lnTo>
                    <a:pt x="254" y="15"/>
                  </a:lnTo>
                  <a:lnTo>
                    <a:pt x="271" y="22"/>
                  </a:lnTo>
                  <a:lnTo>
                    <a:pt x="285" y="31"/>
                  </a:lnTo>
                  <a:lnTo>
                    <a:pt x="300" y="42"/>
                  </a:lnTo>
                  <a:lnTo>
                    <a:pt x="313" y="54"/>
                  </a:lnTo>
                  <a:lnTo>
                    <a:pt x="324" y="67"/>
                  </a:lnTo>
                  <a:lnTo>
                    <a:pt x="335" y="81"/>
                  </a:lnTo>
                  <a:lnTo>
                    <a:pt x="345" y="96"/>
                  </a:lnTo>
                  <a:lnTo>
                    <a:pt x="352" y="112"/>
                  </a:lnTo>
                  <a:lnTo>
                    <a:pt x="358" y="129"/>
                  </a:lnTo>
                  <a:lnTo>
                    <a:pt x="363" y="147"/>
                  </a:lnTo>
                  <a:lnTo>
                    <a:pt x="366" y="165"/>
                  </a:lnTo>
                  <a:lnTo>
                    <a:pt x="367" y="183"/>
                  </a:lnTo>
                  <a:lnTo>
                    <a:pt x="366" y="203"/>
                  </a:lnTo>
                  <a:lnTo>
                    <a:pt x="363" y="221"/>
                  </a:lnTo>
                  <a:lnTo>
                    <a:pt x="358" y="238"/>
                  </a:lnTo>
                  <a:lnTo>
                    <a:pt x="352" y="255"/>
                  </a:lnTo>
                  <a:lnTo>
                    <a:pt x="345" y="272"/>
                  </a:lnTo>
                  <a:lnTo>
                    <a:pt x="335" y="286"/>
                  </a:lnTo>
                  <a:lnTo>
                    <a:pt x="324" y="300"/>
                  </a:lnTo>
                  <a:lnTo>
                    <a:pt x="313" y="313"/>
                  </a:lnTo>
                  <a:lnTo>
                    <a:pt x="300" y="325"/>
                  </a:lnTo>
                  <a:lnTo>
                    <a:pt x="285" y="335"/>
                  </a:lnTo>
                  <a:lnTo>
                    <a:pt x="271" y="346"/>
                  </a:lnTo>
                  <a:lnTo>
                    <a:pt x="254" y="352"/>
                  </a:lnTo>
                  <a:lnTo>
                    <a:pt x="237" y="359"/>
                  </a:lnTo>
                  <a:lnTo>
                    <a:pt x="221" y="364"/>
                  </a:lnTo>
                  <a:lnTo>
                    <a:pt x="202" y="366"/>
                  </a:lnTo>
                  <a:lnTo>
                    <a:pt x="183" y="368"/>
                  </a:lnTo>
                  <a:lnTo>
                    <a:pt x="165" y="366"/>
                  </a:lnTo>
                  <a:lnTo>
                    <a:pt x="147" y="364"/>
                  </a:lnTo>
                  <a:lnTo>
                    <a:pt x="128" y="359"/>
                  </a:lnTo>
                  <a:lnTo>
                    <a:pt x="111" y="352"/>
                  </a:lnTo>
                  <a:lnTo>
                    <a:pt x="96" y="346"/>
                  </a:lnTo>
                  <a:lnTo>
                    <a:pt x="80" y="335"/>
                  </a:lnTo>
                  <a:lnTo>
                    <a:pt x="66" y="325"/>
                  </a:lnTo>
                  <a:lnTo>
                    <a:pt x="53" y="313"/>
                  </a:lnTo>
                  <a:lnTo>
                    <a:pt x="41" y="300"/>
                  </a:lnTo>
                  <a:lnTo>
                    <a:pt x="31" y="286"/>
                  </a:lnTo>
                  <a:lnTo>
                    <a:pt x="22" y="272"/>
                  </a:lnTo>
                  <a:lnTo>
                    <a:pt x="14" y="255"/>
                  </a:lnTo>
                  <a:lnTo>
                    <a:pt x="8" y="238"/>
                  </a:lnTo>
                  <a:lnTo>
                    <a:pt x="2" y="221"/>
                  </a:lnTo>
                  <a:lnTo>
                    <a:pt x="0" y="203"/>
                  </a:lnTo>
                  <a:lnTo>
                    <a:pt x="0" y="18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8" name="Rectangle 52"/>
            <p:cNvSpPr>
              <a:spLocks noChangeArrowheads="1"/>
            </p:cNvSpPr>
            <p:nvPr/>
          </p:nvSpPr>
          <p:spPr bwMode="auto">
            <a:xfrm>
              <a:off x="2121" y="3301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6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239" name="Freeform 53"/>
            <p:cNvSpPr>
              <a:spLocks/>
            </p:cNvSpPr>
            <p:nvPr/>
          </p:nvSpPr>
          <p:spPr bwMode="auto">
            <a:xfrm>
              <a:off x="1914" y="3482"/>
              <a:ext cx="184" cy="184"/>
            </a:xfrm>
            <a:custGeom>
              <a:avLst/>
              <a:gdLst>
                <a:gd name="T0" fmla="*/ 0 w 369"/>
                <a:gd name="T1" fmla="*/ 165 h 367"/>
                <a:gd name="T2" fmla="*/ 8 w 369"/>
                <a:gd name="T3" fmla="*/ 128 h 367"/>
                <a:gd name="T4" fmla="*/ 22 w 369"/>
                <a:gd name="T5" fmla="*/ 96 h 367"/>
                <a:gd name="T6" fmla="*/ 42 w 369"/>
                <a:gd name="T7" fmla="*/ 66 h 367"/>
                <a:gd name="T8" fmla="*/ 66 w 369"/>
                <a:gd name="T9" fmla="*/ 41 h 367"/>
                <a:gd name="T10" fmla="*/ 96 w 369"/>
                <a:gd name="T11" fmla="*/ 22 h 367"/>
                <a:gd name="T12" fmla="*/ 129 w 369"/>
                <a:gd name="T13" fmla="*/ 8 h 367"/>
                <a:gd name="T14" fmla="*/ 165 w 369"/>
                <a:gd name="T15" fmla="*/ 0 h 367"/>
                <a:gd name="T16" fmla="*/ 203 w 369"/>
                <a:gd name="T17" fmla="*/ 0 h 367"/>
                <a:gd name="T18" fmla="*/ 239 w 369"/>
                <a:gd name="T19" fmla="*/ 8 h 367"/>
                <a:gd name="T20" fmla="*/ 271 w 369"/>
                <a:gd name="T21" fmla="*/ 22 h 367"/>
                <a:gd name="T22" fmla="*/ 301 w 369"/>
                <a:gd name="T23" fmla="*/ 41 h 367"/>
                <a:gd name="T24" fmla="*/ 326 w 369"/>
                <a:gd name="T25" fmla="*/ 66 h 367"/>
                <a:gd name="T26" fmla="*/ 345 w 369"/>
                <a:gd name="T27" fmla="*/ 96 h 367"/>
                <a:gd name="T28" fmla="*/ 360 w 369"/>
                <a:gd name="T29" fmla="*/ 128 h 367"/>
                <a:gd name="T30" fmla="*/ 368 w 369"/>
                <a:gd name="T31" fmla="*/ 165 h 367"/>
                <a:gd name="T32" fmla="*/ 368 w 369"/>
                <a:gd name="T33" fmla="*/ 202 h 367"/>
                <a:gd name="T34" fmla="*/ 360 w 369"/>
                <a:gd name="T35" fmla="*/ 237 h 367"/>
                <a:gd name="T36" fmla="*/ 345 w 369"/>
                <a:gd name="T37" fmla="*/ 271 h 367"/>
                <a:gd name="T38" fmla="*/ 326 w 369"/>
                <a:gd name="T39" fmla="*/ 300 h 367"/>
                <a:gd name="T40" fmla="*/ 301 w 369"/>
                <a:gd name="T41" fmla="*/ 324 h 367"/>
                <a:gd name="T42" fmla="*/ 271 w 369"/>
                <a:gd name="T43" fmla="*/ 345 h 367"/>
                <a:gd name="T44" fmla="*/ 239 w 369"/>
                <a:gd name="T45" fmla="*/ 358 h 367"/>
                <a:gd name="T46" fmla="*/ 203 w 369"/>
                <a:gd name="T47" fmla="*/ 366 h 367"/>
                <a:gd name="T48" fmla="*/ 165 w 369"/>
                <a:gd name="T49" fmla="*/ 366 h 367"/>
                <a:gd name="T50" fmla="*/ 129 w 369"/>
                <a:gd name="T51" fmla="*/ 358 h 367"/>
                <a:gd name="T52" fmla="*/ 96 w 369"/>
                <a:gd name="T53" fmla="*/ 345 h 367"/>
                <a:gd name="T54" fmla="*/ 66 w 369"/>
                <a:gd name="T55" fmla="*/ 324 h 367"/>
                <a:gd name="T56" fmla="*/ 42 w 369"/>
                <a:gd name="T57" fmla="*/ 300 h 367"/>
                <a:gd name="T58" fmla="*/ 22 w 369"/>
                <a:gd name="T59" fmla="*/ 271 h 367"/>
                <a:gd name="T60" fmla="*/ 8 w 369"/>
                <a:gd name="T61" fmla="*/ 237 h 367"/>
                <a:gd name="T62" fmla="*/ 0 w 369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367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1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1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8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3" y="0"/>
                  </a:lnTo>
                  <a:lnTo>
                    <a:pt x="221" y="2"/>
                  </a:lnTo>
                  <a:lnTo>
                    <a:pt x="239" y="8"/>
                  </a:lnTo>
                  <a:lnTo>
                    <a:pt x="256" y="14"/>
                  </a:lnTo>
                  <a:lnTo>
                    <a:pt x="271" y="22"/>
                  </a:lnTo>
                  <a:lnTo>
                    <a:pt x="287" y="31"/>
                  </a:lnTo>
                  <a:lnTo>
                    <a:pt x="301" y="41"/>
                  </a:lnTo>
                  <a:lnTo>
                    <a:pt x="314" y="53"/>
                  </a:lnTo>
                  <a:lnTo>
                    <a:pt x="326" y="66"/>
                  </a:lnTo>
                  <a:lnTo>
                    <a:pt x="336" y="80"/>
                  </a:lnTo>
                  <a:lnTo>
                    <a:pt x="345" y="96"/>
                  </a:lnTo>
                  <a:lnTo>
                    <a:pt x="353" y="111"/>
                  </a:lnTo>
                  <a:lnTo>
                    <a:pt x="360" y="128"/>
                  </a:lnTo>
                  <a:lnTo>
                    <a:pt x="365" y="147"/>
                  </a:lnTo>
                  <a:lnTo>
                    <a:pt x="368" y="165"/>
                  </a:lnTo>
                  <a:lnTo>
                    <a:pt x="369" y="183"/>
                  </a:lnTo>
                  <a:lnTo>
                    <a:pt x="368" y="202"/>
                  </a:lnTo>
                  <a:lnTo>
                    <a:pt x="365" y="220"/>
                  </a:lnTo>
                  <a:lnTo>
                    <a:pt x="360" y="237"/>
                  </a:lnTo>
                  <a:lnTo>
                    <a:pt x="353" y="254"/>
                  </a:lnTo>
                  <a:lnTo>
                    <a:pt x="345" y="271"/>
                  </a:lnTo>
                  <a:lnTo>
                    <a:pt x="336" y="285"/>
                  </a:lnTo>
                  <a:lnTo>
                    <a:pt x="326" y="300"/>
                  </a:lnTo>
                  <a:lnTo>
                    <a:pt x="314" y="313"/>
                  </a:lnTo>
                  <a:lnTo>
                    <a:pt x="301" y="324"/>
                  </a:lnTo>
                  <a:lnTo>
                    <a:pt x="287" y="335"/>
                  </a:lnTo>
                  <a:lnTo>
                    <a:pt x="271" y="345"/>
                  </a:lnTo>
                  <a:lnTo>
                    <a:pt x="256" y="352"/>
                  </a:lnTo>
                  <a:lnTo>
                    <a:pt x="239" y="358"/>
                  </a:lnTo>
                  <a:lnTo>
                    <a:pt x="221" y="363"/>
                  </a:lnTo>
                  <a:lnTo>
                    <a:pt x="203" y="366"/>
                  </a:lnTo>
                  <a:lnTo>
                    <a:pt x="184" y="367"/>
                  </a:lnTo>
                  <a:lnTo>
                    <a:pt x="165" y="366"/>
                  </a:lnTo>
                  <a:lnTo>
                    <a:pt x="147" y="363"/>
                  </a:lnTo>
                  <a:lnTo>
                    <a:pt x="129" y="358"/>
                  </a:lnTo>
                  <a:lnTo>
                    <a:pt x="112" y="352"/>
                  </a:lnTo>
                  <a:lnTo>
                    <a:pt x="96" y="345"/>
                  </a:lnTo>
                  <a:lnTo>
                    <a:pt x="81" y="335"/>
                  </a:lnTo>
                  <a:lnTo>
                    <a:pt x="66" y="324"/>
                  </a:lnTo>
                  <a:lnTo>
                    <a:pt x="53" y="313"/>
                  </a:lnTo>
                  <a:lnTo>
                    <a:pt x="42" y="300"/>
                  </a:lnTo>
                  <a:lnTo>
                    <a:pt x="31" y="285"/>
                  </a:lnTo>
                  <a:lnTo>
                    <a:pt x="22" y="271"/>
                  </a:lnTo>
                  <a:lnTo>
                    <a:pt x="14" y="254"/>
                  </a:lnTo>
                  <a:lnTo>
                    <a:pt x="8" y="237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0" name="Freeform 54"/>
            <p:cNvSpPr>
              <a:spLocks/>
            </p:cNvSpPr>
            <p:nvPr/>
          </p:nvSpPr>
          <p:spPr bwMode="auto">
            <a:xfrm>
              <a:off x="1914" y="3482"/>
              <a:ext cx="184" cy="184"/>
            </a:xfrm>
            <a:custGeom>
              <a:avLst/>
              <a:gdLst>
                <a:gd name="T0" fmla="*/ 0 w 369"/>
                <a:gd name="T1" fmla="*/ 165 h 367"/>
                <a:gd name="T2" fmla="*/ 8 w 369"/>
                <a:gd name="T3" fmla="*/ 128 h 367"/>
                <a:gd name="T4" fmla="*/ 22 w 369"/>
                <a:gd name="T5" fmla="*/ 96 h 367"/>
                <a:gd name="T6" fmla="*/ 42 w 369"/>
                <a:gd name="T7" fmla="*/ 66 h 367"/>
                <a:gd name="T8" fmla="*/ 66 w 369"/>
                <a:gd name="T9" fmla="*/ 41 h 367"/>
                <a:gd name="T10" fmla="*/ 96 w 369"/>
                <a:gd name="T11" fmla="*/ 22 h 367"/>
                <a:gd name="T12" fmla="*/ 129 w 369"/>
                <a:gd name="T13" fmla="*/ 8 h 367"/>
                <a:gd name="T14" fmla="*/ 165 w 369"/>
                <a:gd name="T15" fmla="*/ 0 h 367"/>
                <a:gd name="T16" fmla="*/ 203 w 369"/>
                <a:gd name="T17" fmla="*/ 0 h 367"/>
                <a:gd name="T18" fmla="*/ 239 w 369"/>
                <a:gd name="T19" fmla="*/ 8 h 367"/>
                <a:gd name="T20" fmla="*/ 271 w 369"/>
                <a:gd name="T21" fmla="*/ 22 h 367"/>
                <a:gd name="T22" fmla="*/ 301 w 369"/>
                <a:gd name="T23" fmla="*/ 41 h 367"/>
                <a:gd name="T24" fmla="*/ 326 w 369"/>
                <a:gd name="T25" fmla="*/ 66 h 367"/>
                <a:gd name="T26" fmla="*/ 345 w 369"/>
                <a:gd name="T27" fmla="*/ 96 h 367"/>
                <a:gd name="T28" fmla="*/ 360 w 369"/>
                <a:gd name="T29" fmla="*/ 128 h 367"/>
                <a:gd name="T30" fmla="*/ 368 w 369"/>
                <a:gd name="T31" fmla="*/ 165 h 367"/>
                <a:gd name="T32" fmla="*/ 368 w 369"/>
                <a:gd name="T33" fmla="*/ 202 h 367"/>
                <a:gd name="T34" fmla="*/ 360 w 369"/>
                <a:gd name="T35" fmla="*/ 237 h 367"/>
                <a:gd name="T36" fmla="*/ 345 w 369"/>
                <a:gd name="T37" fmla="*/ 271 h 367"/>
                <a:gd name="T38" fmla="*/ 326 w 369"/>
                <a:gd name="T39" fmla="*/ 300 h 367"/>
                <a:gd name="T40" fmla="*/ 301 w 369"/>
                <a:gd name="T41" fmla="*/ 324 h 367"/>
                <a:gd name="T42" fmla="*/ 271 w 369"/>
                <a:gd name="T43" fmla="*/ 345 h 367"/>
                <a:gd name="T44" fmla="*/ 239 w 369"/>
                <a:gd name="T45" fmla="*/ 358 h 367"/>
                <a:gd name="T46" fmla="*/ 203 w 369"/>
                <a:gd name="T47" fmla="*/ 366 h 367"/>
                <a:gd name="T48" fmla="*/ 165 w 369"/>
                <a:gd name="T49" fmla="*/ 366 h 367"/>
                <a:gd name="T50" fmla="*/ 129 w 369"/>
                <a:gd name="T51" fmla="*/ 358 h 367"/>
                <a:gd name="T52" fmla="*/ 96 w 369"/>
                <a:gd name="T53" fmla="*/ 345 h 367"/>
                <a:gd name="T54" fmla="*/ 66 w 369"/>
                <a:gd name="T55" fmla="*/ 324 h 367"/>
                <a:gd name="T56" fmla="*/ 42 w 369"/>
                <a:gd name="T57" fmla="*/ 300 h 367"/>
                <a:gd name="T58" fmla="*/ 22 w 369"/>
                <a:gd name="T59" fmla="*/ 271 h 367"/>
                <a:gd name="T60" fmla="*/ 8 w 369"/>
                <a:gd name="T61" fmla="*/ 237 h 367"/>
                <a:gd name="T62" fmla="*/ 0 w 369"/>
                <a:gd name="T63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367">
                  <a:moveTo>
                    <a:pt x="0" y="183"/>
                  </a:moveTo>
                  <a:lnTo>
                    <a:pt x="0" y="165"/>
                  </a:lnTo>
                  <a:lnTo>
                    <a:pt x="3" y="147"/>
                  </a:lnTo>
                  <a:lnTo>
                    <a:pt x="8" y="128"/>
                  </a:lnTo>
                  <a:lnTo>
                    <a:pt x="14" y="111"/>
                  </a:lnTo>
                  <a:lnTo>
                    <a:pt x="22" y="96"/>
                  </a:lnTo>
                  <a:lnTo>
                    <a:pt x="31" y="80"/>
                  </a:lnTo>
                  <a:lnTo>
                    <a:pt x="42" y="66"/>
                  </a:lnTo>
                  <a:lnTo>
                    <a:pt x="53" y="53"/>
                  </a:lnTo>
                  <a:lnTo>
                    <a:pt x="66" y="41"/>
                  </a:lnTo>
                  <a:lnTo>
                    <a:pt x="81" y="31"/>
                  </a:lnTo>
                  <a:lnTo>
                    <a:pt x="96" y="22"/>
                  </a:lnTo>
                  <a:lnTo>
                    <a:pt x="112" y="14"/>
                  </a:lnTo>
                  <a:lnTo>
                    <a:pt x="129" y="8"/>
                  </a:lnTo>
                  <a:lnTo>
                    <a:pt x="147" y="2"/>
                  </a:lnTo>
                  <a:lnTo>
                    <a:pt x="165" y="0"/>
                  </a:lnTo>
                  <a:lnTo>
                    <a:pt x="184" y="0"/>
                  </a:lnTo>
                  <a:lnTo>
                    <a:pt x="203" y="0"/>
                  </a:lnTo>
                  <a:lnTo>
                    <a:pt x="221" y="2"/>
                  </a:lnTo>
                  <a:lnTo>
                    <a:pt x="239" y="8"/>
                  </a:lnTo>
                  <a:lnTo>
                    <a:pt x="256" y="14"/>
                  </a:lnTo>
                  <a:lnTo>
                    <a:pt x="271" y="22"/>
                  </a:lnTo>
                  <a:lnTo>
                    <a:pt x="287" y="31"/>
                  </a:lnTo>
                  <a:lnTo>
                    <a:pt x="301" y="41"/>
                  </a:lnTo>
                  <a:lnTo>
                    <a:pt x="314" y="53"/>
                  </a:lnTo>
                  <a:lnTo>
                    <a:pt x="326" y="66"/>
                  </a:lnTo>
                  <a:lnTo>
                    <a:pt x="336" y="80"/>
                  </a:lnTo>
                  <a:lnTo>
                    <a:pt x="345" y="96"/>
                  </a:lnTo>
                  <a:lnTo>
                    <a:pt x="353" y="111"/>
                  </a:lnTo>
                  <a:lnTo>
                    <a:pt x="360" y="128"/>
                  </a:lnTo>
                  <a:lnTo>
                    <a:pt x="365" y="147"/>
                  </a:lnTo>
                  <a:lnTo>
                    <a:pt x="368" y="165"/>
                  </a:lnTo>
                  <a:lnTo>
                    <a:pt x="369" y="183"/>
                  </a:lnTo>
                  <a:lnTo>
                    <a:pt x="368" y="202"/>
                  </a:lnTo>
                  <a:lnTo>
                    <a:pt x="365" y="220"/>
                  </a:lnTo>
                  <a:lnTo>
                    <a:pt x="360" y="237"/>
                  </a:lnTo>
                  <a:lnTo>
                    <a:pt x="353" y="254"/>
                  </a:lnTo>
                  <a:lnTo>
                    <a:pt x="345" y="271"/>
                  </a:lnTo>
                  <a:lnTo>
                    <a:pt x="336" y="285"/>
                  </a:lnTo>
                  <a:lnTo>
                    <a:pt x="326" y="300"/>
                  </a:lnTo>
                  <a:lnTo>
                    <a:pt x="314" y="313"/>
                  </a:lnTo>
                  <a:lnTo>
                    <a:pt x="301" y="324"/>
                  </a:lnTo>
                  <a:lnTo>
                    <a:pt x="287" y="335"/>
                  </a:lnTo>
                  <a:lnTo>
                    <a:pt x="271" y="345"/>
                  </a:lnTo>
                  <a:lnTo>
                    <a:pt x="256" y="352"/>
                  </a:lnTo>
                  <a:lnTo>
                    <a:pt x="239" y="358"/>
                  </a:lnTo>
                  <a:lnTo>
                    <a:pt x="221" y="363"/>
                  </a:lnTo>
                  <a:lnTo>
                    <a:pt x="203" y="366"/>
                  </a:lnTo>
                  <a:lnTo>
                    <a:pt x="184" y="367"/>
                  </a:lnTo>
                  <a:lnTo>
                    <a:pt x="165" y="366"/>
                  </a:lnTo>
                  <a:lnTo>
                    <a:pt x="147" y="363"/>
                  </a:lnTo>
                  <a:lnTo>
                    <a:pt x="129" y="358"/>
                  </a:lnTo>
                  <a:lnTo>
                    <a:pt x="112" y="352"/>
                  </a:lnTo>
                  <a:lnTo>
                    <a:pt x="96" y="345"/>
                  </a:lnTo>
                  <a:lnTo>
                    <a:pt x="81" y="335"/>
                  </a:lnTo>
                  <a:lnTo>
                    <a:pt x="66" y="324"/>
                  </a:lnTo>
                  <a:lnTo>
                    <a:pt x="53" y="313"/>
                  </a:lnTo>
                  <a:lnTo>
                    <a:pt x="42" y="300"/>
                  </a:lnTo>
                  <a:lnTo>
                    <a:pt x="31" y="285"/>
                  </a:lnTo>
                  <a:lnTo>
                    <a:pt x="22" y="271"/>
                  </a:lnTo>
                  <a:lnTo>
                    <a:pt x="14" y="254"/>
                  </a:lnTo>
                  <a:lnTo>
                    <a:pt x="8" y="237"/>
                  </a:lnTo>
                  <a:lnTo>
                    <a:pt x="3" y="220"/>
                  </a:lnTo>
                  <a:lnTo>
                    <a:pt x="0" y="202"/>
                  </a:lnTo>
                  <a:lnTo>
                    <a:pt x="0" y="18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1" name="Rectangle 55"/>
            <p:cNvSpPr>
              <a:spLocks noChangeArrowheads="1"/>
            </p:cNvSpPr>
            <p:nvPr/>
          </p:nvSpPr>
          <p:spPr bwMode="auto">
            <a:xfrm>
              <a:off x="1967" y="3516"/>
              <a:ext cx="1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7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242" name="Line 56"/>
            <p:cNvSpPr>
              <a:spLocks noChangeShapeType="1"/>
            </p:cNvSpPr>
            <p:nvPr/>
          </p:nvSpPr>
          <p:spPr bwMode="auto">
            <a:xfrm flipH="1">
              <a:off x="2347" y="2980"/>
              <a:ext cx="23" cy="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3" name="Line 57"/>
            <p:cNvSpPr>
              <a:spLocks noChangeShapeType="1"/>
            </p:cNvSpPr>
            <p:nvPr/>
          </p:nvSpPr>
          <p:spPr bwMode="auto">
            <a:xfrm flipH="1">
              <a:off x="2159" y="3194"/>
              <a:ext cx="58" cy="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4" name="Line 58"/>
            <p:cNvSpPr>
              <a:spLocks noChangeShapeType="1"/>
            </p:cNvSpPr>
            <p:nvPr/>
          </p:nvSpPr>
          <p:spPr bwMode="auto">
            <a:xfrm flipH="1">
              <a:off x="2071" y="3424"/>
              <a:ext cx="24" cy="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67" name="Rectangle 68"/>
            <p:cNvSpPr>
              <a:spLocks noChangeArrowheads="1"/>
            </p:cNvSpPr>
            <p:nvPr/>
          </p:nvSpPr>
          <p:spPr bwMode="auto">
            <a:xfrm>
              <a:off x="1639" y="2727"/>
              <a:ext cx="87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370" name="직사각형 15369"/>
          <p:cNvSpPr/>
          <p:nvPr/>
        </p:nvSpPr>
        <p:spPr>
          <a:xfrm>
            <a:off x="2501241" y="3517385"/>
            <a:ext cx="922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baseline="-25000" dirty="0"/>
              <a:t>0</a:t>
            </a:r>
            <a:r>
              <a:rPr lang="en-US" altLang="ko-KR" dirty="0"/>
              <a:t> = 1</a:t>
            </a:r>
          </a:p>
          <a:p>
            <a:r>
              <a:rPr lang="en-US" altLang="ko-KR" dirty="0"/>
              <a:t>n</a:t>
            </a:r>
            <a:r>
              <a:rPr lang="en-US" altLang="ko-KR" baseline="-25000" dirty="0"/>
              <a:t>2</a:t>
            </a:r>
            <a:r>
              <a:rPr lang="en-US" altLang="ko-KR" dirty="0"/>
              <a:t> = 0 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6289675" y="4146551"/>
            <a:ext cx="922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baseline="-25000" dirty="0"/>
              <a:t>0</a:t>
            </a:r>
            <a:r>
              <a:rPr lang="en-US" altLang="ko-KR" dirty="0"/>
              <a:t> = 4</a:t>
            </a:r>
          </a:p>
          <a:p>
            <a:r>
              <a:rPr lang="en-US" altLang="ko-KR" dirty="0"/>
              <a:t>n</a:t>
            </a:r>
            <a:r>
              <a:rPr lang="en-US" altLang="ko-KR" baseline="-25000" dirty="0"/>
              <a:t>2</a:t>
            </a:r>
            <a:r>
              <a:rPr lang="en-US" altLang="ko-KR" dirty="0"/>
              <a:t> = 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55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223755"/>
            <a:ext cx="8229600" cy="531059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배열표현법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 err="1"/>
              <a:t>이진트리를</a:t>
            </a:r>
            <a:r>
              <a:rPr lang="ko-KR" altLang="en-US" dirty="0"/>
              <a:t> </a:t>
            </a:r>
            <a:r>
              <a:rPr lang="en-US" altLang="ko-KR" dirty="0"/>
              <a:t>dummy </a:t>
            </a:r>
            <a:r>
              <a:rPr lang="ko-KR" altLang="en-US" dirty="0" err="1"/>
              <a:t>노드를</a:t>
            </a:r>
            <a:r>
              <a:rPr lang="ko-KR" altLang="en-US" dirty="0"/>
              <a:t> 추가하여 </a:t>
            </a:r>
            <a:r>
              <a:rPr lang="ko-KR" altLang="en-US" b="1" dirty="0" err="1">
                <a:solidFill>
                  <a:srgbClr val="3366FF"/>
                </a:solidFill>
              </a:rPr>
              <a:t>완전이진트리</a:t>
            </a:r>
            <a:r>
              <a:rPr lang="ko-KR" altLang="en-US" dirty="0"/>
              <a:t> 형태로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각 </a:t>
            </a:r>
            <a:r>
              <a:rPr lang="ko-KR" altLang="en-US" dirty="0" err="1"/>
              <a:t>노드에</a:t>
            </a:r>
            <a:r>
              <a:rPr lang="ko-KR" altLang="en-US" dirty="0"/>
              <a:t> 번호를 붙여서 </a:t>
            </a:r>
            <a:r>
              <a:rPr lang="en-US" altLang="ko-KR" dirty="0"/>
              <a:t>(</a:t>
            </a:r>
            <a:r>
              <a:rPr lang="ko-KR" altLang="en-US" dirty="0"/>
              <a:t>레벨이 낮은 </a:t>
            </a:r>
            <a:r>
              <a:rPr lang="ko-KR" altLang="en-US" dirty="0" err="1"/>
              <a:t>노드들</a:t>
            </a:r>
            <a:r>
              <a:rPr lang="ko-KR" altLang="en-US" dirty="0"/>
              <a:t> 부터 높은 </a:t>
            </a:r>
            <a:r>
              <a:rPr lang="ko-KR" altLang="en-US" dirty="0" err="1"/>
              <a:t>노드들</a:t>
            </a:r>
            <a:r>
              <a:rPr lang="ko-KR" altLang="en-US" dirty="0"/>
              <a:t> 순서대로</a:t>
            </a:r>
            <a:r>
              <a:rPr lang="en-US" altLang="ko-KR" dirty="0"/>
              <a:t>, </a:t>
            </a:r>
            <a:r>
              <a:rPr lang="ko-KR" altLang="en-US" dirty="0"/>
              <a:t>같은 레벨은 </a:t>
            </a:r>
            <a:r>
              <a:rPr lang="ko-KR" altLang="en-US" dirty="0" err="1"/>
              <a:t>노드들은</a:t>
            </a:r>
            <a:r>
              <a:rPr lang="ko-KR" altLang="en-US" dirty="0"/>
              <a:t> 왼쪽부터 오른쪽으로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0</a:t>
            </a:r>
            <a:r>
              <a:rPr lang="ko-KR" altLang="en-US" dirty="0"/>
              <a:t>부터</a:t>
            </a:r>
            <a:r>
              <a:rPr lang="en-US" altLang="ko-KR" dirty="0"/>
              <a:t>) </a:t>
            </a:r>
            <a:r>
              <a:rPr lang="ko-KR" altLang="en-US" dirty="0"/>
              <a:t>차례대로 번호를 붙임</a:t>
            </a:r>
            <a:r>
              <a:rPr lang="en-US" altLang="ko-KR" dirty="0"/>
              <a:t>) </a:t>
            </a:r>
            <a:r>
              <a:rPr lang="ko-KR" altLang="en-US" dirty="0"/>
              <a:t>그 번호를 배열의 인덱스로 하여 </a:t>
            </a:r>
            <a:r>
              <a:rPr lang="ko-KR" altLang="en-US" dirty="0" err="1"/>
              <a:t>노드의</a:t>
            </a:r>
            <a:r>
              <a:rPr lang="ko-KR" altLang="en-US" dirty="0"/>
              <a:t> 데이터를 배열에 저장하는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n: </a:t>
            </a:r>
            <a:r>
              <a:rPr lang="ko-KR" altLang="en-US" dirty="0" err="1"/>
              <a:t>노드수</a:t>
            </a:r>
            <a:r>
              <a:rPr lang="en-US" altLang="ko-KR" dirty="0"/>
              <a:t> </a:t>
            </a:r>
          </a:p>
          <a:p>
            <a:pPr marL="914400" lvl="1" indent="-457200">
              <a:buAutoNum type="arabicParenBoth"/>
            </a:pPr>
            <a:r>
              <a:rPr lang="ko-KR" altLang="en-US" dirty="0"/>
              <a:t>노드 번호가 </a:t>
            </a:r>
            <a:r>
              <a:rPr lang="en-US" altLang="ko-KR" dirty="0" err="1"/>
              <a:t>i</a:t>
            </a:r>
            <a:r>
              <a:rPr lang="ko-KR" altLang="en-US" dirty="0"/>
              <a:t>인 노드의 왼쪽 자식 노드 번호</a:t>
            </a:r>
            <a:r>
              <a:rPr lang="en-US" altLang="ko-KR" dirty="0"/>
              <a:t>: 2i (</a:t>
            </a:r>
            <a:r>
              <a:rPr lang="ko-KR" altLang="en-US" dirty="0"/>
              <a:t>단</a:t>
            </a:r>
            <a:r>
              <a:rPr lang="en-US" altLang="ko-KR" dirty="0"/>
              <a:t>, 2i &lt;= n) </a:t>
            </a:r>
          </a:p>
          <a:p>
            <a:pPr marL="914400" lvl="1" indent="-457200">
              <a:buAutoNum type="arabicParenBoth"/>
            </a:pPr>
            <a:r>
              <a:rPr lang="ko-KR" altLang="en-US" dirty="0"/>
              <a:t>노드 번호가 </a:t>
            </a:r>
            <a:r>
              <a:rPr lang="en-US" altLang="ko-KR" dirty="0" err="1"/>
              <a:t>i</a:t>
            </a:r>
            <a:r>
              <a:rPr lang="ko-KR" altLang="en-US" dirty="0"/>
              <a:t>인 노드의 오른쪽 자식 노드 번호</a:t>
            </a:r>
            <a:r>
              <a:rPr lang="en-US" altLang="ko-KR" dirty="0"/>
              <a:t>: 2i+1 (</a:t>
            </a:r>
            <a:r>
              <a:rPr lang="ko-KR" altLang="en-US" dirty="0"/>
              <a:t>단</a:t>
            </a:r>
            <a:r>
              <a:rPr lang="en-US" altLang="ko-KR" dirty="0"/>
              <a:t>, 2i+1 &lt;= n) </a:t>
            </a:r>
          </a:p>
          <a:p>
            <a:pPr marL="914400" lvl="1" indent="-457200">
              <a:buAutoNum type="arabicParenBoth"/>
            </a:pPr>
            <a:r>
              <a:rPr lang="ko-KR" altLang="en-US" dirty="0"/>
              <a:t>노드 번호가 </a:t>
            </a:r>
            <a:r>
              <a:rPr lang="en-US" altLang="ko-KR" dirty="0" err="1"/>
              <a:t>i</a:t>
            </a:r>
            <a:r>
              <a:rPr lang="ko-KR" altLang="en-US" dirty="0"/>
              <a:t>인 노드의 부모 노드 번호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/2 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≠ 1)</a:t>
            </a:r>
          </a:p>
        </p:txBody>
      </p:sp>
      <p:pic>
        <p:nvPicPr>
          <p:cNvPr id="13313" name="_x342108848" descr="EMB00001a9852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21" y="2798930"/>
            <a:ext cx="5593478" cy="261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이진트리의</a:t>
            </a:r>
            <a:r>
              <a:rPr lang="ko-KR" altLang="en-US" dirty="0"/>
              <a:t> 표현 </a:t>
            </a:r>
            <a:r>
              <a:rPr lang="en-US" altLang="ko-KR" dirty="0"/>
              <a:t>1: </a:t>
            </a:r>
            <a:r>
              <a:rPr lang="ko-KR" altLang="en-US" dirty="0"/>
              <a:t>배열표현법 </a:t>
            </a:r>
            <a:r>
              <a:rPr lang="en-US" altLang="ko-KR" dirty="0"/>
              <a:t>1 - 1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08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223755"/>
            <a:ext cx="8229600" cy="5310590"/>
          </a:xfrm>
        </p:spPr>
        <p:txBody>
          <a:bodyPr>
            <a:normAutofit/>
          </a:bodyPr>
          <a:lstStyle/>
          <a:p>
            <a:r>
              <a:rPr lang="ko-KR" altLang="en-US" dirty="0"/>
              <a:t>배열표현법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sz="1600" dirty="0" err="1"/>
              <a:t>이진트리를</a:t>
            </a:r>
            <a:r>
              <a:rPr lang="ko-KR" altLang="en-US" sz="1600" dirty="0"/>
              <a:t> </a:t>
            </a:r>
            <a:r>
              <a:rPr lang="en-US" altLang="ko-KR" sz="1600" dirty="0"/>
              <a:t>dummy </a:t>
            </a:r>
            <a:r>
              <a:rPr lang="ko-KR" altLang="en-US" sz="1600" dirty="0" err="1"/>
              <a:t>노드를</a:t>
            </a:r>
            <a:r>
              <a:rPr lang="ko-KR" altLang="en-US" sz="1600" dirty="0"/>
              <a:t> 추가하여 </a:t>
            </a:r>
            <a:r>
              <a:rPr lang="ko-KR" altLang="en-US" sz="1600" b="1" dirty="0" err="1">
                <a:solidFill>
                  <a:srgbClr val="3366FF"/>
                </a:solidFill>
              </a:rPr>
              <a:t>완전이진트리</a:t>
            </a:r>
            <a:r>
              <a:rPr lang="ko-KR" altLang="en-US" sz="1600" dirty="0"/>
              <a:t> 형태로 </a:t>
            </a:r>
            <a:r>
              <a:rPr lang="ko-KR" altLang="en-US" sz="1600" dirty="0" err="1"/>
              <a:t>만듬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각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번호를 붙여서 </a:t>
            </a:r>
            <a:r>
              <a:rPr lang="en-US" altLang="ko-KR" sz="1600" dirty="0"/>
              <a:t>(</a:t>
            </a:r>
            <a:r>
              <a:rPr lang="ko-KR" altLang="en-US" sz="1600" dirty="0"/>
              <a:t>레벨이 낮은 </a:t>
            </a:r>
            <a:r>
              <a:rPr lang="ko-KR" altLang="en-US" sz="1600" dirty="0" err="1"/>
              <a:t>노드들</a:t>
            </a:r>
            <a:r>
              <a:rPr lang="ko-KR" altLang="en-US" sz="1600" dirty="0"/>
              <a:t> 부터 높은 </a:t>
            </a:r>
            <a:r>
              <a:rPr lang="ko-KR" altLang="en-US" sz="1600" dirty="0" err="1"/>
              <a:t>노드들</a:t>
            </a:r>
            <a:r>
              <a:rPr lang="ko-KR" altLang="en-US" sz="1600" dirty="0"/>
              <a:t> 순서대로</a:t>
            </a:r>
            <a:r>
              <a:rPr lang="en-US" altLang="ko-KR" sz="1600" dirty="0"/>
              <a:t>, </a:t>
            </a:r>
            <a:r>
              <a:rPr lang="ko-KR" altLang="en-US" sz="1600" dirty="0"/>
              <a:t>같은 레벨은 </a:t>
            </a:r>
            <a:r>
              <a:rPr lang="ko-KR" altLang="en-US" sz="1600" dirty="0" err="1"/>
              <a:t>노드들은</a:t>
            </a:r>
            <a:r>
              <a:rPr lang="ko-KR" altLang="en-US" sz="1600" dirty="0"/>
              <a:t> 왼쪽부터 오른쪽으로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(</a:t>
            </a:r>
            <a:r>
              <a:rPr lang="ko-KR" altLang="en-US" sz="1600" dirty="0"/>
              <a:t>혹은 </a:t>
            </a:r>
            <a:r>
              <a:rPr lang="en-US" altLang="ko-KR" sz="1600" dirty="0"/>
              <a:t>0</a:t>
            </a:r>
            <a:r>
              <a:rPr lang="ko-KR" altLang="en-US" sz="1600" dirty="0"/>
              <a:t>부터</a:t>
            </a:r>
            <a:r>
              <a:rPr lang="en-US" altLang="ko-KR" sz="1600" dirty="0"/>
              <a:t>) </a:t>
            </a:r>
            <a:r>
              <a:rPr lang="ko-KR" altLang="en-US" sz="1600" dirty="0"/>
              <a:t>차례대로 번호를 붙임</a:t>
            </a:r>
            <a:r>
              <a:rPr lang="en-US" altLang="ko-KR" sz="1600" dirty="0"/>
              <a:t>) </a:t>
            </a:r>
            <a:r>
              <a:rPr lang="ko-KR" altLang="en-US" sz="1600" dirty="0"/>
              <a:t>그 번호를 배열의 인덱스로 하여 노드의 데이터를 배열에 저장하는 방법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313" name="_x342108848" descr="EMB00001a9852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2839798"/>
            <a:ext cx="5593478" cy="261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이진트리의</a:t>
            </a:r>
            <a:r>
              <a:rPr lang="ko-KR" altLang="en-US" dirty="0"/>
              <a:t> 표현 </a:t>
            </a:r>
            <a:r>
              <a:rPr lang="en-US" altLang="ko-KR" dirty="0"/>
              <a:t>1: </a:t>
            </a:r>
            <a:r>
              <a:rPr lang="ko-KR" altLang="en-US" dirty="0"/>
              <a:t>배열표현법 </a:t>
            </a:r>
            <a:r>
              <a:rPr lang="en-US" altLang="ko-KR" dirty="0"/>
              <a:t>1 - 1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D451DC-DD92-4205-8AD8-5B7B4167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84" y="5540097"/>
            <a:ext cx="6480720" cy="1037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A47DD3-5470-43AA-90FE-CF192708B7C9}"/>
              </a:ext>
            </a:extLst>
          </p:cNvPr>
          <p:cNvSpPr txBox="1"/>
          <p:nvPr/>
        </p:nvSpPr>
        <p:spPr>
          <a:xfrm>
            <a:off x="7137285" y="3422415"/>
            <a:ext cx="1710190" cy="722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빈칸이</a:t>
            </a:r>
            <a:r>
              <a:rPr lang="en-US" altLang="ko-KR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많이 있을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51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9" y="4336754"/>
            <a:ext cx="50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262" y="3434194"/>
            <a:ext cx="5105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파이썬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리스트에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저장된 </a:t>
            </a:r>
            <a:r>
              <a:rPr kumimoji="1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61268"/>
              </p:ext>
            </p:extLst>
          </p:nvPr>
        </p:nvGraphicFramePr>
        <p:xfrm>
          <a:off x="1518102" y="4336754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8BAC7-467B-42D1-A9E8-090B137C0F91}"/>
              </a:ext>
            </a:extLst>
          </p:cNvPr>
          <p:cNvSpPr/>
          <p:nvPr/>
        </p:nvSpPr>
        <p:spPr>
          <a:xfrm>
            <a:off x="4441943" y="1308308"/>
            <a:ext cx="4546159" cy="15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노드에 번호를 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ko-KR" altLang="en-US" sz="20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붙힌다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root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sz="20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Level by level, 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level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 왼쪽부터 오른쪽으로</a:t>
            </a:r>
            <a:endParaRPr lang="ko-KR" altLang="en-US" sz="20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E44344A-1581-4BBC-8C0D-13EE19DBAFE3}"/>
              </a:ext>
            </a:extLst>
          </p:cNvPr>
          <p:cNvGrpSpPr/>
          <p:nvPr/>
        </p:nvGrpSpPr>
        <p:grpSpPr>
          <a:xfrm>
            <a:off x="379803" y="930691"/>
            <a:ext cx="3814128" cy="2338762"/>
            <a:chOff x="4581079" y="676528"/>
            <a:chExt cx="3814128" cy="2338762"/>
          </a:xfrm>
        </p:grpSpPr>
        <p:sp>
          <p:nvSpPr>
            <p:cNvPr id="47" name="Line 7">
              <a:extLst>
                <a:ext uri="{FF2B5EF4-FFF2-40B4-BE49-F238E27FC236}">
                  <a16:creationId xmlns:a16="http://schemas.microsoft.com/office/drawing/2014/main" id="{BC5D9B23-C30F-486E-B9A8-306ED8E24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009" y="2299389"/>
              <a:ext cx="191427" cy="531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F68C5ABB-140B-4175-AEA1-2D77FBBEE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0659" y="2321413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9" name="Line 7">
              <a:extLst>
                <a:ext uri="{FF2B5EF4-FFF2-40B4-BE49-F238E27FC236}">
                  <a16:creationId xmlns:a16="http://schemas.microsoft.com/office/drawing/2014/main" id="{FDBA3F05-2BD2-4EC9-8713-331B58A59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0638" y="2321413"/>
              <a:ext cx="242322" cy="502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0" name="Line 7">
              <a:extLst>
                <a:ext uri="{FF2B5EF4-FFF2-40B4-BE49-F238E27FC236}">
                  <a16:creationId xmlns:a16="http://schemas.microsoft.com/office/drawing/2014/main" id="{3A6A2768-95A0-4AA6-A484-A28CF20B3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3030" y="2299389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1" name="Line 7">
              <a:extLst>
                <a:ext uri="{FF2B5EF4-FFF2-40B4-BE49-F238E27FC236}">
                  <a16:creationId xmlns:a16="http://schemas.microsoft.com/office/drawing/2014/main" id="{CB7F9AA3-FBB0-4280-BF32-57E706BF4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1229" y="1722037"/>
              <a:ext cx="281708" cy="552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95FA4F98-0EF2-4BED-A414-F9341FAB5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9350" y="1590556"/>
              <a:ext cx="627809" cy="683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DA3B8E50-99D8-482F-9637-A86D3257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4348" y="1581297"/>
              <a:ext cx="394799" cy="68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9FE8B7CD-E58A-488F-A506-8CFE48784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6942" y="1590556"/>
              <a:ext cx="597475" cy="678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C5A5A2F1-1BDC-42F5-A404-CD379C560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4418" y="883660"/>
              <a:ext cx="954469" cy="69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E77D5E37-05E3-4BD4-8615-A122BB975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7877" y="873685"/>
              <a:ext cx="920376" cy="707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E8B8818F-7266-40E5-96C4-1C01A4972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936" y="691917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" name="Oval 15">
              <a:extLst>
                <a:ext uri="{FF2B5EF4-FFF2-40B4-BE49-F238E27FC236}">
                  <a16:creationId xmlns:a16="http://schemas.microsoft.com/office/drawing/2014/main" id="{EB15A412-3595-45ED-8ED7-835A9E41B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079" y="26271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Oval 16">
              <a:extLst>
                <a:ext uri="{FF2B5EF4-FFF2-40B4-BE49-F238E27FC236}">
                  <a16:creationId xmlns:a16="http://schemas.microsoft.com/office/drawing/2014/main" id="{0DA9C12A-1BB2-482E-8770-0FEE4A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485" y="2634002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Oval 15">
              <a:extLst>
                <a:ext uri="{FF2B5EF4-FFF2-40B4-BE49-F238E27FC236}">
                  <a16:creationId xmlns:a16="http://schemas.microsoft.com/office/drawing/2014/main" id="{DAE908DA-AC65-4DA9-8744-39D583750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524" y="2632033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Oval 16">
              <a:extLst>
                <a:ext uri="{FF2B5EF4-FFF2-40B4-BE49-F238E27FC236}">
                  <a16:creationId xmlns:a16="http://schemas.microsoft.com/office/drawing/2014/main" id="{27A6B9C2-C0A4-4C4C-A7DC-EB9BF0FED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008" y="2638881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1CBAF169-97CD-4DB0-9368-5C3AA3DA7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991" y="2072918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" name="Oval 15">
              <a:extLst>
                <a:ext uri="{FF2B5EF4-FFF2-40B4-BE49-F238E27FC236}">
                  <a16:creationId xmlns:a16="http://schemas.microsoft.com/office/drawing/2014/main" id="{DC9803CB-1B36-464E-A069-D7FBD7EF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2083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36A2C6F5-3C07-4467-A8B4-5C327BED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396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6DC58FC8-C4E2-4D13-8F2C-0DF9EAA83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207" y="2082675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6359E20F-F94B-4420-A0BC-C097AA6D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467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49A5C714-7FF0-435D-8F04-7E2A913AF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6300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C2B643-DACF-4B64-AB40-209F564BD421}"/>
                </a:ext>
              </a:extLst>
            </p:cNvPr>
            <p:cNvSpPr txBox="1"/>
            <p:nvPr/>
          </p:nvSpPr>
          <p:spPr>
            <a:xfrm>
              <a:off x="6457904" y="67652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4736AE-8160-490E-9907-15C389C915AC}"/>
                </a:ext>
              </a:extLst>
            </p:cNvPr>
            <p:cNvSpPr txBox="1"/>
            <p:nvPr/>
          </p:nvSpPr>
          <p:spPr>
            <a:xfrm>
              <a:off x="5502927" y="1389554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AAEF84-FE77-4B85-843E-51606CC5A353}"/>
                </a:ext>
              </a:extLst>
            </p:cNvPr>
            <p:cNvSpPr txBox="1"/>
            <p:nvPr/>
          </p:nvSpPr>
          <p:spPr>
            <a:xfrm>
              <a:off x="7409921" y="138488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4795AC-6B9A-4E41-9E2B-6190D91051A2}"/>
                </a:ext>
              </a:extLst>
            </p:cNvPr>
            <p:cNvSpPr txBox="1"/>
            <p:nvPr/>
          </p:nvSpPr>
          <p:spPr>
            <a:xfrm>
              <a:off x="5148064" y="2636912"/>
              <a:ext cx="24861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I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82333A-31E9-4623-9837-E49D12A96518}"/>
                </a:ext>
              </a:extLst>
            </p:cNvPr>
            <p:cNvSpPr txBox="1"/>
            <p:nvPr/>
          </p:nvSpPr>
          <p:spPr>
            <a:xfrm>
              <a:off x="4914452" y="206467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A43E57-020E-4E68-8AD6-FB97DD3B7A08}"/>
                </a:ext>
              </a:extLst>
            </p:cNvPr>
            <p:cNvSpPr txBox="1"/>
            <p:nvPr/>
          </p:nvSpPr>
          <p:spPr>
            <a:xfrm>
              <a:off x="5621995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J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FFF3CF4-E807-4447-AB1C-BBE261D024F0}"/>
                </a:ext>
              </a:extLst>
            </p:cNvPr>
            <p:cNvSpPr txBox="1"/>
            <p:nvPr/>
          </p:nvSpPr>
          <p:spPr>
            <a:xfrm>
              <a:off x="5901416" y="206421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BC97D7B-68F1-4219-AEED-0523EFBA99E2}"/>
                </a:ext>
              </a:extLst>
            </p:cNvPr>
            <p:cNvSpPr txBox="1"/>
            <p:nvPr/>
          </p:nvSpPr>
          <p:spPr>
            <a:xfrm>
              <a:off x="7074296" y="205823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6D8934-C76C-470E-964C-86B75653919E}"/>
                </a:ext>
              </a:extLst>
            </p:cNvPr>
            <p:cNvSpPr txBox="1"/>
            <p:nvPr/>
          </p:nvSpPr>
          <p:spPr>
            <a:xfrm>
              <a:off x="6166529" y="264595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K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4E1AA62-993F-4325-BBD7-7AA4A5E083C0}"/>
                </a:ext>
              </a:extLst>
            </p:cNvPr>
            <p:cNvSpPr txBox="1"/>
            <p:nvPr/>
          </p:nvSpPr>
          <p:spPr>
            <a:xfrm>
              <a:off x="8081644" y="206825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D17DA2-5605-4B0D-8B76-14E4220A3B2E}"/>
                </a:ext>
              </a:extLst>
            </p:cNvPr>
            <p:cNvSpPr txBox="1"/>
            <p:nvPr/>
          </p:nvSpPr>
          <p:spPr>
            <a:xfrm>
              <a:off x="4613081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H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5469448-F3C1-486D-97CF-0B694CD4FB76}"/>
              </a:ext>
            </a:extLst>
          </p:cNvPr>
          <p:cNvSpPr txBox="1"/>
          <p:nvPr/>
        </p:nvSpPr>
        <p:spPr>
          <a:xfrm>
            <a:off x="1965253" y="857166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B94653-6006-400B-8A10-CD72A4CC1B16}"/>
              </a:ext>
            </a:extLst>
          </p:cNvPr>
          <p:cNvSpPr txBox="1"/>
          <p:nvPr/>
        </p:nvSpPr>
        <p:spPr>
          <a:xfrm>
            <a:off x="1022542" y="1552220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CD2DA-A512-4503-841A-BEA0E9E213A6}"/>
              </a:ext>
            </a:extLst>
          </p:cNvPr>
          <p:cNvSpPr txBox="1"/>
          <p:nvPr/>
        </p:nvSpPr>
        <p:spPr>
          <a:xfrm>
            <a:off x="2889960" y="1621524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D48354-5988-4311-8B54-8D353C43FB12}"/>
              </a:ext>
            </a:extLst>
          </p:cNvPr>
          <p:cNvSpPr txBox="1"/>
          <p:nvPr/>
        </p:nvSpPr>
        <p:spPr>
          <a:xfrm>
            <a:off x="366281" y="2293056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E0532A-4AA2-4195-9E24-1D69B346FFD7}"/>
              </a:ext>
            </a:extLst>
          </p:cNvPr>
          <p:cNvSpPr txBox="1"/>
          <p:nvPr/>
        </p:nvSpPr>
        <p:spPr>
          <a:xfrm>
            <a:off x="1405175" y="2332005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C2C186-E289-4FEC-95EE-1EF8F4F690CB}"/>
              </a:ext>
            </a:extLst>
          </p:cNvPr>
          <p:cNvSpPr txBox="1"/>
          <p:nvPr/>
        </p:nvSpPr>
        <p:spPr>
          <a:xfrm>
            <a:off x="2607546" y="2293527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216528-7676-4C56-90BB-D71431A89A6F}"/>
              </a:ext>
            </a:extLst>
          </p:cNvPr>
          <p:cNvSpPr txBox="1"/>
          <p:nvPr/>
        </p:nvSpPr>
        <p:spPr>
          <a:xfrm>
            <a:off x="3571133" y="2293527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18C1BE-59B0-4720-871A-2875498A1859}"/>
              </a:ext>
            </a:extLst>
          </p:cNvPr>
          <p:cNvSpPr txBox="1"/>
          <p:nvPr/>
        </p:nvSpPr>
        <p:spPr>
          <a:xfrm>
            <a:off x="353636" y="3301144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18E30-34C7-42C5-B7A9-33C6C0330663}"/>
              </a:ext>
            </a:extLst>
          </p:cNvPr>
          <p:cNvSpPr txBox="1"/>
          <p:nvPr/>
        </p:nvSpPr>
        <p:spPr>
          <a:xfrm>
            <a:off x="907151" y="3319672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A9F4FD-39E1-4634-A179-BC49B0821CA0}"/>
              </a:ext>
            </a:extLst>
          </p:cNvPr>
          <p:cNvSpPr txBox="1"/>
          <p:nvPr/>
        </p:nvSpPr>
        <p:spPr>
          <a:xfrm>
            <a:off x="1365032" y="3339139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E14C9B-AB50-41FB-AEBD-E0479742C599}"/>
              </a:ext>
            </a:extLst>
          </p:cNvPr>
          <p:cNvSpPr txBox="1"/>
          <p:nvPr/>
        </p:nvSpPr>
        <p:spPr>
          <a:xfrm>
            <a:off x="1945058" y="3321560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3D98CF8-87A8-45A5-B98D-984B00E14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696"/>
              </p:ext>
            </p:extLst>
          </p:nvPr>
        </p:nvGraphicFramePr>
        <p:xfrm>
          <a:off x="1531200" y="3965701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DB7E769A-5AA7-4C5E-994B-B4A278C0709D}"/>
              </a:ext>
            </a:extLst>
          </p:cNvPr>
          <p:cNvSpPr txBox="1">
            <a:spLocks/>
          </p:cNvSpPr>
          <p:nvPr/>
        </p:nvSpPr>
        <p:spPr>
          <a:xfrm>
            <a:off x="297179" y="207045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이진트리의</a:t>
            </a:r>
            <a:r>
              <a:rPr lang="ko-KR" altLang="en-US" dirty="0"/>
              <a:t> 표현 </a:t>
            </a:r>
            <a:r>
              <a:rPr lang="en-US" altLang="ko-KR" dirty="0"/>
              <a:t>1: </a:t>
            </a:r>
            <a:r>
              <a:rPr lang="ko-KR" altLang="en-US" dirty="0"/>
              <a:t>배열표현법 </a:t>
            </a:r>
            <a:r>
              <a:rPr lang="en-US" altLang="ko-KR" dirty="0"/>
              <a:t>1 - 2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902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2313" y="610449"/>
            <a:ext cx="7886700" cy="592176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부모는</a:t>
            </a:r>
            <a:r>
              <a:rPr lang="en-US" altLang="ko-KR" dirty="0">
                <a:ea typeface="+mj-ea"/>
              </a:rPr>
              <a:t> 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a[(i-1)//2]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&gt; 0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 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왼쪽자식</a:t>
            </a:r>
            <a:r>
              <a:rPr lang="ko-KR" altLang="en-US" dirty="0">
                <a:ea typeface="+mj-ea"/>
              </a:rPr>
              <a:t>은</a:t>
            </a:r>
            <a:r>
              <a:rPr lang="en-US" altLang="ko-KR" dirty="0">
                <a:ea typeface="+mj-ea"/>
              </a:rPr>
              <a:t> 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a[2i+1]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2i+1 &lt;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오른쪽자식</a:t>
            </a:r>
            <a:r>
              <a:rPr lang="ko-KR" altLang="en-US" dirty="0">
                <a:ea typeface="+mj-ea"/>
              </a:rPr>
              <a:t>은</a:t>
            </a:r>
            <a:r>
              <a:rPr lang="en-US" altLang="ko-KR" dirty="0">
                <a:ea typeface="+mj-ea"/>
              </a:rPr>
              <a:t> 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a[2i+2]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+ 2 &lt;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</a:t>
            </a:r>
          </a:p>
          <a:p>
            <a:pPr lvl="0"/>
            <a:endParaRPr lang="en-US" altLang="ko-KR" dirty="0">
              <a:ea typeface="+mj-ea"/>
            </a:endParaRPr>
          </a:p>
          <a:p>
            <a:pPr lvl="0"/>
            <a:endParaRPr lang="en-US" altLang="ko-KR" dirty="0">
              <a:ea typeface="+mj-ea"/>
            </a:endParaRPr>
          </a:p>
          <a:p>
            <a:r>
              <a:rPr lang="en-US" altLang="ko-KR" dirty="0"/>
              <a:t>E</a:t>
            </a:r>
            <a:r>
              <a:rPr lang="ko-KR" altLang="ko-KR" dirty="0"/>
              <a:t>의 부모는 </a:t>
            </a:r>
            <a:r>
              <a:rPr lang="en-US" altLang="ko-KR" dirty="0"/>
              <a:t>a[(4-1)//2] = a[1]</a:t>
            </a:r>
            <a:r>
              <a:rPr lang="ko-KR" altLang="ko-KR" dirty="0"/>
              <a:t>에 있는</a:t>
            </a:r>
            <a:r>
              <a:rPr lang="en-US" altLang="ko-KR" dirty="0">
                <a:solidFill>
                  <a:srgbClr val="3333FF"/>
                </a:solidFill>
              </a:rPr>
              <a:t> B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E</a:t>
            </a:r>
            <a:r>
              <a:rPr lang="ko-KR" altLang="en-US" dirty="0"/>
              <a:t>의 </a:t>
            </a:r>
            <a:r>
              <a:rPr lang="ko-KR" altLang="ko-KR" dirty="0"/>
              <a:t>왼쪽과 오른쪽자식은 각각 </a:t>
            </a:r>
            <a:r>
              <a:rPr lang="en-US" altLang="ko-KR" dirty="0"/>
              <a:t>a[2x4+1] = a[9]</a:t>
            </a:r>
            <a:r>
              <a:rPr lang="ko-KR" altLang="ko-KR" dirty="0"/>
              <a:t>과</a:t>
            </a:r>
            <a:r>
              <a:rPr lang="en-US" altLang="ko-KR" dirty="0"/>
              <a:t> a[2x4+2] = a[10]</a:t>
            </a:r>
            <a:r>
              <a:rPr lang="ko-KR" altLang="ko-KR" dirty="0"/>
              <a:t>에 저장된 </a:t>
            </a:r>
            <a:r>
              <a:rPr lang="en-US" altLang="ko-KR" dirty="0">
                <a:solidFill>
                  <a:srgbClr val="7030A0"/>
                </a:solidFill>
              </a:rPr>
              <a:t>J</a:t>
            </a:r>
            <a:r>
              <a:rPr lang="ko-KR" altLang="ko-KR" dirty="0"/>
              <a:t>와 </a:t>
            </a:r>
            <a:r>
              <a:rPr lang="en-US" altLang="ko-KR" dirty="0">
                <a:solidFill>
                  <a:srgbClr val="7030A0"/>
                </a:solidFill>
              </a:rPr>
              <a:t>K</a:t>
            </a:r>
            <a:endParaRPr lang="ko-KR" altLang="ko-KR" dirty="0">
              <a:solidFill>
                <a:srgbClr val="7030A0"/>
              </a:solidFill>
            </a:endParaRPr>
          </a:p>
          <a:p>
            <a:pPr lvl="0"/>
            <a:endParaRPr lang="ko-KR" altLang="ko-KR" dirty="0"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395ED-7DD7-4A1C-B70D-DD37254F9142}"/>
              </a:ext>
            </a:extLst>
          </p:cNvPr>
          <p:cNvSpPr txBox="1"/>
          <p:nvPr/>
        </p:nvSpPr>
        <p:spPr>
          <a:xfrm>
            <a:off x="1025873" y="3756963"/>
            <a:ext cx="50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BAF449-BAC3-4D12-8E5D-74A2B163E7BF}"/>
              </a:ext>
            </a:extLst>
          </p:cNvPr>
          <p:cNvGraphicFramePr>
            <a:graphicFrameLocks noGrp="1"/>
          </p:cNvGraphicFramePr>
          <p:nvPr/>
        </p:nvGraphicFramePr>
        <p:xfrm>
          <a:off x="1534566" y="3756963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D9C5BBA-E11A-46AE-A53A-2887405C5828}"/>
              </a:ext>
            </a:extLst>
          </p:cNvPr>
          <p:cNvGraphicFramePr>
            <a:graphicFrameLocks noGrp="1"/>
          </p:cNvGraphicFramePr>
          <p:nvPr/>
        </p:nvGraphicFramePr>
        <p:xfrm>
          <a:off x="1547664" y="338591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611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46457" y="1412776"/>
            <a:ext cx="1812122" cy="2211727"/>
            <a:chOff x="946457" y="1412776"/>
            <a:chExt cx="1812122" cy="2211727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147116" y="2891971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403647" y="2490797"/>
              <a:ext cx="346296" cy="442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1652043" y="1604519"/>
              <a:ext cx="918486" cy="876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98579" y="141277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1584517" y="2246605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1949218" y="1833229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946457" y="3255171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1229503" y="2741482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4563" y="141985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03264" y="182856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99190" y="2237273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34489" y="2736816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457" y="3255171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19333" y="53448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편향이진트리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11520" y="5148302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11520" y="4793871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30449" y="4821587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16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269138" y="2882639"/>
            <a:ext cx="30268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961027" y="2481465"/>
            <a:ext cx="350875" cy="4425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5129590" y="1595187"/>
            <a:ext cx="930632" cy="8769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 flipH="1">
            <a:off x="4939053" y="1403444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 flipH="1">
            <a:off x="5763880" y="2237273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 flipH="1">
            <a:off x="5394356" y="1823897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 flipH="1">
            <a:off x="6410377" y="3245839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 flipH="1">
            <a:off x="6123589" y="2732150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4977524" y="1386108"/>
            <a:ext cx="2918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 flipH="1">
            <a:off x="5412515" y="1819231"/>
            <a:ext cx="2918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 flipH="1">
            <a:off x="5759117" y="2227941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 flipH="1">
            <a:off x="6128640" y="2727484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</a:p>
        </p:txBody>
      </p:sp>
      <p:sp>
        <p:nvSpPr>
          <p:cNvPr id="68" name="TextBox 67"/>
          <p:cNvSpPr txBox="1"/>
          <p:nvPr/>
        </p:nvSpPr>
        <p:spPr>
          <a:xfrm flipH="1">
            <a:off x="6420481" y="3245839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2580325" y="4138066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2580325" y="3783635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156176" y="3794294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03544" y="3783723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9421" y="5873463"/>
            <a:ext cx="8248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/>
              <a:t>편향</a:t>
            </a:r>
            <a:r>
              <a:rPr lang="en-US" altLang="ko-KR" sz="2400" dirty="0"/>
              <a:t>(Skewed)</a:t>
            </a:r>
            <a:r>
              <a:rPr lang="ko-KR" altLang="ko-KR" sz="2400" dirty="0" err="1"/>
              <a:t>이진트리를</a:t>
            </a:r>
            <a:r>
              <a:rPr lang="ko-KR" altLang="ko-KR" sz="2400" dirty="0"/>
              <a:t> 배열에 저장하는 경우</a:t>
            </a:r>
            <a:r>
              <a:rPr lang="en-US" altLang="ko-KR" sz="2400" dirty="0"/>
              <a:t>, </a:t>
            </a:r>
            <a:r>
              <a:rPr lang="ko-KR" altLang="ko-KR" sz="2400" dirty="0"/>
              <a:t>트리의 높이가 커질 수록 메모리 낭비가</a:t>
            </a:r>
            <a:r>
              <a:rPr lang="en-US" altLang="ko-KR" sz="2400" dirty="0"/>
              <a:t> </a:t>
            </a:r>
            <a:r>
              <a:rPr lang="ko-KR" altLang="en-US" sz="2400" dirty="0"/>
              <a:t>심화됨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89424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3006081"/>
            <a:ext cx="3354912" cy="313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599910" y="3061883"/>
          <a:ext cx="304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2616" y="2481416"/>
            <a:ext cx="99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root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8759" y="2483895"/>
            <a:ext cx="395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이진트리의</a:t>
            </a:r>
            <a:r>
              <a:rPr lang="ko-KR" altLang="en-US" dirty="0"/>
              <a:t> 표현 </a:t>
            </a:r>
            <a:r>
              <a:rPr lang="en-US" altLang="ko-KR" dirty="0"/>
              <a:t>2: </a:t>
            </a:r>
            <a:r>
              <a:rPr lang="ko-KR" altLang="en-US" dirty="0"/>
              <a:t>배열표현법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518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이진트리의</a:t>
            </a:r>
            <a:r>
              <a:rPr lang="ko-KR" altLang="en-US" sz="3200" dirty="0"/>
              <a:t> 표현 </a:t>
            </a:r>
            <a:r>
              <a:rPr lang="en-US" altLang="ko-KR" sz="3200" dirty="0"/>
              <a:t>3: </a:t>
            </a:r>
            <a:r>
              <a:rPr lang="ko-KR" altLang="en-US" sz="3200" dirty="0"/>
              <a:t>연결구조</a:t>
            </a:r>
            <a:r>
              <a:rPr lang="en-US" altLang="ko-KR" sz="3200" dirty="0"/>
              <a:t>(</a:t>
            </a:r>
            <a:r>
              <a:rPr lang="ko-KR" altLang="en-US" sz="3200" dirty="0"/>
              <a:t>링크</a:t>
            </a:r>
            <a:r>
              <a:rPr lang="en-US" altLang="ko-KR" sz="3200" dirty="0"/>
              <a:t>) </a:t>
            </a:r>
            <a:r>
              <a:rPr lang="ko-KR" altLang="en-US" sz="3200" dirty="0"/>
              <a:t>표현법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45" y="2850660"/>
            <a:ext cx="5805645" cy="38009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0" y="1624222"/>
            <a:ext cx="4009000" cy="10323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5" y="1324701"/>
            <a:ext cx="3423538" cy="1441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C8433-BFBF-42DC-B63C-82669361F577}"/>
              </a:ext>
            </a:extLst>
          </p:cNvPr>
          <p:cNvSpPr txBox="1"/>
          <p:nvPr/>
        </p:nvSpPr>
        <p:spPr>
          <a:xfrm>
            <a:off x="228579" y="1238744"/>
            <a:ext cx="425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부모노드가</a:t>
            </a:r>
            <a:r>
              <a:rPr lang="ko-KR" altLang="en-US" dirty="0"/>
              <a:t> </a:t>
            </a:r>
            <a:r>
              <a:rPr lang="ko-KR" altLang="en-US" dirty="0" err="1"/>
              <a:t>자식노드를</a:t>
            </a:r>
            <a:r>
              <a:rPr lang="ko-KR" altLang="en-US" dirty="0"/>
              <a:t> </a:t>
            </a:r>
            <a:r>
              <a:rPr lang="ko-KR" altLang="en-US" dirty="0" err="1"/>
              <a:t>참조하로록</a:t>
            </a:r>
            <a:r>
              <a:rPr lang="ko-KR" altLang="en-US" dirty="0"/>
              <a:t>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D0D66-849D-4877-B417-8AD2D65060F2}"/>
              </a:ext>
            </a:extLst>
          </p:cNvPr>
          <p:cNvSpPr txBox="1"/>
          <p:nvPr/>
        </p:nvSpPr>
        <p:spPr>
          <a:xfrm>
            <a:off x="4481991" y="1323717"/>
            <a:ext cx="443056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TNode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data, left=None, right =None):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self.data</a:t>
            </a:r>
            <a:r>
              <a:rPr lang="en-US" altLang="ko-KR" sz="1400" dirty="0"/>
              <a:t> = data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self.left</a:t>
            </a:r>
            <a:r>
              <a:rPr lang="en-US" altLang="ko-KR" sz="1400" dirty="0"/>
              <a:t> = left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self.right</a:t>
            </a:r>
            <a:r>
              <a:rPr lang="en-US" altLang="ko-KR" sz="1400" dirty="0"/>
              <a:t> = right</a:t>
            </a:r>
          </a:p>
          <a:p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893E2-258F-4BBF-AB15-78E6B3F7BA8B}"/>
              </a:ext>
            </a:extLst>
          </p:cNvPr>
          <p:cNvSpPr txBox="1"/>
          <p:nvPr/>
        </p:nvSpPr>
        <p:spPr>
          <a:xfrm>
            <a:off x="6074040" y="3744440"/>
            <a:ext cx="2573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BinaryTree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self.root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284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8.3 </a:t>
            </a:r>
            <a:r>
              <a:rPr lang="ko-KR" altLang="en-US" dirty="0" err="1">
                <a:solidFill>
                  <a:srgbClr val="0000FF"/>
                </a:solidFill>
              </a:rPr>
              <a:t>이진트리의</a:t>
            </a:r>
            <a:r>
              <a:rPr lang="ko-KR" altLang="en-US" dirty="0">
                <a:solidFill>
                  <a:srgbClr val="0000FF"/>
                </a:solidFill>
              </a:rPr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순회 </a:t>
            </a:r>
            <a:r>
              <a:rPr lang="en-US" altLang="ko-KR" sz="2400" kern="0" dirty="0">
                <a:solidFill>
                  <a:schemeClr val="tx2"/>
                </a:solidFill>
              </a:rPr>
              <a:t>(traversal)</a:t>
            </a:r>
          </a:p>
          <a:p>
            <a:pPr lvl="1">
              <a:defRPr/>
            </a:pPr>
            <a:r>
              <a:rPr lang="ko-KR" altLang="en-US" sz="2000" kern="0" dirty="0">
                <a:solidFill>
                  <a:schemeClr val="tx2"/>
                </a:solidFill>
              </a:rPr>
              <a:t>전위 순회 </a:t>
            </a:r>
            <a:r>
              <a:rPr lang="en-US" altLang="ko-KR" sz="2000" kern="0" dirty="0">
                <a:solidFill>
                  <a:schemeClr val="tx2"/>
                </a:solidFill>
              </a:rPr>
              <a:t>(preorder traversal)</a:t>
            </a:r>
          </a:p>
          <a:p>
            <a:pPr lvl="1">
              <a:defRPr/>
            </a:pPr>
            <a:r>
              <a:rPr lang="ko-KR" altLang="en-US" sz="2000" kern="0" dirty="0">
                <a:solidFill>
                  <a:schemeClr val="tx2"/>
                </a:solidFill>
              </a:rPr>
              <a:t>중위 순회 </a:t>
            </a:r>
            <a:r>
              <a:rPr lang="en-US" altLang="ko-KR" sz="2000" kern="0" dirty="0">
                <a:solidFill>
                  <a:schemeClr val="tx2"/>
                </a:solidFill>
              </a:rPr>
              <a:t>(</a:t>
            </a:r>
            <a:r>
              <a:rPr lang="en-US" altLang="ko-KR" sz="2000" kern="0" dirty="0" err="1">
                <a:solidFill>
                  <a:schemeClr val="tx2"/>
                </a:solidFill>
              </a:rPr>
              <a:t>inorder</a:t>
            </a:r>
            <a:r>
              <a:rPr lang="en-US" altLang="ko-KR" sz="2000" kern="0" dirty="0">
                <a:solidFill>
                  <a:schemeClr val="tx2"/>
                </a:solidFill>
              </a:rPr>
              <a:t> traversal)</a:t>
            </a:r>
          </a:p>
          <a:p>
            <a:pPr lvl="1">
              <a:defRPr/>
            </a:pPr>
            <a:r>
              <a:rPr lang="ko-KR" altLang="en-US" sz="2000" kern="0" dirty="0">
                <a:solidFill>
                  <a:schemeClr val="tx2"/>
                </a:solidFill>
              </a:rPr>
              <a:t>후위 순회 </a:t>
            </a:r>
            <a:r>
              <a:rPr lang="en-US" altLang="ko-KR" sz="2000" kern="0" dirty="0">
                <a:solidFill>
                  <a:schemeClr val="tx2"/>
                </a:solidFill>
              </a:rPr>
              <a:t>(</a:t>
            </a:r>
            <a:r>
              <a:rPr lang="en-US" altLang="ko-KR" sz="2000" kern="0" dirty="0" err="1">
                <a:solidFill>
                  <a:schemeClr val="tx2"/>
                </a:solidFill>
              </a:rPr>
              <a:t>postorder</a:t>
            </a:r>
            <a:r>
              <a:rPr lang="en-US" altLang="ko-KR" sz="2000" kern="0" dirty="0">
                <a:solidFill>
                  <a:schemeClr val="tx2"/>
                </a:solidFill>
              </a:rPr>
              <a:t> traversal)</a:t>
            </a:r>
          </a:p>
          <a:p>
            <a:pPr lvl="1">
              <a:defRPr/>
            </a:pPr>
            <a:r>
              <a:rPr lang="ko-KR" altLang="en-US" sz="2000" kern="0" dirty="0">
                <a:solidFill>
                  <a:schemeClr val="tx2"/>
                </a:solidFill>
              </a:rPr>
              <a:t>레벨 순회 </a:t>
            </a:r>
            <a:r>
              <a:rPr lang="en-US" altLang="ko-KR" sz="2000" kern="0" dirty="0">
                <a:solidFill>
                  <a:schemeClr val="tx2"/>
                </a:solidFill>
              </a:rPr>
              <a:t>(</a:t>
            </a:r>
            <a:r>
              <a:rPr lang="en-US" altLang="ko-KR" sz="2000" kern="0" dirty="0" err="1">
                <a:solidFill>
                  <a:schemeClr val="tx2"/>
                </a:solidFill>
              </a:rPr>
              <a:t>levelorder</a:t>
            </a:r>
            <a:r>
              <a:rPr lang="en-US" altLang="ko-KR" sz="2000" kern="0" dirty="0">
                <a:solidFill>
                  <a:schemeClr val="tx2"/>
                </a:solidFill>
              </a:rPr>
              <a:t> traversal)</a:t>
            </a:r>
          </a:p>
          <a:p>
            <a:pPr lvl="1">
              <a:defRPr/>
            </a:pPr>
            <a:endParaRPr lang="ko-KR" altLang="en-US" sz="20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높이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전체 노드 개수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단말 노드의 수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9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계층적인 자료의 표현에 적합한 자료 구조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트리란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2001398"/>
            <a:ext cx="5363524" cy="40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7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28" y="2301208"/>
            <a:ext cx="4832262" cy="3735415"/>
          </a:xfrm>
          <a:prstGeom prst="rect">
            <a:avLst/>
          </a:prstGeom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순회</a:t>
            </a:r>
            <a:r>
              <a:rPr lang="en-US" altLang="ko-KR" dirty="0"/>
              <a:t>(traversal)</a:t>
            </a:r>
          </a:p>
          <a:p>
            <a:pPr lvl="1"/>
            <a:r>
              <a:rPr lang="ko-KR" altLang="en-US" dirty="0"/>
              <a:t>트리에 속하는 모든 노드를 한 번씩 방문하는 것</a:t>
            </a:r>
            <a:endParaRPr lang="en-US" altLang="ko-KR" dirty="0"/>
          </a:p>
          <a:p>
            <a:pPr lvl="1"/>
            <a:r>
              <a:rPr lang="ko-KR" altLang="en-US" dirty="0"/>
              <a:t>선형 자료구조는 순회가 단순</a:t>
            </a:r>
            <a:endParaRPr lang="en-US" altLang="ko-KR" dirty="0"/>
          </a:p>
          <a:p>
            <a:pPr lvl="1"/>
            <a:r>
              <a:rPr lang="ko-KR" altLang="en-US" dirty="0"/>
              <a:t>트리는 다양한 방법이 있음</a:t>
            </a:r>
            <a:endParaRPr lang="en-US" altLang="ko-KR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순회</a:t>
            </a:r>
            <a:r>
              <a:rPr lang="en-US" altLang="ko-KR" dirty="0"/>
              <a:t>(traversal)</a:t>
            </a:r>
          </a:p>
        </p:txBody>
      </p:sp>
    </p:spTree>
    <p:extLst>
      <p:ext uri="{BB962C8B-B14F-4D97-AF65-F5344CB8AC3E}">
        <p14:creationId xmlns:p14="http://schemas.microsoft.com/office/powerpoint/2010/main" val="41275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29" y="3475467"/>
            <a:ext cx="3694071" cy="2736349"/>
          </a:xfrm>
          <a:prstGeom prst="rect">
            <a:avLst/>
          </a:prstGeom>
        </p:spPr>
      </p:pic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전체 트리나 서브 트리나 구조는 동일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이진트리의</a:t>
            </a:r>
            <a:r>
              <a:rPr lang="ko-KR" altLang="en-US" sz="3200" dirty="0"/>
              <a:t> 기본 순회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69" y="1305742"/>
            <a:ext cx="2632275" cy="2435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45" y="1727778"/>
            <a:ext cx="4646671" cy="14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4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루트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왼쪽 </a:t>
            </a:r>
            <a:r>
              <a:rPr lang="ko-KR" altLang="en-US" dirty="0" err="1"/>
              <a:t>서브트리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/>
              <a:t>오른쪽 </a:t>
            </a:r>
            <a:r>
              <a:rPr lang="ko-KR" altLang="en-US" dirty="0" err="1"/>
              <a:t>서브트리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응용 예</a:t>
            </a:r>
            <a:endParaRPr lang="en-US" altLang="ko-KR" dirty="0"/>
          </a:p>
          <a:p>
            <a:pPr lvl="1"/>
            <a:r>
              <a:rPr lang="ko-KR" altLang="en-US" dirty="0"/>
              <a:t>노드의 레벨 계산</a:t>
            </a:r>
            <a:r>
              <a:rPr lang="en-US" altLang="ko-KR" dirty="0"/>
              <a:t>ft</a:t>
            </a:r>
            <a:endParaRPr lang="ko-KR" altLang="en-US" dirty="0"/>
          </a:p>
          <a:p>
            <a:pPr lvl="1"/>
            <a:r>
              <a:rPr lang="ko-KR" altLang="en-US" dirty="0"/>
              <a:t>구조화된 문서 출력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전위 순회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5" y="2015267"/>
            <a:ext cx="2168438" cy="1998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952B0B-BDCA-4E95-9F5E-F3A6328FF8B9}"/>
              </a:ext>
            </a:extLst>
          </p:cNvPr>
          <p:cNvSpPr txBox="1"/>
          <p:nvPr/>
        </p:nvSpPr>
        <p:spPr>
          <a:xfrm>
            <a:off x="4591345" y="2167405"/>
            <a:ext cx="4095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BinaryTree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self.root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  <a:p>
            <a:r>
              <a:rPr lang="en-US" altLang="ko-KR" dirty="0"/>
              <a:t>    def preorder(self):</a:t>
            </a:r>
          </a:p>
          <a:p>
            <a:r>
              <a:rPr lang="en-US" altLang="ko-KR" dirty="0"/>
              <a:t>        self._</a:t>
            </a:r>
            <a:r>
              <a:rPr lang="en-US" altLang="ko-KR" dirty="0" err="1"/>
              <a:t>pre_order</a:t>
            </a:r>
            <a:r>
              <a:rPr lang="en-US" altLang="ko-KR" dirty="0"/>
              <a:t>(</a:t>
            </a:r>
            <a:r>
              <a:rPr lang="en-US" altLang="ko-KR" dirty="0" err="1"/>
              <a:t>self.root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def _</a:t>
            </a:r>
            <a:r>
              <a:rPr lang="en-US" altLang="ko-KR" dirty="0" err="1"/>
              <a:t>subtreePreorder</a:t>
            </a:r>
            <a:r>
              <a:rPr lang="en-US" altLang="ko-KR" dirty="0"/>
              <a:t>(self, p):</a:t>
            </a:r>
          </a:p>
          <a:p>
            <a:r>
              <a:rPr lang="en-US" altLang="ko-KR" dirty="0"/>
              <a:t>        if p is not None:</a:t>
            </a:r>
          </a:p>
          <a:p>
            <a:r>
              <a:rPr lang="en-US" altLang="ko-KR" dirty="0"/>
              <a:t>            print(</a:t>
            </a:r>
            <a:r>
              <a:rPr lang="en-US" altLang="ko-KR" dirty="0" err="1"/>
              <a:t>p.data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self._</a:t>
            </a:r>
            <a:r>
              <a:rPr lang="en-US" altLang="ko-KR" dirty="0" err="1"/>
              <a:t>subtreePreorder</a:t>
            </a:r>
            <a:r>
              <a:rPr lang="en-US" altLang="ko-KR" dirty="0"/>
              <a:t>(</a:t>
            </a:r>
            <a:r>
              <a:rPr lang="en-US" altLang="ko-KR" dirty="0" err="1"/>
              <a:t>p.left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self._</a:t>
            </a:r>
            <a:r>
              <a:rPr lang="en-US" altLang="ko-KR" dirty="0" err="1"/>
              <a:t>subtreePreorder</a:t>
            </a:r>
            <a:r>
              <a:rPr lang="en-US" altLang="ko-KR" dirty="0"/>
              <a:t>(</a:t>
            </a:r>
            <a:r>
              <a:rPr lang="en-US" altLang="ko-KR" dirty="0" err="1"/>
              <a:t>p.right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893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ko-KR" altLang="en-US" dirty="0" err="1"/>
              <a:t>서브트리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루트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/>
              <a:t>오른쪽 </a:t>
            </a:r>
            <a:r>
              <a:rPr lang="ko-KR" altLang="en-US" dirty="0" err="1"/>
              <a:t>서브트리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응용 예</a:t>
            </a:r>
            <a:endParaRPr lang="en-US" altLang="ko-KR" dirty="0"/>
          </a:p>
          <a:p>
            <a:pPr lvl="1"/>
            <a:r>
              <a:rPr lang="ko-KR" altLang="en-US" dirty="0"/>
              <a:t>정렬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중위 순회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1" y="1998822"/>
            <a:ext cx="2177644" cy="2015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37C4B1-CD7B-4F07-96AA-764A5D43E4C2}"/>
              </a:ext>
            </a:extLst>
          </p:cNvPr>
          <p:cNvSpPr txBox="1"/>
          <p:nvPr/>
        </p:nvSpPr>
        <p:spPr>
          <a:xfrm>
            <a:off x="4591345" y="2167405"/>
            <a:ext cx="40954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BinaryTree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self.root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  <a:p>
            <a:r>
              <a:rPr lang="en-US" altLang="ko-KR" dirty="0"/>
              <a:t>    def </a:t>
            </a:r>
            <a:r>
              <a:rPr lang="en-US" altLang="ko-KR" dirty="0" err="1"/>
              <a:t>inorder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self._</a:t>
            </a:r>
            <a:r>
              <a:rPr lang="en-US" altLang="ko-KR" dirty="0" err="1"/>
              <a:t>subtreeInorder</a:t>
            </a:r>
            <a:r>
              <a:rPr lang="en-US" altLang="ko-KR" dirty="0"/>
              <a:t>(</a:t>
            </a:r>
            <a:r>
              <a:rPr lang="en-US" altLang="ko-KR" dirty="0" err="1"/>
              <a:t>self.root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def _</a:t>
            </a:r>
            <a:r>
              <a:rPr lang="en-US" altLang="ko-KR" dirty="0" err="1"/>
              <a:t>subtreeInorder</a:t>
            </a:r>
            <a:r>
              <a:rPr lang="en-US" altLang="ko-KR" dirty="0"/>
              <a:t>(self, p):</a:t>
            </a:r>
          </a:p>
          <a:p>
            <a:r>
              <a:rPr lang="en-US" altLang="ko-KR" dirty="0"/>
              <a:t>        if p is not None:</a:t>
            </a:r>
          </a:p>
          <a:p>
            <a:r>
              <a:rPr lang="en-US" altLang="ko-KR" dirty="0"/>
              <a:t>            self._</a:t>
            </a:r>
            <a:r>
              <a:rPr lang="en-US" altLang="ko-KR" dirty="0" err="1"/>
              <a:t>subtreeInorder</a:t>
            </a:r>
            <a:r>
              <a:rPr lang="en-US" altLang="ko-KR" dirty="0"/>
              <a:t>(</a:t>
            </a:r>
            <a:r>
              <a:rPr lang="en-US" altLang="ko-KR" dirty="0" err="1"/>
              <a:t>p.left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print(</a:t>
            </a:r>
            <a:r>
              <a:rPr lang="en-US" altLang="ko-KR" dirty="0" err="1"/>
              <a:t>p.data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self._</a:t>
            </a:r>
            <a:r>
              <a:rPr lang="en-US" altLang="ko-KR" dirty="0" err="1"/>
              <a:t>subtreeInorder</a:t>
            </a:r>
            <a:r>
              <a:rPr lang="en-US" altLang="ko-KR" dirty="0"/>
              <a:t>(</a:t>
            </a:r>
            <a:r>
              <a:rPr lang="en-US" altLang="ko-KR" dirty="0" err="1"/>
              <a:t>p.right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39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42" y="1943835"/>
            <a:ext cx="2198741" cy="204115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ko-KR" altLang="en-US" dirty="0" err="1"/>
              <a:t>서브트리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오른쪽 </a:t>
            </a:r>
            <a:r>
              <a:rPr lang="ko-KR" altLang="en-US" dirty="0" err="1"/>
              <a:t>서브트리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루트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응용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ko-KR" altLang="en-US" dirty="0"/>
              <a:t>폴더 용량 계산 </a:t>
            </a:r>
          </a:p>
          <a:p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후위 순회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385E9-614B-44BC-BB7F-0870CDBC3B06}"/>
              </a:ext>
            </a:extLst>
          </p:cNvPr>
          <p:cNvSpPr txBox="1"/>
          <p:nvPr/>
        </p:nvSpPr>
        <p:spPr>
          <a:xfrm>
            <a:off x="3581890" y="2213865"/>
            <a:ext cx="4725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BinaryTree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self.root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  <a:p>
            <a:r>
              <a:rPr lang="en-US" altLang="ko-KR" dirty="0"/>
              <a:t>    def </a:t>
            </a:r>
            <a:r>
              <a:rPr lang="en-US" altLang="ko-KR" dirty="0" err="1"/>
              <a:t>postorder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self._</a:t>
            </a:r>
            <a:r>
              <a:rPr lang="en-US" altLang="ko-KR" dirty="0" err="1"/>
              <a:t>subtreePostorder</a:t>
            </a:r>
            <a:r>
              <a:rPr lang="en-US" altLang="ko-KR" dirty="0"/>
              <a:t>(</a:t>
            </a:r>
            <a:r>
              <a:rPr lang="en-US" altLang="ko-KR" dirty="0" err="1"/>
              <a:t>self.root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def _</a:t>
            </a:r>
            <a:r>
              <a:rPr lang="en-US" altLang="ko-KR" dirty="0" err="1"/>
              <a:t>post_order</a:t>
            </a:r>
            <a:r>
              <a:rPr lang="en-US" altLang="ko-KR" dirty="0"/>
              <a:t>(self, p):</a:t>
            </a:r>
          </a:p>
          <a:p>
            <a:r>
              <a:rPr lang="en-US" altLang="ko-KR" dirty="0"/>
              <a:t>        if p is not None:</a:t>
            </a:r>
          </a:p>
          <a:p>
            <a:r>
              <a:rPr lang="en-US" altLang="ko-KR" dirty="0"/>
              <a:t>            print(</a:t>
            </a:r>
            <a:r>
              <a:rPr lang="en-US" altLang="ko-KR" dirty="0" err="1"/>
              <a:t>p.data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self._</a:t>
            </a:r>
            <a:r>
              <a:rPr lang="en-US" altLang="ko-KR" dirty="0" err="1"/>
              <a:t>subtreePostorder</a:t>
            </a:r>
            <a:r>
              <a:rPr lang="en-US" altLang="ko-KR" dirty="0"/>
              <a:t>(</a:t>
            </a:r>
            <a:r>
              <a:rPr lang="en-US" altLang="ko-KR" dirty="0" err="1"/>
              <a:t>p.left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self._</a:t>
            </a:r>
            <a:r>
              <a:rPr lang="en-US" altLang="ko-KR" dirty="0" err="1"/>
              <a:t>subtreePostorder</a:t>
            </a:r>
            <a:r>
              <a:rPr lang="en-US" altLang="ko-KR" dirty="0"/>
              <a:t>(</a:t>
            </a:r>
            <a:r>
              <a:rPr lang="en-US" altLang="ko-KR" dirty="0" err="1"/>
              <a:t>p.right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39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순회 방법에 따른 </a:t>
            </a:r>
            <a:r>
              <a:rPr lang="ko-KR" altLang="en-US" sz="3200" b="0" dirty="0" err="1"/>
              <a:t>노드</a:t>
            </a:r>
            <a:r>
              <a:rPr lang="ko-KR" altLang="en-US" sz="3200" b="0" dirty="0"/>
              <a:t> 방문 순서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4" y="1538790"/>
            <a:ext cx="8232195" cy="27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9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15" y="2078850"/>
            <a:ext cx="5949770" cy="3878891"/>
          </a:xfrm>
          <a:prstGeom prst="rect">
            <a:avLst/>
          </a:prstGeom>
        </p:spPr>
      </p:pic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노드를</a:t>
            </a:r>
            <a:r>
              <a:rPr lang="ko-KR" altLang="en-US" dirty="0"/>
              <a:t> 레벨 순으로 검사하는 순회방법</a:t>
            </a:r>
          </a:p>
          <a:p>
            <a:pPr lvl="1"/>
            <a:r>
              <a:rPr lang="ko-KR" altLang="en-US" dirty="0"/>
              <a:t>큐를 사용해 구현</a:t>
            </a:r>
            <a:endParaRPr lang="en-US" altLang="ko-KR" dirty="0"/>
          </a:p>
          <a:p>
            <a:pPr lvl="1"/>
            <a:r>
              <a:rPr lang="ko-KR" altLang="en-US" dirty="0"/>
              <a:t>순환을 사용하지 않음</a:t>
            </a:r>
            <a:endParaRPr lang="en-US" altLang="ko-KR" dirty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393" name="Rectangle 109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레벨 순회</a:t>
            </a:r>
          </a:p>
        </p:txBody>
      </p:sp>
    </p:spTree>
    <p:extLst>
      <p:ext uri="{BB962C8B-B14F-4D97-AF65-F5344CB8AC3E}">
        <p14:creationId xmlns:p14="http://schemas.microsoft.com/office/powerpoint/2010/main" val="2398906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이진트리연산</a:t>
            </a:r>
            <a:r>
              <a:rPr lang="en-US" altLang="ko-KR" sz="3200" dirty="0"/>
              <a:t>: </a:t>
            </a:r>
            <a:r>
              <a:rPr lang="ko-KR" altLang="en-US" sz="3200" dirty="0"/>
              <a:t>높이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6560" y="1231912"/>
            <a:ext cx="8229600" cy="3912598"/>
          </a:xfrm>
        </p:spPr>
        <p:txBody>
          <a:bodyPr/>
          <a:lstStyle/>
          <a:p>
            <a:r>
              <a:rPr lang="ko-KR" altLang="en-US" dirty="0"/>
              <a:t>높이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단말 노드의 수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943835"/>
            <a:ext cx="8120245" cy="1551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4D512-DE5A-4A35-98FD-1790DB36B817}"/>
              </a:ext>
            </a:extLst>
          </p:cNvPr>
          <p:cNvSpPr txBox="1"/>
          <p:nvPr/>
        </p:nvSpPr>
        <p:spPr>
          <a:xfrm>
            <a:off x="591465" y="1713491"/>
            <a:ext cx="82296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BinaryTree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__(self):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self.root</a:t>
            </a:r>
            <a:r>
              <a:rPr lang="en-US" altLang="ko-KR" sz="1400" dirty="0"/>
              <a:t> = None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def height(self):</a:t>
            </a:r>
          </a:p>
          <a:p>
            <a:r>
              <a:rPr lang="en-US" altLang="ko-KR" sz="1400" dirty="0"/>
              <a:t>        return self._</a:t>
            </a:r>
            <a:r>
              <a:rPr lang="en-US" altLang="ko-KR" sz="1400" dirty="0" err="1"/>
              <a:t>subtreeHeight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self.root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def _</a:t>
            </a:r>
            <a:r>
              <a:rPr lang="en-US" altLang="ko-KR" sz="1400" dirty="0" err="1"/>
              <a:t>subtreeHeight</a:t>
            </a:r>
            <a:r>
              <a:rPr lang="en-US" altLang="ko-KR" sz="1400" dirty="0"/>
              <a:t>(self, p):</a:t>
            </a:r>
          </a:p>
          <a:p>
            <a:r>
              <a:rPr lang="en-US" altLang="ko-KR" sz="1400" dirty="0"/>
              <a:t>        if p is None:</a:t>
            </a:r>
          </a:p>
          <a:p>
            <a:r>
              <a:rPr lang="en-US" altLang="ko-KR" sz="1400" dirty="0"/>
              <a:t>            return 0</a:t>
            </a:r>
          </a:p>
          <a:p>
            <a:r>
              <a:rPr lang="en-US" altLang="ko-KR" sz="1400" dirty="0"/>
              <a:t>        else: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hleft</a:t>
            </a:r>
            <a:r>
              <a:rPr lang="en-US" altLang="ko-KR" sz="1400" dirty="0"/>
              <a:t> = self._</a:t>
            </a:r>
            <a:r>
              <a:rPr lang="en-US" altLang="ko-KR" sz="1400" dirty="0" err="1"/>
              <a:t>subtreeHeight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p.left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hright</a:t>
            </a:r>
            <a:r>
              <a:rPr lang="en-US" altLang="ko-KR" sz="1400" dirty="0"/>
              <a:t> = self._</a:t>
            </a:r>
            <a:r>
              <a:rPr lang="en-US" altLang="ko-KR" sz="1400" dirty="0" err="1"/>
              <a:t>subtreeHeight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p.right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    return max(</a:t>
            </a:r>
            <a:r>
              <a:rPr lang="en-US" altLang="ko-KR" sz="1400" dirty="0" err="1"/>
              <a:t>hleft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hright</a:t>
            </a:r>
            <a:r>
              <a:rPr lang="en-US" altLang="ko-KR" sz="1400" dirty="0"/>
              <a:t>)+1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FA857A-C692-47CB-AE7D-4A9084C2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75" y="4149079"/>
            <a:ext cx="2934752" cy="22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86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D7A21F-EE39-4DB8-9542-318DF181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1A64C8-461F-48E2-AB4C-B34ED315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61937"/>
            <a:ext cx="86772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계층적인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ko-KR" dirty="0"/>
              <a:t>과</a:t>
            </a:r>
            <a:r>
              <a:rPr lang="en-US" altLang="ko-KR" dirty="0"/>
              <a:t> XML </a:t>
            </a:r>
            <a:r>
              <a:rPr lang="ko-KR" altLang="ko-KR" dirty="0"/>
              <a:t>의 문서 트리</a:t>
            </a:r>
            <a:r>
              <a:rPr lang="en-US" altLang="ko-KR" dirty="0"/>
              <a:t>, </a:t>
            </a:r>
            <a:r>
              <a:rPr lang="ko-KR" altLang="ko-KR" dirty="0"/>
              <a:t>자바 클래스 계층구조</a:t>
            </a:r>
            <a:r>
              <a:rPr lang="en-US" altLang="ko-KR" dirty="0"/>
              <a:t>, </a:t>
            </a:r>
            <a:r>
              <a:rPr lang="ko-KR" altLang="ko-KR" dirty="0"/>
              <a:t>운영체제의 파일시스템</a:t>
            </a:r>
            <a:r>
              <a:rPr lang="en-US" altLang="ko-KR" dirty="0"/>
              <a:t>, </a:t>
            </a:r>
            <a:r>
              <a:rPr lang="ko-KR" altLang="ko-KR" dirty="0" err="1"/>
              <a:t>탐색트리</a:t>
            </a:r>
            <a:r>
              <a:rPr lang="en-US" altLang="ko-KR" dirty="0"/>
              <a:t>, </a:t>
            </a:r>
            <a:r>
              <a:rPr lang="ko-KR" altLang="ko-KR" dirty="0"/>
              <a:t>이항</a:t>
            </a:r>
            <a:r>
              <a:rPr lang="en-US" altLang="ko-KR" dirty="0"/>
              <a:t>(Binomial)</a:t>
            </a:r>
            <a:r>
              <a:rPr lang="ko-KR" altLang="ko-KR" dirty="0" err="1"/>
              <a:t>힙</a:t>
            </a:r>
            <a:r>
              <a:rPr lang="en-US" altLang="ko-KR" dirty="0"/>
              <a:t>, </a:t>
            </a:r>
            <a:r>
              <a:rPr lang="ko-KR" altLang="ko-KR" dirty="0"/>
              <a:t>피보나치</a:t>
            </a:r>
            <a:r>
              <a:rPr lang="en-US" altLang="ko-KR" dirty="0"/>
              <a:t>(Fibonacci)</a:t>
            </a:r>
            <a:r>
              <a:rPr lang="ko-KR" altLang="ko-KR" dirty="0"/>
              <a:t>힙에서 사용</a:t>
            </a: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>
                <a:solidFill>
                  <a:srgbClr val="3333FF"/>
                </a:solidFill>
              </a:rPr>
              <a:t>일반적인 트리의 정의</a:t>
            </a:r>
            <a:endParaRPr lang="en-US" altLang="ko-KR" dirty="0">
              <a:solidFill>
                <a:srgbClr val="3333FF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  </a:t>
            </a:r>
            <a:r>
              <a:rPr lang="ko-KR" altLang="en-US" sz="2400" dirty="0">
                <a:solidFill>
                  <a:srgbClr val="3333FF"/>
                </a:solidFill>
              </a:rPr>
              <a:t>노드들로 이루어져 있고</a:t>
            </a:r>
            <a:r>
              <a:rPr lang="en-US" altLang="ko-KR" sz="2400" dirty="0">
                <a:solidFill>
                  <a:srgbClr val="3333FF"/>
                </a:solidFill>
              </a:rPr>
              <a:t>, </a:t>
            </a:r>
            <a:r>
              <a:rPr lang="ko-KR" altLang="en-US" sz="2400" dirty="0">
                <a:solidFill>
                  <a:srgbClr val="3333FF"/>
                </a:solidFill>
              </a:rPr>
              <a:t>노드들 사이의  </a:t>
            </a:r>
            <a:r>
              <a:rPr lang="ko-KR" altLang="en-US" sz="2400" dirty="0" err="1">
                <a:solidFill>
                  <a:srgbClr val="3333FF"/>
                </a:solidFill>
              </a:rPr>
              <a:t>부모자식관계</a:t>
            </a:r>
            <a:endParaRPr lang="en-US" altLang="ko-KR" sz="2400" dirty="0">
              <a:solidFill>
                <a:srgbClr val="3333FF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  </a:t>
            </a:r>
            <a:r>
              <a:rPr lang="ko-KR" altLang="en-US" sz="2400" dirty="0">
                <a:solidFill>
                  <a:srgbClr val="3333FF"/>
                </a:solidFill>
              </a:rPr>
              <a:t>노드</a:t>
            </a:r>
            <a:r>
              <a:rPr lang="en-US" altLang="ko-KR" sz="2400" dirty="0">
                <a:solidFill>
                  <a:srgbClr val="3333FF"/>
                </a:solidFill>
              </a:rPr>
              <a:t>: </a:t>
            </a:r>
            <a:r>
              <a:rPr lang="ko-KR" altLang="en-US" sz="2400" dirty="0">
                <a:solidFill>
                  <a:srgbClr val="3333FF"/>
                </a:solidFill>
              </a:rPr>
              <a:t>데이터와</a:t>
            </a:r>
            <a:r>
              <a:rPr lang="en-US" altLang="ko-KR" sz="2400" dirty="0">
                <a:solidFill>
                  <a:srgbClr val="3333FF"/>
                </a:solidFill>
              </a:rPr>
              <a:t> </a:t>
            </a:r>
            <a:r>
              <a:rPr lang="ko-KR" altLang="en-US" sz="2400" dirty="0">
                <a:solidFill>
                  <a:srgbClr val="3333FF"/>
                </a:solidFill>
              </a:rPr>
              <a:t>자식 노드에 대한 정보</a:t>
            </a:r>
            <a:r>
              <a:rPr lang="en-US" altLang="ko-KR" sz="2400" dirty="0">
                <a:solidFill>
                  <a:srgbClr val="3333FF"/>
                </a:solidFill>
              </a:rPr>
              <a:t>(</a:t>
            </a:r>
            <a:r>
              <a:rPr lang="ko-KR" altLang="en-US" sz="2400" dirty="0">
                <a:solidFill>
                  <a:srgbClr val="3333FF"/>
                </a:solidFill>
              </a:rPr>
              <a:t>참조</a:t>
            </a:r>
            <a:r>
              <a:rPr lang="en-US" altLang="ko-KR" sz="2400" dirty="0">
                <a:solidFill>
                  <a:srgbClr val="3333FF"/>
                </a:solidFill>
              </a:rPr>
              <a:t>)</a:t>
            </a:r>
            <a:r>
              <a:rPr lang="ko-KR" altLang="en-US" sz="2400" dirty="0">
                <a:solidFill>
                  <a:srgbClr val="3333FF"/>
                </a:solidFill>
              </a:rPr>
              <a:t>를 포함</a:t>
            </a:r>
            <a:endParaRPr lang="en-US" altLang="ko-KR" sz="2400" dirty="0">
              <a:solidFill>
                <a:srgbClr val="3333FF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         0</a:t>
            </a:r>
            <a:r>
              <a:rPr lang="ko-KR" altLang="en-US" sz="2400" dirty="0">
                <a:solidFill>
                  <a:srgbClr val="3333FF"/>
                </a:solidFill>
              </a:rPr>
              <a:t>개 이상의 </a:t>
            </a:r>
            <a:r>
              <a:rPr lang="ko-KR" altLang="en-US" sz="2400" dirty="0" err="1">
                <a:solidFill>
                  <a:srgbClr val="3333FF"/>
                </a:solidFill>
              </a:rPr>
              <a:t>자식노드를</a:t>
            </a:r>
            <a:r>
              <a:rPr lang="ko-KR" altLang="en-US" sz="2400" dirty="0">
                <a:solidFill>
                  <a:srgbClr val="3333FF"/>
                </a:solidFill>
              </a:rPr>
              <a:t> 가짐</a:t>
            </a:r>
            <a:endParaRPr lang="en-US" altLang="ko-KR" sz="2400" dirty="0">
              <a:solidFill>
                <a:srgbClr val="3333FF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6BB2016-EA10-41C4-9C8B-29341258F5AB}"/>
              </a:ext>
            </a:extLst>
          </p:cNvPr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트리란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63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994C-9A3A-4250-80E0-9A5B8EBF562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95300" y="1073037"/>
            <a:ext cx="8172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dirty="0"/>
              <a:t>A tree is a finite set of nodes such that:</a:t>
            </a:r>
          </a:p>
          <a:p>
            <a:pPr marL="457200" lvl="1" indent="0">
              <a:lnSpc>
                <a:spcPct val="90000"/>
              </a:lnSpc>
              <a:buSzPct val="100000"/>
              <a:buNone/>
            </a:pPr>
            <a:r>
              <a:rPr lang="en-US" altLang="zh-TW" dirty="0"/>
              <a:t>There is a specially designated node called </a:t>
            </a:r>
            <a:br>
              <a:rPr lang="en-US" altLang="zh-TW" dirty="0"/>
            </a:br>
            <a:r>
              <a:rPr lang="en-US" altLang="zh-TW" dirty="0"/>
              <a:t>the root </a:t>
            </a:r>
            <a:r>
              <a:rPr lang="en-US" altLang="ko-KR" dirty="0">
                <a:ea typeface="ＭＳ Ｐゴシック" pitchFamily="34" charset="-128"/>
              </a:rPr>
              <a:t>(</a:t>
            </a:r>
            <a:r>
              <a:rPr lang="ko-KR" altLang="en-US" dirty="0">
                <a:ea typeface="ＭＳ Ｐゴシック" pitchFamily="34" charset="-128"/>
              </a:rPr>
              <a:t>루트</a:t>
            </a:r>
            <a:r>
              <a:rPr lang="en-US" altLang="ko-KR" dirty="0">
                <a:ea typeface="ＭＳ Ｐゴシック" pitchFamily="34" charset="-128"/>
              </a:rPr>
              <a:t>)</a:t>
            </a:r>
            <a:r>
              <a:rPr lang="en-US" altLang="ko-KR" dirty="0"/>
              <a:t>, and t</a:t>
            </a:r>
            <a:r>
              <a:rPr lang="en-US" altLang="zh-TW" dirty="0"/>
              <a:t>he remaining nodes are partitioned into k&gt;=0 disjoint sets T</a:t>
            </a:r>
            <a:r>
              <a:rPr lang="en-US" altLang="zh-TW" sz="1200" dirty="0"/>
              <a:t>1</a:t>
            </a:r>
            <a:r>
              <a:rPr lang="en-US" altLang="zh-TW" dirty="0"/>
              <a:t>, ..., </a:t>
            </a:r>
            <a:r>
              <a:rPr lang="en-US" altLang="zh-TW" dirty="0" err="1"/>
              <a:t>T</a:t>
            </a:r>
            <a:r>
              <a:rPr lang="en-US" altLang="zh-TW" sz="1600" dirty="0" err="1"/>
              <a:t>k</a:t>
            </a:r>
            <a:r>
              <a:rPr lang="en-US" altLang="zh-TW" dirty="0"/>
              <a:t>, where each of these sets is a tree.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 We call T</a:t>
            </a:r>
            <a:r>
              <a:rPr lang="en-US" altLang="zh-TW" sz="1200" dirty="0"/>
              <a:t>1</a:t>
            </a:r>
            <a:r>
              <a:rPr lang="en-US" altLang="zh-TW" dirty="0"/>
              <a:t>, ..., </a:t>
            </a:r>
            <a:r>
              <a:rPr lang="en-US" altLang="zh-TW" dirty="0" err="1"/>
              <a:t>T</a:t>
            </a:r>
            <a:r>
              <a:rPr lang="en-US" altLang="zh-TW" sz="1600" dirty="0" err="1"/>
              <a:t>k</a:t>
            </a:r>
            <a:r>
              <a:rPr lang="en-US" altLang="zh-TW" dirty="0"/>
              <a:t> the subtrees (</a:t>
            </a:r>
            <a:r>
              <a:rPr lang="ko-KR" altLang="en-US" dirty="0">
                <a:ea typeface="ＭＳ Ｐゴシック" pitchFamily="34" charset="-128"/>
              </a:rPr>
              <a:t>부트리</a:t>
            </a:r>
            <a:r>
              <a:rPr lang="en-US" altLang="ko-KR" dirty="0"/>
              <a:t>)</a:t>
            </a:r>
            <a:r>
              <a:rPr lang="en-US" altLang="zh-TW" dirty="0"/>
              <a:t> of the root.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TW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225514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트리의</a:t>
            </a:r>
            <a:r>
              <a:rPr lang="ko-KR" altLang="en-US" dirty="0"/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223033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  <a:cs typeface="+mn-cs"/>
              </a:defRPr>
            </a:lvl9pPr>
          </a:lstStyle>
          <a:p>
            <a:fld id="{F4E1EDC3-3A20-478F-ADAE-7A375C282CDA}" type="slidenum">
              <a:rPr lang="ko-KR" altLang="en-US" smtClean="0"/>
              <a:pPr/>
              <a:t>6</a:t>
            </a:fld>
            <a:endParaRPr lang="en-US" altLang="ko-KR" sz="140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371600" y="1752600"/>
            <a:ext cx="6011863" cy="2400300"/>
            <a:chOff x="1032" y="828"/>
            <a:chExt cx="3787" cy="1512"/>
          </a:xfrm>
        </p:grpSpPr>
        <p:sp>
          <p:nvSpPr>
            <p:cNvPr id="37893" name="Oval 5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624" y="828"/>
              <a:ext cx="624" cy="2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endParaRPr lang="en-US" altLang="ko-KR" i="1" dirty="0"/>
            </a:p>
          </p:txBody>
        </p:sp>
        <p:cxnSp>
          <p:nvCxnSpPr>
            <p:cNvPr id="37894" name="AutoShape 6"/>
            <p:cNvCxnSpPr>
              <a:cxnSpLocks noChangeShapeType="1"/>
              <a:stCxn id="37893" idx="3"/>
              <a:endCxn id="37896" idx="0"/>
            </p:cNvCxnSpPr>
            <p:nvPr>
              <p:custDataLst>
                <p:tags r:id="rId3"/>
              </p:custDataLst>
            </p:nvPr>
          </p:nvCxnSpPr>
          <p:spPr bwMode="auto">
            <a:xfrm flipH="1">
              <a:off x="1616" y="1061"/>
              <a:ext cx="1099" cy="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95" name="AutoShape 7"/>
            <p:cNvCxnSpPr>
              <a:cxnSpLocks noChangeShapeType="1"/>
              <a:stCxn id="37893" idx="5"/>
              <a:endCxn id="37897" idx="0"/>
            </p:cNvCxnSpPr>
            <p:nvPr>
              <p:custDataLst>
                <p:tags r:id="rId4"/>
              </p:custDataLst>
            </p:nvPr>
          </p:nvCxnSpPr>
          <p:spPr bwMode="auto">
            <a:xfrm>
              <a:off x="3157" y="1061"/>
              <a:ext cx="1079" cy="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896" name="AutoShap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32" y="1496"/>
              <a:ext cx="1167" cy="8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37897" name="AutoShap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52" y="1496"/>
              <a:ext cx="1167" cy="7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37898" name="AutoShap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96" y="1496"/>
              <a:ext cx="832" cy="52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endParaRPr lang="ko-KR" altLang="ko-KR"/>
            </a:p>
          </p:txBody>
        </p:sp>
        <p:cxnSp>
          <p:nvCxnSpPr>
            <p:cNvPr id="37899" name="AutoShape 11"/>
            <p:cNvCxnSpPr>
              <a:cxnSpLocks noChangeShapeType="1"/>
              <a:stCxn id="37893" idx="4"/>
              <a:endCxn id="37898" idx="0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2912" y="1099"/>
              <a:ext cx="24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0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08" y="190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/>
                <a:t>T</a:t>
              </a:r>
              <a:r>
                <a:rPr lang="en-US" altLang="ko-KR" baseline="-25000"/>
                <a:t>1</a:t>
              </a:r>
            </a:p>
          </p:txBody>
        </p:sp>
        <p:sp>
          <p:nvSpPr>
            <p:cNvPr id="37901" name="Text Box 1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96" y="172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/>
                <a:t>T</a:t>
              </a:r>
              <a:r>
                <a:rPr lang="en-US" altLang="ko-KR" baseline="-25000"/>
                <a:t>2</a:t>
              </a:r>
            </a:p>
          </p:txBody>
        </p:sp>
        <p:sp>
          <p:nvSpPr>
            <p:cNvPr id="37902" name="Text Box 1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032" y="1800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/>
                <a:t>T</a:t>
              </a:r>
              <a:r>
                <a:rPr lang="en-US" altLang="ko-KR" baseline="-25000"/>
                <a:t>3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889500" y="1567934"/>
            <a:ext cx="61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root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76545" y="225514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트리의</a:t>
            </a:r>
            <a:r>
              <a:rPr lang="ko-KR" altLang="en-US" dirty="0"/>
              <a:t> 정의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16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9606-22F5-44CB-BBBB-2D4034B9C40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95536" y="990600"/>
            <a:ext cx="8191500" cy="510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/>
              <a:t>Node(</a:t>
            </a:r>
            <a:r>
              <a:rPr lang="ko-KR" altLang="en-US" sz="2400" dirty="0">
                <a:latin typeface="+mn-ea"/>
                <a:ea typeface="+mn-ea"/>
              </a:rPr>
              <a:t>노드</a:t>
            </a:r>
            <a:r>
              <a:rPr lang="en-US" altLang="ko-KR" sz="2400" dirty="0">
                <a:latin typeface="+mn-ea"/>
                <a:ea typeface="+mn-ea"/>
              </a:rPr>
              <a:t>): </a:t>
            </a:r>
            <a:endParaRPr lang="en-US" altLang="zh-TW" sz="2400" dirty="0"/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/>
              <a:t>The degree 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차수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en-US" altLang="zh-TW" sz="2400" dirty="0"/>
              <a:t> of a node is the number of subtrees</a:t>
            </a:r>
            <a:br>
              <a:rPr lang="en-US" altLang="zh-TW" sz="2400" dirty="0"/>
            </a:br>
            <a:r>
              <a:rPr lang="en-US" altLang="zh-TW" sz="2400" dirty="0"/>
              <a:t>of the node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/>
              <a:t>The node with degree 0 is a leaf or terminal </a:t>
            </a:r>
            <a:br>
              <a:rPr lang="en-US" altLang="zh-TW" sz="2400" dirty="0"/>
            </a:br>
            <a:r>
              <a:rPr lang="en-US" altLang="zh-TW" sz="2400" dirty="0"/>
              <a:t>node 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ko-KR" altLang="en-US" sz="2400" dirty="0" err="1">
                <a:latin typeface="+mn-ea"/>
                <a:ea typeface="+mn-ea"/>
              </a:rPr>
              <a:t>잎노드</a:t>
            </a:r>
            <a:r>
              <a:rPr lang="ko-KR" altLang="en-US" sz="2400" dirty="0">
                <a:latin typeface="+mn-ea"/>
                <a:ea typeface="+mn-ea"/>
              </a:rPr>
              <a:t> 혹은 단말 </a:t>
            </a:r>
            <a:r>
              <a:rPr lang="ko-KR" altLang="en-US" sz="2400" dirty="0" err="1">
                <a:latin typeface="+mn-ea"/>
                <a:ea typeface="+mn-ea"/>
              </a:rPr>
              <a:t>노드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en-US" altLang="zh-TW" sz="240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/>
              <a:t>A node that has subtrees is the </a:t>
            </a:r>
            <a:r>
              <a:rPr lang="en-US" altLang="zh-TW" sz="2400" i="1" dirty="0"/>
              <a:t>parent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부모 </a:t>
            </a:r>
            <a:r>
              <a:rPr lang="ko-KR" altLang="en-US" sz="2400" dirty="0" err="1">
                <a:latin typeface="+mn-ea"/>
                <a:ea typeface="+mn-ea"/>
              </a:rPr>
              <a:t>노드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en-US" altLang="ko-KR" sz="2400" dirty="0"/>
              <a:t> </a:t>
            </a:r>
            <a:r>
              <a:rPr lang="en-US" altLang="zh-TW" sz="2400" dirty="0"/>
              <a:t>of the </a:t>
            </a:r>
            <a:br>
              <a:rPr lang="en-US" altLang="zh-TW" sz="2400" dirty="0"/>
            </a:br>
            <a:r>
              <a:rPr lang="en-US" altLang="zh-TW" sz="2400" dirty="0"/>
              <a:t>roots of the subtrees.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/>
              <a:t>The roots of these subtrees are the </a:t>
            </a:r>
            <a:r>
              <a:rPr lang="en-US" altLang="zh-TW" sz="2400" i="1" dirty="0"/>
              <a:t>children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자식 </a:t>
            </a:r>
            <a:r>
              <a:rPr lang="ko-KR" altLang="en-US" sz="2400" dirty="0" err="1">
                <a:latin typeface="+mn-ea"/>
                <a:ea typeface="+mn-ea"/>
              </a:rPr>
              <a:t>노드</a:t>
            </a:r>
            <a:r>
              <a:rPr lang="en-US" altLang="ko-KR" sz="2400" dirty="0">
                <a:latin typeface="+mn-ea"/>
                <a:ea typeface="+mn-ea"/>
              </a:rPr>
              <a:t>) </a:t>
            </a:r>
            <a:r>
              <a:rPr lang="en-US" altLang="zh-TW" sz="2400" dirty="0"/>
              <a:t>of </a:t>
            </a:r>
            <a:br>
              <a:rPr lang="en-US" altLang="zh-TW" sz="2400" dirty="0"/>
            </a:br>
            <a:r>
              <a:rPr lang="en-US" altLang="zh-TW" sz="2400" dirty="0"/>
              <a:t>the node.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/>
              <a:t>Children of the same parent are </a:t>
            </a:r>
            <a:r>
              <a:rPr lang="en-US" altLang="zh-TW" sz="2400" i="1" dirty="0"/>
              <a:t>siblings </a:t>
            </a:r>
            <a:r>
              <a:rPr lang="en-US" altLang="zh-TW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형제 </a:t>
            </a:r>
            <a:r>
              <a:rPr lang="ko-KR" altLang="en-US" sz="2400" dirty="0" err="1">
                <a:latin typeface="+mn-ea"/>
                <a:ea typeface="+mn-ea"/>
              </a:rPr>
              <a:t>노드들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en-US" altLang="zh-TW" sz="2400" dirty="0"/>
              <a:t>.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/>
              <a:t>The ancestors </a:t>
            </a:r>
            <a:r>
              <a:rPr lang="en-US" altLang="zh-TW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조상 </a:t>
            </a:r>
            <a:r>
              <a:rPr lang="ko-KR" altLang="en-US" sz="2400" dirty="0" err="1">
                <a:latin typeface="+mn-ea"/>
                <a:ea typeface="+mn-ea"/>
              </a:rPr>
              <a:t>노드들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en-US" altLang="zh-TW" sz="2400" dirty="0">
                <a:latin typeface="+mn-lt"/>
              </a:rPr>
              <a:t>  </a:t>
            </a:r>
            <a:r>
              <a:rPr lang="en-US" altLang="zh-TW" sz="2400" dirty="0"/>
              <a:t>of a node are all the nodes </a:t>
            </a:r>
            <a:br>
              <a:rPr lang="en-US" altLang="zh-TW" sz="2400" dirty="0"/>
            </a:br>
            <a:r>
              <a:rPr lang="en-US" altLang="zh-TW" sz="2400" dirty="0"/>
              <a:t>along the path from the root to the node.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/>
              <a:t>The descendants </a:t>
            </a:r>
            <a:r>
              <a:rPr lang="en-US" altLang="zh-TW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자손 </a:t>
            </a:r>
            <a:r>
              <a:rPr lang="ko-KR" altLang="en-US" sz="2400" dirty="0" err="1">
                <a:latin typeface="+mn-ea"/>
                <a:ea typeface="+mn-ea"/>
              </a:rPr>
              <a:t>노드들</a:t>
            </a:r>
            <a:r>
              <a:rPr lang="en-US" altLang="ko-KR" sz="2400" dirty="0">
                <a:latin typeface="+mn-ea"/>
                <a:ea typeface="+mn-ea"/>
              </a:rPr>
              <a:t>) </a:t>
            </a:r>
            <a:r>
              <a:rPr lang="en-US" altLang="zh-TW" sz="2400" dirty="0"/>
              <a:t>of a node are all the nodes in the subtree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225514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트리의</a:t>
            </a:r>
            <a:r>
              <a:rPr lang="ko-KR" altLang="en-US" dirty="0"/>
              <a:t> 용어</a:t>
            </a:r>
          </a:p>
        </p:txBody>
      </p:sp>
    </p:spTree>
    <p:extLst>
      <p:ext uri="{BB962C8B-B14F-4D97-AF65-F5344CB8AC3E}">
        <p14:creationId xmlns:p14="http://schemas.microsoft.com/office/powerpoint/2010/main" val="241892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2225" y="4599130"/>
            <a:ext cx="3889775" cy="166518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dirty="0"/>
              <a:t>노드</a:t>
            </a:r>
            <a:endParaRPr lang="en-US" altLang="ko-KR" sz="1800" dirty="0"/>
          </a:p>
          <a:p>
            <a:r>
              <a:rPr lang="ko-KR" altLang="en-US" sz="1800" dirty="0"/>
              <a:t>루트</a:t>
            </a:r>
            <a:r>
              <a:rPr lang="en-US" altLang="ko-KR" sz="1800" dirty="0"/>
              <a:t> </a:t>
            </a:r>
            <a:r>
              <a:rPr lang="ko-KR" altLang="en-US" sz="1800" dirty="0"/>
              <a:t>노드</a:t>
            </a:r>
            <a:endParaRPr lang="en-US" altLang="ko-KR" sz="1800" dirty="0"/>
          </a:p>
          <a:p>
            <a:r>
              <a:rPr lang="ko-KR" altLang="en-US" sz="1800" dirty="0"/>
              <a:t>간선 또는 에지</a:t>
            </a:r>
            <a:endParaRPr lang="en-US" altLang="ko-KR" sz="1800" dirty="0"/>
          </a:p>
          <a:p>
            <a:r>
              <a:rPr lang="ko-KR" altLang="en-US" sz="1800" dirty="0"/>
              <a:t>부모 </a:t>
            </a:r>
            <a:r>
              <a:rPr lang="en-US" altLang="ko-KR" sz="1800" dirty="0"/>
              <a:t>/ </a:t>
            </a:r>
            <a:r>
              <a:rPr lang="ko-KR" altLang="en-US" sz="1800" dirty="0"/>
              <a:t>자식 </a:t>
            </a:r>
            <a:r>
              <a:rPr lang="en-US" altLang="ko-KR" sz="1800" dirty="0"/>
              <a:t>/ </a:t>
            </a:r>
            <a:r>
              <a:rPr lang="ko-KR" altLang="en-US" sz="1800" dirty="0"/>
              <a:t>형제</a:t>
            </a:r>
            <a:endParaRPr lang="en-US" altLang="ko-KR" sz="1800" dirty="0"/>
          </a:p>
          <a:p>
            <a:r>
              <a:rPr lang="ko-KR" altLang="en-US" sz="1800" dirty="0"/>
              <a:t>조상</a:t>
            </a:r>
            <a:r>
              <a:rPr lang="en-US" altLang="ko-KR" sz="1800" dirty="0"/>
              <a:t> / </a:t>
            </a:r>
            <a:r>
              <a:rPr lang="ko-KR" altLang="en-US" sz="1800" dirty="0"/>
              <a:t>자손</a:t>
            </a:r>
            <a:endParaRPr lang="en-US" altLang="ko-KR" sz="1800" dirty="0"/>
          </a:p>
          <a:p>
            <a:r>
              <a:rPr lang="ko-KR" altLang="en-US" sz="1800" dirty="0"/>
              <a:t>단말</a:t>
            </a:r>
            <a:r>
              <a:rPr lang="en-US" altLang="ko-KR" sz="1800" dirty="0"/>
              <a:t>(</a:t>
            </a:r>
            <a:r>
              <a:rPr lang="ko-KR" altLang="en-US" sz="1800" dirty="0"/>
              <a:t>잎</a:t>
            </a:r>
            <a:r>
              <a:rPr lang="en-US" altLang="ko-KR" sz="1800" dirty="0"/>
              <a:t>)</a:t>
            </a:r>
            <a:r>
              <a:rPr lang="ko-KR" altLang="en-US" sz="1800" dirty="0"/>
              <a:t>노드</a:t>
            </a:r>
            <a:r>
              <a:rPr lang="en-US" altLang="ko-KR" sz="1800" dirty="0"/>
              <a:t> / </a:t>
            </a:r>
            <a:r>
              <a:rPr lang="ko-KR" altLang="en-US" sz="1800" dirty="0" err="1"/>
              <a:t>비단말</a:t>
            </a:r>
            <a:r>
              <a:rPr lang="ko-KR" altLang="en-US" sz="1800" dirty="0"/>
              <a:t> 노드</a:t>
            </a:r>
            <a:endParaRPr lang="en-US" altLang="ko-KR" sz="1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트리의</a:t>
            </a:r>
            <a:r>
              <a:rPr lang="ko-KR" altLang="en-US" sz="3200" dirty="0"/>
              <a:t> 용어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02" y="1324391"/>
            <a:ext cx="7155795" cy="325592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32040" y="4599130"/>
            <a:ext cx="3889775" cy="1665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1800" dirty="0"/>
              <a:t>노드의 차수 </a:t>
            </a:r>
            <a:r>
              <a:rPr kumimoji="0" lang="en-US" altLang="ko-KR" sz="1800" dirty="0"/>
              <a:t>: </a:t>
            </a:r>
            <a:r>
              <a:rPr kumimoji="0" lang="ko-KR" altLang="en-US" sz="1800" dirty="0" err="1"/>
              <a:t>자식노드</a:t>
            </a:r>
            <a:r>
              <a:rPr kumimoji="0" lang="ko-KR" altLang="en-US" sz="1800" dirty="0"/>
              <a:t> 수</a:t>
            </a:r>
            <a:endParaRPr kumimoji="0" lang="en-US" altLang="ko-KR" sz="1800" dirty="0"/>
          </a:p>
          <a:p>
            <a:pPr fontAlgn="auto">
              <a:spcAft>
                <a:spcPts val="0"/>
              </a:spcAft>
            </a:pPr>
            <a:r>
              <a:rPr kumimoji="0" lang="ko-KR" altLang="en-US" sz="1800" dirty="0"/>
              <a:t>트리의 차수 </a:t>
            </a:r>
            <a:r>
              <a:rPr kumimoji="0" lang="en-US" altLang="ko-KR" sz="1800" dirty="0"/>
              <a:t>: </a:t>
            </a:r>
            <a:r>
              <a:rPr kumimoji="0" lang="ko-KR" altLang="en-US" sz="1800" dirty="0"/>
              <a:t>노드 </a:t>
            </a:r>
            <a:r>
              <a:rPr kumimoji="0" lang="ko-KR" altLang="en-US" sz="1800" dirty="0" err="1"/>
              <a:t>최대차수</a:t>
            </a:r>
            <a:endParaRPr kumimoji="0" lang="en-US" altLang="ko-KR" sz="1800" dirty="0"/>
          </a:p>
          <a:p>
            <a:pPr fontAlgn="auto">
              <a:spcAft>
                <a:spcPts val="0"/>
              </a:spcAft>
            </a:pPr>
            <a:r>
              <a:rPr kumimoji="0" lang="ko-KR" altLang="en-US" sz="1800" dirty="0"/>
              <a:t>레벨</a:t>
            </a:r>
            <a:endParaRPr kumimoji="0" lang="en-US" altLang="ko-KR" sz="1800" dirty="0"/>
          </a:p>
          <a:p>
            <a:pPr fontAlgn="auto">
              <a:spcAft>
                <a:spcPts val="0"/>
              </a:spcAft>
            </a:pPr>
            <a:r>
              <a:rPr kumimoji="0" lang="ko-KR" altLang="en-US" sz="1800" dirty="0"/>
              <a:t>트리의 높이</a:t>
            </a:r>
            <a:endParaRPr kumimoji="0" lang="en-US" altLang="ko-KR" sz="1800" dirty="0"/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err="1"/>
              <a:t>포레스트</a:t>
            </a:r>
            <a:r>
              <a:rPr kumimoji="0" lang="en-US" altLang="ko-KR" sz="1800" dirty="0"/>
              <a:t>(forest)</a:t>
            </a:r>
          </a:p>
        </p:txBody>
      </p:sp>
    </p:spTree>
    <p:extLst>
      <p:ext uri="{BB962C8B-B14F-4D97-AF65-F5344CB8AC3E}">
        <p14:creationId xmlns:p14="http://schemas.microsoft.com/office/powerpoint/2010/main" val="334345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E86-01BC-40F6-8AFD-6E831B68F9D2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25459" y="1605966"/>
            <a:ext cx="8191500" cy="2399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n-lt"/>
              </a:rPr>
              <a:t>The level of a node: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ko-KR" sz="2400" b="1" dirty="0">
                <a:latin typeface="+mn-lt"/>
              </a:rPr>
              <a:t>   </a:t>
            </a:r>
            <a:r>
              <a:rPr lang="en-US" altLang="ko-KR" sz="2400" dirty="0">
                <a:latin typeface="+mn-lt"/>
              </a:rPr>
              <a:t>level of a node x</a:t>
            </a:r>
            <a:r>
              <a:rPr lang="ko-KR" altLang="en-US" sz="2400" dirty="0">
                <a:latin typeface="+mn-lt"/>
              </a:rPr>
              <a:t> </a:t>
            </a:r>
            <a:r>
              <a:rPr lang="en-US" altLang="ko-KR" sz="2400" dirty="0">
                <a:latin typeface="+mn-lt"/>
              </a:rPr>
              <a:t>=  1 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혹은 </a:t>
            </a:r>
            <a:r>
              <a:rPr lang="en-US" altLang="ko-KR" sz="2400" dirty="0">
                <a:latin typeface="+mn-ea"/>
                <a:ea typeface="+mn-ea"/>
              </a:rPr>
              <a:t>0)</a:t>
            </a:r>
            <a:r>
              <a:rPr lang="en-US" altLang="ko-KR" sz="2400" dirty="0">
                <a:latin typeface="+mn-lt"/>
              </a:rPr>
              <a:t>    if x is root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ko-KR" sz="2400" dirty="0">
                <a:latin typeface="+mn-lt"/>
              </a:rPr>
              <a:t>                             1+ level of its parent, otherwise</a:t>
            </a:r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zh-TW" sz="2400" dirty="0">
              <a:latin typeface="+mn-lt"/>
            </a:endParaRP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n-lt"/>
              </a:rPr>
              <a:t>The height(depth) of a tree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zh-TW" sz="2000" dirty="0">
                <a:latin typeface="+mn-lt"/>
              </a:rPr>
              <a:t>Maximum of the level of all nodes</a:t>
            </a:r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zh-TW" sz="2000" dirty="0">
              <a:latin typeface="+mn-lt"/>
            </a:endParaRP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zh-TW" sz="2400" dirty="0">
              <a:latin typeface="+mn-lt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트리의</a:t>
            </a:r>
            <a:r>
              <a:rPr lang="ko-KR" altLang="en-US" dirty="0"/>
              <a:t> 용어</a:t>
            </a:r>
            <a:r>
              <a:rPr lang="en-US" altLang="ko-KR" dirty="0"/>
              <a:t>: </a:t>
            </a:r>
            <a:r>
              <a:rPr lang="ko-KR" altLang="en-US" dirty="0"/>
              <a:t>레벨과 높이 </a:t>
            </a:r>
            <a:r>
              <a:rPr lang="en-US" altLang="ko-KR" dirty="0"/>
              <a:t>(</a:t>
            </a:r>
            <a:r>
              <a:rPr lang="ko-KR" altLang="en-US" dirty="0"/>
              <a:t>깊이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7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15667</TotalTime>
  <Words>1815</Words>
  <Application>Microsoft Office PowerPoint</Application>
  <PresentationFormat>화면 슬라이드 쇼(4:3)</PresentationFormat>
  <Paragraphs>493</Paragraphs>
  <Slides>38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1" baseType="lpstr">
      <vt:lpstr>Monotype Sorts</vt:lpstr>
      <vt:lpstr>新細明體</vt:lpstr>
      <vt:lpstr>굴림</vt:lpstr>
      <vt:lpstr>맑은 고딕</vt:lpstr>
      <vt:lpstr>한양해서</vt:lpstr>
      <vt:lpstr>Arial</vt:lpstr>
      <vt:lpstr>Calibri</vt:lpstr>
      <vt:lpstr>Cambria Math</vt:lpstr>
      <vt:lpstr>Lucida Console</vt:lpstr>
      <vt:lpstr>Tahoma</vt:lpstr>
      <vt:lpstr>Times New Roman</vt:lpstr>
      <vt:lpstr>Wingdings</vt:lpstr>
      <vt:lpstr>Office 테마</vt:lpstr>
      <vt:lpstr>         트리</vt:lpstr>
      <vt:lpstr>8.1 트리란?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8.2 이진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이진트리의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08장.트리</dc:title>
  <dc:creator>최영규</dc:creator>
  <cp:lastModifiedBy>이준용</cp:lastModifiedBy>
  <cp:revision>296</cp:revision>
  <cp:lastPrinted>2021-05-07T00:23:23Z</cp:lastPrinted>
  <dcterms:created xsi:type="dcterms:W3CDTF">2004-02-19T02:52:38Z</dcterms:created>
  <dcterms:modified xsi:type="dcterms:W3CDTF">2021-05-07T00:23:43Z</dcterms:modified>
</cp:coreProperties>
</file>