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61" r:id="rId3"/>
    <p:sldId id="463" r:id="rId4"/>
    <p:sldId id="466" r:id="rId5"/>
    <p:sldId id="465" r:id="rId6"/>
    <p:sldId id="459" r:id="rId7"/>
    <p:sldId id="262" r:id="rId8"/>
    <p:sldId id="444" r:id="rId9"/>
    <p:sldId id="450" r:id="rId10"/>
    <p:sldId id="454" r:id="rId11"/>
    <p:sldId id="458" r:id="rId12"/>
    <p:sldId id="455" r:id="rId13"/>
    <p:sldId id="468" r:id="rId14"/>
    <p:sldId id="4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6395-D13C-47CF-A9D1-124B1DDA36E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60144-16F8-4A71-B5A4-C44BBD581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1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8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1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8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A84B-E27E-4C71-ABE8-4C345925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717141-098D-43E9-8BBB-3E1B2233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038E4-1951-4315-9DF9-C8D2750B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20080-8EDE-4B08-B414-DB084C56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98C73-A37E-40BC-8EC1-EE0F3B9E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615AA-4392-4A6E-8038-657AF9F9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7EE6D-1675-413E-A8AA-F511EACA3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44D8E-74B1-493C-BBA2-66C31C0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9D93-E8CF-452C-AC6C-6183D813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B34B-03DD-4EF6-AF1C-A4FA6B45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0EF83-864D-40D4-8687-4C08C9E9E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53722-06FB-42B6-B02A-FC385862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CB707-DCFB-4608-A199-C137A162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4593F-584B-4845-B680-81A60C62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F0B20-9BBD-47CB-AAA0-1B9C9C0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1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March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09600" y="368660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43813" y="1133745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9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March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09600" y="368660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43813" y="1133745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48" y="368660"/>
            <a:ext cx="1760193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5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March 8,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09600" y="368660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43813" y="1133745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48" y="368660"/>
            <a:ext cx="1760193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D034-2737-4ABA-839F-D7C068BF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AAE97-0C34-4FA3-B54C-42A48BB7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C595-5C92-40D2-B4BB-08E7159A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45811-3E61-4009-A01D-D2439173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14FFA-647A-4B11-AD24-F519F8C3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1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C680E-EF76-4609-A820-6653BA95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A9D43-0AEC-48A5-ADD6-8D9C92BA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01B3-9085-4641-9FC2-6CA48AED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7AD5-B614-4265-A7C4-A4BA0884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2D62-BC6B-462E-B625-9C286EA8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6D0C-E09C-48C2-90E7-685B72B3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3EC87-F293-45E5-9ABA-2718D73C7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7E52E-81EC-4BDA-9A40-3CD231A4F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DF498-E95C-4FA2-B34D-711F4BD9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6D355-BD8E-41F4-95CC-EA2F4ADA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67D52-84F0-4760-9C81-CA774A53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2F55-E826-4F98-A2A6-3FD92182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43F3-7C16-4ADA-A380-F2D5FDF8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BA1E0-7B3F-4F62-8042-673D4363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D89B5-8647-4B29-BB08-3BB09DCA3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1722B2-DDA5-4F5A-9F42-CD65F0CFC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4287AB-715B-41E1-B196-F551DD32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7FC76-0BF0-4A83-BC4B-A636D08D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A106E-F234-4FF6-9607-5B3C76F2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E4608-A043-4E88-ADC7-3A241B3C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D24CB-C832-473D-A76A-F9FC6DCD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611FA1-F4B7-4D04-8514-B9F8EFE7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0D047-EBDF-4D5B-AB31-5F936DA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0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871318-B09D-4C41-BC63-0CAFDF46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9BEB39-ECF8-4E0D-8755-D795B3E5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83E76-411D-4C35-BD69-45028570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38AD-2FE4-47C7-8CC7-E22DBC39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4D18D-1DCA-4D3A-A4EE-72845CC4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6BADF-117E-4B27-B068-91808E0BF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0DBB9-D572-4B33-8052-F7F2E013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C226E-79F2-4BB8-BAE2-8518C358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6C44A-4413-4418-A011-9326F6E4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6B1B-52CD-42A5-8173-5288375B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E0522-49C7-4930-B226-F7BC9D09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BC2EE-AF16-4E8D-9936-FBFB99C3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25512-A840-4B37-AEB1-9CAA6A01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4673B-F4C0-4E68-892A-E854D8D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1AE09-3901-4442-8E90-B46AE7B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54971-EEC2-4CCB-8353-3E405050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6143B-EA1A-453E-A4E6-98E60E6D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E2D49-EB84-469B-8DA4-5AF02386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5024-DB22-4179-ADC5-B51A3758DD8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DD66-6401-450B-8BB0-808ADFD70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45B44-D778-4318-B9A4-5C793B24D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D159-D26A-4DA0-B471-1EC876C1E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ValueErr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EB97C-1821-40E5-B1F3-B306C733F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A2D59-1A50-4374-97E1-A4DF999C5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7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연습문제 </a:t>
            </a:r>
            <a:r>
              <a:rPr lang="en-US" altLang="ko-KR" dirty="0"/>
              <a:t>5: </a:t>
            </a:r>
            <a:r>
              <a:rPr lang="ko-KR" altLang="en-US" dirty="0"/>
              <a:t>리스트에서 최대값 구하기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CD8215-D3C3-4059-BEFA-526C9FEF27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48200" cy="2270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</a:rPr>
              <a:t>리스트 </a:t>
            </a:r>
            <a:r>
              <a:rPr lang="en-US" altLang="ko-KR" sz="1600" dirty="0">
                <a:solidFill>
                  <a:srgbClr val="0066FF"/>
                </a:solidFill>
              </a:rPr>
              <a:t>scores</a:t>
            </a:r>
            <a:r>
              <a:rPr lang="ko-KR" altLang="en-US" sz="1600" dirty="0">
                <a:solidFill>
                  <a:srgbClr val="0066FF"/>
                </a:solidFill>
              </a:rPr>
              <a:t>에서 최대 성적 구하는 방법 </a:t>
            </a:r>
            <a:r>
              <a:rPr lang="en-US" altLang="ko-KR" sz="1600" dirty="0">
                <a:solidFill>
                  <a:srgbClr val="0066FF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maxScore</a:t>
            </a:r>
            <a:r>
              <a:rPr lang="en-US" altLang="ko-KR" sz="1600" dirty="0"/>
              <a:t> = scores[0]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for x in scores: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if(x &gt; </a:t>
            </a:r>
            <a:r>
              <a:rPr lang="en-US" altLang="ko-KR" sz="1600" dirty="0" err="1"/>
              <a:t>maxScore</a:t>
            </a:r>
            <a:r>
              <a:rPr lang="en-US" altLang="ko-KR" sz="16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maxScore</a:t>
            </a:r>
            <a:r>
              <a:rPr lang="en-US" altLang="ko-KR" sz="1600" dirty="0"/>
              <a:t> =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maxScore</a:t>
            </a:r>
            <a:r>
              <a:rPr lang="en-US" altLang="ko-KR" sz="1600" dirty="0"/>
              <a:t>)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D5D076C-51FC-4FFB-B917-8192B79C589A}"/>
              </a:ext>
            </a:extLst>
          </p:cNvPr>
          <p:cNvSpPr txBox="1">
            <a:spLocks/>
          </p:cNvSpPr>
          <p:nvPr/>
        </p:nvSpPr>
        <p:spPr>
          <a:xfrm>
            <a:off x="5657850" y="1825625"/>
            <a:ext cx="4648200" cy="357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</a:rPr>
              <a:t>최대 성적 구하는 방법 </a:t>
            </a:r>
            <a:r>
              <a:rPr lang="en-US" altLang="ko-KR" sz="1600" dirty="0">
                <a:solidFill>
                  <a:srgbClr val="0066FF"/>
                </a:solidFill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maxScore</a:t>
            </a:r>
            <a:r>
              <a:rPr lang="en-US" altLang="ko-KR" sz="1600" dirty="0"/>
              <a:t> = scores[0]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n 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(scores)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maxScore</a:t>
            </a:r>
            <a:r>
              <a:rPr lang="en-US" altLang="ko-KR" sz="1600" dirty="0"/>
              <a:t> &lt; scores[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maxScore</a:t>
            </a:r>
            <a:r>
              <a:rPr lang="en-US" altLang="ko-KR" sz="1600" dirty="0"/>
              <a:t> = scores[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maxScore</a:t>
            </a:r>
            <a:r>
              <a:rPr lang="en-US" altLang="ko-KR" sz="1600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</a:rPr>
              <a:t>최대 성적 구하는 방법 </a:t>
            </a:r>
            <a:r>
              <a:rPr lang="en-US" altLang="ko-KR" sz="1600" dirty="0">
                <a:solidFill>
                  <a:srgbClr val="0066FF"/>
                </a:solidFill>
              </a:rPr>
              <a:t>3 (</a:t>
            </a:r>
            <a:r>
              <a:rPr lang="ko-KR" altLang="en-US" sz="1600" dirty="0">
                <a:solidFill>
                  <a:srgbClr val="0066FF"/>
                </a:solidFill>
              </a:rPr>
              <a:t>내장 함수 </a:t>
            </a:r>
            <a:r>
              <a:rPr lang="en-US" altLang="ko-KR" sz="1600" dirty="0">
                <a:solidFill>
                  <a:srgbClr val="0066FF"/>
                </a:solidFill>
              </a:rPr>
              <a:t>max </a:t>
            </a:r>
            <a:r>
              <a:rPr lang="ko-KR" altLang="en-US" sz="1600" dirty="0">
                <a:solidFill>
                  <a:srgbClr val="0066FF"/>
                </a:solidFill>
              </a:rPr>
              <a:t>이용</a:t>
            </a:r>
            <a:r>
              <a:rPr lang="en-US" altLang="ko-KR" sz="1600" dirty="0">
                <a:solidFill>
                  <a:srgbClr val="0066FF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ko-KR" sz="1600" dirty="0"/>
              <a:t>maxScore = max(scores)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ko-KR" sz="1600" dirty="0"/>
              <a:t>print(maxScore)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428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연습문제 </a:t>
            </a:r>
            <a:r>
              <a:rPr lang="en-US" altLang="ko-KR" dirty="0"/>
              <a:t>6: </a:t>
            </a:r>
            <a:r>
              <a:rPr lang="ko-KR" altLang="en-US" dirty="0"/>
              <a:t>리스트 이용 평균 관련 문제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입력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60 70 80 90 85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sz="2400" dirty="0"/>
              <a:t>평균 구하기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18E67F2-BF71-432F-89E0-0093F8F8C40E}"/>
              </a:ext>
            </a:extLst>
          </p:cNvPr>
          <p:cNvSpPr txBox="1">
            <a:spLocks/>
          </p:cNvSpPr>
          <p:nvPr/>
        </p:nvSpPr>
        <p:spPr>
          <a:xfrm>
            <a:off x="6319471" y="1514475"/>
            <a:ext cx="4619087" cy="3143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66FF"/>
                </a:solidFill>
              </a:rPr>
              <a:t># </a:t>
            </a:r>
            <a:r>
              <a:rPr lang="ko-KR" altLang="en-US" sz="2400" dirty="0">
                <a:solidFill>
                  <a:srgbClr val="0066FF"/>
                </a:solidFill>
              </a:rPr>
              <a:t>평균</a:t>
            </a:r>
            <a:r>
              <a:rPr lang="en-US" altLang="ko-KR" sz="2400" dirty="0">
                <a:solidFill>
                  <a:srgbClr val="0066FF"/>
                </a:solidFill>
              </a:rPr>
              <a:t> </a:t>
            </a:r>
            <a:r>
              <a:rPr lang="ko-KR" altLang="en-US" sz="2400" dirty="0">
                <a:solidFill>
                  <a:srgbClr val="0066FF"/>
                </a:solidFill>
              </a:rPr>
              <a:t>구하기 </a:t>
            </a:r>
            <a:r>
              <a:rPr lang="en-US" altLang="ko-KR" sz="2400" dirty="0">
                <a:solidFill>
                  <a:srgbClr val="0066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400" dirty="0"/>
              <a:t>sum = 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for x in scores:</a:t>
            </a:r>
          </a:p>
          <a:p>
            <a:pPr marL="0" indent="0">
              <a:buNone/>
            </a:pPr>
            <a:r>
              <a:rPr lang="en-US" altLang="ko-KR" sz="2400" dirty="0"/>
              <a:t>    sum += x;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#for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range(n):</a:t>
            </a:r>
          </a:p>
          <a:p>
            <a:pPr marL="0" indent="0">
              <a:buNone/>
            </a:pPr>
            <a:r>
              <a:rPr lang="en-US" altLang="ko-KR" sz="2400" dirty="0"/>
              <a:t>#    sum = sum + scores[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avr</a:t>
            </a:r>
            <a:r>
              <a:rPr lang="en-US" altLang="ko-KR" sz="2400" dirty="0"/>
              <a:t> = sum / n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E5E4D10-8C34-47D4-A66F-7A8114BA654D}"/>
              </a:ext>
            </a:extLst>
          </p:cNvPr>
          <p:cNvSpPr txBox="1">
            <a:spLocks/>
          </p:cNvSpPr>
          <p:nvPr/>
        </p:nvSpPr>
        <p:spPr>
          <a:xfrm>
            <a:off x="890468" y="3938206"/>
            <a:ext cx="4241363" cy="196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66FF"/>
                </a:solidFill>
              </a:rPr>
              <a:t># </a:t>
            </a:r>
            <a:r>
              <a:rPr lang="ko-KR" altLang="en-US" sz="2400" dirty="0">
                <a:solidFill>
                  <a:srgbClr val="0066FF"/>
                </a:solidFill>
              </a:rPr>
              <a:t>성적 자료 입력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scores = input().split()</a:t>
            </a:r>
          </a:p>
          <a:p>
            <a:pPr marL="0" indent="0">
              <a:buNone/>
            </a:pPr>
            <a:r>
              <a:rPr lang="en-US" altLang="ko-KR" sz="2400" dirty="0"/>
              <a:t>n = 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(scores)</a:t>
            </a:r>
          </a:p>
          <a:p>
            <a:pPr marL="0" indent="0"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range(n):</a:t>
            </a:r>
          </a:p>
          <a:p>
            <a:pPr marL="0" indent="0">
              <a:buNone/>
            </a:pPr>
            <a:r>
              <a:rPr lang="en-US" altLang="ko-KR" sz="2400" dirty="0"/>
              <a:t>    scores[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 = int(scores[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8CECE58C-CB3A-4136-872C-A054CEFA31BE}"/>
              </a:ext>
            </a:extLst>
          </p:cNvPr>
          <p:cNvSpPr txBox="1">
            <a:spLocks/>
          </p:cNvSpPr>
          <p:nvPr/>
        </p:nvSpPr>
        <p:spPr>
          <a:xfrm>
            <a:off x="6320986" y="4920113"/>
            <a:ext cx="4980546" cy="14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66FF"/>
                </a:solidFill>
              </a:rPr>
              <a:t># </a:t>
            </a:r>
            <a:r>
              <a:rPr lang="ko-KR" altLang="en-US" sz="2400" dirty="0">
                <a:solidFill>
                  <a:srgbClr val="0066FF"/>
                </a:solidFill>
              </a:rPr>
              <a:t>평균</a:t>
            </a:r>
            <a:r>
              <a:rPr lang="en-US" altLang="ko-KR" sz="2400" dirty="0">
                <a:solidFill>
                  <a:srgbClr val="0066FF"/>
                </a:solidFill>
              </a:rPr>
              <a:t> </a:t>
            </a:r>
            <a:r>
              <a:rPr lang="ko-KR" altLang="en-US" sz="2400" dirty="0">
                <a:solidFill>
                  <a:srgbClr val="0066FF"/>
                </a:solidFill>
              </a:rPr>
              <a:t>구하기 </a:t>
            </a:r>
            <a:r>
              <a:rPr lang="en-US" altLang="ko-KR" sz="2400" dirty="0">
                <a:solidFill>
                  <a:srgbClr val="0066FF"/>
                </a:solidFill>
              </a:rPr>
              <a:t>2 (</a:t>
            </a:r>
            <a:r>
              <a:rPr lang="ko-KR" altLang="en-US" sz="2400" dirty="0">
                <a:solidFill>
                  <a:srgbClr val="0066FF"/>
                </a:solidFill>
              </a:rPr>
              <a:t>내장함수 </a:t>
            </a:r>
            <a:r>
              <a:rPr lang="en-US" altLang="ko-KR" sz="2400" dirty="0">
                <a:solidFill>
                  <a:srgbClr val="0066FF"/>
                </a:solidFill>
              </a:rPr>
              <a:t>sum </a:t>
            </a:r>
            <a:r>
              <a:rPr lang="ko-KR" altLang="en-US" sz="2400" dirty="0">
                <a:solidFill>
                  <a:srgbClr val="0066FF"/>
                </a:solidFill>
              </a:rPr>
              <a:t>이용</a:t>
            </a:r>
            <a:r>
              <a:rPr lang="en-US" altLang="ko-KR" sz="2400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 err="1"/>
              <a:t>avr</a:t>
            </a:r>
            <a:r>
              <a:rPr lang="en-US" altLang="ko-KR" sz="2400" dirty="0"/>
              <a:t> = sum(scores)/n</a:t>
            </a:r>
          </a:p>
          <a:p>
            <a:pPr marL="0" indent="0">
              <a:buNone/>
            </a:pPr>
            <a:r>
              <a:rPr lang="en-US" altLang="ko-KR" sz="2400" dirty="0"/>
              <a:t>print(</a:t>
            </a:r>
            <a:r>
              <a:rPr lang="en-US" altLang="ko-KR" sz="2400" dirty="0" err="1"/>
              <a:t>avr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379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연습문제 </a:t>
            </a:r>
            <a:r>
              <a:rPr lang="en-US" altLang="ko-KR" dirty="0"/>
              <a:t>6: </a:t>
            </a:r>
            <a:r>
              <a:rPr lang="ko-KR" altLang="en-US" dirty="0"/>
              <a:t>리스트 이용 평균 관련 문제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점수 리스트 </a:t>
            </a:r>
            <a:r>
              <a:rPr lang="en-US" altLang="ko-KR" sz="2400" dirty="0"/>
              <a:t>scores</a:t>
            </a:r>
            <a:r>
              <a:rPr lang="ko-KR" altLang="en-US" sz="2400" dirty="0"/>
              <a:t>에서 평균 이상의 점수 개수 구하기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avr</a:t>
            </a:r>
            <a:r>
              <a:rPr lang="en-US" altLang="ko-KR" sz="2400" dirty="0"/>
              <a:t> = sum(scores)/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(scores)</a:t>
            </a:r>
          </a:p>
          <a:p>
            <a:pPr marL="0" indent="0">
              <a:buNone/>
            </a:pPr>
            <a:r>
              <a:rPr lang="en-US" altLang="ko-KR" sz="2400" dirty="0"/>
              <a:t>count = 0</a:t>
            </a:r>
          </a:p>
          <a:p>
            <a:pPr marL="0" indent="0">
              <a:buNone/>
            </a:pPr>
            <a:r>
              <a:rPr lang="en-US" altLang="ko-KR" sz="2400" dirty="0"/>
              <a:t>for x in scores:</a:t>
            </a:r>
          </a:p>
          <a:p>
            <a:pPr marL="0" indent="0">
              <a:buNone/>
            </a:pPr>
            <a:r>
              <a:rPr lang="en-US" altLang="ko-KR" sz="2400" dirty="0"/>
              <a:t>    if (x &gt;= </a:t>
            </a:r>
            <a:r>
              <a:rPr lang="en-US" altLang="ko-KR" sz="2400" dirty="0" err="1"/>
              <a:t>avr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        count += 1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print(count)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0536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 함수들</a:t>
            </a:r>
            <a:r>
              <a:rPr lang="en-US" altLang="ko-KR" dirty="0"/>
              <a:t>(methods)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108214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#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리스트의 항목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(item)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x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추가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extend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iterable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#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ea typeface="Lucida Grande"/>
              </a:rPr>
              <a:t>itererable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객체의 원소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(element: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요소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들을 마지막에 추가하여 리스트를 확장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Lucida Grand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insert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원소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를 위치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ea typeface="Lucida Grande"/>
              </a:rPr>
              <a:t>i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에 삽입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;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</a:t>
            </a:r>
            <a:r>
              <a:rPr lang="en-US" altLang="ko-KR" sz="1600" dirty="0" err="1">
                <a:ea typeface="Lucida Grande"/>
              </a:rPr>
              <a:t>list.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ea typeface="Lucida Grande"/>
              </a:rPr>
              <a:t>insert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(0,x)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는 리스트 앞에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를 삽입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remove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# </a:t>
            </a:r>
            <a:r>
              <a:rPr lang="ko-KR" altLang="en-US" sz="1600" dirty="0">
                <a:ea typeface="Lucida Grande"/>
              </a:rPr>
              <a:t>리스트의 원소들 중 값이 </a:t>
            </a:r>
            <a:r>
              <a:rPr lang="en-US" altLang="ko-KR" sz="1600" dirty="0">
                <a:ea typeface="Lucida Grande"/>
              </a:rPr>
              <a:t>x</a:t>
            </a:r>
            <a:r>
              <a:rPr lang="ko-KR" altLang="en-US" sz="1600" dirty="0">
                <a:ea typeface="Lucida Grande"/>
              </a:rPr>
              <a:t>와 같은 첫번째 원소를 삭제</a:t>
            </a:r>
            <a:r>
              <a:rPr lang="en-US" altLang="ko-KR" sz="1600" dirty="0">
                <a:ea typeface="Lucida Grande"/>
              </a:rPr>
              <a:t>; x</a:t>
            </a:r>
            <a:r>
              <a:rPr lang="ko-KR" altLang="en-US" sz="1600" dirty="0">
                <a:ea typeface="Lucida Grande"/>
              </a:rPr>
              <a:t>와 같은 원소가 없으면 오류</a:t>
            </a:r>
            <a:r>
              <a:rPr lang="en-US" altLang="ko-KR" sz="1600" dirty="0"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  <a:hlinkClick r:id="rId3" tooltip="ValueErr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ValueError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pop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리스트의 </a:t>
            </a:r>
            <a:r>
              <a:rPr lang="ko-KR" altLang="en-US" sz="1600" dirty="0">
                <a:latin typeface="Arial" panose="020B0604020202020204" pitchFamily="34" charset="0"/>
                <a:ea typeface="Lucida Grande"/>
              </a:rPr>
              <a:t>마지막 원소를 삭제하고</a:t>
            </a:r>
            <a:r>
              <a:rPr lang="en-US" altLang="ko-KR" sz="1600" dirty="0">
                <a:latin typeface="Arial" panose="020B0604020202020204" pitchFamily="34" charset="0"/>
                <a:ea typeface="Lucida Grande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ea typeface="Lucida Grande"/>
              </a:rPr>
              <a:t>이를 반화</a:t>
            </a:r>
            <a:endParaRPr lang="en-US" altLang="ko-KR" sz="1600" dirty="0"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latin typeface="Arial" panose="020B0604020202020204" pitchFamily="34" charset="0"/>
              <a:ea typeface="Lucida Grande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pop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리스트에서 위치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i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의 원소</a:t>
            </a:r>
            <a:r>
              <a:rPr lang="ko-KR" altLang="en-US" sz="1600" dirty="0">
                <a:latin typeface="Arial" panose="020B0604020202020204" pitchFamily="34" charset="0"/>
                <a:ea typeface="Lucida Grande"/>
              </a:rPr>
              <a:t>를 삭제하고 이를 반환</a:t>
            </a:r>
            <a:endParaRPr lang="en-US" altLang="ko-KR" sz="1600" dirty="0">
              <a:latin typeface="Arial" panose="020B0604020202020204" pitchFamily="34" charset="0"/>
              <a:ea typeface="Lucida Grande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clear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리스트의 모든 원소를 삭제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리스트의 원소들 중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와 같은 첫번째 원소의 위치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인덱스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반환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  <a:ea typeface="Lucida Grande"/>
              </a:rPr>
              <a:t>                           #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와 같은 원소가 없으면 오류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  <a:hlinkClick r:id="rId3" tooltip="ValueErr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ValueError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, 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start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, 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리스트의 위치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start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에서 위치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end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까지의 원소들 중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와 같은 첫번째 원소의 위치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인덱스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  <a:ea typeface="Lucida Grande"/>
              </a:rPr>
              <a:t>                                               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반환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;  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와 같은 원소가 없으면 오류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  <a:hlinkClick r:id="rId3" tooltip="ValueErr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ValueError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ea typeface="Lucida Grand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count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리스트에서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가 나타나는 횟수를 반환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sort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리스트를 정렬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정렬 키를 매개변수로 지정 가능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reverse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리스트의 원소들을 역순으로 나열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list.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copy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Lucida Grande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리스트를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복사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6129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사지선다 문제 채점하기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46501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 선다형 </a:t>
            </a:r>
            <a:r>
              <a:rPr lang="en-US" altLang="ko-KR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문항의 정답과 문항별 배점이 주어질 때</a:t>
            </a:r>
            <a:r>
              <a:rPr lang="en-US" altLang="ko-KR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제출한 답안지의 점수를 계산하는 프로그램을 </a:t>
            </a:r>
            <a:r>
              <a:rPr lang="ko-KR" altLang="en-US" sz="1800" kern="0" spc="0" dirty="0" err="1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800" kern="0" spc="0" dirty="0"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예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 4 1 3 3 2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문항별 정답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3 3 3 3 4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 # 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문항별 배점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2 3 4 1 2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제출한 답안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218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F768C-BA4C-4045-91B9-AC0F1A66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520825"/>
            <a:ext cx="44577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곱한</a:t>
            </a:r>
            <a:r>
              <a:rPr lang="en-US" altLang="ko-KR" dirty="0"/>
              <a:t> </a:t>
            </a:r>
            <a:r>
              <a:rPr lang="ko-KR" altLang="en-US" dirty="0"/>
              <a:t>값을 구하는 프로그램 </a:t>
            </a:r>
            <a:r>
              <a:rPr lang="en-US" altLang="ko-KR" dirty="0"/>
              <a:t>(n!)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int(input())</a:t>
            </a:r>
          </a:p>
          <a:p>
            <a:pPr marL="0" indent="0">
              <a:buNone/>
            </a:pPr>
            <a:r>
              <a:rPr lang="en-US" altLang="ko-KR" dirty="0"/>
              <a:t>result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range(2,n+1):</a:t>
            </a:r>
          </a:p>
          <a:p>
            <a:pPr marL="0" indent="0">
              <a:buNone/>
            </a:pPr>
            <a:r>
              <a:rPr lang="en-US" altLang="ko-KR" dirty="0"/>
              <a:t>    result *=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print(result)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5396253-DE96-44D4-B4FE-98FBC8E900F2}"/>
              </a:ext>
            </a:extLst>
          </p:cNvPr>
          <p:cNvSpPr txBox="1">
            <a:spLocks/>
          </p:cNvSpPr>
          <p:nvPr/>
        </p:nvSpPr>
        <p:spPr>
          <a:xfrm>
            <a:off x="6096000" y="1520825"/>
            <a:ext cx="4924425" cy="506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최대공약수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: greatest common divisor))</a:t>
            </a:r>
            <a:r>
              <a:rPr lang="ko-KR" altLang="en-US" sz="2000" dirty="0"/>
              <a:t>를 구하는 프로그램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66FF"/>
                </a:solidFill>
              </a:rPr>
              <a:t>gcd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a,b</a:t>
            </a:r>
            <a:r>
              <a:rPr lang="en-US" altLang="ko-KR" sz="2000" dirty="0">
                <a:solidFill>
                  <a:srgbClr val="0066FF"/>
                </a:solidFill>
              </a:rPr>
              <a:t>) = b               if </a:t>
            </a:r>
            <a:r>
              <a:rPr lang="en-US" altLang="ko-KR" sz="2000" dirty="0" err="1">
                <a:solidFill>
                  <a:srgbClr val="0066FF"/>
                </a:solidFill>
              </a:rPr>
              <a:t>a%b</a:t>
            </a:r>
            <a:r>
              <a:rPr lang="en-US" altLang="ko-KR" sz="2000" dirty="0">
                <a:solidFill>
                  <a:srgbClr val="0066FF"/>
                </a:solidFill>
              </a:rPr>
              <a:t> = 0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66FF"/>
                </a:solidFill>
              </a:rPr>
              <a:t>              </a:t>
            </a:r>
            <a:r>
              <a:rPr lang="en-US" altLang="ko-KR" sz="2000" dirty="0" err="1">
                <a:solidFill>
                  <a:srgbClr val="0066FF"/>
                </a:solidFill>
              </a:rPr>
              <a:t>gcd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en-US" altLang="ko-KR" sz="2000" dirty="0" err="1">
                <a:solidFill>
                  <a:srgbClr val="0066FF"/>
                </a:solidFill>
              </a:rPr>
              <a:t>b,a%b</a:t>
            </a:r>
            <a:r>
              <a:rPr lang="en-US" altLang="ko-KR" sz="2000" dirty="0">
                <a:solidFill>
                  <a:srgbClr val="0066FF"/>
                </a:solidFill>
              </a:rPr>
              <a:t>)  otherwise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66FF"/>
                </a:solidFill>
              </a:rPr>
              <a:t># </a:t>
            </a:r>
            <a:r>
              <a:rPr lang="ko-KR" altLang="en-US" sz="2000" dirty="0">
                <a:solidFill>
                  <a:srgbClr val="0066FF"/>
                </a:solidFill>
              </a:rPr>
              <a:t>최대공약수 구하기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2000" dirty="0" err="1"/>
              <a:t>a,b</a:t>
            </a:r>
            <a:r>
              <a:rPr lang="en-US" altLang="ko-KR" sz="2000" dirty="0"/>
              <a:t> = input().split()  # 120 70</a:t>
            </a:r>
          </a:p>
          <a:p>
            <a:pPr marL="0" indent="0">
              <a:buNone/>
            </a:pPr>
            <a:r>
              <a:rPr lang="en-US" altLang="ko-KR" sz="2000" dirty="0" err="1"/>
              <a:t>a,b</a:t>
            </a:r>
            <a:r>
              <a:rPr lang="en-US" altLang="ko-KR" sz="2000" dirty="0"/>
              <a:t> = int(a), int(b)</a:t>
            </a:r>
          </a:p>
          <a:p>
            <a:pPr marL="0" indent="0">
              <a:buNone/>
            </a:pPr>
            <a:r>
              <a:rPr lang="en-US" altLang="ko-KR" sz="2000" dirty="0"/>
              <a:t>while </a:t>
            </a:r>
            <a:r>
              <a:rPr lang="en-US" altLang="ko-KR" sz="2000" dirty="0" err="1"/>
              <a:t>a%b</a:t>
            </a:r>
            <a:r>
              <a:rPr lang="en-US" altLang="ko-KR" sz="2000" dirty="0"/>
              <a:t> != 0:</a:t>
            </a:r>
          </a:p>
          <a:p>
            <a:pPr marL="0" indent="0">
              <a:buNone/>
            </a:pPr>
            <a:r>
              <a:rPr lang="en-US" altLang="ko-KR" sz="2000" dirty="0"/>
              <a:t>   temp = </a:t>
            </a:r>
            <a:r>
              <a:rPr lang="en-US" altLang="ko-KR" sz="2000" dirty="0" err="1"/>
              <a:t>a%b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a = b</a:t>
            </a:r>
          </a:p>
          <a:p>
            <a:pPr marL="0" indent="0">
              <a:buNone/>
            </a:pPr>
            <a:r>
              <a:rPr lang="en-US" altLang="ko-KR" sz="2000" dirty="0"/>
              <a:t>   b = temp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print(b)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66FF"/>
                </a:solidFill>
              </a:rPr>
              <a:t># </a:t>
            </a:r>
            <a:r>
              <a:rPr lang="ko-KR" altLang="en-US" sz="2000" dirty="0" err="1">
                <a:solidFill>
                  <a:srgbClr val="0066FF"/>
                </a:solidFill>
              </a:rPr>
              <a:t>최소공배수</a:t>
            </a:r>
            <a:r>
              <a:rPr lang="ko-KR" altLang="en-US" sz="2000" dirty="0">
                <a:solidFill>
                  <a:srgbClr val="0066FF"/>
                </a:solidFill>
              </a:rPr>
              <a:t> 구하기</a:t>
            </a:r>
            <a:endParaRPr lang="en-US" altLang="ko-KR" sz="2000" dirty="0">
              <a:solidFill>
                <a:srgbClr val="0066FF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951BEA-0DC2-4B8E-8B2C-1C6543C18E75}"/>
              </a:ext>
            </a:extLst>
          </p:cNvPr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 문제</a:t>
            </a:r>
            <a:r>
              <a:rPr lang="en-US" altLang="ko-KR" dirty="0"/>
              <a:t> 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간단한 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6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AF426-3584-453D-939E-39FE366A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49"/>
            <a:ext cx="5848349" cy="5222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string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0" i="0" dirty="0">
                <a:effectLst/>
                <a:latin typeface="+mn-ea"/>
              </a:rPr>
              <a:t>"</a:t>
            </a:r>
            <a:r>
              <a:rPr lang="en-US" altLang="ko-KR" sz="1600" dirty="0" err="1">
                <a:latin typeface="+mn-ea"/>
              </a:rPr>
              <a:t>Palinrome</a:t>
            </a:r>
            <a:r>
              <a:rPr lang="en-US" altLang="ko-KR" sz="1600" b="0" i="0" dirty="0">
                <a:effectLst/>
                <a:latin typeface="+mn-ea"/>
              </a:rPr>
              <a:t>"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내장함수 </a:t>
            </a:r>
            <a:r>
              <a:rPr lang="en-US" altLang="ko-KR" sz="1600" dirty="0" err="1">
                <a:latin typeface="+mn-ea"/>
              </a:rPr>
              <a:t>len</a:t>
            </a:r>
            <a:r>
              <a:rPr lang="en-US" altLang="ko-KR" sz="1600" dirty="0">
                <a:latin typeface="+mn-ea"/>
              </a:rPr>
              <a:t>, list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err="1">
                <a:latin typeface="+mn-ea"/>
              </a:rPr>
              <a:t>len</a:t>
            </a:r>
            <a:r>
              <a:rPr lang="en-US" altLang="ko-KR" sz="1600" dirty="0">
                <a:latin typeface="+mn-ea"/>
              </a:rPr>
              <a:t>(string)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문자열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길이 구하는 함수</a:t>
            </a:r>
            <a:endParaRPr lang="en-US" altLang="ko-KR" sz="1600" dirty="0">
              <a:solidFill>
                <a:srgbClr val="0066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list(string)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문자열을 문자 단위로 분리하여 리스트로 변환</a:t>
            </a:r>
            <a:endParaRPr lang="en-US" altLang="ko-KR" sz="1600" dirty="0">
              <a:solidFill>
                <a:srgbClr val="0066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err="1">
                <a:latin typeface="+mn-ea"/>
              </a:rPr>
              <a:t>toList</a:t>
            </a:r>
            <a:r>
              <a:rPr lang="en-US" altLang="ko-KR" sz="1600" dirty="0">
                <a:latin typeface="+mn-ea"/>
              </a:rPr>
              <a:t> = list(string)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</a:t>
            </a:r>
          </a:p>
          <a:p>
            <a:r>
              <a:rPr lang="en-US" altLang="ko-KR" sz="1600" dirty="0" err="1">
                <a:latin typeface="+mn-ea"/>
              </a:rPr>
              <a:t>len</a:t>
            </a:r>
            <a:r>
              <a:rPr lang="en-US" altLang="ko-KR" sz="1600" dirty="0">
                <a:latin typeface="+mn-ea"/>
              </a:rPr>
              <a:t>, list</a:t>
            </a:r>
            <a:r>
              <a:rPr lang="ko-KR" altLang="en-US" sz="1600" dirty="0">
                <a:latin typeface="+mn-ea"/>
              </a:rPr>
              <a:t>의 인수는 </a:t>
            </a:r>
            <a:r>
              <a:rPr lang="en-US" altLang="ko-KR" sz="1600" dirty="0" err="1">
                <a:latin typeface="+mn-ea"/>
              </a:rPr>
              <a:t>iterable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자료형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 객체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  </a:t>
            </a:r>
            <a:r>
              <a:rPr lang="en-US" altLang="ko-KR" sz="1600" dirty="0" err="1">
                <a:latin typeface="+mn-ea"/>
              </a:rPr>
              <a:t>iterable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객체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문자열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0066FF"/>
                </a:solidFill>
                <a:latin typeface="+mn-ea"/>
              </a:rPr>
              <a:t>튜플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리스트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0066FF"/>
                </a:solidFill>
                <a:latin typeface="+mn-ea"/>
              </a:rPr>
              <a:t>딕셔너리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집합</a:t>
            </a:r>
            <a:endParaRPr lang="en-US" altLang="ko-KR" sz="1600" dirty="0">
              <a:solidFill>
                <a:srgbClr val="0066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사용 예</a:t>
            </a:r>
            <a:r>
              <a:rPr lang="en-US" altLang="ko-KR" sz="1600" dirty="0">
                <a:latin typeface="+mn-ea"/>
              </a:rPr>
              <a:t>:  n = </a:t>
            </a:r>
            <a:r>
              <a:rPr lang="en-US" altLang="ko-KR" sz="1600" dirty="0" err="1">
                <a:latin typeface="+mn-ea"/>
              </a:rPr>
              <a:t>len</a:t>
            </a:r>
            <a:r>
              <a:rPr lang="en-US" altLang="ko-KR" sz="1600" dirty="0">
                <a:latin typeface="+mn-ea"/>
              </a:rPr>
              <a:t>(string) 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문자열 길이</a:t>
            </a:r>
            <a:endParaRPr lang="en-US" altLang="ko-KR" sz="1600" dirty="0">
              <a:solidFill>
                <a:srgbClr val="0066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          m = </a:t>
            </a:r>
            <a:r>
              <a:rPr lang="en-US" altLang="ko-KR" sz="1600" dirty="0" err="1">
                <a:latin typeface="+mn-ea"/>
              </a:rPr>
              <a:t>len</a:t>
            </a:r>
            <a:r>
              <a:rPr lang="en-US" altLang="ko-KR" sz="1600" dirty="0">
                <a:latin typeface="+mn-ea"/>
              </a:rPr>
              <a:t>([10,20,30]) 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리스트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길이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문자열의 각 문자 접근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index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를 이용</a:t>
            </a:r>
            <a:endParaRPr lang="en-US" altLang="ko-KR" sz="1600" dirty="0">
              <a:solidFill>
                <a:srgbClr val="0066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변수</a:t>
            </a:r>
            <a:r>
              <a:rPr lang="en-US" altLang="ko-KR" sz="1600" dirty="0">
                <a:latin typeface="+mn-ea"/>
              </a:rPr>
              <a:t>[index]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마지막 문자의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index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는 문자열길이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-1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사용 예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string[0], string[-1], string[</a:t>
            </a:r>
            <a:r>
              <a:rPr lang="en-US" altLang="ko-KR" sz="1600" dirty="0" err="1">
                <a:solidFill>
                  <a:srgbClr val="0066FF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], …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   # string[-1] : string[</a:t>
            </a:r>
            <a:r>
              <a:rPr lang="ko-KR" altLang="en-US" sz="1600" dirty="0">
                <a:solidFill>
                  <a:srgbClr val="0066FF"/>
                </a:solidFill>
                <a:latin typeface="+mn-ea"/>
              </a:rPr>
              <a:t>문자열길이</a:t>
            </a:r>
            <a:r>
              <a:rPr lang="en-US" altLang="ko-KR" sz="1600" dirty="0">
                <a:solidFill>
                  <a:srgbClr val="0066FF"/>
                </a:solidFill>
                <a:latin typeface="+mn-ea"/>
              </a:rPr>
              <a:t>-1]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3A4285E-A0C4-46F3-B3C4-FE3BD1725706}"/>
              </a:ext>
            </a:extLst>
          </p:cNvPr>
          <p:cNvSpPr txBox="1">
            <a:spLocks/>
          </p:cNvSpPr>
          <p:nvPr/>
        </p:nvSpPr>
        <p:spPr>
          <a:xfrm>
            <a:off x="6686549" y="1558131"/>
            <a:ext cx="4667251" cy="4680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FF0000"/>
                </a:solidFill>
              </a:rPr>
              <a:t>문자열은 변경 불가 </a:t>
            </a:r>
            <a:r>
              <a:rPr lang="en-US" altLang="ko-KR" sz="1600" dirty="0">
                <a:solidFill>
                  <a:srgbClr val="FF0000"/>
                </a:solidFill>
              </a:rPr>
              <a:t>(immutable)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    </a:t>
            </a:r>
            <a:r>
              <a:rPr lang="ko-KR" altLang="en-US" sz="1600" dirty="0">
                <a:solidFill>
                  <a:srgbClr val="0066FF"/>
                </a:solidFill>
              </a:rPr>
              <a:t>예</a:t>
            </a:r>
            <a:r>
              <a:rPr lang="en-US" altLang="ko-KR" sz="1600" dirty="0">
                <a:solidFill>
                  <a:srgbClr val="0066FF"/>
                </a:solidFill>
              </a:rPr>
              <a:t>: string[1] = ‘p’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66FF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immutable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변경불가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</a:rPr>
              <a:t>자료형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   int,</a:t>
            </a:r>
            <a:r>
              <a:rPr lang="ko-KR" altLang="en-US" sz="1600" dirty="0">
                <a:solidFill>
                  <a:srgbClr val="0066FF"/>
                </a:solidFill>
              </a:rPr>
              <a:t> </a:t>
            </a:r>
            <a:r>
              <a:rPr lang="en-US" altLang="ko-KR" sz="1600" dirty="0">
                <a:solidFill>
                  <a:srgbClr val="0066FF"/>
                </a:solidFill>
              </a:rPr>
              <a:t>float,</a:t>
            </a:r>
            <a:r>
              <a:rPr lang="ko-KR" altLang="en-US" sz="1600" dirty="0">
                <a:solidFill>
                  <a:srgbClr val="0066FF"/>
                </a:solidFill>
              </a:rPr>
              <a:t> </a:t>
            </a:r>
            <a:r>
              <a:rPr lang="en-US" altLang="ko-KR" sz="1600" dirty="0">
                <a:solidFill>
                  <a:srgbClr val="0066FF"/>
                </a:solidFill>
              </a:rPr>
              <a:t>bool, string, tuple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66FF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mutable (</a:t>
            </a:r>
            <a:r>
              <a:rPr lang="ko-KR" altLang="en-US" sz="1600" dirty="0">
                <a:solidFill>
                  <a:srgbClr val="FF0000"/>
                </a:solidFill>
              </a:rPr>
              <a:t>변경가능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 자료형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   list, dictionary, set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66FF"/>
              </a:solidFill>
            </a:endParaRPr>
          </a:p>
          <a:p>
            <a:r>
              <a:rPr lang="ko-KR" altLang="en-US" sz="1600" dirty="0"/>
              <a:t>문자열 함수</a:t>
            </a:r>
            <a:r>
              <a:rPr lang="en-US" altLang="ko-KR" sz="1600" dirty="0"/>
              <a:t>(method)</a:t>
            </a:r>
          </a:p>
          <a:p>
            <a:pPr marL="0" indent="0">
              <a:buNone/>
            </a:pPr>
            <a:r>
              <a:rPr lang="en-US" altLang="ko-KR" sz="1600" dirty="0"/>
              <a:t>    t = </a:t>
            </a:r>
            <a:r>
              <a:rPr lang="en-US" altLang="ko-KR" sz="1600" dirty="0" err="1"/>
              <a:t>string.upper</a:t>
            </a:r>
            <a:r>
              <a:rPr lang="en-US" altLang="ko-KR" sz="1600" dirty="0"/>
              <a:t>() </a:t>
            </a:r>
          </a:p>
          <a:p>
            <a:pPr marL="0" indent="0">
              <a:buNone/>
            </a:pPr>
            <a:r>
              <a:rPr lang="en-US" altLang="ko-KR" sz="1600" dirty="0"/>
              <a:t>   # method: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66FF"/>
                </a:solidFill>
              </a:rPr>
              <a:t>특정 자료형이 가지고 있는 함수</a:t>
            </a:r>
            <a:endParaRPr lang="en-US" altLang="ko-KR" sz="16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   </a:t>
            </a:r>
            <a:r>
              <a:rPr lang="en-US" altLang="ko-KR" sz="1600" dirty="0"/>
              <a:t># </a:t>
            </a:r>
            <a:r>
              <a:rPr lang="ko-KR" altLang="en-US" sz="1600" dirty="0"/>
              <a:t>문자열 함수</a:t>
            </a:r>
            <a:r>
              <a:rPr lang="en-US" altLang="ko-KR" sz="1600" dirty="0"/>
              <a:t>(method): </a:t>
            </a:r>
            <a:r>
              <a:rPr lang="ko-KR" altLang="en-US" sz="1600" dirty="0">
                <a:solidFill>
                  <a:srgbClr val="0066FF"/>
                </a:solidFill>
              </a:rPr>
              <a:t>다음 슬라이드 참고</a:t>
            </a:r>
            <a:endParaRPr lang="en-US" altLang="ko-KR" sz="1600" dirty="0">
              <a:solidFill>
                <a:srgbClr val="0066FF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8B7DEB4-18A4-4D80-8F5C-AFEC423E5166}"/>
              </a:ext>
            </a:extLst>
          </p:cNvPr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 문제</a:t>
            </a:r>
            <a:r>
              <a:rPr lang="en-US" altLang="ko-KR" dirty="0"/>
              <a:t> 2- </a:t>
            </a:r>
            <a:r>
              <a:rPr lang="ko-KR" altLang="en-US" dirty="0"/>
              <a:t>문자열 연습</a:t>
            </a:r>
          </a:p>
        </p:txBody>
      </p:sp>
    </p:spTree>
    <p:extLst>
      <p:ext uri="{BB962C8B-B14F-4D97-AF65-F5344CB8AC3E}">
        <p14:creationId xmlns:p14="http://schemas.microsoft.com/office/powerpoint/2010/main" val="149017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9A9AB-403C-44C8-BC84-E0185DB4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i="0" dirty="0">
                <a:effectLst/>
                <a:latin typeface="Courier New" panose="02070309020205020404" pitchFamily="49" charset="0"/>
              </a:rPr>
              <a:t> string = " Life is good "     </a:t>
            </a:r>
          </a:p>
          <a:p>
            <a:r>
              <a:rPr lang="ko-KR" altLang="en-US" sz="20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i="0" dirty="0" err="1">
                <a:effectLst/>
                <a:latin typeface="Courier New" panose="02070309020205020404" pitchFamily="49" charset="0"/>
              </a:rPr>
              <a:t>findStr</a:t>
            </a:r>
            <a:r>
              <a:rPr lang="en-US" altLang="ko-KR" sz="20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2000" b="0" i="0" dirty="0" err="1">
                <a:effectLst/>
                <a:latin typeface="Courier New" panose="02070309020205020404" pitchFamily="49" charset="0"/>
              </a:rPr>
              <a:t>string.</a:t>
            </a:r>
            <a:r>
              <a:rPr lang="en-US" altLang="ko-KR" sz="2000" dirty="0" err="1">
                <a:latin typeface="Courier New" panose="02070309020205020404" pitchFamily="49" charset="0"/>
              </a:rPr>
              <a:t>find</a:t>
            </a:r>
            <a:r>
              <a:rPr lang="en-US" altLang="ko-KR" sz="2000" b="0" i="0" dirty="0">
                <a:effectLst/>
                <a:latin typeface="Courier New" panose="02070309020205020404" pitchFamily="49" charset="0"/>
              </a:rPr>
              <a:t>('</a:t>
            </a:r>
            <a:r>
              <a:rPr lang="en-US" altLang="ko-KR" sz="2000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000" b="0" i="0" dirty="0">
                <a:effectLst/>
                <a:latin typeface="Courier New" panose="02070309020205020404" pitchFamily="49" charset="0"/>
              </a:rPr>
              <a:t>')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특정 문자가</a:t>
            </a:r>
            <a:r>
              <a:rPr lang="en-US" altLang="ko-KR" sz="2000" dirty="0">
                <a:solidFill>
                  <a:srgbClr val="0066F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처음으로 나오는 위치 반환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  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upperStr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string.upper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문자열 대문자로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     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lowerStr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string.lower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문자열 소문자로</a:t>
            </a:r>
            <a:endParaRPr lang="en-US" altLang="ko-KR" sz="2000" b="0" dirty="0">
              <a:solidFill>
                <a:srgbClr val="0066FF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capi</a:t>
            </a:r>
            <a:r>
              <a:rPr lang="en-US" altLang="ko-KR" sz="2000" dirty="0" err="1">
                <a:latin typeface="Courier New" panose="02070309020205020404" pitchFamily="49" charset="0"/>
              </a:rPr>
              <a:t>tlizeStr</a:t>
            </a:r>
            <a:r>
              <a:rPr lang="ko-KR" altLang="en-US" sz="2000" dirty="0">
                <a:latin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</a:rPr>
              <a:t>=</a:t>
            </a:r>
            <a:r>
              <a:rPr lang="ko-KR" altLang="en-US" sz="2000" dirty="0">
                <a:latin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</a:rPr>
              <a:t>string.capitalize</a:t>
            </a:r>
            <a:r>
              <a:rPr lang="en-US" altLang="ko-KR" sz="2000" dirty="0">
                <a:latin typeface="Courier New" panose="02070309020205020404" pitchFamily="49" charset="0"/>
              </a:rPr>
              <a:t>()</a:t>
            </a:r>
            <a:r>
              <a:rPr lang="ko-KR" altLang="en-US" sz="2000" dirty="0">
                <a:latin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0066FF"/>
                </a:solidFill>
                <a:latin typeface="Courier New" panose="02070309020205020404" pitchFamily="49" charset="0"/>
              </a:rPr>
              <a:t>#</a:t>
            </a:r>
            <a:r>
              <a:rPr lang="ko-KR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 문자열의 </a:t>
            </a:r>
            <a:r>
              <a:rPr lang="ko-KR" altLang="en-US" sz="2000" dirty="0" err="1">
                <a:solidFill>
                  <a:srgbClr val="0066FF"/>
                </a:solidFill>
                <a:latin typeface="Courier New" panose="02070309020205020404" pitchFamily="49" charset="0"/>
              </a:rPr>
              <a:t>첫문자를</a:t>
            </a:r>
            <a:r>
              <a:rPr lang="ko-KR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 대문자로 변환</a:t>
            </a:r>
            <a:endParaRPr lang="en-US" altLang="ko-KR" sz="2000" b="0" dirty="0">
              <a:solidFill>
                <a:srgbClr val="0066FF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stripStr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string.strip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양쪽 공백 없애기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     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replaceStr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string.replace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("</a:t>
            </a:r>
            <a:r>
              <a:rPr lang="en-US" altLang="ko-KR" sz="2000" dirty="0" err="1">
                <a:latin typeface="Courier New" panose="02070309020205020404" pitchFamily="49" charset="0"/>
              </a:rPr>
              <a:t>g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ood","Bad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")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특정 문자열 바꾸기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     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splitStr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string.split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문자열 나누기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=&gt; </a:t>
            </a:r>
            <a:r>
              <a:rPr lang="ko-KR" altLang="en-US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리스트로 변환 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  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2000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joinStr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= ＂＂.join(</a:t>
            </a:r>
            <a:r>
              <a:rPr lang="en-US" altLang="ko-KR" sz="2000" b="0" dirty="0" err="1">
                <a:effectLst/>
                <a:latin typeface="Courier New" panose="02070309020205020404" pitchFamily="49" charset="0"/>
              </a:rPr>
              <a:t>splitStr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) </a:t>
            </a:r>
            <a:r>
              <a:rPr lang="en-US" altLang="ko-KR" sz="2000" b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리스트 </a:t>
            </a:r>
            <a:r>
              <a:rPr lang="en-US" altLang="ko-KR" sz="2000" dirty="0">
                <a:solidFill>
                  <a:srgbClr val="0066FF"/>
                </a:solidFill>
                <a:latin typeface="Courier New" panose="02070309020205020404" pitchFamily="49" charset="0"/>
              </a:rPr>
              <a:t>=&gt; </a:t>
            </a:r>
            <a:r>
              <a:rPr lang="ko-KR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문자열로 변환</a:t>
            </a:r>
            <a:endParaRPr lang="en-US" altLang="ko-KR" sz="2000" dirty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</a:rPr>
              <a:t>inStr</a:t>
            </a:r>
            <a:r>
              <a:rPr lang="en-US" altLang="ko-KR" sz="2000" dirty="0">
                <a:latin typeface="Courier New" panose="02070309020205020404" pitchFamily="49" charset="0"/>
              </a:rPr>
              <a:t> = </a:t>
            </a:r>
            <a:r>
              <a:rPr lang="en-US" altLang="ko-KR" sz="2000" b="0" i="0" dirty="0">
                <a:effectLst/>
                <a:latin typeface="Courier New" panose="02070309020205020404" pitchFamily="49" charset="0"/>
              </a:rPr>
              <a:t>"-".join(string) </a:t>
            </a:r>
            <a:r>
              <a:rPr lang="en-US" altLang="ko-KR" sz="2000" b="0" i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000" b="0" i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모든 문자 사이에 </a:t>
            </a:r>
            <a:r>
              <a:rPr lang="en-US" altLang="ko-KR" sz="2000" b="0" i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– </a:t>
            </a:r>
            <a:r>
              <a:rPr lang="ko-KR" altLang="en-US" sz="2000" b="0" i="0" dirty="0">
                <a:solidFill>
                  <a:srgbClr val="0066FF"/>
                </a:solidFill>
                <a:effectLst/>
                <a:latin typeface="Courier New" panose="02070309020205020404" pitchFamily="49" charset="0"/>
              </a:rPr>
              <a:t>삽입</a:t>
            </a:r>
            <a:endParaRPr lang="en-US" altLang="ko-KR" sz="2000" b="0" i="0" dirty="0">
              <a:solidFill>
                <a:srgbClr val="0066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B55E60-F086-4A25-A751-37A981AFDEA5}"/>
              </a:ext>
            </a:extLst>
          </p:cNvPr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문자열 함수들 </a:t>
            </a:r>
            <a:r>
              <a:rPr lang="en-US" altLang="ko-KR" dirty="0"/>
              <a:t>(methods)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14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AF426-3584-453D-939E-39FE366A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49"/>
            <a:ext cx="10515600" cy="5222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/>
              <a:t>회문</a:t>
            </a:r>
            <a:r>
              <a:rPr lang="en-US" altLang="ko-KR" sz="1600" dirty="0"/>
              <a:t>(palindrome):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66FF"/>
                </a:solidFill>
              </a:rPr>
              <a:t>앞에서부터 읽은 것과 뒤에서부터 읽는 것이 같은 문자열</a:t>
            </a:r>
            <a:endParaRPr lang="en-US" altLang="ko-KR" sz="16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ko-KR" altLang="en-US" sz="1600" dirty="0"/>
              <a:t>회문 예</a:t>
            </a:r>
            <a:r>
              <a:rPr lang="en-US" altLang="ko-KR" sz="1600" dirty="0"/>
              <a:t>: </a:t>
            </a:r>
            <a:r>
              <a:rPr lang="en-US" altLang="ko-KR" sz="1600" dirty="0" err="1">
                <a:solidFill>
                  <a:srgbClr val="0066FF"/>
                </a:solidFill>
              </a:rPr>
              <a:t>aaa</a:t>
            </a:r>
            <a:r>
              <a:rPr lang="en-US" altLang="ko-KR" sz="1600" dirty="0">
                <a:solidFill>
                  <a:srgbClr val="0066FF"/>
                </a:solidFill>
              </a:rPr>
              <a:t>, aba, abba, …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</a:rPr>
              <a:t>방법 </a:t>
            </a:r>
            <a:r>
              <a:rPr lang="en-US" altLang="ko-KR" sz="1600" dirty="0">
                <a:solidFill>
                  <a:srgbClr val="0066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1600" dirty="0"/>
              <a:t>s = input()</a:t>
            </a:r>
          </a:p>
          <a:p>
            <a:pPr marL="0" indent="0">
              <a:buNone/>
            </a:pPr>
            <a:r>
              <a:rPr lang="en-US" altLang="ko-KR" sz="1600" dirty="0" err="1"/>
              <a:t>isPalidrome</a:t>
            </a:r>
            <a:r>
              <a:rPr lang="en-US" altLang="ko-KR" sz="1600" dirty="0"/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length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range(length):</a:t>
            </a:r>
          </a:p>
          <a:p>
            <a:pPr marL="0" indent="0">
              <a:buNone/>
            </a:pPr>
            <a:r>
              <a:rPr lang="en-US" altLang="ko-KR" sz="1600" dirty="0"/>
              <a:t>    if 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!==s[length-i-1]:  </a:t>
            </a:r>
            <a:r>
              <a:rPr lang="en-US" altLang="ko-KR" sz="1600" dirty="0">
                <a:solidFill>
                  <a:srgbClr val="0066FF"/>
                </a:solidFill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</a:rPr>
              <a:t>문자열의 각 문자 접근은 인덱스를 이용 </a:t>
            </a:r>
            <a:endParaRPr lang="en-US" altLang="ko-KR" sz="16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</a:rPr>
              <a:t>isPalidrome</a:t>
            </a:r>
            <a:r>
              <a:rPr lang="en-US" altLang="ko-KR" sz="1600" dirty="0">
                <a:solidFill>
                  <a:srgbClr val="FF000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break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if </a:t>
            </a:r>
            <a:r>
              <a:rPr lang="en-US" altLang="ko-KR" sz="1600" dirty="0" err="1"/>
              <a:t>isPalidrome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print("</a:t>
            </a:r>
            <a:r>
              <a:rPr lang="en-US" altLang="ko-KR" sz="1600" dirty="0" err="1"/>
              <a:t>Palinrome</a:t>
            </a:r>
            <a:r>
              <a:rPr lang="en-US" altLang="ko-KR" sz="1600" dirty="0"/>
              <a:t>")</a:t>
            </a:r>
          </a:p>
          <a:p>
            <a:pPr marL="0" indent="0">
              <a:buNone/>
            </a:pPr>
            <a:r>
              <a:rPr lang="en-US" altLang="ko-KR" sz="1600" dirty="0"/>
              <a:t>else:</a:t>
            </a:r>
          </a:p>
          <a:p>
            <a:pPr marL="0" indent="0">
              <a:buNone/>
            </a:pPr>
            <a:r>
              <a:rPr lang="en-US" altLang="ko-KR" sz="1600" dirty="0"/>
              <a:t>    print("Not </a:t>
            </a:r>
            <a:r>
              <a:rPr lang="en-US" altLang="ko-KR" sz="1600" dirty="0" err="1"/>
              <a:t>palinrome</a:t>
            </a:r>
            <a:r>
              <a:rPr lang="en-US" altLang="ko-KR" sz="1600" dirty="0"/>
              <a:t>")</a:t>
            </a:r>
            <a:r>
              <a:rPr lang="ko-KR" altLang="en-US" sz="1600" dirty="0"/>
              <a:t>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3A4285E-A0C4-46F3-B3C4-FE3BD1725706}"/>
              </a:ext>
            </a:extLst>
          </p:cNvPr>
          <p:cNvSpPr txBox="1">
            <a:spLocks/>
          </p:cNvSpPr>
          <p:nvPr/>
        </p:nvSpPr>
        <p:spPr>
          <a:xfrm>
            <a:off x="8362950" y="1491457"/>
            <a:ext cx="2990850" cy="4200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66FF"/>
                </a:solidFill>
              </a:rPr>
              <a:t># </a:t>
            </a:r>
            <a:r>
              <a:rPr lang="ko-KR" altLang="en-US" sz="1600" dirty="0">
                <a:solidFill>
                  <a:srgbClr val="0066FF"/>
                </a:solidFill>
              </a:rPr>
              <a:t>방법 </a:t>
            </a:r>
            <a:r>
              <a:rPr lang="en-US" altLang="ko-KR" sz="1600" dirty="0">
                <a:solidFill>
                  <a:srgbClr val="0066FF"/>
                </a:solidFill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s = input()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/>
              <a:t>isPalidrome</a:t>
            </a:r>
            <a:r>
              <a:rPr lang="en-US" altLang="ko-KR" sz="1600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length 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range(length//2):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if 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!==</a:t>
            </a:r>
            <a:r>
              <a:rPr lang="en-US" altLang="ko-KR" sz="1600" dirty="0">
                <a:solidFill>
                  <a:srgbClr val="FF0000"/>
                </a:solidFill>
              </a:rPr>
              <a:t>s[length-i-1]</a:t>
            </a:r>
            <a:r>
              <a:rPr lang="en-US" altLang="ko-KR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</a:t>
            </a:r>
            <a:r>
              <a:rPr lang="en-US" altLang="ko-KR" sz="1600" dirty="0" err="1">
                <a:solidFill>
                  <a:srgbClr val="FF0000"/>
                </a:solidFill>
              </a:rPr>
              <a:t>isPalidrome</a:t>
            </a:r>
            <a:r>
              <a:rPr lang="en-US" altLang="ko-KR" sz="1600" dirty="0">
                <a:solidFill>
                  <a:srgbClr val="FF0000"/>
                </a:solidFill>
              </a:rPr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break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if </a:t>
            </a:r>
            <a:r>
              <a:rPr lang="en-US" altLang="ko-KR" sz="1600" dirty="0" err="1"/>
              <a:t>isPalidrome</a:t>
            </a:r>
            <a:r>
              <a:rPr lang="en-US" altLang="ko-KR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print("</a:t>
            </a:r>
            <a:r>
              <a:rPr lang="en-US" altLang="ko-KR" sz="1600" dirty="0" err="1"/>
              <a:t>Palinrome</a:t>
            </a:r>
            <a:r>
              <a:rPr lang="en-US" altLang="ko-KR" sz="16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   print("Not </a:t>
            </a:r>
            <a:r>
              <a:rPr lang="en-US" altLang="ko-KR" sz="1600" dirty="0" err="1"/>
              <a:t>palinrome</a:t>
            </a:r>
            <a:r>
              <a:rPr lang="en-US" altLang="ko-KR" sz="1600" dirty="0"/>
              <a:t>")</a:t>
            </a:r>
            <a:r>
              <a:rPr lang="ko-KR" altLang="en-US" sz="1600" dirty="0"/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8B7DEB4-18A4-4D80-8F5C-AFEC423E5166}"/>
              </a:ext>
            </a:extLst>
          </p:cNvPr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 문제</a:t>
            </a:r>
            <a:r>
              <a:rPr lang="en-US" altLang="ko-KR" dirty="0"/>
              <a:t> 2-1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회문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2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AF426-3584-453D-939E-39FE366A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765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주어진 문자열의 부문자열</a:t>
            </a:r>
            <a:r>
              <a:rPr lang="en-US" altLang="ko-KR" sz="1800" dirty="0"/>
              <a:t>(substring) </a:t>
            </a:r>
            <a:r>
              <a:rPr lang="ko-KR" altLang="en-US" sz="1800" dirty="0"/>
              <a:t>중 가장 긴 </a:t>
            </a:r>
            <a:r>
              <a:rPr lang="ko-KR" altLang="en-US" sz="1800" dirty="0" err="1"/>
              <a:t>회문의</a:t>
            </a:r>
            <a:r>
              <a:rPr lang="ko-KR" altLang="en-US" sz="1800" dirty="0"/>
              <a:t> 길이를 구하는 프로그램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rgbClr val="0066FF"/>
                </a:solidFill>
              </a:rPr>
              <a:t>예</a:t>
            </a:r>
            <a:r>
              <a:rPr lang="en-US" altLang="ko-KR" sz="1800" dirty="0">
                <a:solidFill>
                  <a:srgbClr val="0066FF"/>
                </a:solidFill>
              </a:rPr>
              <a:t>: </a:t>
            </a:r>
            <a:r>
              <a:rPr lang="en-US" altLang="ko-KR" sz="1800" dirty="0" err="1">
                <a:solidFill>
                  <a:srgbClr val="0066FF"/>
                </a:solidFill>
              </a:rPr>
              <a:t>abbbabcab</a:t>
            </a:r>
            <a:r>
              <a:rPr lang="ko-KR" altLang="en-US" sz="1800" dirty="0">
                <a:solidFill>
                  <a:srgbClr val="0066FF"/>
                </a:solidFill>
              </a:rPr>
              <a:t>의 </a:t>
            </a:r>
            <a:r>
              <a:rPr lang="ko-KR" altLang="en-US" sz="1800" dirty="0" err="1">
                <a:solidFill>
                  <a:srgbClr val="0066FF"/>
                </a:solidFill>
              </a:rPr>
              <a:t>회문이</a:t>
            </a:r>
            <a:r>
              <a:rPr lang="ko-KR" altLang="en-US" sz="1800" dirty="0">
                <a:solidFill>
                  <a:srgbClr val="0066FF"/>
                </a:solidFill>
              </a:rPr>
              <a:t> 부문자열 중 가장 긴 것은 </a:t>
            </a:r>
            <a:r>
              <a:rPr lang="en-US" altLang="ko-KR" sz="1800" dirty="0" err="1">
                <a:solidFill>
                  <a:srgbClr val="0066FF"/>
                </a:solidFill>
              </a:rPr>
              <a:t>bab</a:t>
            </a:r>
            <a:r>
              <a:rPr lang="ko-KR" altLang="en-US" sz="1800" dirty="0">
                <a:solidFill>
                  <a:srgbClr val="0066FF"/>
                </a:solidFill>
              </a:rPr>
              <a:t>이다</a:t>
            </a:r>
            <a:r>
              <a:rPr lang="en-US" altLang="ko-KR" sz="1800" dirty="0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07963-C473-4196-9BE4-4F1DB1AE7479}"/>
              </a:ext>
            </a:extLst>
          </p:cNvPr>
          <p:cNvSpPr txBox="1"/>
          <p:nvPr/>
        </p:nvSpPr>
        <p:spPr>
          <a:xfrm>
            <a:off x="923925" y="2686752"/>
            <a:ext cx="54387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66FF"/>
                </a:solidFill>
              </a:rPr>
              <a:t># </a:t>
            </a:r>
            <a:r>
              <a:rPr lang="ko-KR" altLang="en-US" sz="1400" dirty="0">
                <a:solidFill>
                  <a:srgbClr val="0066FF"/>
                </a:solidFill>
              </a:rPr>
              <a:t>방법 </a:t>
            </a:r>
            <a:r>
              <a:rPr lang="en-US" altLang="ko-KR" sz="1400" dirty="0">
                <a:solidFill>
                  <a:srgbClr val="0066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1400" dirty="0"/>
              <a:t>s = input()</a:t>
            </a:r>
          </a:p>
          <a:p>
            <a:pPr marL="0" indent="0">
              <a:buNone/>
            </a:pPr>
            <a:r>
              <a:rPr lang="en-US" altLang="ko-KR" sz="1400" dirty="0"/>
              <a:t>n =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(s)</a:t>
            </a:r>
          </a:p>
          <a:p>
            <a:pPr marL="0" indent="0">
              <a:buNone/>
            </a:pPr>
            <a:r>
              <a:rPr lang="en-US" altLang="ko-KR" sz="1400" dirty="0"/>
              <a:t>start = 0</a:t>
            </a:r>
          </a:p>
          <a:p>
            <a:pPr marL="0" indent="0">
              <a:buNone/>
            </a:pPr>
            <a:r>
              <a:rPr lang="en-US" altLang="ko-KR" sz="1400" dirty="0" err="1"/>
              <a:t>maxLength</a:t>
            </a:r>
            <a:r>
              <a:rPr lang="en-US" altLang="ko-KR" sz="1400" dirty="0"/>
              <a:t> = 1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range(n):</a:t>
            </a:r>
          </a:p>
          <a:p>
            <a:pPr marL="0" indent="0">
              <a:buNone/>
            </a:pPr>
            <a:r>
              <a:rPr lang="en-US" altLang="ko-KR" sz="1400" dirty="0"/>
              <a:t>    for j in range(</a:t>
            </a:r>
            <a:r>
              <a:rPr lang="en-US" altLang="ko-KR" sz="1400" dirty="0" err="1"/>
              <a:t>i,n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isPalindrome</a:t>
            </a:r>
            <a:r>
              <a:rPr lang="en-US" altLang="ko-KR" sz="1400" dirty="0"/>
              <a:t> = True   </a:t>
            </a:r>
          </a:p>
          <a:p>
            <a:pPr marL="0" indent="0">
              <a:buNone/>
            </a:pPr>
            <a:r>
              <a:rPr lang="en-US" altLang="ko-KR" sz="1400" dirty="0"/>
              <a:t>        for k in range(j-i+1//2):</a:t>
            </a:r>
          </a:p>
          <a:p>
            <a:pPr marL="0" indent="0">
              <a:buNone/>
            </a:pPr>
            <a:r>
              <a:rPr lang="en-US" altLang="ko-KR" sz="1400" dirty="0"/>
              <a:t>            if s[</a:t>
            </a:r>
            <a:r>
              <a:rPr lang="en-US" altLang="ko-KR" sz="1400" dirty="0" err="1"/>
              <a:t>i+k</a:t>
            </a:r>
            <a:r>
              <a:rPr lang="en-US" altLang="ko-KR" sz="1400" dirty="0"/>
              <a:t>] != s[j-k]:</a:t>
            </a:r>
          </a:p>
          <a:p>
            <a:pPr marL="0" indent="0"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isPalindrome</a:t>
            </a:r>
            <a:r>
              <a:rPr lang="en-US" altLang="ko-KR" sz="1400" dirty="0"/>
              <a:t> = False</a:t>
            </a:r>
          </a:p>
          <a:p>
            <a:pPr marL="0" indent="0">
              <a:buNone/>
            </a:pPr>
            <a:r>
              <a:rPr lang="en-US" altLang="ko-KR" sz="1400" dirty="0"/>
              <a:t>                break    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isPalindrome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maxLength</a:t>
            </a:r>
            <a:r>
              <a:rPr lang="en-US" altLang="ko-KR" sz="1400" dirty="0"/>
              <a:t> &lt; j-i+1:</a:t>
            </a:r>
          </a:p>
          <a:p>
            <a:pPr marL="0" indent="0">
              <a:buNone/>
            </a:pPr>
            <a:r>
              <a:rPr lang="en-US" altLang="ko-KR" sz="1400" dirty="0"/>
              <a:t>            start =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maxLength</a:t>
            </a:r>
            <a:r>
              <a:rPr lang="en-US" altLang="ko-KR" sz="1400" dirty="0"/>
              <a:t> = j-i+1</a:t>
            </a:r>
          </a:p>
          <a:p>
            <a:pPr marL="0" indent="0">
              <a:buNone/>
            </a:pPr>
            <a:r>
              <a:rPr lang="en-US" altLang="ko-KR" sz="1400" dirty="0"/>
              <a:t>print(start, </a:t>
            </a:r>
            <a:r>
              <a:rPr lang="en-US" altLang="ko-KR" sz="1400" dirty="0" err="1"/>
              <a:t>maxLength</a:t>
            </a:r>
            <a:r>
              <a:rPr lang="en-US" altLang="ko-KR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7703-CEE8-45DC-985C-85E8FE5C1FFE}"/>
              </a:ext>
            </a:extLst>
          </p:cNvPr>
          <p:cNvSpPr txBox="1"/>
          <p:nvPr/>
        </p:nvSpPr>
        <p:spPr>
          <a:xfrm>
            <a:off x="5938837" y="2716924"/>
            <a:ext cx="541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66FF"/>
                </a:solidFill>
              </a:rPr>
              <a:t># </a:t>
            </a:r>
            <a:r>
              <a:rPr lang="ko-KR" altLang="en-US" dirty="0">
                <a:solidFill>
                  <a:srgbClr val="0066FF"/>
                </a:solidFill>
              </a:rPr>
              <a:t>더 좋은</a:t>
            </a:r>
            <a:r>
              <a:rPr lang="en-US" altLang="ko-KR" dirty="0">
                <a:solidFill>
                  <a:srgbClr val="0066FF"/>
                </a:solidFill>
              </a:rPr>
              <a:t>(</a:t>
            </a:r>
            <a:r>
              <a:rPr lang="ko-KR" altLang="en-US" dirty="0">
                <a:solidFill>
                  <a:srgbClr val="0066FF"/>
                </a:solidFill>
              </a:rPr>
              <a:t>효율적인</a:t>
            </a:r>
            <a:r>
              <a:rPr lang="en-US" altLang="ko-KR" dirty="0">
                <a:solidFill>
                  <a:srgbClr val="0066FF"/>
                </a:solidFill>
              </a:rPr>
              <a:t>)</a:t>
            </a:r>
            <a:r>
              <a:rPr lang="ko-KR" altLang="en-US" dirty="0">
                <a:solidFill>
                  <a:srgbClr val="0066FF"/>
                </a:solidFill>
              </a:rPr>
              <a:t> 방법이 있는지를 생각해보기</a:t>
            </a:r>
            <a:endParaRPr lang="en-US" altLang="ko-KR" dirty="0">
              <a:solidFill>
                <a:srgbClr val="0066FF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2B0CDC1-3711-4198-8761-4B6C67625115}"/>
              </a:ext>
            </a:extLst>
          </p:cNvPr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 문제</a:t>
            </a:r>
            <a:r>
              <a:rPr lang="en-US" altLang="ko-KR" dirty="0"/>
              <a:t> 2 – 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문자열에서 가장 긴 </a:t>
            </a:r>
            <a:r>
              <a:rPr lang="ko-KR" altLang="en-US" dirty="0" err="1"/>
              <a:t>회문의</a:t>
            </a:r>
            <a:r>
              <a:rPr lang="ko-KR" altLang="en-US" dirty="0"/>
              <a:t> 부문자열</a:t>
            </a:r>
            <a:r>
              <a:rPr lang="en-US" altLang="ko-KR" dirty="0"/>
              <a:t>(substring))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4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AF426-3584-453D-939E-39FE366A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495425"/>
            <a:ext cx="39909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66FF"/>
                </a:solidFill>
              </a:rPr>
              <a:t># </a:t>
            </a:r>
            <a:r>
              <a:rPr lang="ko-KR" altLang="en-US" sz="2000" dirty="0">
                <a:solidFill>
                  <a:srgbClr val="0066FF"/>
                </a:solidFill>
              </a:rPr>
              <a:t>소수 판별 하는 방법 </a:t>
            </a:r>
            <a:r>
              <a:rPr lang="en-US" altLang="ko-KR" sz="2000" dirty="0">
                <a:solidFill>
                  <a:srgbClr val="0066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/>
              <a:t>n = int(input())</a:t>
            </a:r>
          </a:p>
          <a:p>
            <a:pPr marL="0" indent="0">
              <a:buNone/>
            </a:pPr>
            <a:r>
              <a:rPr lang="en-US" altLang="ko-KR" sz="2000" dirty="0" err="1"/>
              <a:t>isPrime</a:t>
            </a:r>
            <a:r>
              <a:rPr lang="en-US" altLang="ko-KR" sz="2000" dirty="0"/>
              <a:t> = True</a:t>
            </a:r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range(2,n):</a:t>
            </a:r>
          </a:p>
          <a:p>
            <a:pPr marL="0" indent="0">
              <a:buNone/>
            </a:pPr>
            <a:r>
              <a:rPr lang="en-US" altLang="ko-KR" sz="2000" dirty="0"/>
              <a:t>    if n %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== 0: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isPrime</a:t>
            </a:r>
            <a:r>
              <a:rPr lang="en-US" altLang="ko-KR" sz="2000" dirty="0"/>
              <a:t> = False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if </a:t>
            </a:r>
            <a:r>
              <a:rPr lang="en-US" altLang="ko-KR" sz="2000" dirty="0" err="1"/>
              <a:t>isPrime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 print("Prime")</a:t>
            </a:r>
          </a:p>
          <a:p>
            <a:pPr marL="0" indent="0">
              <a:buNone/>
            </a:pPr>
            <a:r>
              <a:rPr lang="en-US" altLang="ko-KR" sz="2000" dirty="0"/>
              <a:t>else:</a:t>
            </a:r>
          </a:p>
          <a:p>
            <a:pPr marL="0" indent="0">
              <a:buNone/>
            </a:pPr>
            <a:r>
              <a:rPr lang="en-US" altLang="ko-KR" sz="2000" dirty="0"/>
              <a:t> print("Prime")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C94079-B9BD-4DB9-BA46-8EC08C376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2100" y="1495425"/>
                <a:ext cx="5381625" cy="48196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000" dirty="0">
                    <a:solidFill>
                      <a:srgbClr val="0066FF"/>
                    </a:solidFill>
                  </a:rPr>
                  <a:t># </a:t>
                </a:r>
                <a:r>
                  <a:rPr lang="ko-KR" altLang="en-US" sz="2000" dirty="0">
                    <a:solidFill>
                      <a:srgbClr val="0066FF"/>
                    </a:solidFill>
                  </a:rPr>
                  <a:t>소수 판별 하는 방법 </a:t>
                </a:r>
                <a:r>
                  <a:rPr lang="en-US" altLang="ko-KR" sz="2000" dirty="0">
                    <a:solidFill>
                      <a:srgbClr val="0066FF"/>
                    </a:solidFill>
                  </a:rPr>
                  <a:t>2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ko-KR" sz="2000" dirty="0">
                    <a:solidFill>
                      <a:srgbClr val="0066FF"/>
                    </a:solidFill>
                  </a:rPr>
                  <a:t># 2</a:t>
                </a:r>
                <a:r>
                  <a:rPr lang="ko-KR" altLang="en-US" sz="2000" dirty="0">
                    <a:solidFill>
                      <a:srgbClr val="0066FF"/>
                    </a:solidFill>
                  </a:rPr>
                  <a:t>부터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ko-KR" sz="2000" dirty="0">
                    <a:solidFill>
                      <a:srgbClr val="0066FF"/>
                    </a:solidFill>
                  </a:rPr>
                  <a:t>n</a:t>
                </a:r>
                <a:r>
                  <a:rPr lang="ko-KR" altLang="en-US" sz="2000" dirty="0">
                    <a:solidFill>
                      <a:srgbClr val="0066FF"/>
                    </a:solidFill>
                  </a:rPr>
                  <a:t>까지의 약수를 가지는지를 검사하면 된다</a:t>
                </a:r>
                <a:r>
                  <a:rPr lang="en-US" altLang="ko-KR" sz="2000" dirty="0">
                    <a:solidFill>
                      <a:srgbClr val="0066FF"/>
                    </a:solidFill>
                  </a:rPr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n = input()</a:t>
                </a:r>
              </a:p>
              <a:p>
                <a:pPr marL="0" indent="0">
                  <a:buNone/>
                </a:pPr>
                <a:r>
                  <a:rPr lang="en-US" altLang="ko-KR" sz="2000" dirty="0" err="1"/>
                  <a:t>isPrime</a:t>
                </a:r>
                <a:r>
                  <a:rPr lang="en-US" altLang="ko-KR" sz="2000" dirty="0"/>
                  <a:t> = True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= 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000" dirty="0"/>
                  <a:t>while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*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&lt;= n:  # n = 53 :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= 2,3,4,5,6,7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if n %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== 0: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</a:t>
                </a:r>
                <a:r>
                  <a:rPr lang="en-US" altLang="ko-KR" sz="2000" dirty="0" err="1"/>
                  <a:t>isPrime</a:t>
                </a:r>
                <a:r>
                  <a:rPr lang="en-US" altLang="ko-KR" sz="20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+= 1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if </a:t>
                </a:r>
                <a:r>
                  <a:rPr lang="en-US" altLang="ko-KR" sz="2000" dirty="0" err="1"/>
                  <a:t>isPrime</a:t>
                </a:r>
                <a:r>
                  <a:rPr lang="en-US" altLang="ko-KR" sz="2000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print("Prime")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else: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print("Prime")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C94079-B9BD-4DB9-BA46-8EC08C37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1495425"/>
                <a:ext cx="5381625" cy="4819650"/>
              </a:xfrm>
              <a:prstGeom prst="rect">
                <a:avLst/>
              </a:prstGeom>
              <a:blipFill>
                <a:blip r:embed="rId2"/>
                <a:stretch>
                  <a:fillRect l="-680" t="-2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C8F6069C-DA1A-4BD9-8C50-A29CD40A1AF1}"/>
              </a:ext>
            </a:extLst>
          </p:cNvPr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(n</a:t>
            </a:r>
            <a:r>
              <a:rPr lang="ko-KR" altLang="en-US" dirty="0"/>
              <a:t>이하의 모든 소수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3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 문제 </a:t>
            </a:r>
            <a:r>
              <a:rPr lang="en-US" altLang="ko-KR" dirty="0"/>
              <a:t>4-1: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5800" y="1502406"/>
            <a:ext cx="333375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점수 자료 입력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5	# </a:t>
            </a:r>
            <a:r>
              <a:rPr lang="ko-KR" altLang="en-US" sz="2400" dirty="0"/>
              <a:t>점수 개수 </a:t>
            </a:r>
            <a:r>
              <a:rPr lang="en-US" altLang="ko-KR" sz="2400" dirty="0"/>
              <a:t>n</a:t>
            </a:r>
          </a:p>
          <a:p>
            <a:pPr marL="0" indent="0">
              <a:buNone/>
            </a:pPr>
            <a:r>
              <a:rPr lang="en-US" altLang="ko-KR" sz="2400" dirty="0"/>
              <a:t>   60	# </a:t>
            </a:r>
            <a:r>
              <a:rPr lang="ko-KR" altLang="en-US" sz="2400" dirty="0"/>
              <a:t>점수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70	# </a:t>
            </a:r>
            <a:r>
              <a:rPr lang="ko-KR" altLang="en-US" sz="2400" dirty="0"/>
              <a:t>점수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r>
              <a:rPr lang="en-US" altLang="ko-KR" sz="2400" dirty="0"/>
              <a:t>   80	# </a:t>
            </a:r>
            <a:r>
              <a:rPr lang="ko-KR" altLang="en-US" sz="2400" dirty="0"/>
              <a:t>점수</a:t>
            </a:r>
            <a:r>
              <a:rPr lang="en-US" altLang="ko-KR" sz="2400" dirty="0"/>
              <a:t>3</a:t>
            </a:r>
          </a:p>
          <a:p>
            <a:pPr marL="0" indent="0">
              <a:buNone/>
            </a:pPr>
            <a:r>
              <a:rPr lang="en-US" altLang="ko-KR" sz="2400" dirty="0"/>
              <a:t>   90	# </a:t>
            </a:r>
            <a:r>
              <a:rPr lang="ko-KR" altLang="en-US" sz="2400" dirty="0"/>
              <a:t>점수</a:t>
            </a:r>
            <a:r>
              <a:rPr lang="en-US" altLang="ko-KR" sz="2400" dirty="0"/>
              <a:t>4</a:t>
            </a:r>
          </a:p>
          <a:p>
            <a:pPr marL="0" indent="0">
              <a:buNone/>
            </a:pPr>
            <a:r>
              <a:rPr lang="en-US" altLang="ko-KR" sz="2400" dirty="0"/>
              <a:t>   85	# </a:t>
            </a:r>
            <a:r>
              <a:rPr lang="ko-KR" altLang="en-US" sz="2400" dirty="0"/>
              <a:t>점수</a:t>
            </a:r>
            <a:r>
              <a:rPr lang="en-US" altLang="ko-KR" sz="2400" dirty="0"/>
              <a:t>5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18E67F2-BF71-432F-89E0-0093F8F8C40E}"/>
              </a:ext>
            </a:extLst>
          </p:cNvPr>
          <p:cNvSpPr txBox="1">
            <a:spLocks/>
          </p:cNvSpPr>
          <p:nvPr/>
        </p:nvSpPr>
        <p:spPr>
          <a:xfrm>
            <a:off x="4095750" y="1502406"/>
            <a:ext cx="7286625" cy="486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n = int(input())</a:t>
            </a:r>
          </a:p>
          <a:p>
            <a:pPr marL="0" indent="0">
              <a:buNone/>
            </a:pPr>
            <a:r>
              <a:rPr lang="en-US" altLang="ko-KR" sz="1800" dirty="0"/>
              <a:t>scores = []  </a:t>
            </a:r>
            <a:r>
              <a:rPr lang="en-US" altLang="ko-KR" sz="1800" dirty="0">
                <a:solidFill>
                  <a:srgbClr val="0066FF"/>
                </a:solidFill>
              </a:rPr>
              <a:t>#  empty</a:t>
            </a:r>
            <a:r>
              <a:rPr lang="ko-KR" altLang="en-US" sz="1800" dirty="0">
                <a:solidFill>
                  <a:srgbClr val="0066FF"/>
                </a:solidFill>
              </a:rPr>
              <a:t> 리스트 </a:t>
            </a:r>
            <a:r>
              <a:rPr lang="en-US" altLang="ko-KR" sz="1800" dirty="0">
                <a:solidFill>
                  <a:srgbClr val="0066FF"/>
                </a:solidFill>
              </a:rPr>
              <a:t>(</a:t>
            </a:r>
            <a:r>
              <a:rPr lang="ko-KR" altLang="en-US" sz="1800" dirty="0">
                <a:solidFill>
                  <a:srgbClr val="0066FF"/>
                </a:solidFill>
              </a:rPr>
              <a:t>리스트</a:t>
            </a:r>
            <a:r>
              <a:rPr lang="en-US" altLang="ko-KR" sz="1800" dirty="0">
                <a:solidFill>
                  <a:srgbClr val="0066FF"/>
                </a:solidFill>
              </a:rPr>
              <a:t>: </a:t>
            </a:r>
            <a:r>
              <a:rPr lang="ko-KR" altLang="en-US" sz="1800" dirty="0">
                <a:solidFill>
                  <a:srgbClr val="0066FF"/>
                </a:solidFill>
              </a:rPr>
              <a:t>순서가 있는 원소들 모임</a:t>
            </a:r>
            <a:r>
              <a:rPr lang="en-US" altLang="ko-KR" sz="1800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dirty="0"/>
              <a:t>sum = 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</a:rPr>
              <a:t>리스트는 </a:t>
            </a:r>
            <a:r>
              <a:rPr lang="en-US" altLang="ko-KR" sz="1800" dirty="0">
                <a:solidFill>
                  <a:srgbClr val="FF0000"/>
                </a:solidFill>
              </a:rPr>
              <a:t>mutable </a:t>
            </a:r>
            <a:r>
              <a:rPr lang="ko-KR" altLang="en-US" sz="1800" dirty="0">
                <a:solidFill>
                  <a:srgbClr val="FF0000"/>
                </a:solidFill>
              </a:rPr>
              <a:t>자료형이다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range(n):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scores.append</a:t>
            </a:r>
            <a:r>
              <a:rPr lang="en-US" altLang="ko-KR" sz="1800" dirty="0"/>
              <a:t>(int(input())) </a:t>
            </a:r>
            <a:r>
              <a:rPr lang="en-US" altLang="ko-KR" sz="1800" dirty="0">
                <a:solidFill>
                  <a:srgbClr val="0066FF"/>
                </a:solidFill>
              </a:rPr>
              <a:t># </a:t>
            </a:r>
            <a:r>
              <a:rPr lang="ko-KR" altLang="en-US" sz="1800" dirty="0">
                <a:solidFill>
                  <a:srgbClr val="0066FF"/>
                </a:solidFill>
              </a:rPr>
              <a:t>리스트의 마지막에 원소 추가</a:t>
            </a:r>
            <a:endParaRPr lang="en-US" altLang="ko-KR" sz="18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print(scores)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 </a:t>
            </a:r>
            <a:r>
              <a:rPr lang="ko-KR" altLang="en-US" sz="1800" dirty="0"/>
              <a:t>리스트 원소들을 한 줄에 하나씩 출력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range(n): </a:t>
            </a:r>
            <a:r>
              <a:rPr lang="en-US" altLang="ko-KR" sz="1800" dirty="0">
                <a:solidFill>
                  <a:srgbClr val="0066FF"/>
                </a:solidFill>
              </a:rPr>
              <a:t># for </a:t>
            </a:r>
            <a:r>
              <a:rPr lang="en-US" altLang="ko-KR" sz="1800" dirty="0" err="1">
                <a:solidFill>
                  <a:srgbClr val="0066FF"/>
                </a:solidFill>
              </a:rPr>
              <a:t>i</a:t>
            </a:r>
            <a:r>
              <a:rPr lang="en-US" altLang="ko-KR" sz="1800" dirty="0">
                <a:solidFill>
                  <a:srgbClr val="0066FF"/>
                </a:solidFill>
              </a:rPr>
              <a:t> in range(</a:t>
            </a:r>
            <a:r>
              <a:rPr lang="en-US" altLang="ko-KR" sz="1800" dirty="0" err="1">
                <a:solidFill>
                  <a:srgbClr val="0066FF"/>
                </a:solidFill>
              </a:rPr>
              <a:t>len</a:t>
            </a:r>
            <a:r>
              <a:rPr lang="en-US" altLang="ko-KR" sz="1800" dirty="0">
                <a:solidFill>
                  <a:srgbClr val="0066FF"/>
                </a:solidFill>
              </a:rPr>
              <a:t>(scores)):</a:t>
            </a:r>
          </a:p>
          <a:p>
            <a:pPr marL="0" indent="0">
              <a:buNone/>
            </a:pPr>
            <a:r>
              <a:rPr lang="en-US" altLang="ko-KR" sz="1800" dirty="0"/>
              <a:t>    print(scores[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  </a:t>
            </a:r>
            <a:r>
              <a:rPr lang="en-US" altLang="ko-KR" sz="1800" dirty="0">
                <a:solidFill>
                  <a:srgbClr val="0066FF"/>
                </a:solidFill>
              </a:rPr>
              <a:t> # </a:t>
            </a:r>
            <a:r>
              <a:rPr lang="ko-KR" altLang="en-US" sz="1800" dirty="0">
                <a:solidFill>
                  <a:srgbClr val="0066FF"/>
                </a:solidFill>
              </a:rPr>
              <a:t>리스트 원소 접근</a:t>
            </a:r>
            <a:r>
              <a:rPr lang="en-US" altLang="ko-KR" sz="1800" dirty="0">
                <a:solidFill>
                  <a:srgbClr val="0066FF"/>
                </a:solidFill>
              </a:rPr>
              <a:t>: index</a:t>
            </a:r>
            <a:r>
              <a:rPr lang="ko-KR" altLang="en-US" sz="1800" dirty="0">
                <a:solidFill>
                  <a:srgbClr val="0066FF"/>
                </a:solidFill>
              </a:rPr>
              <a:t>를 이용</a:t>
            </a:r>
            <a:endParaRPr lang="en-US" altLang="ko-KR" sz="1800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 </a:t>
            </a:r>
            <a:r>
              <a:rPr lang="ko-KR" altLang="en-US" sz="1800" dirty="0"/>
              <a:t>리스트 원소들을 한 줄에 출력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range(n):</a:t>
            </a:r>
          </a:p>
          <a:p>
            <a:pPr marL="0" indent="0">
              <a:buNone/>
            </a:pPr>
            <a:r>
              <a:rPr lang="en-US" altLang="ko-KR" sz="1800" dirty="0"/>
              <a:t>    print(scores[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], </a:t>
            </a:r>
            <a:r>
              <a:rPr lang="en-US" altLang="ko-KR" sz="1800" b="1" dirty="0">
                <a:solidFill>
                  <a:srgbClr val="0066FF"/>
                </a:solidFill>
              </a:rPr>
              <a:t>end = ' ‘</a:t>
            </a:r>
            <a:r>
              <a:rPr lang="en-US" altLang="ko-KR" sz="1800" dirty="0"/>
              <a:t>) </a:t>
            </a:r>
            <a:r>
              <a:rPr lang="en-US" altLang="ko-KR" sz="1800" dirty="0">
                <a:solidFill>
                  <a:srgbClr val="0066FF"/>
                </a:solidFill>
              </a:rPr>
              <a:t># </a:t>
            </a:r>
            <a:r>
              <a:rPr lang="ko-KR" altLang="en-US" sz="1800" dirty="0">
                <a:solidFill>
                  <a:srgbClr val="0066FF"/>
                </a:solidFill>
              </a:rPr>
              <a:t>자료 출력 마지막은 빈칸</a:t>
            </a:r>
            <a:endParaRPr lang="en-US" altLang="ko-KR" sz="1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00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연습 문제 </a:t>
            </a:r>
            <a:r>
              <a:rPr lang="en-US" altLang="ko-KR" dirty="0"/>
              <a:t>4-2: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연습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66775" y="1501775"/>
            <a:ext cx="3209925" cy="993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점수 자료 입력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60 70 80 90 85</a:t>
            </a: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C2E9C4DB-7E77-4115-A3A9-CB02A0E939C7}"/>
              </a:ext>
            </a:extLst>
          </p:cNvPr>
          <p:cNvSpPr txBox="1">
            <a:spLocks/>
          </p:cNvSpPr>
          <p:nvPr/>
        </p:nvSpPr>
        <p:spPr>
          <a:xfrm>
            <a:off x="4448175" y="1501775"/>
            <a:ext cx="6610349" cy="224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66FF"/>
                </a:solidFill>
              </a:rPr>
              <a:t># </a:t>
            </a:r>
            <a:r>
              <a:rPr lang="ko-KR" altLang="en-US" sz="2000" dirty="0">
                <a:solidFill>
                  <a:srgbClr val="0066FF"/>
                </a:solidFill>
              </a:rPr>
              <a:t>입력 방법 </a:t>
            </a:r>
            <a:r>
              <a:rPr lang="en-US" altLang="ko-KR" sz="2000" dirty="0">
                <a:solidFill>
                  <a:srgbClr val="0066FF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sz="2000" dirty="0"/>
              <a:t>scores = input().split() 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66FF"/>
                </a:solidFill>
              </a:rPr>
              <a:t># </a:t>
            </a:r>
            <a:r>
              <a:rPr lang="ko-KR" altLang="en-US" sz="2000" dirty="0">
                <a:solidFill>
                  <a:srgbClr val="0066FF"/>
                </a:solidFill>
              </a:rPr>
              <a:t>입력 문자열을 분리하여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기준 공백</a:t>
            </a:r>
            <a:r>
              <a:rPr lang="en-US" altLang="ko-KR" sz="2000" dirty="0">
                <a:solidFill>
                  <a:srgbClr val="0066FF"/>
                </a:solidFill>
              </a:rPr>
              <a:t>) </a:t>
            </a:r>
            <a:r>
              <a:rPr lang="ko-KR" altLang="en-US" sz="2000" dirty="0">
                <a:solidFill>
                  <a:srgbClr val="0066FF"/>
                </a:solidFill>
              </a:rPr>
              <a:t>리스트로 변환</a:t>
            </a:r>
            <a:endParaRPr lang="en-US" altLang="ko-KR" sz="2000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n =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(scores)</a:t>
            </a:r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range(n): # 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range(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(scores)):</a:t>
            </a:r>
          </a:p>
          <a:p>
            <a:pPr marL="0" indent="0">
              <a:buNone/>
            </a:pPr>
            <a:r>
              <a:rPr lang="en-US" altLang="ko-KR" sz="2000" dirty="0"/>
              <a:t>    scores[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int(scores[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88A04900-FA9D-41AF-814A-E34DCDA401FF}"/>
              </a:ext>
            </a:extLst>
          </p:cNvPr>
          <p:cNvSpPr txBox="1">
            <a:spLocks/>
          </p:cNvSpPr>
          <p:nvPr/>
        </p:nvSpPr>
        <p:spPr>
          <a:xfrm>
            <a:off x="4375732" y="4466709"/>
            <a:ext cx="5446565" cy="649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66FF"/>
                </a:solidFill>
              </a:rPr>
              <a:t>#</a:t>
            </a:r>
            <a:r>
              <a:rPr lang="ko-KR" altLang="en-US" sz="2400" dirty="0">
                <a:solidFill>
                  <a:srgbClr val="0066FF"/>
                </a:solidFill>
              </a:rPr>
              <a:t>입력 방법 </a:t>
            </a:r>
            <a:r>
              <a:rPr lang="en-US" altLang="ko-KR" sz="2400" dirty="0">
                <a:solidFill>
                  <a:srgbClr val="0066FF"/>
                </a:solidFill>
              </a:rPr>
              <a:t>2 (</a:t>
            </a:r>
            <a:r>
              <a:rPr lang="ko-KR" altLang="en-US" sz="2400" dirty="0">
                <a:solidFill>
                  <a:srgbClr val="0066FF"/>
                </a:solidFill>
              </a:rPr>
              <a:t>리스트 </a:t>
            </a:r>
            <a:r>
              <a:rPr lang="ko-KR" altLang="en-US" sz="2400" dirty="0" err="1">
                <a:solidFill>
                  <a:srgbClr val="0066FF"/>
                </a:solidFill>
              </a:rPr>
              <a:t>컴프리헨션</a:t>
            </a:r>
            <a:r>
              <a:rPr lang="ko-KR" altLang="en-US" sz="2400" dirty="0">
                <a:solidFill>
                  <a:srgbClr val="0066FF"/>
                </a:solidFill>
              </a:rPr>
              <a:t> 이용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scores = [int(x) for x in input().split()]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237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1754</Words>
  <Application>Microsoft Office PowerPoint</Application>
  <PresentationFormat>와이드스크린</PresentationFormat>
  <Paragraphs>275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Courier New</vt:lpstr>
      <vt:lpstr>Office 테마</vt:lpstr>
      <vt:lpstr>파이썬 연습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HCKIM</dc:creator>
  <cp:lastModifiedBy>HCKIM</cp:lastModifiedBy>
  <cp:revision>74</cp:revision>
  <dcterms:created xsi:type="dcterms:W3CDTF">2020-09-18T04:45:26Z</dcterms:created>
  <dcterms:modified xsi:type="dcterms:W3CDTF">2021-03-08T11:22:57Z</dcterms:modified>
</cp:coreProperties>
</file>