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87" r:id="rId3"/>
    <p:sldId id="608" r:id="rId4"/>
    <p:sldId id="609" r:id="rId5"/>
    <p:sldId id="610" r:id="rId6"/>
    <p:sldId id="611" r:id="rId7"/>
    <p:sldId id="612" r:id="rId8"/>
    <p:sldId id="630" r:id="rId9"/>
    <p:sldId id="620" r:id="rId10"/>
    <p:sldId id="621" r:id="rId11"/>
    <p:sldId id="622" r:id="rId12"/>
    <p:sldId id="623" r:id="rId13"/>
    <p:sldId id="631" r:id="rId14"/>
    <p:sldId id="625" r:id="rId15"/>
    <p:sldId id="629" r:id="rId16"/>
    <p:sldId id="633" r:id="rId17"/>
    <p:sldId id="628" r:id="rId18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0000FF"/>
    <a:srgbClr val="0066FF"/>
    <a:srgbClr val="FFFF66"/>
    <a:srgbClr val="FFFFCC"/>
    <a:srgbClr val="CCFFFF"/>
    <a:srgbClr val="33CC33"/>
    <a:srgbClr val="E46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245" autoAdjust="0"/>
  </p:normalViewPr>
  <p:slideViewPr>
    <p:cSldViewPr>
      <p:cViewPr varScale="1">
        <p:scale>
          <a:sx n="57" d="100"/>
          <a:sy n="57" d="100"/>
        </p:scale>
        <p:origin x="8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>
            <a:extLst>
              <a:ext uri="{FF2B5EF4-FFF2-40B4-BE49-F238E27FC236}">
                <a16:creationId xmlns:a16="http://schemas.microsoft.com/office/drawing/2014/main" id="{2B5997BE-A5FA-49C0-B5A1-C116F9A23F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/>
              <a:t>Pradondet Nilagupta</a:t>
            </a:r>
          </a:p>
        </p:txBody>
      </p:sp>
      <p:sp>
        <p:nvSpPr>
          <p:cNvPr id="15363" name="Rectangle 2051">
            <a:extLst>
              <a:ext uri="{FF2B5EF4-FFF2-40B4-BE49-F238E27FC236}">
                <a16:creationId xmlns:a16="http://schemas.microsoft.com/office/drawing/2014/main" id="{CC0507B6-B21C-41DC-8E83-A78005F69F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 altLang="ko-KR"/>
          </a:p>
        </p:txBody>
      </p:sp>
      <p:sp>
        <p:nvSpPr>
          <p:cNvPr id="15364" name="Rectangle 2052">
            <a:extLst>
              <a:ext uri="{FF2B5EF4-FFF2-40B4-BE49-F238E27FC236}">
                <a16:creationId xmlns:a16="http://schemas.microsoft.com/office/drawing/2014/main" id="{C804D29C-37F9-4E0B-943E-C11785A259A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/>
              <a:t>Title goes here</a:t>
            </a:r>
          </a:p>
        </p:txBody>
      </p:sp>
      <p:sp>
        <p:nvSpPr>
          <p:cNvPr id="15365" name="Rectangle 2053">
            <a:extLst>
              <a:ext uri="{FF2B5EF4-FFF2-40B4-BE49-F238E27FC236}">
                <a16:creationId xmlns:a16="http://schemas.microsoft.com/office/drawing/2014/main" id="{498FA7F3-084E-420D-9160-F28FA9816D5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8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559A68E-EFBE-4395-ABFB-8B711C425658}" type="slidenum">
              <a:rPr lang="en-US" altLang="ko-KR"/>
              <a:pPr>
                <a:defRPr/>
              </a:pPr>
              <a:t>‹#›</a:t>
            </a:fld>
            <a:endParaRPr lang="th-TH" altLang="ko-KR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12463C1-E28C-494B-BA20-549850E61E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A5445D-F2C4-4E79-B9A6-348A8B409B9B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8DE8962-672E-4AFF-AA4A-6220E45171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0597956-8C00-4180-ADA1-8280D44054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5E665B1-1A3D-4579-B7A4-F4426F583F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F0E3E5E-ABFA-4D6A-AC37-92D84F7A3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FC4359B-25B9-4273-81A4-C40A2B2B9B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B6403A3-51C4-4A6B-85B7-52D7B6E80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F56E97EC-BFFB-4B0E-93C7-DC36B8AEE537}" type="slidenum">
              <a:rPr kumimoji="0" lang="ko-KR" altLang="en-US" sz="1300" smtClean="0">
                <a:latin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F724C0D-28F7-4C49-BBC6-3A6F8EACB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F2C104D-7BEB-46FF-A37C-4A25560C9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D070347-A116-460A-B6E2-7BFAA6602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8CBE4920-CDF9-471A-B217-4B86E0F08F45}" type="slidenum">
              <a:rPr kumimoji="0" lang="ko-KR" altLang="en-US" sz="1300" smtClean="0">
                <a:latin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CF3419C-3474-4915-95D4-C1A7E2DBE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2F87F89-E739-498A-9C4C-F16512478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07CFAC7-83F8-4CE3-82DA-9CE005C2A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3077F08-DCCE-4C6A-8E95-26061A967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4267200" cy="152400"/>
          </a:xfrm>
          <a:prstGeom prst="rect">
            <a:avLst/>
          </a:prstGeom>
          <a:solidFill>
            <a:srgbClr val="E4627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3568" y="1628800"/>
            <a:ext cx="7772400" cy="854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3573016"/>
            <a:ext cx="6400800" cy="22943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latin typeface="Angsana New" pitchFamily="18" charset="-34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F837E1-B103-428D-BED6-B1B385CD475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</a:lstStyle>
          <a:p>
            <a:pPr>
              <a:defRPr/>
            </a:pPr>
            <a:fld id="{F65E4558-AFCB-4918-9D93-E6BC4972DC45}" type="datetime4">
              <a:rPr lang="th-TH"/>
              <a:pPr>
                <a:defRPr/>
              </a:pPr>
              <a:t>27 ต.ค. 64</a:t>
            </a:fld>
            <a:endParaRPr lang="th-TH"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C7F8E06-810A-416C-9A83-13B6B9480F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3168B4C-D36D-477A-BF10-87B9DCC5F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29544B3-EDCC-434A-8447-4E80D5A25743}" type="slidenum">
              <a:rPr lang="en-US" altLang="ko-KR"/>
              <a:pPr>
                <a:defRPr/>
              </a:pPr>
              <a:t>‹#›</a:t>
            </a:fld>
            <a:endParaRPr lang="th-TH" altLang="ko-KR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147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2948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45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45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2179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22233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4378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04789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91CAE-8315-4502-BDD5-EB5748BF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02C541A7-FFCD-427D-8FCB-D7DB53E95D20}" type="datetime1">
              <a:rPr lang="ko-KR" altLang="en-US"/>
              <a:pPr>
                <a:defRPr/>
              </a:pPr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3C89A-51D7-42CF-9D26-8AC16CEA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7B9E3-8B71-4F9A-B6AA-BA9C969A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870D40F-6FBA-4993-A341-859BCAED4B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58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645" y="312738"/>
            <a:ext cx="8613422" cy="7683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59645" y="1300164"/>
            <a:ext cx="8566856" cy="5170487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3096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47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052736"/>
            <a:ext cx="7772400" cy="55446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4810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999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2110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4307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9263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8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2747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6447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468CCACD-59B4-47F6-9A8A-F560E1DA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28600"/>
            <a:ext cx="8380412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60A162AE-267B-44B8-9111-C5D6A9603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A758851C-63C0-4F73-809C-5441FE370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0563" y="868363"/>
            <a:ext cx="7772400" cy="56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Rectangle 12">
            <a:extLst>
              <a:ext uri="{FF2B5EF4-FFF2-40B4-BE49-F238E27FC236}">
                <a16:creationId xmlns:a16="http://schemas.microsoft.com/office/drawing/2014/main" id="{6EDADD32-AAF7-4940-B7AA-A11F83673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685800"/>
            <a:ext cx="9144000" cy="152400"/>
          </a:xfrm>
          <a:prstGeom prst="rect">
            <a:avLst/>
          </a:prstGeom>
          <a:solidFill>
            <a:srgbClr val="E4627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30" name="Text Box 18">
            <a:extLst>
              <a:ext uri="{FF2B5EF4-FFF2-40B4-BE49-F238E27FC236}">
                <a16:creationId xmlns:a16="http://schemas.microsoft.com/office/drawing/2014/main" id="{6AC031D1-A9E8-42E9-B167-83525040C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6553200"/>
            <a:ext cx="52228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526C899-975A-4D8A-B095-67013D9D476F}" type="slidenum">
              <a:rPr lang="en-US" altLang="ko-KR" sz="1400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th-TH" altLang="ko-KR" sz="140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18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  <p:sldLayoutId id="2147484414" r:id="rId12"/>
    <p:sldLayoutId id="2147484415" r:id="rId13"/>
    <p:sldLayoutId id="2147484416" r:id="rId14"/>
    <p:sldLayoutId id="2147484419" r:id="rId15"/>
    <p:sldLayoutId id="214748441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4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4A3321C5-AAFA-46A4-ADE3-2A10799E9B7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9A10D6-FAA9-4B28-AA60-3C9C7A7A3AE9}" type="datetime4">
              <a:rPr lang="th-TH" altLang="ko-KR" sz="1400" smtClean="0">
                <a:solidFill>
                  <a:schemeClr val="tx1"/>
                </a:solidFill>
                <a:latin typeface="Angsana New" panose="02020603050405020304" pitchFamily="18" charset="-34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 ต.ค. 64</a:t>
            </a:fld>
            <a:endParaRPr lang="th-TH" altLang="ko-KR" sz="14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6147" name="부제목 1">
            <a:extLst>
              <a:ext uri="{FF2B5EF4-FFF2-40B4-BE49-F238E27FC236}">
                <a16:creationId xmlns:a16="http://schemas.microsoft.com/office/drawing/2014/main" id="{92584F54-7DBC-4FEE-8D90-F104689AA88C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3068638"/>
            <a:ext cx="7985125" cy="3529012"/>
          </a:xfrm>
        </p:spPr>
        <p:txBody>
          <a:bodyPr/>
          <a:lstStyle/>
          <a:p>
            <a:pPr marL="342900" indent="-342900" algn="l" eaLnBrk="1" hangingPunct="1">
              <a:buClr>
                <a:srgbClr val="0033CC"/>
              </a:buClr>
              <a:buSzPct val="150000"/>
              <a:buFont typeface="Arial" panose="020B0604020202020204" pitchFamily="34" charset="0"/>
              <a:buChar char="•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  <a:p>
            <a:pPr marL="342900" indent="-342900" algn="l" eaLnBrk="1" hangingPunct="1">
              <a:buClr>
                <a:srgbClr val="0033CC"/>
              </a:buClr>
              <a:buSzPct val="150000"/>
              <a:buFont typeface="Arial" panose="020B0604020202020204" pitchFamily="34" charset="0"/>
              <a:buChar char="•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피보나치 수열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이항계수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양의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합 표현 방법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거스름돈 나누어주는 방법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 eaLnBrk="1" hangingPunct="1">
              <a:buClr>
                <a:srgbClr val="0033CC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Weighted Interval Scheduling </a:t>
            </a:r>
          </a:p>
          <a:p>
            <a:pPr marL="342900" indent="-342900" algn="l" eaLnBrk="1" hangingPunct="1">
              <a:buClr>
                <a:srgbClr val="0033CC"/>
              </a:buClr>
              <a:buSzPct val="150000"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연속하는 수들의 최대 합 구하기</a:t>
            </a:r>
            <a:endParaRPr lang="en-US" altLang="ko-KR">
              <a:solidFill>
                <a:srgbClr val="33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 eaLnBrk="1" hangingPunct="1">
              <a:buClr>
                <a:srgbClr val="0033CC"/>
              </a:buClr>
              <a:buSzPct val="150000"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 경로 찾기</a:t>
            </a:r>
            <a:endParaRPr lang="en-US" altLang="ko-KR">
              <a:solidFill>
                <a:srgbClr val="33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 eaLnBrk="1" hangingPunct="1">
              <a:buClr>
                <a:srgbClr val="0033CC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366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LCS(Longest Common Subsequence) </a:t>
            </a:r>
            <a:r>
              <a:rPr lang="ko-KR" altLang="en-US">
                <a:solidFill>
                  <a:srgbClr val="33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en-US" altLang="ko-KR">
              <a:solidFill>
                <a:srgbClr val="33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214AAAA-F2B2-4612-B769-F4A8FC34575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628775"/>
            <a:ext cx="7772400" cy="855663"/>
          </a:xfrm>
          <a:noFill/>
        </p:spPr>
        <p:txBody>
          <a:bodyPr/>
          <a:lstStyle/>
          <a:p>
            <a:pPr algn="ctr"/>
            <a:r>
              <a:rPr lang="ko-KR" altLang="en-US" sz="4000" b="1">
                <a:ea typeface="굴림" panose="020B0600000101010101" pitchFamily="50" charset="-127"/>
              </a:rPr>
              <a:t>동적계획법 </a:t>
            </a:r>
            <a:br>
              <a:rPr lang="en-US" altLang="ko-KR" sz="4000" b="1">
                <a:ea typeface="굴림" panose="020B0600000101010101" pitchFamily="50" charset="-127"/>
              </a:rPr>
            </a:br>
            <a:r>
              <a:rPr lang="en-US" altLang="ko-KR" sz="4000" b="1">
                <a:ea typeface="굴림" panose="020B0600000101010101" pitchFamily="50" charset="-127"/>
              </a:rPr>
              <a:t>(Dynamic Programming)</a:t>
            </a:r>
            <a:endParaRPr lang="th-TH" altLang="ko-KR"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193AA3D-B7BF-454A-8ED7-0D73CE8FA0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62100" y="0"/>
            <a:ext cx="6019800" cy="685800"/>
          </a:xfrm>
        </p:spPr>
        <p:txBody>
          <a:bodyPr/>
          <a:lstStyle/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Grid</a:t>
            </a:r>
            <a:r>
              <a:rPr lang="ko-KR" altLang="en-US">
                <a:ea typeface="굴림" panose="020B0600000101010101" pitchFamily="50" charset="-127"/>
              </a:rPr>
              <a:t>에서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경로 찾기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2C783E8-50DB-4A61-99DC-687695A47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68363"/>
            <a:ext cx="8713788" cy="5684837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sz="2000">
                <a:ea typeface="굴림" panose="020B0600000101010101" pitchFamily="50" charset="-127"/>
              </a:rPr>
              <a:t>예</a:t>
            </a:r>
            <a:r>
              <a:rPr lang="en-US" altLang="ko-KR" sz="2000">
                <a:ea typeface="굴림" panose="020B0600000101010101" pitchFamily="50" charset="-127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AC6E11F-EC05-491D-872C-A7562920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5" name="Rectangle 13">
            <a:extLst>
              <a:ext uri="{FF2B5EF4-FFF2-40B4-BE49-F238E27FC236}">
                <a16:creationId xmlns:a16="http://schemas.microsoft.com/office/drawing/2014/main" id="{EA836332-CADF-4C3C-8AB6-6B7ADBF96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9FB8FB-9746-4662-A9C6-FDF5DDB89509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628775"/>
          <a:ext cx="2232025" cy="1485900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8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9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8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7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8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AA5BD6C-088D-4149-B4F2-0EF101D22A60}"/>
              </a:ext>
            </a:extLst>
          </p:cNvPr>
          <p:cNvGraphicFramePr>
            <a:graphicFrameLocks noGrp="1"/>
          </p:cNvGraphicFramePr>
          <p:nvPr/>
        </p:nvGraphicFramePr>
        <p:xfrm>
          <a:off x="4586288" y="1628775"/>
          <a:ext cx="2232025" cy="1485900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8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30" name="TextBox 1">
            <a:extLst>
              <a:ext uri="{FF2B5EF4-FFF2-40B4-BE49-F238E27FC236}">
                <a16:creationId xmlns:a16="http://schemas.microsoft.com/office/drawing/2014/main" id="{D6121FB2-0A41-48A0-9F02-0E9B9575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773488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rPr>
              <a:t>배열</a:t>
            </a: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 C</a:t>
            </a: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5431" name="TextBox 8">
            <a:extLst>
              <a:ext uri="{FF2B5EF4-FFF2-40B4-BE49-F238E27FC236}">
                <a16:creationId xmlns:a16="http://schemas.microsoft.com/office/drawing/2014/main" id="{2110E252-CA57-4AC4-BB65-77E16BD21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773488"/>
            <a:ext cx="1439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rPr>
              <a:t>배열</a:t>
            </a: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 A</a:t>
            </a: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A8FEAB8-77FD-4183-9229-9011BB099B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0163"/>
            <a:ext cx="8497888" cy="68580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en-US" altLang="ko-KR" sz="3200">
                <a:ea typeface="굴림" panose="020B0600000101010101" pitchFamily="50" charset="-127"/>
              </a:rPr>
              <a:t>8. LCS(Longest Common Subsequence) </a:t>
            </a:r>
            <a:r>
              <a:rPr lang="ko-KR" altLang="en-US" sz="3200">
                <a:ea typeface="굴림" panose="020B0600000101010101" pitchFamily="50" charset="-127"/>
              </a:rPr>
              <a:t>문제</a:t>
            </a:r>
            <a:endParaRPr lang="en-US" altLang="ko-KR" sz="3200">
              <a:ea typeface="굴림" panose="020B0600000101010101" pitchFamily="50" charset="-127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44D23B6-878C-449F-AA5A-2141D1A8CF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30325"/>
            <a:ext cx="8280400" cy="4918075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  <a:buClrTx/>
              <a:buFontTx/>
              <a:buChar char="•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문자열 </a:t>
            </a:r>
            <a:r>
              <a:rPr lang="en-US" altLang="ko-KR" sz="2000" i="1" dirty="0">
                <a:ea typeface="굴림" panose="020B0600000101010101" pitchFamily="50" charset="-127"/>
              </a:rPr>
              <a:t>X </a:t>
            </a:r>
            <a:r>
              <a:rPr lang="en-US" altLang="ko-KR" sz="2000" dirty="0">
                <a:ea typeface="굴림" panose="020B0600000101010101" pitchFamily="50" charset="-127"/>
              </a:rPr>
              <a:t>= </a:t>
            </a:r>
            <a:r>
              <a:rPr lang="en-US" altLang="ko-KR" sz="2000" i="1" dirty="0">
                <a:ea typeface="굴림" panose="020B0600000101010101" pitchFamily="50" charset="-127"/>
              </a:rPr>
              <a:t>ABCBDAB</a:t>
            </a:r>
            <a:r>
              <a:rPr lang="en-US" altLang="ko-KR" sz="2000" dirty="0">
                <a:ea typeface="굴림" panose="020B0600000101010101" pitchFamily="50" charset="-127"/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Tx/>
              <a:buChar char="•"/>
              <a:defRPr/>
            </a:pPr>
            <a:r>
              <a:rPr lang="en-US" altLang="ko-KR" sz="2000" i="1" dirty="0">
                <a:ea typeface="굴림" panose="020B0600000101010101" pitchFamily="50" charset="-127"/>
              </a:rPr>
              <a:t>X</a:t>
            </a:r>
            <a:r>
              <a:rPr lang="ko-KR" altLang="en-US" sz="2000" dirty="0">
                <a:ea typeface="굴림" panose="020B0600000101010101" pitchFamily="50" charset="-127"/>
              </a:rPr>
              <a:t>의 부분 수열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ea typeface="굴림" panose="020B0600000101010101" pitchFamily="50" charset="-127"/>
              </a:rPr>
              <a:t>혹은 부분 서열</a:t>
            </a:r>
            <a:r>
              <a:rPr lang="en-US" altLang="ko-KR" sz="2000" dirty="0">
                <a:ea typeface="굴림" panose="020B0600000101010101" pitchFamily="50" charset="-127"/>
              </a:rPr>
              <a:t>: subsequence):</a:t>
            </a:r>
            <a:r>
              <a:rPr lang="ko-KR" altLang="en-US" sz="2000" dirty="0">
                <a:ea typeface="굴림" panose="020B0600000101010101" pitchFamily="50" charset="-127"/>
              </a:rPr>
              <a:t>  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lang="en-US" altLang="ko-KR" sz="2000" i="1" dirty="0">
                <a:ea typeface="굴림" panose="020B0600000101010101" pitchFamily="50" charset="-127"/>
              </a:rPr>
              <a:t>    X</a:t>
            </a:r>
            <a:r>
              <a:rPr lang="ko-KR" altLang="en-US" sz="2000" dirty="0">
                <a:ea typeface="굴림" panose="020B0600000101010101" pitchFamily="50" charset="-127"/>
              </a:rPr>
              <a:t>에서 </a:t>
            </a:r>
            <a:r>
              <a:rPr lang="en-US" altLang="ko-KR" sz="2000" dirty="0">
                <a:ea typeface="굴림" panose="020B0600000101010101" pitchFamily="50" charset="-127"/>
              </a:rPr>
              <a:t>0</a:t>
            </a:r>
            <a:r>
              <a:rPr lang="ko-KR" altLang="en-US" sz="2000" dirty="0">
                <a:ea typeface="굴림" panose="020B0600000101010101" pitchFamily="50" charset="-127"/>
              </a:rPr>
              <a:t>개 이상의 임의의 문자들을 삭제하여 얻을 수 있는 문자열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Tx/>
              <a:buChar char="•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예</a:t>
            </a:r>
            <a:r>
              <a:rPr lang="en-US" altLang="ko-KR" sz="2000" dirty="0">
                <a:ea typeface="굴림" panose="020B0600000101010101" pitchFamily="50" charset="-127"/>
              </a:rPr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Tx/>
              <a:buFontTx/>
              <a:buChar char="–"/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ABD, ABBB, BBDA</a:t>
            </a:r>
            <a:r>
              <a:rPr lang="ko-KR" altLang="en-US" sz="2000" b="1" dirty="0">
                <a:ea typeface="굴림" panose="020B0600000101010101" pitchFamily="50" charset="-127"/>
              </a:rPr>
              <a:t>는 위 </a:t>
            </a:r>
            <a:r>
              <a:rPr lang="en-US" altLang="ko-KR" sz="2000" i="1" dirty="0">
                <a:ea typeface="굴림" panose="020B0600000101010101" pitchFamily="50" charset="-127"/>
              </a:rPr>
              <a:t>X </a:t>
            </a:r>
            <a:r>
              <a:rPr lang="ko-KR" altLang="en-US" sz="2000" b="1" dirty="0">
                <a:ea typeface="굴림" panose="020B0600000101010101" pitchFamily="50" charset="-127"/>
              </a:rPr>
              <a:t>의 부분서열이다</a:t>
            </a:r>
            <a:r>
              <a:rPr lang="en-US" altLang="ko-KR" sz="2000" b="1" dirty="0">
                <a:ea typeface="굴림" panose="020B0600000101010101" pitchFamily="50" charset="-127"/>
              </a:rPr>
              <a:t>.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Tx/>
              <a:buFontTx/>
              <a:buChar char="–"/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AABB</a:t>
            </a:r>
            <a:r>
              <a:rPr lang="ko-KR" altLang="en-US" sz="2000" b="1" dirty="0">
                <a:ea typeface="굴림" panose="020B0600000101010101" pitchFamily="50" charset="-127"/>
              </a:rPr>
              <a:t>는 위 </a:t>
            </a:r>
            <a:r>
              <a:rPr lang="en-US" altLang="ko-KR" sz="2000" i="1" dirty="0">
                <a:ea typeface="굴림" panose="020B0600000101010101" pitchFamily="50" charset="-127"/>
              </a:rPr>
              <a:t>X</a:t>
            </a:r>
            <a:r>
              <a:rPr lang="ko-KR" altLang="en-US" sz="2000" b="1" dirty="0">
                <a:ea typeface="굴림" panose="020B0600000101010101" pitchFamily="50" charset="-127"/>
              </a:rPr>
              <a:t>의</a:t>
            </a:r>
            <a:r>
              <a:rPr lang="en-US" altLang="ko-KR" sz="2000" b="1" dirty="0">
                <a:ea typeface="굴림" panose="020B0600000101010101" pitchFamily="50" charset="-127"/>
              </a:rPr>
              <a:t> </a:t>
            </a:r>
            <a:r>
              <a:rPr lang="ko-KR" altLang="en-US" sz="2000" b="1" dirty="0">
                <a:ea typeface="굴림" panose="020B0600000101010101" pitchFamily="50" charset="-127"/>
              </a:rPr>
              <a:t>부분서열이 아니다</a:t>
            </a:r>
            <a:r>
              <a:rPr lang="en-US" altLang="ko-KR" sz="2000" b="1" dirty="0">
                <a:ea typeface="굴림" panose="020B0600000101010101" pitchFamily="50" charset="-127"/>
              </a:rPr>
              <a:t>.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Tx/>
              <a:buChar char="•"/>
              <a:defRPr/>
            </a:pPr>
            <a:r>
              <a:rPr lang="en-US" altLang="ko-KR" sz="2000" i="1" dirty="0">
                <a:ea typeface="굴림" panose="020B0600000101010101" pitchFamily="50" charset="-127"/>
              </a:rPr>
              <a:t>LCS Problem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두 문자열 </a:t>
            </a:r>
            <a:r>
              <a:rPr lang="en-US" altLang="ko-KR" sz="2000" dirty="0">
                <a:ea typeface="굴림" panose="020B0600000101010101" pitchFamily="50" charset="-127"/>
              </a:rPr>
              <a:t>X</a:t>
            </a:r>
            <a:r>
              <a:rPr lang="ko-KR" altLang="en-US" sz="2000" dirty="0">
                <a:ea typeface="굴림" panose="020B0600000101010101" pitchFamily="50" charset="-127"/>
              </a:rPr>
              <a:t>와</a:t>
            </a:r>
            <a:r>
              <a:rPr lang="en-US" altLang="ko-KR" sz="2000" dirty="0">
                <a:ea typeface="굴림" panose="020B0600000101010101" pitchFamily="50" charset="-127"/>
              </a:rPr>
              <a:t> Y</a:t>
            </a:r>
            <a:r>
              <a:rPr lang="ko-KR" altLang="en-US" sz="2000" dirty="0">
                <a:ea typeface="굴림" panose="020B0600000101010101" pitchFamily="50" charset="-127"/>
              </a:rPr>
              <a:t>의 가장 긴 공통의 부분서열을 찾아라</a:t>
            </a:r>
            <a:r>
              <a:rPr lang="en-US" altLang="ko-KR" sz="2000" dirty="0">
                <a:ea typeface="굴림" panose="020B0600000101010101" pitchFamily="50" charset="-127"/>
              </a:rPr>
              <a:t>.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BD0DD68-E9C3-42E3-9DA5-4BC9590C9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9" name="Rectangle 13">
            <a:extLst>
              <a:ext uri="{FF2B5EF4-FFF2-40B4-BE49-F238E27FC236}">
                <a16:creationId xmlns:a16="http://schemas.microsoft.com/office/drawing/2014/main" id="{5E1D9877-6142-4C33-B146-54E17C7B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0" name="Rectangle 23">
            <a:extLst>
              <a:ext uri="{FF2B5EF4-FFF2-40B4-BE49-F238E27FC236}">
                <a16:creationId xmlns:a16="http://schemas.microsoft.com/office/drawing/2014/main" id="{7E8A7904-6966-4952-8BFB-7BFEC741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4CE20EC-627A-4029-9583-AF4CECA70D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0"/>
            <a:ext cx="6019800" cy="685800"/>
          </a:xfrm>
        </p:spPr>
        <p:txBody>
          <a:bodyPr/>
          <a:lstStyle/>
          <a:p>
            <a:pPr marL="342900" indent="-342900" algn="ctr">
              <a:spcBef>
                <a:spcPts val="600"/>
              </a:spcBef>
              <a:spcAft>
                <a:spcPts val="600"/>
              </a:spcAft>
            </a:pPr>
            <a:r>
              <a:rPr lang="en-US" altLang="ko-KR">
                <a:ea typeface="굴림" panose="020B0600000101010101" pitchFamily="50" charset="-127"/>
              </a:rPr>
              <a:t>LCS </a:t>
            </a:r>
            <a:r>
              <a:rPr lang="ko-KR" altLang="en-US">
                <a:ea typeface="굴림" panose="020B0600000101010101" pitchFamily="50" charset="-127"/>
              </a:rPr>
              <a:t>문제 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계속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F151D71-959C-4238-86AA-1437E55026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30325"/>
            <a:ext cx="8280400" cy="4918075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  <a:buClrTx/>
              <a:buFontTx/>
              <a:buChar char="•"/>
            </a:pPr>
            <a:endParaRPr lang="en-US" altLang="ko-KR">
              <a:ea typeface="굴림" panose="020B0600000101010101" pitchFamily="50" charset="-127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Tx/>
              <a:buChar char="•"/>
            </a:pPr>
            <a:r>
              <a:rPr lang="en-US" altLang="ko-KR" sz="2000">
                <a:ea typeface="굴림" panose="020B0600000101010101" pitchFamily="50" charset="-127"/>
              </a:rPr>
              <a:t>X = </a:t>
            </a:r>
            <a:r>
              <a:rPr lang="en-US" altLang="ko-KR" sz="2000" i="1">
                <a:ea typeface="굴림" panose="020B0600000101010101" pitchFamily="50" charset="-127"/>
              </a:rPr>
              <a:t>x</a:t>
            </a:r>
            <a:r>
              <a:rPr lang="en-US" altLang="ko-KR" sz="2000" i="1" baseline="-25000">
                <a:ea typeface="굴림" panose="020B0600000101010101" pitchFamily="50" charset="-127"/>
              </a:rPr>
              <a:t>1</a:t>
            </a:r>
            <a:r>
              <a:rPr lang="en-US" altLang="ko-KR" sz="2000" i="1">
                <a:ea typeface="굴림" panose="020B0600000101010101" pitchFamily="50" charset="-127"/>
              </a:rPr>
              <a:t>x</a:t>
            </a:r>
            <a:r>
              <a:rPr lang="en-US" altLang="ko-KR" sz="2000" i="1" baseline="-25000">
                <a:ea typeface="굴림" panose="020B0600000101010101" pitchFamily="50" charset="-127"/>
              </a:rPr>
              <a:t>2</a:t>
            </a:r>
            <a:r>
              <a:rPr lang="en-US" altLang="ko-KR" sz="2000" i="1">
                <a:ea typeface="굴림" panose="020B0600000101010101" pitchFamily="50" charset="-127"/>
              </a:rPr>
              <a:t> … x</a:t>
            </a:r>
            <a:r>
              <a:rPr lang="en-US" altLang="ko-KR" sz="2000" i="1" baseline="-25000">
                <a:ea typeface="굴림" panose="020B0600000101010101" pitchFamily="50" charset="-127"/>
              </a:rPr>
              <a:t>m</a:t>
            </a:r>
            <a:r>
              <a:rPr lang="en-US" altLang="ko-KR" sz="2000">
                <a:ea typeface="굴림" panose="020B0600000101010101" pitchFamily="50" charset="-127"/>
              </a:rPr>
              <a:t>, Y = </a:t>
            </a:r>
            <a:r>
              <a:rPr lang="en-US" altLang="ko-KR" sz="2000" i="1">
                <a:ea typeface="굴림" panose="020B0600000101010101" pitchFamily="50" charset="-127"/>
              </a:rPr>
              <a:t>y</a:t>
            </a:r>
            <a:r>
              <a:rPr lang="en-US" altLang="ko-KR" sz="2000" i="1" baseline="-25000">
                <a:ea typeface="굴림" panose="020B0600000101010101" pitchFamily="50" charset="-127"/>
              </a:rPr>
              <a:t>1</a:t>
            </a:r>
            <a:r>
              <a:rPr lang="en-US" altLang="ko-KR" sz="2000" i="1">
                <a:ea typeface="굴림" panose="020B0600000101010101" pitchFamily="50" charset="-127"/>
              </a:rPr>
              <a:t>y</a:t>
            </a:r>
            <a:r>
              <a:rPr lang="en-US" altLang="ko-KR" sz="2000" i="1" baseline="-25000">
                <a:ea typeface="굴림" panose="020B0600000101010101" pitchFamily="50" charset="-127"/>
              </a:rPr>
              <a:t>2</a:t>
            </a:r>
            <a:r>
              <a:rPr lang="en-US" altLang="ko-KR" sz="2000" i="1">
                <a:ea typeface="굴림" panose="020B0600000101010101" pitchFamily="50" charset="-127"/>
              </a:rPr>
              <a:t> … y</a:t>
            </a:r>
            <a:r>
              <a:rPr lang="en-US" altLang="ko-KR" sz="2000" i="1" baseline="-25000">
                <a:ea typeface="굴림" panose="020B0600000101010101" pitchFamily="50" charset="-127"/>
              </a:rPr>
              <a:t>n</a:t>
            </a:r>
            <a:endParaRPr lang="en-US" altLang="ko-KR" sz="2000">
              <a:ea typeface="굴림" panose="020B0600000101010101" pitchFamily="50" charset="-127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Tx/>
              <a:buChar char="•"/>
            </a:pPr>
            <a:r>
              <a:rPr lang="ko-KR" altLang="en-US" sz="2000">
                <a:ea typeface="굴림" panose="020B0600000101010101" pitchFamily="50" charset="-127"/>
              </a:rPr>
              <a:t>만약</a:t>
            </a:r>
            <a:r>
              <a:rPr lang="en-US" altLang="ko-KR" sz="2000">
                <a:ea typeface="굴림" panose="020B0600000101010101" pitchFamily="50" charset="-127"/>
              </a:rPr>
              <a:t>, X = ABCBDAB, Y = BDCABA</a:t>
            </a:r>
            <a:r>
              <a:rPr lang="ko-KR" altLang="en-US" sz="2000">
                <a:ea typeface="굴림" panose="020B0600000101010101" pitchFamily="50" charset="-127"/>
              </a:rPr>
              <a:t>라면</a:t>
            </a:r>
            <a:r>
              <a:rPr lang="en-US" altLang="ko-KR" sz="2000">
                <a:ea typeface="굴림" panose="020B0600000101010101" pitchFamily="50" charset="-127"/>
              </a:rPr>
              <a:t> BCA</a:t>
            </a:r>
            <a:r>
              <a:rPr lang="ko-KR" altLang="en-US" sz="2000">
                <a:ea typeface="굴림" panose="020B0600000101010101" pitchFamily="50" charset="-127"/>
              </a:rPr>
              <a:t>는 부분서열이지만</a:t>
            </a:r>
            <a:r>
              <a:rPr lang="en-US" altLang="ko-KR" sz="2000">
                <a:ea typeface="굴림" panose="020B0600000101010101" pitchFamily="50" charset="-127"/>
              </a:rPr>
              <a:t>, LCS</a:t>
            </a:r>
            <a:r>
              <a:rPr lang="ko-KR" altLang="en-US" sz="2000">
                <a:ea typeface="굴림" panose="020B0600000101010101" pitchFamily="50" charset="-127"/>
              </a:rPr>
              <a:t>는 아니다</a:t>
            </a:r>
            <a:r>
              <a:rPr lang="en-US" altLang="ko-KR" sz="2000">
                <a:ea typeface="굴림" panose="020B0600000101010101" pitchFamily="50" charset="-127"/>
              </a:rPr>
              <a:t>.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Tx/>
              <a:buChar char="•"/>
            </a:pPr>
            <a:r>
              <a:rPr lang="ko-KR" altLang="en-US" sz="2000">
                <a:ea typeface="굴림" panose="020B0600000101010101" pitchFamily="50" charset="-127"/>
              </a:rPr>
              <a:t>그러면 </a:t>
            </a:r>
            <a:r>
              <a:rPr lang="en-US" altLang="ko-KR" sz="2000">
                <a:ea typeface="굴림" panose="020B0600000101010101" pitchFamily="50" charset="-127"/>
              </a:rPr>
              <a:t>LCS</a:t>
            </a:r>
            <a:r>
              <a:rPr lang="ko-KR" altLang="en-US" sz="2000">
                <a:ea typeface="굴림" panose="020B0600000101010101" pitchFamily="50" charset="-127"/>
              </a:rPr>
              <a:t>는 무엇인가</a:t>
            </a:r>
            <a:r>
              <a:rPr lang="en-US" altLang="ko-KR" sz="2000">
                <a:ea typeface="굴림" panose="020B0600000101010101" pitchFamily="50" charset="-127"/>
              </a:rPr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Tx/>
              <a:buChar char="•"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42FD5F68-FDC9-4DDB-B3C5-6C1E57EC8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13" name="Rectangle 13">
            <a:extLst>
              <a:ext uri="{FF2B5EF4-FFF2-40B4-BE49-F238E27FC236}">
                <a16:creationId xmlns:a16="http://schemas.microsoft.com/office/drawing/2014/main" id="{B6689476-6CFB-465B-9F73-7CF327DD0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14" name="Rectangle 23">
            <a:extLst>
              <a:ext uri="{FF2B5EF4-FFF2-40B4-BE49-F238E27FC236}">
                <a16:creationId xmlns:a16="http://schemas.microsoft.com/office/drawing/2014/main" id="{2F0B71A5-7FA7-486D-9A7B-C91A5777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526C7-B8AE-4FD2-BCB9-23730626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LCS </a:t>
            </a:r>
            <a:r>
              <a:rPr lang="ko-KR" altLang="en-US">
                <a:ea typeface="굴림" panose="020B0600000101010101" pitchFamily="50" charset="-127"/>
              </a:rPr>
              <a:t>문제 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계속</a:t>
            </a:r>
            <a:r>
              <a:rPr lang="en-US" altLang="ko-KR">
                <a:ea typeface="굴림" panose="020B0600000101010101" pitchFamily="50" charset="-127"/>
              </a:rPr>
              <a:t>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636A2-2FDA-4AB1-8636-ADCBB375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052513"/>
            <a:ext cx="7772400" cy="5545137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두 </a:t>
            </a:r>
            <a:r>
              <a:rPr lang="en-US" altLang="ko-KR">
                <a:ea typeface="굴림" panose="020B0600000101010101" pitchFamily="50" charset="-127"/>
              </a:rPr>
              <a:t>DNA </a:t>
            </a:r>
            <a:r>
              <a:rPr lang="ko-KR" altLang="en-US">
                <a:ea typeface="굴림" panose="020B0600000101010101" pitchFamily="50" charset="-127"/>
              </a:rPr>
              <a:t>서열의 유사도에 대한 여러 척도</a:t>
            </a:r>
            <a:endParaRPr lang="en-US" altLang="ko-KR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    - LCS: </a:t>
            </a:r>
            <a:r>
              <a:rPr lang="ko-KR" altLang="en-US">
                <a:ea typeface="굴림" panose="020B0600000101010101" pitchFamily="50" charset="-127"/>
              </a:rPr>
              <a:t>두 </a:t>
            </a:r>
            <a:r>
              <a:rPr lang="en-US" altLang="ko-KR">
                <a:ea typeface="굴림" panose="020B0600000101010101" pitchFamily="50" charset="-127"/>
              </a:rPr>
              <a:t>DNA </a:t>
            </a:r>
            <a:r>
              <a:rPr lang="ko-KR" altLang="en-US">
                <a:ea typeface="굴림" panose="020B0600000101010101" pitchFamily="50" charset="-127"/>
              </a:rPr>
              <a:t>서열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두 문자열</a:t>
            </a:r>
            <a:r>
              <a:rPr lang="en-US" altLang="ko-KR">
                <a:ea typeface="굴림" panose="020B0600000101010101" pitchFamily="50" charset="-127"/>
              </a:rPr>
              <a:t>)</a:t>
            </a:r>
            <a:r>
              <a:rPr lang="ko-KR" altLang="en-US">
                <a:ea typeface="굴림" panose="020B0600000101010101" pitchFamily="50" charset="-127"/>
              </a:rPr>
              <a:t>의 유사도의 하나의 척도</a:t>
            </a:r>
            <a:endParaRPr lang="en-US" altLang="ko-KR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r>
              <a:rPr lang="ko-KR" altLang="en-US">
                <a:ea typeface="굴림" panose="020B0600000101010101" pitchFamily="50" charset="-127"/>
              </a:rPr>
              <a:t>예를 들어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endParaRPr lang="en-US" altLang="ko-KR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   X = ACCGGTCGACGT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   Y = TTTCCTACTCGT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>
                <a:ea typeface="굴림" panose="020B0600000101010101" pitchFamily="50" charset="-127"/>
              </a:rPr>
              <a:t>가장 긴 공통의 부분 서열이 길면 두 </a:t>
            </a:r>
            <a:r>
              <a:rPr lang="en-US" altLang="ko-KR">
                <a:ea typeface="굴림" panose="020B0600000101010101" pitchFamily="50" charset="-127"/>
              </a:rPr>
              <a:t>DNA </a:t>
            </a:r>
            <a:r>
              <a:rPr lang="ko-KR" altLang="en-US">
                <a:ea typeface="굴림" panose="020B0600000101010101" pitchFamily="50" charset="-127"/>
              </a:rPr>
              <a:t>서열이 유사하다고 말할 수 있다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89A97CB-393E-44B4-8206-ABB049BFD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6941186-8821-48E9-BFF8-7AAE2E0FA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0"/>
            <a:ext cx="6019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ko-KR" sz="3600">
                <a:ea typeface="굴림" panose="020B0600000101010101" pitchFamily="50" charset="-127"/>
              </a:rPr>
              <a:t>LCS </a:t>
            </a:r>
            <a:r>
              <a:rPr lang="ko-KR" altLang="en-US" sz="3600">
                <a:ea typeface="굴림" panose="020B0600000101010101" pitchFamily="50" charset="-127"/>
              </a:rPr>
              <a:t>문제 </a:t>
            </a:r>
            <a:r>
              <a:rPr lang="en-US" altLang="ko-KR" sz="3600">
                <a:ea typeface="굴림" panose="020B0600000101010101" pitchFamily="50" charset="-127"/>
              </a:rPr>
              <a:t>(</a:t>
            </a:r>
            <a:r>
              <a:rPr lang="ko-KR" altLang="en-US" sz="3600">
                <a:ea typeface="굴림" panose="020B0600000101010101" pitchFamily="50" charset="-127"/>
              </a:rPr>
              <a:t>계속</a:t>
            </a:r>
            <a:r>
              <a:rPr lang="en-US" altLang="ko-KR" sz="360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00C297-C80A-441E-AA6F-497E737B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981075"/>
            <a:ext cx="8280400" cy="4918075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9pPr>
          </a:lstStyle>
          <a:p>
            <a:pPr lvl="1" algn="r">
              <a:spcBef>
                <a:spcPts val="600"/>
              </a:spcBef>
              <a:spcAft>
                <a:spcPts val="600"/>
              </a:spcAft>
              <a:buClrTx/>
              <a:buFontTx/>
              <a:buChar char="•"/>
              <a:defRPr/>
            </a:pPr>
            <a:endParaRPr lang="en-US" altLang="ko-KR" kern="0" dirty="0">
              <a:ea typeface="굴림" pitchFamily="50" charset="-127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Tx/>
              <a:buChar char="•"/>
              <a:defRPr/>
            </a:pPr>
            <a:r>
              <a:rPr lang="en-US" altLang="ko-KR" sz="2000" kern="0" dirty="0">
                <a:ea typeface="굴림" pitchFamily="50" charset="-127"/>
              </a:rPr>
              <a:t>LCS </a:t>
            </a:r>
            <a:r>
              <a:rPr lang="ko-KR" altLang="en-US" sz="2000" kern="0" dirty="0">
                <a:ea typeface="굴림" pitchFamily="50" charset="-127"/>
              </a:rPr>
              <a:t>문제</a:t>
            </a:r>
            <a:endParaRPr lang="en-US" altLang="ko-KR" sz="2000" kern="0" dirty="0">
              <a:ea typeface="굴림" pitchFamily="50" charset="-127"/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lang="en-US" altLang="ko-KR" sz="2000" kern="0" dirty="0">
                <a:ea typeface="굴림" pitchFamily="50" charset="-127"/>
              </a:rPr>
              <a:t>    X = </a:t>
            </a:r>
            <a:r>
              <a:rPr lang="en-US" altLang="ko-KR" sz="2000" i="1" kern="0" dirty="0">
                <a:ea typeface="굴림" pitchFamily="50" charset="-127"/>
              </a:rPr>
              <a:t>x</a:t>
            </a:r>
            <a:r>
              <a:rPr lang="en-US" altLang="ko-KR" sz="2000" i="1" kern="0" baseline="-25000" dirty="0">
                <a:ea typeface="굴림" pitchFamily="50" charset="-127"/>
              </a:rPr>
              <a:t>1</a:t>
            </a:r>
            <a:r>
              <a:rPr lang="en-US" altLang="ko-KR" sz="2000" i="1" kern="0" dirty="0">
                <a:ea typeface="굴림" pitchFamily="50" charset="-127"/>
              </a:rPr>
              <a:t>x</a:t>
            </a:r>
            <a:r>
              <a:rPr lang="en-US" altLang="ko-KR" sz="2000" i="1" kern="0" baseline="-25000" dirty="0">
                <a:ea typeface="굴림" pitchFamily="50" charset="-127"/>
              </a:rPr>
              <a:t>2</a:t>
            </a:r>
            <a:r>
              <a:rPr lang="en-US" altLang="ko-KR" sz="2000" i="1" kern="0" dirty="0">
                <a:ea typeface="굴림" pitchFamily="50" charset="-127"/>
              </a:rPr>
              <a:t> … </a:t>
            </a:r>
            <a:r>
              <a:rPr lang="en-US" altLang="ko-KR" sz="2000" i="1" kern="0" dirty="0" err="1">
                <a:ea typeface="굴림" pitchFamily="50" charset="-127"/>
              </a:rPr>
              <a:t>x</a:t>
            </a:r>
            <a:r>
              <a:rPr lang="en-US" altLang="ko-KR" sz="2000" i="1" kern="0" baseline="-25000" dirty="0" err="1">
                <a:ea typeface="굴림" pitchFamily="50" charset="-127"/>
              </a:rPr>
              <a:t>m</a:t>
            </a:r>
            <a:r>
              <a:rPr lang="ko-KR" altLang="en-US" sz="2000" kern="0" dirty="0">
                <a:ea typeface="굴림" pitchFamily="50" charset="-127"/>
              </a:rPr>
              <a:t>과</a:t>
            </a:r>
            <a:r>
              <a:rPr lang="en-US" altLang="ko-KR" sz="2000" kern="0" dirty="0">
                <a:ea typeface="굴림" pitchFamily="50" charset="-127"/>
              </a:rPr>
              <a:t> Y = </a:t>
            </a:r>
            <a:r>
              <a:rPr lang="en-US" altLang="ko-KR" sz="2000" i="1" kern="0" dirty="0">
                <a:ea typeface="굴림" pitchFamily="50" charset="-127"/>
              </a:rPr>
              <a:t>y</a:t>
            </a:r>
            <a:r>
              <a:rPr lang="en-US" altLang="ko-KR" sz="2000" i="1" kern="0" baseline="-25000" dirty="0">
                <a:ea typeface="굴림" pitchFamily="50" charset="-127"/>
              </a:rPr>
              <a:t>1</a:t>
            </a:r>
            <a:r>
              <a:rPr lang="en-US" altLang="ko-KR" sz="2000" i="1" kern="0" dirty="0">
                <a:ea typeface="굴림" pitchFamily="50" charset="-127"/>
              </a:rPr>
              <a:t>y</a:t>
            </a:r>
            <a:r>
              <a:rPr lang="en-US" altLang="ko-KR" sz="2000" i="1" kern="0" baseline="-25000" dirty="0">
                <a:ea typeface="굴림" pitchFamily="50" charset="-127"/>
              </a:rPr>
              <a:t>2</a:t>
            </a:r>
            <a:r>
              <a:rPr lang="en-US" altLang="ko-KR" sz="2000" i="1" kern="0" dirty="0">
                <a:ea typeface="굴림" pitchFamily="50" charset="-127"/>
              </a:rPr>
              <a:t> … </a:t>
            </a:r>
            <a:r>
              <a:rPr lang="en-US" altLang="ko-KR" sz="2000" i="1" kern="0" dirty="0" err="1">
                <a:ea typeface="굴림" pitchFamily="50" charset="-127"/>
              </a:rPr>
              <a:t>y</a:t>
            </a:r>
            <a:r>
              <a:rPr lang="en-US" altLang="ko-KR" sz="2000" i="1" kern="0" baseline="-25000" dirty="0" err="1">
                <a:ea typeface="굴림" pitchFamily="50" charset="-127"/>
              </a:rPr>
              <a:t>n</a:t>
            </a:r>
            <a:r>
              <a:rPr lang="ko-KR" altLang="en-US" sz="2000" kern="0" dirty="0">
                <a:ea typeface="굴림" pitchFamily="50" charset="-127"/>
              </a:rPr>
              <a:t>의 </a:t>
            </a:r>
            <a:r>
              <a:rPr lang="en-US" altLang="ko-KR" sz="2000" kern="0" dirty="0">
                <a:ea typeface="굴림" pitchFamily="50" charset="-127"/>
              </a:rPr>
              <a:t>LCS</a:t>
            </a:r>
            <a:r>
              <a:rPr lang="ko-KR" altLang="en-US" sz="2000" kern="0" dirty="0">
                <a:ea typeface="굴림" pitchFamily="50" charset="-127"/>
              </a:rPr>
              <a:t>를 구하라</a:t>
            </a:r>
            <a:r>
              <a:rPr lang="en-US" altLang="ko-KR" sz="2000" kern="0" dirty="0">
                <a:ea typeface="굴림" pitchFamily="50" charset="-127"/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Tx/>
              <a:buChar char="•"/>
              <a:defRPr/>
            </a:pPr>
            <a:endParaRPr lang="en-US" altLang="ko-KR" sz="2000" kern="0" dirty="0">
              <a:ea typeface="굴림" pitchFamily="50" charset="-127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Tx/>
              <a:buChar char="•"/>
              <a:defRPr/>
            </a:pPr>
            <a:r>
              <a:rPr lang="ko-KR" altLang="en-US" sz="2000" kern="0" dirty="0">
                <a:ea typeface="굴림" pitchFamily="50" charset="-127"/>
              </a:rPr>
              <a:t>단순한 방법</a:t>
            </a:r>
            <a:r>
              <a:rPr lang="en-US" altLang="ko-KR" sz="2000" kern="0" dirty="0">
                <a:ea typeface="굴림" pitchFamily="50" charset="-127"/>
              </a:rPr>
              <a:t>: X</a:t>
            </a:r>
            <a:r>
              <a:rPr lang="ko-KR" altLang="en-US" sz="2000" kern="0" dirty="0">
                <a:ea typeface="굴림" pitchFamily="50" charset="-127"/>
              </a:rPr>
              <a:t>의 모든 부분서열에 대하여 이것이 </a:t>
            </a:r>
            <a:r>
              <a:rPr lang="en-US" altLang="ko-KR" sz="2000" kern="0" dirty="0">
                <a:ea typeface="굴림" pitchFamily="50" charset="-127"/>
              </a:rPr>
              <a:t>Y</a:t>
            </a:r>
            <a:r>
              <a:rPr lang="ko-KR" altLang="en-US" sz="2000" kern="0" dirty="0">
                <a:ea typeface="굴림" pitchFamily="50" charset="-127"/>
              </a:rPr>
              <a:t>의 부분서열인지를 조사한다</a:t>
            </a:r>
            <a:endParaRPr lang="en-US" altLang="ko-KR" sz="2000" kern="0" dirty="0">
              <a:ea typeface="굴림" pitchFamily="50" charset="-127"/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lang="en-US" altLang="ko-KR" sz="2000" kern="0" dirty="0">
                <a:ea typeface="굴림" pitchFamily="50" charset="-127"/>
              </a:rPr>
              <a:t>   =&gt; X</a:t>
            </a:r>
            <a:r>
              <a:rPr lang="ko-KR" altLang="en-US" sz="2000" kern="0" dirty="0">
                <a:ea typeface="굴림" pitchFamily="50" charset="-127"/>
              </a:rPr>
              <a:t>의 부분서열의 개수는 </a:t>
            </a:r>
            <a:r>
              <a:rPr lang="en-US" altLang="ko-KR" sz="2000" kern="0" dirty="0">
                <a:ea typeface="굴림" pitchFamily="50" charset="-127"/>
              </a:rPr>
              <a:t>2</a:t>
            </a:r>
            <a:r>
              <a:rPr lang="en-US" altLang="ko-KR" sz="2000" kern="0" baseline="30000" dirty="0">
                <a:ea typeface="굴림" pitchFamily="50" charset="-127"/>
              </a:rPr>
              <a:t>m</a:t>
            </a:r>
            <a:r>
              <a:rPr lang="ko-KR" altLang="en-US" sz="2000" kern="0" dirty="0">
                <a:ea typeface="굴림" pitchFamily="50" charset="-127"/>
              </a:rPr>
              <a:t>이므로 이 방법은 </a:t>
            </a:r>
            <a:r>
              <a:rPr lang="ko-KR" altLang="en-US" sz="2000" kern="0" dirty="0">
                <a:ea typeface="굴림" pitchFamily="50" charset="-127"/>
                <a:sym typeface="Symbol"/>
              </a:rPr>
              <a:t></a:t>
            </a:r>
            <a:r>
              <a:rPr lang="en-US" altLang="ko-KR" sz="2000" kern="0" dirty="0">
                <a:ea typeface="굴림" pitchFamily="50" charset="-127"/>
              </a:rPr>
              <a:t>(2</a:t>
            </a:r>
            <a:r>
              <a:rPr lang="en-US" altLang="ko-KR" sz="2000" kern="0" baseline="30000" dirty="0">
                <a:ea typeface="굴림" pitchFamily="50" charset="-127"/>
              </a:rPr>
              <a:t>m</a:t>
            </a:r>
            <a:r>
              <a:rPr lang="en-US" altLang="ko-KR" sz="2000" kern="0" dirty="0">
                <a:ea typeface="굴림" pitchFamily="50" charset="-127"/>
              </a:rPr>
              <a:t>)</a:t>
            </a:r>
            <a:r>
              <a:rPr lang="ko-KR" altLang="en-US" sz="2000" kern="0" dirty="0">
                <a:ea typeface="굴림" pitchFamily="50" charset="-127"/>
              </a:rPr>
              <a:t>의 시간이 걸린다</a:t>
            </a:r>
            <a:r>
              <a:rPr lang="en-US" altLang="ko-KR" sz="2000" kern="0" dirty="0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1877157-155D-4FFF-9B70-F7A6474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E2682A1-75F9-44B6-96D4-4CD4B4A53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0"/>
            <a:ext cx="6019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ko-KR" sz="3600">
                <a:ea typeface="굴림" panose="020B0600000101010101" pitchFamily="50" charset="-127"/>
              </a:rPr>
              <a:t>LCS </a:t>
            </a:r>
            <a:r>
              <a:rPr lang="ko-KR" altLang="en-US" sz="3600">
                <a:ea typeface="굴림" panose="020B0600000101010101" pitchFamily="50" charset="-127"/>
              </a:rPr>
              <a:t>문제 </a:t>
            </a:r>
            <a:r>
              <a:rPr lang="en-US" altLang="ko-KR" sz="3600">
                <a:ea typeface="굴림" panose="020B0600000101010101" pitchFamily="50" charset="-127"/>
              </a:rPr>
              <a:t> (</a:t>
            </a:r>
            <a:r>
              <a:rPr lang="ko-KR" altLang="en-US" sz="3600">
                <a:ea typeface="굴림" panose="020B0600000101010101" pitchFamily="50" charset="-127"/>
              </a:rPr>
              <a:t>계속</a:t>
            </a:r>
            <a:r>
              <a:rPr lang="en-US" altLang="ko-KR" sz="360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446A76-40FB-4F74-9968-BF8B402AC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981075"/>
            <a:ext cx="8280400" cy="5761038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  <a:buClrTx/>
              <a:buFontTx/>
              <a:buChar char="•"/>
              <a:defRPr/>
            </a:pPr>
            <a:r>
              <a:rPr lang="en-US" altLang="ko-KR" sz="2000" kern="0" dirty="0">
                <a:ea typeface="굴림" pitchFamily="50" charset="-127"/>
              </a:rPr>
              <a:t>Subsequence </a:t>
            </a:r>
            <a:r>
              <a:rPr lang="ko-KR" altLang="en-US" sz="2000" kern="0" dirty="0">
                <a:ea typeface="굴림" pitchFamily="50" charset="-127"/>
              </a:rPr>
              <a:t>문제</a:t>
            </a:r>
            <a:endParaRPr lang="en-US" altLang="ko-KR" sz="2000" kern="0" dirty="0">
              <a:ea typeface="굴림" pitchFamily="50" charset="-127"/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lang="en-US" altLang="ko-KR" sz="2000" kern="0" dirty="0">
                <a:ea typeface="굴림" pitchFamily="50" charset="-127"/>
              </a:rPr>
              <a:t>    X = </a:t>
            </a:r>
            <a:r>
              <a:rPr lang="en-US" altLang="ko-KR" sz="2000" i="1" kern="0" dirty="0">
                <a:ea typeface="굴림" pitchFamily="50" charset="-127"/>
              </a:rPr>
              <a:t>x</a:t>
            </a:r>
            <a:r>
              <a:rPr lang="en-US" altLang="ko-KR" sz="2000" i="1" kern="0" baseline="-25000" dirty="0">
                <a:ea typeface="굴림" pitchFamily="50" charset="-127"/>
              </a:rPr>
              <a:t>1</a:t>
            </a:r>
            <a:r>
              <a:rPr lang="en-US" altLang="ko-KR" sz="2000" i="1" kern="0" dirty="0">
                <a:ea typeface="굴림" pitchFamily="50" charset="-127"/>
              </a:rPr>
              <a:t>x</a:t>
            </a:r>
            <a:r>
              <a:rPr lang="en-US" altLang="ko-KR" sz="2000" i="1" kern="0" baseline="-25000" dirty="0">
                <a:ea typeface="굴림" pitchFamily="50" charset="-127"/>
              </a:rPr>
              <a:t>2</a:t>
            </a:r>
            <a:r>
              <a:rPr lang="en-US" altLang="ko-KR" sz="2000" i="1" kern="0" dirty="0">
                <a:ea typeface="굴림" pitchFamily="50" charset="-127"/>
              </a:rPr>
              <a:t> … </a:t>
            </a:r>
            <a:r>
              <a:rPr lang="en-US" altLang="ko-KR" sz="2000" i="1" kern="0" dirty="0" err="1">
                <a:ea typeface="굴림" pitchFamily="50" charset="-127"/>
              </a:rPr>
              <a:t>x</a:t>
            </a:r>
            <a:r>
              <a:rPr lang="en-US" altLang="ko-KR" sz="2000" i="1" kern="0" baseline="-25000" dirty="0" err="1">
                <a:ea typeface="굴림" pitchFamily="50" charset="-127"/>
              </a:rPr>
              <a:t>m</a:t>
            </a:r>
            <a:r>
              <a:rPr lang="ko-KR" altLang="en-US" sz="2000" kern="0" dirty="0">
                <a:ea typeface="굴림" pitchFamily="50" charset="-127"/>
              </a:rPr>
              <a:t>가</a:t>
            </a:r>
            <a:r>
              <a:rPr lang="en-US" altLang="ko-KR" sz="2000" kern="0" dirty="0">
                <a:ea typeface="굴림" pitchFamily="50" charset="-127"/>
              </a:rPr>
              <a:t> Y = </a:t>
            </a:r>
            <a:r>
              <a:rPr lang="en-US" altLang="ko-KR" sz="2000" i="1" kern="0" dirty="0">
                <a:ea typeface="굴림" pitchFamily="50" charset="-127"/>
              </a:rPr>
              <a:t>y</a:t>
            </a:r>
            <a:r>
              <a:rPr lang="en-US" altLang="ko-KR" sz="2000" i="1" kern="0" baseline="-25000" dirty="0">
                <a:ea typeface="굴림" pitchFamily="50" charset="-127"/>
              </a:rPr>
              <a:t>1</a:t>
            </a:r>
            <a:r>
              <a:rPr lang="en-US" altLang="ko-KR" sz="2000" i="1" kern="0" dirty="0">
                <a:ea typeface="굴림" pitchFamily="50" charset="-127"/>
              </a:rPr>
              <a:t>y</a:t>
            </a:r>
            <a:r>
              <a:rPr lang="en-US" altLang="ko-KR" sz="2000" i="1" kern="0" baseline="-25000" dirty="0">
                <a:ea typeface="굴림" pitchFamily="50" charset="-127"/>
              </a:rPr>
              <a:t>2</a:t>
            </a:r>
            <a:r>
              <a:rPr lang="en-US" altLang="ko-KR" sz="2000" i="1" kern="0" dirty="0">
                <a:ea typeface="굴림" pitchFamily="50" charset="-127"/>
              </a:rPr>
              <a:t> … </a:t>
            </a:r>
            <a:r>
              <a:rPr lang="en-US" altLang="ko-KR" sz="2000" i="1" kern="0" dirty="0" err="1">
                <a:ea typeface="굴림" pitchFamily="50" charset="-127"/>
              </a:rPr>
              <a:t>y</a:t>
            </a:r>
            <a:r>
              <a:rPr lang="en-US" altLang="ko-KR" sz="2000" i="1" kern="0" baseline="-25000" dirty="0" err="1">
                <a:ea typeface="굴림" pitchFamily="50" charset="-127"/>
              </a:rPr>
              <a:t>n</a:t>
            </a:r>
            <a:r>
              <a:rPr lang="ko-KR" altLang="en-US" sz="2000" kern="0" dirty="0">
                <a:ea typeface="굴림" pitchFamily="50" charset="-127"/>
              </a:rPr>
              <a:t>의 </a:t>
            </a:r>
            <a:r>
              <a:rPr lang="en-US" altLang="ko-KR" sz="2000" kern="0" dirty="0">
                <a:ea typeface="굴림" pitchFamily="50" charset="-127"/>
              </a:rPr>
              <a:t>subsequence</a:t>
            </a:r>
            <a:r>
              <a:rPr lang="ko-KR" altLang="en-US" sz="2000" kern="0" dirty="0">
                <a:ea typeface="굴림" pitchFamily="50" charset="-127"/>
              </a:rPr>
              <a:t>인가</a:t>
            </a:r>
            <a:r>
              <a:rPr lang="en-US" altLang="ko-KR" sz="2000" kern="0" dirty="0">
                <a:ea typeface="굴림" pitchFamily="50" charset="-127"/>
              </a:rPr>
              <a:t>?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endParaRPr lang="en-US" altLang="ko-KR" sz="2000" kern="0" dirty="0"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B64D3-9515-4CF7-A674-1E158E833C81}"/>
              </a:ext>
            </a:extLst>
          </p:cNvPr>
          <p:cNvSpPr txBox="1"/>
          <p:nvPr/>
        </p:nvSpPr>
        <p:spPr>
          <a:xfrm>
            <a:off x="1189038" y="1916113"/>
            <a:ext cx="5830887" cy="4724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/>
              <a:t>i</a:t>
            </a:r>
            <a:r>
              <a:rPr lang="en-US" altLang="ko-KR" sz="1800" dirty="0"/>
              <a:t> =  j = 1</a:t>
            </a:r>
          </a:p>
          <a:p>
            <a:pPr>
              <a:defRPr/>
            </a:pPr>
            <a:r>
              <a:rPr lang="en-US" altLang="ko-KR" sz="1800" kern="0" dirty="0">
                <a:ea typeface="굴림" pitchFamily="50" charset="-127"/>
              </a:rPr>
              <a:t>while (</a:t>
            </a:r>
            <a:r>
              <a:rPr lang="en-US" altLang="ko-KR" sz="1800" kern="0" dirty="0" err="1">
                <a:ea typeface="굴림" pitchFamily="50" charset="-127"/>
              </a:rPr>
              <a:t>i</a:t>
            </a:r>
            <a:r>
              <a:rPr lang="en-US" altLang="ko-KR" sz="1800" kern="0" dirty="0">
                <a:ea typeface="굴림" pitchFamily="50" charset="-127"/>
              </a:rPr>
              <a:t> &lt;= m and j &lt;= n) </a:t>
            </a:r>
          </a:p>
          <a:p>
            <a:pPr>
              <a:defRPr/>
            </a:pPr>
            <a:r>
              <a:rPr lang="en-US" altLang="ko-KR" sz="1800" kern="0" dirty="0">
                <a:ea typeface="굴림" pitchFamily="50" charset="-127"/>
              </a:rPr>
              <a:t>     if (x</a:t>
            </a:r>
            <a:r>
              <a:rPr lang="en-US" altLang="ko-KR" sz="1800" kern="0" baseline="-25000" dirty="0">
                <a:ea typeface="굴림" pitchFamily="50" charset="-127"/>
              </a:rPr>
              <a:t>i</a:t>
            </a:r>
            <a:r>
              <a:rPr lang="en-US" altLang="ko-KR" sz="1800" kern="0" dirty="0">
                <a:ea typeface="굴림" pitchFamily="50" charset="-127"/>
              </a:rPr>
              <a:t> == </a:t>
            </a:r>
            <a:r>
              <a:rPr lang="en-US" altLang="ko-KR" sz="1800" kern="0" dirty="0" err="1">
                <a:ea typeface="굴림" pitchFamily="50" charset="-127"/>
              </a:rPr>
              <a:t>y</a:t>
            </a:r>
            <a:r>
              <a:rPr lang="en-US" altLang="ko-KR" sz="1800" kern="0" baseline="-25000" dirty="0" err="1">
                <a:ea typeface="굴림" pitchFamily="50" charset="-127"/>
              </a:rPr>
              <a:t>j</a:t>
            </a:r>
            <a:r>
              <a:rPr lang="en-US" altLang="ko-KR" sz="1800" kern="0" dirty="0">
                <a:ea typeface="굴림" pitchFamily="50" charset="-127"/>
              </a:rPr>
              <a:t> )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1800" kern="0" dirty="0">
                <a:ea typeface="굴림" pitchFamily="50" charset="-127"/>
              </a:rPr>
              <a:t>   </a:t>
            </a:r>
            <a:r>
              <a:rPr lang="en-US" altLang="ko-KR" sz="1800" kern="0" dirty="0" err="1">
                <a:ea typeface="굴림" pitchFamily="50" charset="-127"/>
              </a:rPr>
              <a:t>i</a:t>
            </a:r>
            <a:r>
              <a:rPr lang="en-US" altLang="ko-KR" sz="1800" kern="0" dirty="0">
                <a:ea typeface="굴림" pitchFamily="50" charset="-127"/>
              </a:rPr>
              <a:t> += 1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1800" kern="0" dirty="0">
                <a:ea typeface="굴림" pitchFamily="50" charset="-127"/>
              </a:rPr>
              <a:t>   j += 1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1800" kern="0" dirty="0">
                <a:ea typeface="굴림" pitchFamily="50" charset="-127"/>
              </a:rPr>
              <a:t>else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1800" kern="0" dirty="0">
                <a:ea typeface="굴림" pitchFamily="50" charset="-127"/>
              </a:rPr>
              <a:t>   j += 1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altLang="ko-KR" sz="1800" kern="0" dirty="0">
              <a:ea typeface="굴림" pitchFamily="50" charset="-127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1800" kern="0" dirty="0">
                <a:ea typeface="굴림" pitchFamily="50" charset="-127"/>
              </a:rPr>
              <a:t>if (</a:t>
            </a:r>
            <a:r>
              <a:rPr lang="en-US" altLang="ko-KR" sz="1800" kern="0" dirty="0" err="1">
                <a:ea typeface="굴림" pitchFamily="50" charset="-127"/>
              </a:rPr>
              <a:t>i</a:t>
            </a:r>
            <a:r>
              <a:rPr lang="en-US" altLang="ko-KR" sz="1800" kern="0" dirty="0">
                <a:ea typeface="굴림" pitchFamily="50" charset="-127"/>
              </a:rPr>
              <a:t> &gt; m)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1800" kern="0" dirty="0">
                <a:ea typeface="굴림" pitchFamily="50" charset="-127"/>
              </a:rPr>
              <a:t>   X is a subsequence of Y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1800" kern="0" dirty="0">
                <a:ea typeface="굴림" pitchFamily="50" charset="-127"/>
              </a:rPr>
              <a:t>else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1800" kern="0" dirty="0">
                <a:ea typeface="굴림" pitchFamily="50" charset="-127"/>
              </a:rPr>
              <a:t>   X is not a subsequence of 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5106CDB5-953F-4595-AA72-F3D261448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LCS </a:t>
            </a:r>
            <a:r>
              <a:rPr lang="ko-KR" altLang="en-US">
                <a:ea typeface="굴림" panose="020B0600000101010101" pitchFamily="50" charset="-127"/>
              </a:rPr>
              <a:t>문제 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계속</a:t>
            </a:r>
            <a:r>
              <a:rPr lang="en-US" altLang="ko-KR">
                <a:ea typeface="굴림" panose="020B0600000101010101" pitchFamily="50" charset="-127"/>
              </a:rPr>
              <a:t>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FECC1-9DB0-48A0-9EAD-DF0253CD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052513"/>
            <a:ext cx="7772400" cy="5545137"/>
          </a:xfrm>
        </p:spPr>
        <p:txBody>
          <a:bodyPr/>
          <a:lstStyle/>
          <a:p>
            <a:r>
              <a:rPr lang="ko-KR" altLang="en-US" sz="2000">
                <a:ea typeface="굴림" panose="020B0600000101010101" pitchFamily="50" charset="-127"/>
              </a:rPr>
              <a:t>부분문제</a:t>
            </a:r>
            <a:endParaRPr lang="en-US" altLang="ko-KR" sz="20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  X</a:t>
            </a:r>
            <a:r>
              <a:rPr lang="en-US" altLang="ko-KR" sz="2000" baseline="-25000">
                <a:ea typeface="굴림" panose="020B0600000101010101" pitchFamily="50" charset="-127"/>
              </a:rPr>
              <a:t>i</a:t>
            </a:r>
            <a:r>
              <a:rPr lang="en-US" altLang="ko-KR" sz="2000">
                <a:ea typeface="굴림" panose="020B0600000101010101" pitchFamily="50" charset="-127"/>
              </a:rPr>
              <a:t> = </a:t>
            </a:r>
            <a:r>
              <a:rPr lang="en-US" altLang="ko-KR" sz="2000" i="1">
                <a:ea typeface="굴림" panose="020B0600000101010101" pitchFamily="50" charset="-127"/>
              </a:rPr>
              <a:t>x</a:t>
            </a:r>
            <a:r>
              <a:rPr lang="en-US" altLang="ko-KR" sz="2000" i="1" baseline="-25000">
                <a:ea typeface="굴림" panose="020B0600000101010101" pitchFamily="50" charset="-127"/>
              </a:rPr>
              <a:t>1</a:t>
            </a:r>
            <a:r>
              <a:rPr lang="en-US" altLang="ko-KR" sz="2000" i="1">
                <a:ea typeface="굴림" panose="020B0600000101010101" pitchFamily="50" charset="-127"/>
              </a:rPr>
              <a:t>x</a:t>
            </a:r>
            <a:r>
              <a:rPr lang="en-US" altLang="ko-KR" sz="2000" i="1" baseline="-25000">
                <a:ea typeface="굴림" panose="020B0600000101010101" pitchFamily="50" charset="-127"/>
              </a:rPr>
              <a:t>2</a:t>
            </a:r>
            <a:r>
              <a:rPr lang="en-US" altLang="ko-KR" sz="2000" i="1">
                <a:ea typeface="굴림" panose="020B0600000101010101" pitchFamily="50" charset="-127"/>
              </a:rPr>
              <a:t> … x</a:t>
            </a:r>
            <a:r>
              <a:rPr lang="en-US" altLang="ko-KR" sz="2000" i="1" baseline="-25000">
                <a:ea typeface="굴림" panose="020B0600000101010101" pitchFamily="50" charset="-127"/>
              </a:rPr>
              <a:t>i</a:t>
            </a:r>
            <a:r>
              <a:rPr lang="ko-KR" altLang="en-US" sz="2000">
                <a:ea typeface="굴림" panose="020B0600000101010101" pitchFamily="50" charset="-127"/>
              </a:rPr>
              <a:t>와</a:t>
            </a:r>
            <a:r>
              <a:rPr lang="en-US" altLang="ko-KR" sz="2000">
                <a:ea typeface="굴림" panose="020B0600000101010101" pitchFamily="50" charset="-127"/>
              </a:rPr>
              <a:t> Y</a:t>
            </a:r>
            <a:r>
              <a:rPr lang="en-US" altLang="ko-KR" sz="2000" baseline="-25000">
                <a:ea typeface="굴림" panose="020B0600000101010101" pitchFamily="50" charset="-127"/>
              </a:rPr>
              <a:t>j</a:t>
            </a:r>
            <a:r>
              <a:rPr lang="en-US" altLang="ko-KR" sz="2000">
                <a:ea typeface="굴림" panose="020B0600000101010101" pitchFamily="50" charset="-127"/>
              </a:rPr>
              <a:t> = </a:t>
            </a:r>
            <a:r>
              <a:rPr lang="en-US" altLang="ko-KR" sz="2000" i="1">
                <a:ea typeface="굴림" panose="020B0600000101010101" pitchFamily="50" charset="-127"/>
              </a:rPr>
              <a:t>y</a:t>
            </a:r>
            <a:r>
              <a:rPr lang="en-US" altLang="ko-KR" sz="2000" i="1" baseline="-25000">
                <a:ea typeface="굴림" panose="020B0600000101010101" pitchFamily="50" charset="-127"/>
              </a:rPr>
              <a:t>1</a:t>
            </a:r>
            <a:r>
              <a:rPr lang="en-US" altLang="ko-KR" sz="2000" i="1">
                <a:ea typeface="굴림" panose="020B0600000101010101" pitchFamily="50" charset="-127"/>
              </a:rPr>
              <a:t>y</a:t>
            </a:r>
            <a:r>
              <a:rPr lang="en-US" altLang="ko-KR" sz="2000" i="1" baseline="-25000">
                <a:ea typeface="굴림" panose="020B0600000101010101" pitchFamily="50" charset="-127"/>
              </a:rPr>
              <a:t>2</a:t>
            </a:r>
            <a:r>
              <a:rPr lang="en-US" altLang="ko-KR" sz="2000" i="1">
                <a:ea typeface="굴림" panose="020B0600000101010101" pitchFamily="50" charset="-127"/>
              </a:rPr>
              <a:t> … y</a:t>
            </a:r>
            <a:r>
              <a:rPr lang="en-US" altLang="ko-KR" sz="2000" i="1" baseline="-25000">
                <a:ea typeface="굴림" panose="020B0600000101010101" pitchFamily="50" charset="-127"/>
              </a:rPr>
              <a:t>j</a:t>
            </a:r>
            <a:r>
              <a:rPr lang="ko-KR" altLang="en-US" sz="2000">
                <a:ea typeface="굴림" panose="020B0600000101010101" pitchFamily="50" charset="-127"/>
              </a:rPr>
              <a:t>의 </a:t>
            </a:r>
            <a:r>
              <a:rPr lang="en-US" altLang="ko-KR" sz="2000">
                <a:ea typeface="굴림" panose="020B0600000101010101" pitchFamily="50" charset="-127"/>
              </a:rPr>
              <a:t>LCS</a:t>
            </a:r>
            <a:r>
              <a:rPr lang="ko-KR" altLang="en-US" sz="2000">
                <a:ea typeface="굴림" panose="020B0600000101010101" pitchFamily="50" charset="-127"/>
              </a:rPr>
              <a:t>를 구하라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r>
              <a:rPr lang="ko-KR" altLang="en-US" sz="2000">
                <a:ea typeface="굴림" panose="020B0600000101010101" pitchFamily="50" charset="-127"/>
              </a:rPr>
              <a:t>부분문제의 최적해 목적함수</a:t>
            </a:r>
            <a:endParaRPr lang="en-US" altLang="ko-KR" sz="20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  L(i,j): X</a:t>
            </a:r>
            <a:r>
              <a:rPr lang="en-US" altLang="ko-KR" sz="2000" baseline="-25000">
                <a:ea typeface="굴림" panose="020B0600000101010101" pitchFamily="50" charset="-127"/>
              </a:rPr>
              <a:t>i</a:t>
            </a:r>
            <a:r>
              <a:rPr lang="en-US" altLang="ko-KR" sz="2000">
                <a:ea typeface="굴림" panose="020B0600000101010101" pitchFamily="50" charset="-127"/>
              </a:rPr>
              <a:t> = </a:t>
            </a:r>
            <a:r>
              <a:rPr lang="en-US" altLang="ko-KR" sz="2000" i="1">
                <a:ea typeface="굴림" panose="020B0600000101010101" pitchFamily="50" charset="-127"/>
              </a:rPr>
              <a:t>x</a:t>
            </a:r>
            <a:r>
              <a:rPr lang="en-US" altLang="ko-KR" sz="2000" i="1" baseline="-25000">
                <a:ea typeface="굴림" panose="020B0600000101010101" pitchFamily="50" charset="-127"/>
              </a:rPr>
              <a:t>1</a:t>
            </a:r>
            <a:r>
              <a:rPr lang="en-US" altLang="ko-KR" sz="2000" i="1">
                <a:ea typeface="굴림" panose="020B0600000101010101" pitchFamily="50" charset="-127"/>
              </a:rPr>
              <a:t>x</a:t>
            </a:r>
            <a:r>
              <a:rPr lang="en-US" altLang="ko-KR" sz="2000" i="1" baseline="-25000">
                <a:ea typeface="굴림" panose="020B0600000101010101" pitchFamily="50" charset="-127"/>
              </a:rPr>
              <a:t>2</a:t>
            </a:r>
            <a:r>
              <a:rPr lang="en-US" altLang="ko-KR" sz="2000" i="1">
                <a:ea typeface="굴림" panose="020B0600000101010101" pitchFamily="50" charset="-127"/>
              </a:rPr>
              <a:t> … x</a:t>
            </a:r>
            <a:r>
              <a:rPr lang="en-US" altLang="ko-KR" sz="2000" i="1" baseline="-25000">
                <a:ea typeface="굴림" panose="020B0600000101010101" pitchFamily="50" charset="-127"/>
              </a:rPr>
              <a:t>i</a:t>
            </a:r>
            <a:r>
              <a:rPr lang="ko-KR" altLang="en-US" sz="2000">
                <a:ea typeface="굴림" panose="020B0600000101010101" pitchFamily="50" charset="-127"/>
              </a:rPr>
              <a:t>와</a:t>
            </a:r>
            <a:r>
              <a:rPr lang="en-US" altLang="ko-KR" sz="2000">
                <a:ea typeface="굴림" panose="020B0600000101010101" pitchFamily="50" charset="-127"/>
              </a:rPr>
              <a:t> Y</a:t>
            </a:r>
            <a:r>
              <a:rPr lang="en-US" altLang="ko-KR" sz="2000" baseline="-25000">
                <a:ea typeface="굴림" panose="020B0600000101010101" pitchFamily="50" charset="-127"/>
              </a:rPr>
              <a:t>j</a:t>
            </a:r>
            <a:r>
              <a:rPr lang="en-US" altLang="ko-KR" sz="2000">
                <a:ea typeface="굴림" panose="020B0600000101010101" pitchFamily="50" charset="-127"/>
              </a:rPr>
              <a:t> = </a:t>
            </a:r>
            <a:r>
              <a:rPr lang="en-US" altLang="ko-KR" sz="2000" i="1">
                <a:ea typeface="굴림" panose="020B0600000101010101" pitchFamily="50" charset="-127"/>
              </a:rPr>
              <a:t>y</a:t>
            </a:r>
            <a:r>
              <a:rPr lang="en-US" altLang="ko-KR" sz="2000" i="1" baseline="-25000">
                <a:ea typeface="굴림" panose="020B0600000101010101" pitchFamily="50" charset="-127"/>
              </a:rPr>
              <a:t>1</a:t>
            </a:r>
            <a:r>
              <a:rPr lang="en-US" altLang="ko-KR" sz="2000" i="1">
                <a:ea typeface="굴림" panose="020B0600000101010101" pitchFamily="50" charset="-127"/>
              </a:rPr>
              <a:t>y</a:t>
            </a:r>
            <a:r>
              <a:rPr lang="en-US" altLang="ko-KR" sz="2000" i="1" baseline="-25000">
                <a:ea typeface="굴림" panose="020B0600000101010101" pitchFamily="50" charset="-127"/>
              </a:rPr>
              <a:t>2</a:t>
            </a:r>
            <a:r>
              <a:rPr lang="en-US" altLang="ko-KR" sz="2000" i="1">
                <a:ea typeface="굴림" panose="020B0600000101010101" pitchFamily="50" charset="-127"/>
              </a:rPr>
              <a:t> … y</a:t>
            </a:r>
            <a:r>
              <a:rPr lang="en-US" altLang="ko-KR" sz="2000" i="1" baseline="-25000">
                <a:ea typeface="굴림" panose="020B0600000101010101" pitchFamily="50" charset="-127"/>
              </a:rPr>
              <a:t>n</a:t>
            </a:r>
            <a:r>
              <a:rPr lang="ko-KR" altLang="en-US" sz="2000">
                <a:ea typeface="굴림" panose="020B0600000101010101" pitchFamily="50" charset="-127"/>
              </a:rPr>
              <a:t>의 </a:t>
            </a:r>
            <a:r>
              <a:rPr lang="en-US" altLang="ko-KR" sz="2000">
                <a:ea typeface="굴림" panose="020B0600000101010101" pitchFamily="50" charset="-127"/>
              </a:rPr>
              <a:t>LCS</a:t>
            </a:r>
            <a:r>
              <a:rPr lang="ko-KR" altLang="en-US" sz="2000">
                <a:ea typeface="굴림" panose="020B0600000101010101" pitchFamily="50" charset="-127"/>
              </a:rPr>
              <a:t>의 길이</a:t>
            </a:r>
            <a:endParaRPr lang="en-US" altLang="ko-KR" sz="2000">
              <a:ea typeface="굴림" panose="020B0600000101010101" pitchFamily="50" charset="-127"/>
            </a:endParaRP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r>
              <a:rPr lang="ko-KR" altLang="en-US" sz="2000">
                <a:ea typeface="굴림" panose="020B0600000101010101" pitchFamily="50" charset="-127"/>
              </a:rPr>
              <a:t>주어진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ko-KR" altLang="en-US" sz="2000">
                <a:ea typeface="굴림" panose="020B0600000101010101" pitchFamily="50" charset="-127"/>
              </a:rPr>
              <a:t>문제의 최적해의 목적함수</a:t>
            </a:r>
            <a:endParaRPr lang="en-US" altLang="ko-KR" sz="20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  L(m,n)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r>
              <a:rPr lang="ko-KR" altLang="en-US" sz="2000">
                <a:ea typeface="굴림" panose="020B0600000101010101" pitchFamily="50" charset="-127"/>
              </a:rPr>
              <a:t>부분문제의 최적해 목적함수 점화식</a:t>
            </a:r>
            <a:r>
              <a:rPr lang="en-US" altLang="ko-KR" sz="2000">
                <a:ea typeface="굴림" panose="020B0600000101010101" pitchFamily="50" charset="-127"/>
              </a:rPr>
              <a:t>(</a:t>
            </a:r>
            <a:r>
              <a:rPr lang="ko-KR" altLang="en-US" sz="2000">
                <a:ea typeface="굴림" panose="020B0600000101010101" pitchFamily="50" charset="-127"/>
              </a:rPr>
              <a:t>재귀식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  L(i,j) = 0   if i = 0 or j = 0 // base case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          = L(i-1,j-1) + 1  if i&gt;0 and j&gt;0 and </a:t>
            </a:r>
            <a:r>
              <a:rPr lang="en-US" altLang="ko-KR" sz="2000" i="1">
                <a:ea typeface="굴림" panose="020B0600000101010101" pitchFamily="50" charset="-127"/>
              </a:rPr>
              <a:t>x</a:t>
            </a:r>
            <a:r>
              <a:rPr lang="en-US" altLang="ko-KR" sz="2000" i="1" baseline="-25000">
                <a:ea typeface="굴림" panose="020B0600000101010101" pitchFamily="50" charset="-127"/>
              </a:rPr>
              <a:t>i</a:t>
            </a:r>
            <a:r>
              <a:rPr lang="en-US" altLang="ko-KR" sz="2000">
                <a:ea typeface="굴림" panose="020B0600000101010101" pitchFamily="50" charset="-127"/>
              </a:rPr>
              <a:t> = </a:t>
            </a:r>
            <a:r>
              <a:rPr lang="en-US" altLang="ko-KR" sz="2000" i="1">
                <a:ea typeface="굴림" panose="020B0600000101010101" pitchFamily="50" charset="-127"/>
              </a:rPr>
              <a:t>y</a:t>
            </a:r>
            <a:r>
              <a:rPr lang="en-US" altLang="ko-KR" sz="2000" i="1" baseline="-25000">
                <a:ea typeface="굴림" panose="020B0600000101010101" pitchFamily="50" charset="-127"/>
              </a:rPr>
              <a:t>j</a:t>
            </a:r>
            <a:endParaRPr lang="en-US" altLang="ko-KR" sz="20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          = max{L(i,j-1), L(i-1,j)} if i&gt;0 and j&gt;0 and </a:t>
            </a:r>
            <a:r>
              <a:rPr lang="en-US" altLang="ko-KR" sz="2000" i="1">
                <a:ea typeface="굴림" panose="020B0600000101010101" pitchFamily="50" charset="-127"/>
              </a:rPr>
              <a:t>x</a:t>
            </a:r>
            <a:r>
              <a:rPr lang="en-US" altLang="ko-KR" sz="2000" i="1" baseline="-25000">
                <a:ea typeface="굴림" panose="020B0600000101010101" pitchFamily="50" charset="-127"/>
              </a:rPr>
              <a:t>i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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en-US" altLang="ko-KR" sz="2000" i="1">
                <a:ea typeface="굴림" panose="020B0600000101010101" pitchFamily="50" charset="-127"/>
              </a:rPr>
              <a:t>y</a:t>
            </a:r>
            <a:r>
              <a:rPr lang="en-US" altLang="ko-KR" sz="2000" i="1" baseline="-25000">
                <a:ea typeface="굴림" panose="020B0600000101010101" pitchFamily="50" charset="-127"/>
              </a:rPr>
              <a:t>j</a:t>
            </a:r>
            <a:endParaRPr lang="en-US" altLang="ko-KR" sz="20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  </a:t>
            </a:r>
            <a:endParaRPr lang="ko-KR" altLang="en-US" sz="20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1654A52-99EA-4456-A1D1-27BE5C37B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31750"/>
            <a:ext cx="8612188" cy="768350"/>
          </a:xfrm>
        </p:spPr>
        <p:txBody>
          <a:bodyPr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196CA8E-9112-4EA1-8FA6-085AF47D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1143000"/>
            <a:ext cx="8716962" cy="54546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71500" indent="-4572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Tx/>
              <a:buChar char="•"/>
            </a:pPr>
            <a:endParaRPr lang="en-US" altLang="ko-KR" sz="2800" b="1">
              <a:solidFill>
                <a:schemeClr val="tx1"/>
              </a:solidFill>
              <a:latin typeface="Palatino Linotype" panose="02040502050505030304" pitchFamily="18" charset="0"/>
              <a:ea typeface="굴림" panose="020B0600000101010101" pitchFamily="50" charset="-127"/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5291129-02E8-4BD8-AA58-7184440BB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3" y="1196975"/>
            <a:ext cx="8716962" cy="538321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71500" indent="-4572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Tx/>
              <a:buChar char="•"/>
            </a:pPr>
            <a:endParaRPr lang="en-US" altLang="ko-KR" sz="2800" b="1">
              <a:solidFill>
                <a:schemeClr val="tx1"/>
              </a:solidFill>
              <a:latin typeface="Palatino Linotype" panose="02040502050505030304" pitchFamily="18" charset="0"/>
              <a:ea typeface="굴림" panose="020B0600000101010101" pitchFamily="50" charset="-127"/>
            </a:endParaRPr>
          </a:p>
        </p:txBody>
      </p:sp>
      <p:graphicFrame>
        <p:nvGraphicFramePr>
          <p:cNvPr id="869381" name="Group 5">
            <a:extLst>
              <a:ext uri="{FF2B5EF4-FFF2-40B4-BE49-F238E27FC236}">
                <a16:creationId xmlns:a16="http://schemas.microsoft.com/office/drawing/2014/main" id="{6C1FF79C-0927-4619-B85E-4794E17450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6250" y="1412875"/>
          <a:ext cx="8128000" cy="493712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j</a:t>
                      </a:r>
                      <a:endParaRPr kumimoji="0" lang="en-US" altLang="ko-KR" sz="2400" b="1" i="1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</a:t>
                      </a:r>
                      <a:endParaRPr kumimoji="0" lang="en-US" altLang="ko-KR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Palatino Linotype" pitchFamily="18" charset="0"/>
                        <a:ea typeface="굴림" pitchFamily="50" charset="-127"/>
                      </a:endParaRPr>
                    </a:p>
                  </a:txBody>
                  <a:tcPr marL="81280" marR="81280" marT="45692" marB="45692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1A709FA-34CE-4C61-A232-D55B77A40F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525"/>
            <a:ext cx="6019800" cy="685800"/>
          </a:xfrm>
        </p:spPr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동적계획법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1A20E39-74FD-4115-83B7-A06893A190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38200"/>
            <a:ext cx="8280400" cy="5791200"/>
          </a:xfrm>
        </p:spPr>
        <p:txBody>
          <a:bodyPr/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동적계획법은 주로 최적화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(optimization)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해결하는 데 주로 사용한다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동적계획법을 이용한 문제 해결은 아래의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단계를 거친다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</a:pP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SzPct val="100000"/>
              <a:buFont typeface="Wingdings" panose="05000000000000000000" pitchFamily="2" charset="2"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최적 해의 재귀적 구조를 파악한다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SzPct val="100000"/>
              <a:buFont typeface="Wingdings" panose="05000000000000000000" pitchFamily="2" charset="2"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최적 해를 재귀적으로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(recursively)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구한다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SzPct val="100000"/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=&gt;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최적해의 목적함수에 대한 점화식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재귀식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을 구한다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SzPct val="100000"/>
              <a:buFont typeface="Wingdings" panose="05000000000000000000" pitchFamily="2" charset="2"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의 점화식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재귀식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으로부터 최적 해의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목적함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 값을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bottom-up(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memoization)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구하면서 테이블에 저장한다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  (bottom-up: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작은 부분문제에서 시작하여 큰 부분문제들까지 최적 해의 목적함수 값을 차례대로 구한다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SzPct val="100000"/>
              <a:buFont typeface="Wingdings" panose="05000000000000000000" pitchFamily="2" charset="2"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에서 구한 정보를 이용하여 최적 해를 찾는다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SzPct val="100000"/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은 동적계획법으로 해를 구할 때 필수적인 과정임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SzPct val="100000"/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는 최적 해의 목적함수 값만 구하는 경우는 필요 없고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최적 해를 찾고자 하는 경우에 필요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0EFE65A-7CD1-4AB2-B411-E328E8183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3" name="Rectangle 13">
            <a:extLst>
              <a:ext uri="{FF2B5EF4-FFF2-40B4-BE49-F238E27FC236}">
                <a16:creationId xmlns:a16="http://schemas.microsoft.com/office/drawing/2014/main" id="{FE5ECB02-39A7-4A5E-9B2E-53F523570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4" name="Rectangle 23">
            <a:extLst>
              <a:ext uri="{FF2B5EF4-FFF2-40B4-BE49-F238E27FC236}">
                <a16:creationId xmlns:a16="http://schemas.microsoft.com/office/drawing/2014/main" id="{B4B89C28-D2BE-4EA7-A4B0-7CDCA2A4C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7A671C8-E83D-467D-9873-9DEA8BAC0E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7272337" cy="685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6. </a:t>
            </a:r>
            <a:r>
              <a:rPr lang="ko-KR" altLang="en-US">
                <a:ea typeface="굴림" panose="020B0600000101010101" pitchFamily="50" charset="-127"/>
              </a:rPr>
              <a:t>연속하는 수들의 최대 합 구하기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3FB731B-FA1A-4C44-9822-83099CE52C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052513"/>
            <a:ext cx="8280400" cy="553878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sz="1800">
                <a:ea typeface="굴림" panose="020B0600000101010101" pitchFamily="50" charset="-127"/>
              </a:rPr>
              <a:t>문제</a:t>
            </a:r>
            <a:r>
              <a:rPr lang="en-US" altLang="ko-KR" sz="1800">
                <a:ea typeface="굴림" panose="020B0600000101010101" pitchFamily="50" charset="-127"/>
              </a:rPr>
              <a:t>: n</a:t>
            </a:r>
            <a:r>
              <a:rPr lang="ko-KR" altLang="en-US" sz="1800">
                <a:ea typeface="굴림" panose="020B0600000101010101" pitchFamily="50" charset="-127"/>
              </a:rPr>
              <a:t>개의 수 </a:t>
            </a:r>
            <a:r>
              <a:rPr lang="en-US" altLang="ko-KR" sz="1800">
                <a:ea typeface="굴림" panose="020B0600000101010101" pitchFamily="50" charset="-127"/>
              </a:rPr>
              <a:t>x</a:t>
            </a:r>
            <a:r>
              <a:rPr lang="en-US" altLang="ko-KR" sz="1800" baseline="-25000">
                <a:ea typeface="굴림" panose="020B0600000101010101" pitchFamily="50" charset="-127"/>
              </a:rPr>
              <a:t>0</a:t>
            </a:r>
            <a:r>
              <a:rPr lang="en-US" altLang="ko-KR" sz="1800">
                <a:ea typeface="굴림" panose="020B0600000101010101" pitchFamily="50" charset="-127"/>
              </a:rPr>
              <a:t>, x</a:t>
            </a:r>
            <a:r>
              <a:rPr lang="en-US" altLang="ko-KR" sz="1800" baseline="-25000">
                <a:ea typeface="굴림" panose="020B0600000101010101" pitchFamily="50" charset="-127"/>
              </a:rPr>
              <a:t>1</a:t>
            </a:r>
            <a:r>
              <a:rPr lang="en-US" altLang="ko-KR" sz="1800">
                <a:ea typeface="굴림" panose="020B0600000101010101" pitchFamily="50" charset="-127"/>
              </a:rPr>
              <a:t>, …, x</a:t>
            </a:r>
            <a:r>
              <a:rPr lang="en-US" altLang="ko-KR" sz="1800" baseline="-25000">
                <a:ea typeface="굴림" panose="020B0600000101010101" pitchFamily="50" charset="-127"/>
              </a:rPr>
              <a:t>n-1</a:t>
            </a:r>
            <a:r>
              <a:rPr lang="ko-KR" altLang="en-US" sz="1800">
                <a:ea typeface="굴림" panose="020B0600000101010101" pitchFamily="50" charset="-127"/>
              </a:rPr>
              <a:t>에 대하여</a:t>
            </a:r>
            <a:r>
              <a:rPr lang="en-US" altLang="ko-KR" sz="1800">
                <a:ea typeface="굴림" panose="020B0600000101010101" pitchFamily="50" charset="-127"/>
              </a:rPr>
              <a:t>, </a:t>
            </a:r>
            <a:r>
              <a:rPr lang="ko-KR" altLang="en-US" sz="1800">
                <a:ea typeface="굴림" panose="020B0600000101010101" pitchFamily="50" charset="-127"/>
              </a:rPr>
              <a:t>연속하는 수들의 최대 합을 구하라</a:t>
            </a:r>
            <a:r>
              <a:rPr lang="en-US" altLang="ko-KR" sz="1800">
                <a:ea typeface="굴림" panose="020B0600000101010101" pitchFamily="50" charset="-127"/>
              </a:rPr>
              <a:t>. (</a:t>
            </a:r>
            <a:r>
              <a:rPr lang="ko-KR" altLang="en-US" sz="1800">
                <a:ea typeface="굴림" panose="020B0600000101010101" pitchFamily="50" charset="-127"/>
              </a:rPr>
              <a:t>배열 </a:t>
            </a:r>
            <a:r>
              <a:rPr lang="en-US" altLang="ko-KR" sz="1800">
                <a:ea typeface="굴림" panose="020B0600000101010101" pitchFamily="50" charset="-127"/>
              </a:rPr>
              <a:t>num</a:t>
            </a:r>
            <a:r>
              <a:rPr lang="ko-KR" altLang="en-US" sz="1800">
                <a:ea typeface="굴림" panose="020B0600000101010101" pitchFamily="50" charset="-127"/>
              </a:rPr>
              <a:t>에 </a:t>
            </a:r>
            <a:r>
              <a:rPr lang="en-US" altLang="ko-KR" sz="1800">
                <a:ea typeface="굴림" panose="020B0600000101010101" pitchFamily="50" charset="-127"/>
              </a:rPr>
              <a:t>n </a:t>
            </a:r>
            <a:r>
              <a:rPr lang="ko-KR" altLang="en-US" sz="1800">
                <a:ea typeface="굴림" panose="020B0600000101010101" pitchFamily="50" charset="-127"/>
              </a:rPr>
              <a:t>개의 수들이 저장되어 있다</a:t>
            </a:r>
            <a:r>
              <a:rPr lang="en-US" altLang="ko-KR" sz="1800">
                <a:ea typeface="굴림" panose="020B0600000101010101" pitchFamily="50" charset="-127"/>
              </a:rPr>
              <a:t>.)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800" b="1">
                <a:solidFill>
                  <a:srgbClr val="0066FF"/>
                </a:solidFill>
                <a:ea typeface="굴림" panose="020B0600000101010101" pitchFamily="50" charset="-127"/>
              </a:rPr>
              <a:t>방법 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1 (</a:t>
            </a:r>
            <a:r>
              <a:rPr lang="ko-KR" altLang="en-US" sz="1800" b="1">
                <a:solidFill>
                  <a:srgbClr val="0066FF"/>
                </a:solidFill>
                <a:ea typeface="굴림" panose="020B0600000101010101" pitchFamily="50" charset="-127"/>
              </a:rPr>
              <a:t>비효율적 방법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maxSum = -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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for i = 0 to n-1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 for j = i to  n-1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// sum = num[i]</a:t>
            </a:r>
            <a:r>
              <a:rPr lang="ko-KR" altLang="en-US" sz="1800">
                <a:ea typeface="굴림" panose="020B0600000101010101" pitchFamily="50" charset="-127"/>
              </a:rPr>
              <a:t>부터 </a:t>
            </a:r>
            <a:r>
              <a:rPr lang="en-US" altLang="ko-KR" sz="1800">
                <a:ea typeface="굴림" panose="020B0600000101010101" pitchFamily="50" charset="-127"/>
              </a:rPr>
              <a:t>num[j]</a:t>
            </a:r>
            <a:r>
              <a:rPr lang="ko-KR" altLang="en-US" sz="1800">
                <a:ea typeface="굴림" panose="020B0600000101010101" pitchFamily="50" charset="-127"/>
              </a:rPr>
              <a:t>까지 합</a:t>
            </a: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 sum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 for k = i to  j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     sum += num[k]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 if (maxSum &lt; sum)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     sum = maxSum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800">
                <a:ea typeface="굴림" panose="020B0600000101010101" pitchFamily="50" charset="-127"/>
              </a:rPr>
              <a:t>시간복잡도</a:t>
            </a:r>
            <a:r>
              <a:rPr lang="en-US" altLang="ko-KR" sz="1800">
                <a:ea typeface="굴림" panose="020B0600000101010101" pitchFamily="50" charset="-127"/>
              </a:rPr>
              <a:t>: O(n</a:t>
            </a:r>
            <a:r>
              <a:rPr lang="en-US" altLang="ko-KR" sz="1800" baseline="30000">
                <a:ea typeface="굴림" panose="020B0600000101010101" pitchFamily="50" charset="-127"/>
              </a:rPr>
              <a:t>3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E9E8A0E-7206-400B-AAD4-90F941F3A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7" name="Rectangle 13">
            <a:extLst>
              <a:ext uri="{FF2B5EF4-FFF2-40B4-BE49-F238E27FC236}">
                <a16:creationId xmlns:a16="http://schemas.microsoft.com/office/drawing/2014/main" id="{C08C82E3-0E91-4F0B-B0EF-9F7CD71A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8" name="Rectangle 23">
            <a:extLst>
              <a:ext uri="{FF2B5EF4-FFF2-40B4-BE49-F238E27FC236}">
                <a16:creationId xmlns:a16="http://schemas.microsoft.com/office/drawing/2014/main" id="{E9D36CA1-EB6F-4A41-BD7C-E36088369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EA94CDAF-71A2-45D6-8E39-A929F38C9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252663"/>
            <a:ext cx="40322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65200" indent="-5080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ko-KR" altLang="en-US" sz="1800" b="1">
                <a:solidFill>
                  <a:srgbClr val="0066FF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방법 </a:t>
            </a:r>
            <a:r>
              <a:rPr lang="en-US" altLang="ko-KR" sz="1800" b="1">
                <a:solidFill>
                  <a:srgbClr val="0066FF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2 (</a:t>
            </a:r>
            <a:r>
              <a:rPr lang="ko-KR" altLang="en-US" sz="1800" b="1">
                <a:solidFill>
                  <a:srgbClr val="0066FF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비효율적 방법</a:t>
            </a:r>
            <a:r>
              <a:rPr lang="en-US" altLang="ko-KR" sz="1800" b="1">
                <a:solidFill>
                  <a:srgbClr val="0066FF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800">
                <a:latin typeface="Verdana" panose="020B0604030504040204" pitchFamily="34" charset="0"/>
                <a:ea typeface="굴림" panose="020B0600000101010101" pitchFamily="50" charset="-127"/>
              </a:rPr>
              <a:t>maxSum = -</a:t>
            </a:r>
            <a:r>
              <a:rPr lang="en-US" altLang="ko-KR" sz="1800">
                <a:latin typeface="Verdana" panose="020B0604030504040204" pitchFamily="34" charset="0"/>
                <a:ea typeface="굴림" panose="020B0600000101010101" pitchFamily="50" charset="-127"/>
                <a:sym typeface="Symbol" panose="05050102010706020507" pitchFamily="18" charset="2"/>
              </a:rPr>
              <a:t></a:t>
            </a:r>
            <a:r>
              <a:rPr lang="en-US" altLang="ko-KR" sz="1800">
                <a:latin typeface="Verdana" panose="020B0604030504040204" pitchFamily="34" charset="0"/>
                <a:ea typeface="굴림" panose="020B0600000101010101" pitchFamily="50" charset="-127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800">
                <a:latin typeface="Verdana" panose="020B0604030504040204" pitchFamily="34" charset="0"/>
                <a:ea typeface="굴림" panose="020B0600000101010101" pitchFamily="50" charset="-127"/>
              </a:rPr>
              <a:t>for i = 0 to n-1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800">
                <a:latin typeface="Verdana" panose="020B0604030504040204" pitchFamily="34" charset="0"/>
                <a:ea typeface="굴림" panose="020B0600000101010101" pitchFamily="50" charset="-127"/>
              </a:rPr>
              <a:t>  sum = 0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800">
                <a:latin typeface="Verdana" panose="020B0604030504040204" pitchFamily="34" charset="0"/>
                <a:ea typeface="굴림" panose="020B0600000101010101" pitchFamily="50" charset="-127"/>
              </a:rPr>
              <a:t>  for j = i to n-1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800">
                <a:latin typeface="Verdana" panose="020B0604030504040204" pitchFamily="34" charset="0"/>
                <a:ea typeface="굴림" panose="020B0600000101010101" pitchFamily="50" charset="-127"/>
              </a:rPr>
              <a:t>     sum = sum + num[j]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800">
                <a:latin typeface="Verdana" panose="020B0604030504040204" pitchFamily="34" charset="0"/>
                <a:ea typeface="굴림" panose="020B0600000101010101" pitchFamily="50" charset="-127"/>
              </a:rPr>
              <a:t>     if (maxSum &lt; sum)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800">
                <a:latin typeface="Verdana" panose="020B0604030504040204" pitchFamily="34" charset="0"/>
                <a:ea typeface="굴림" panose="020B0600000101010101" pitchFamily="50" charset="-127"/>
              </a:rPr>
              <a:t>          sum = maxSum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en-US" altLang="ko-KR" sz="1800"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ko-KR" altLang="en-US" sz="1800">
                <a:latin typeface="Verdana" panose="020B0604030504040204" pitchFamily="34" charset="0"/>
                <a:ea typeface="굴림" panose="020B0600000101010101" pitchFamily="50" charset="-127"/>
              </a:rPr>
              <a:t>시간복잡도</a:t>
            </a:r>
            <a:r>
              <a:rPr lang="en-US" altLang="ko-KR" sz="1800">
                <a:latin typeface="Verdana" panose="020B0604030504040204" pitchFamily="34" charset="0"/>
                <a:ea typeface="굴림" panose="020B0600000101010101" pitchFamily="50" charset="-127"/>
              </a:rPr>
              <a:t>: O(n</a:t>
            </a:r>
            <a:r>
              <a:rPr lang="en-US" altLang="ko-KR" sz="1800" baseline="30000">
                <a:latin typeface="Verdana" panose="020B0604030504040204" pitchFamily="34" charset="0"/>
                <a:ea typeface="굴림" panose="020B0600000101010101" pitchFamily="50" charset="-127"/>
              </a:rPr>
              <a:t>2</a:t>
            </a:r>
            <a:r>
              <a:rPr lang="en-US" altLang="ko-KR" sz="1800">
                <a:latin typeface="Verdana" panose="020B0604030504040204" pitchFamily="34" charset="0"/>
                <a:ea typeface="굴림" panose="020B0600000101010101" pitchFamily="50" charset="-127"/>
              </a:rPr>
              <a:t>)</a:t>
            </a:r>
            <a:endParaRPr lang="ko-KR" altLang="en-US" sz="1800" b="1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66E1752-234B-4C14-B867-4CE66126A9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80400" cy="685800"/>
          </a:xfrm>
        </p:spPr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연속하는 수들의 최대 합 구하기 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계속</a:t>
            </a:r>
            <a:r>
              <a:rPr lang="en-US" altLang="ko-KR">
                <a:ea typeface="굴림" panose="020B0600000101010101" pitchFamily="50" charset="-127"/>
              </a:rPr>
              <a:t>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2E87B1A-745A-40CC-9BFE-20858653DD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052513"/>
            <a:ext cx="8280400" cy="553878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sz="1800">
                <a:ea typeface="굴림" panose="020B0600000101010101" pitchFamily="50" charset="-127"/>
              </a:rPr>
              <a:t>문제</a:t>
            </a:r>
            <a:r>
              <a:rPr lang="en-US" altLang="ko-KR" sz="1800">
                <a:ea typeface="굴림" panose="020B0600000101010101" pitchFamily="50" charset="-127"/>
              </a:rPr>
              <a:t>: n</a:t>
            </a:r>
            <a:r>
              <a:rPr lang="ko-KR" altLang="en-US" sz="1800">
                <a:ea typeface="굴림" panose="020B0600000101010101" pitchFamily="50" charset="-127"/>
              </a:rPr>
              <a:t>개의 수 </a:t>
            </a:r>
            <a:r>
              <a:rPr lang="en-US" altLang="ko-KR" sz="1800">
                <a:ea typeface="굴림" panose="020B0600000101010101" pitchFamily="50" charset="-127"/>
              </a:rPr>
              <a:t>x</a:t>
            </a:r>
            <a:r>
              <a:rPr lang="en-US" altLang="ko-KR" sz="1800" baseline="-25000">
                <a:ea typeface="굴림" panose="020B0600000101010101" pitchFamily="50" charset="-127"/>
              </a:rPr>
              <a:t>0</a:t>
            </a:r>
            <a:r>
              <a:rPr lang="en-US" altLang="ko-KR" sz="1800">
                <a:ea typeface="굴림" panose="020B0600000101010101" pitchFamily="50" charset="-127"/>
              </a:rPr>
              <a:t>, x</a:t>
            </a:r>
            <a:r>
              <a:rPr lang="en-US" altLang="ko-KR" sz="1800" baseline="-25000">
                <a:ea typeface="굴림" panose="020B0600000101010101" pitchFamily="50" charset="-127"/>
              </a:rPr>
              <a:t>1</a:t>
            </a:r>
            <a:r>
              <a:rPr lang="en-US" altLang="ko-KR" sz="1800">
                <a:ea typeface="굴림" panose="020B0600000101010101" pitchFamily="50" charset="-127"/>
              </a:rPr>
              <a:t>, …, x</a:t>
            </a:r>
            <a:r>
              <a:rPr lang="en-US" altLang="ko-KR" sz="1800" baseline="-25000">
                <a:ea typeface="굴림" panose="020B0600000101010101" pitchFamily="50" charset="-127"/>
              </a:rPr>
              <a:t>n-1</a:t>
            </a:r>
            <a:r>
              <a:rPr lang="ko-KR" altLang="en-US" sz="1800">
                <a:ea typeface="굴림" panose="020B0600000101010101" pitchFamily="50" charset="-127"/>
              </a:rPr>
              <a:t>에 대하여</a:t>
            </a:r>
            <a:r>
              <a:rPr lang="en-US" altLang="ko-KR" sz="1800">
                <a:ea typeface="굴림" panose="020B0600000101010101" pitchFamily="50" charset="-127"/>
              </a:rPr>
              <a:t>, </a:t>
            </a:r>
            <a:r>
              <a:rPr lang="ko-KR" altLang="en-US" sz="1800">
                <a:ea typeface="굴림" panose="020B0600000101010101" pitchFamily="50" charset="-127"/>
              </a:rPr>
              <a:t>연속하는 수들의 최대 합을 구하라</a:t>
            </a:r>
            <a:r>
              <a:rPr lang="en-US" altLang="ko-KR" sz="1800">
                <a:ea typeface="굴림" panose="020B0600000101010101" pitchFamily="50" charset="-127"/>
              </a:rPr>
              <a:t>. (</a:t>
            </a:r>
            <a:r>
              <a:rPr lang="ko-KR" altLang="en-US" sz="1800">
                <a:ea typeface="굴림" panose="020B0600000101010101" pitchFamily="50" charset="-127"/>
              </a:rPr>
              <a:t>배열 </a:t>
            </a:r>
            <a:r>
              <a:rPr lang="en-US" altLang="ko-KR" sz="1800">
                <a:ea typeface="굴림" panose="020B0600000101010101" pitchFamily="50" charset="-127"/>
              </a:rPr>
              <a:t>num</a:t>
            </a:r>
            <a:r>
              <a:rPr lang="ko-KR" altLang="en-US" sz="1800">
                <a:ea typeface="굴림" panose="020B0600000101010101" pitchFamily="50" charset="-127"/>
              </a:rPr>
              <a:t>에 </a:t>
            </a:r>
            <a:r>
              <a:rPr lang="en-US" altLang="ko-KR" sz="1800">
                <a:ea typeface="굴림" panose="020B0600000101010101" pitchFamily="50" charset="-127"/>
              </a:rPr>
              <a:t>n </a:t>
            </a:r>
            <a:r>
              <a:rPr lang="ko-KR" altLang="en-US" sz="1800">
                <a:ea typeface="굴림" panose="020B0600000101010101" pitchFamily="50" charset="-127"/>
              </a:rPr>
              <a:t>개의 수들이 저장되어 있다</a:t>
            </a:r>
            <a:r>
              <a:rPr lang="en-US" altLang="ko-KR" sz="1800">
                <a:ea typeface="굴림" panose="020B0600000101010101" pitchFamily="50" charset="-127"/>
              </a:rPr>
              <a:t>.)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800" b="1">
                <a:solidFill>
                  <a:srgbClr val="0066FF"/>
                </a:solidFill>
                <a:ea typeface="굴림" panose="020B0600000101010101" pitchFamily="50" charset="-127"/>
              </a:rPr>
              <a:t>방법 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3: </a:t>
            </a:r>
            <a:r>
              <a:rPr lang="ko-KR" altLang="en-US" sz="1800" b="1">
                <a:solidFill>
                  <a:srgbClr val="0066FF"/>
                </a:solidFill>
                <a:ea typeface="굴림" panose="020B0600000101010101" pitchFamily="50" charset="-127"/>
              </a:rPr>
              <a:t>분할과 정복 알고리즘</a:t>
            </a:r>
            <a:endParaRPr lang="en-US" altLang="ko-KR" sz="1800" b="1">
              <a:solidFill>
                <a:srgbClr val="0066FF"/>
              </a:solidFill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mid: </a:t>
            </a:r>
            <a:r>
              <a:rPr lang="ko-KR" altLang="en-US" sz="1800">
                <a:ea typeface="굴림" panose="020B0600000101010101" pitchFamily="50" charset="-127"/>
              </a:rPr>
              <a:t>가운데 원소의 위치</a:t>
            </a: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800">
                <a:ea typeface="굴림" panose="020B0600000101010101" pitchFamily="50" charset="-127"/>
              </a:rPr>
              <a:t>배열의 원소들을 처음부터 </a:t>
            </a:r>
            <a:r>
              <a:rPr lang="en-US" altLang="ko-KR" sz="1800">
                <a:ea typeface="굴림" panose="020B0600000101010101" pitchFamily="50" charset="-127"/>
              </a:rPr>
              <a:t>mid</a:t>
            </a:r>
            <a:r>
              <a:rPr lang="ko-KR" altLang="en-US" sz="1800">
                <a:ea typeface="굴림" panose="020B0600000101010101" pitchFamily="50" charset="-127"/>
              </a:rPr>
              <a:t>까지 수들과 </a:t>
            </a:r>
            <a:r>
              <a:rPr lang="en-US" altLang="ko-KR" sz="1800">
                <a:ea typeface="굴림" panose="020B0600000101010101" pitchFamily="50" charset="-127"/>
              </a:rPr>
              <a:t>mid+1</a:t>
            </a:r>
            <a:r>
              <a:rPr lang="ko-KR" altLang="en-US" sz="1800">
                <a:ea typeface="굴림" panose="020B0600000101010101" pitchFamily="50" charset="-127"/>
              </a:rPr>
              <a:t>부터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마지막까지 수들로 나눈다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800">
                <a:ea typeface="굴림" panose="020B0600000101010101" pitchFamily="50" charset="-127"/>
              </a:rPr>
              <a:t>왼쪽 반</a:t>
            </a:r>
            <a:r>
              <a:rPr lang="en-US" altLang="ko-KR" sz="1800">
                <a:ea typeface="굴림" panose="020B0600000101010101" pitchFamily="50" charset="-127"/>
              </a:rPr>
              <a:t>(</a:t>
            </a:r>
            <a:r>
              <a:rPr lang="ko-KR" altLang="en-US" sz="1800">
                <a:ea typeface="굴림" panose="020B0600000101010101" pitchFamily="50" charset="-127"/>
              </a:rPr>
              <a:t>처음부터</a:t>
            </a:r>
            <a:r>
              <a:rPr lang="en-US" altLang="ko-KR" sz="1800">
                <a:ea typeface="굴림" panose="020B0600000101010101" pitchFamily="50" charset="-127"/>
              </a:rPr>
              <a:t> mid</a:t>
            </a:r>
            <a:r>
              <a:rPr lang="ko-KR" altLang="en-US" sz="1800">
                <a:ea typeface="굴림" panose="020B0600000101010101" pitchFamily="50" charset="-127"/>
              </a:rPr>
              <a:t>까지 수들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  <a:r>
              <a:rPr lang="ko-KR" altLang="en-US" sz="1800">
                <a:ea typeface="굴림" panose="020B0600000101010101" pitchFamily="50" charset="-127"/>
              </a:rPr>
              <a:t>의 </a:t>
            </a:r>
            <a:r>
              <a:rPr lang="en-US" altLang="ko-KR" sz="1800">
                <a:ea typeface="굴림" panose="020B0600000101010101" pitchFamily="50" charset="-127"/>
              </a:rPr>
              <a:t>(</a:t>
            </a:r>
            <a:r>
              <a:rPr lang="ko-KR" altLang="en-US" sz="1800">
                <a:ea typeface="굴림" panose="020B0600000101010101" pitchFamily="50" charset="-127"/>
              </a:rPr>
              <a:t>최적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  <a:r>
              <a:rPr lang="ko-KR" altLang="en-US" sz="1800">
                <a:ea typeface="굴림" panose="020B0600000101010101" pitchFamily="50" charset="-127"/>
              </a:rPr>
              <a:t>해를 구한다</a:t>
            </a:r>
            <a:r>
              <a:rPr lang="en-US" altLang="ko-KR" sz="1800">
                <a:ea typeface="굴림" panose="020B0600000101010101" pitchFamily="50" charset="-127"/>
              </a:rPr>
              <a:t>. </a:t>
            </a:r>
            <a:r>
              <a:rPr lang="ko-KR" altLang="en-US" sz="1800">
                <a:ea typeface="굴림" panose="020B0600000101010101" pitchFamily="50" charset="-127"/>
              </a:rPr>
              <a:t>이 해를 </a:t>
            </a:r>
            <a:r>
              <a:rPr lang="en-US" altLang="ko-KR" sz="1800">
                <a:ea typeface="굴림" panose="020B0600000101010101" pitchFamily="50" charset="-127"/>
              </a:rPr>
              <a:t>S1</a:t>
            </a:r>
            <a:r>
              <a:rPr lang="ko-KR" altLang="en-US" sz="1800">
                <a:ea typeface="굴림" panose="020B0600000101010101" pitchFamily="50" charset="-127"/>
              </a:rPr>
              <a:t>이라 하자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800">
                <a:ea typeface="굴림" panose="020B0600000101010101" pitchFamily="50" charset="-127"/>
              </a:rPr>
              <a:t>오른쪽 반</a:t>
            </a:r>
            <a:r>
              <a:rPr lang="en-US" altLang="ko-KR" sz="1800">
                <a:ea typeface="굴림" panose="020B0600000101010101" pitchFamily="50" charset="-127"/>
              </a:rPr>
              <a:t>(mid+1</a:t>
            </a:r>
            <a:r>
              <a:rPr lang="ko-KR" altLang="en-US" sz="1800">
                <a:ea typeface="굴림" panose="020B0600000101010101" pitchFamily="50" charset="-127"/>
              </a:rPr>
              <a:t>부터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마지막까지 수들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  <a:r>
              <a:rPr lang="ko-KR" altLang="en-US" sz="1800">
                <a:ea typeface="굴림" panose="020B0600000101010101" pitchFamily="50" charset="-127"/>
              </a:rPr>
              <a:t>의 </a:t>
            </a:r>
            <a:r>
              <a:rPr lang="en-US" altLang="ko-KR" sz="1800">
                <a:ea typeface="굴림" panose="020B0600000101010101" pitchFamily="50" charset="-127"/>
              </a:rPr>
              <a:t>(</a:t>
            </a:r>
            <a:r>
              <a:rPr lang="ko-KR" altLang="en-US" sz="1800">
                <a:ea typeface="굴림" panose="020B0600000101010101" pitchFamily="50" charset="-127"/>
              </a:rPr>
              <a:t>최적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  <a:r>
              <a:rPr lang="ko-KR" altLang="en-US" sz="1800">
                <a:ea typeface="굴림" panose="020B0600000101010101" pitchFamily="50" charset="-127"/>
              </a:rPr>
              <a:t>해를 구한다</a:t>
            </a:r>
            <a:r>
              <a:rPr lang="en-US" altLang="ko-KR" sz="1800">
                <a:ea typeface="굴림" panose="020B0600000101010101" pitchFamily="50" charset="-127"/>
              </a:rPr>
              <a:t>. </a:t>
            </a:r>
            <a:r>
              <a:rPr lang="ko-KR" altLang="en-US" sz="1800">
                <a:ea typeface="굴림" panose="020B0600000101010101" pitchFamily="50" charset="-127"/>
              </a:rPr>
              <a:t>이 해를 </a:t>
            </a:r>
            <a:r>
              <a:rPr lang="en-US" altLang="ko-KR" sz="1800">
                <a:ea typeface="굴림" panose="020B0600000101010101" pitchFamily="50" charset="-127"/>
              </a:rPr>
              <a:t>S2</a:t>
            </a:r>
            <a:r>
              <a:rPr lang="ko-KR" altLang="en-US" sz="1800">
                <a:ea typeface="굴림" panose="020B0600000101010101" pitchFamily="50" charset="-127"/>
              </a:rPr>
              <a:t>라 하자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800">
                <a:ea typeface="굴림" panose="020B0600000101010101" pitchFamily="50" charset="-127"/>
              </a:rPr>
              <a:t>중간에 걸쳐 있는</a:t>
            </a:r>
            <a:r>
              <a:rPr lang="en-US" altLang="ko-KR" sz="1800">
                <a:ea typeface="굴림" panose="020B0600000101010101" pitchFamily="50" charset="-127"/>
              </a:rPr>
              <a:t>(mid </a:t>
            </a:r>
            <a:r>
              <a:rPr lang="ko-KR" altLang="en-US" sz="1800">
                <a:ea typeface="굴림" panose="020B0600000101010101" pitchFamily="50" charset="-127"/>
              </a:rPr>
              <a:t>좌우로  연속하는 수들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  <a:r>
              <a:rPr lang="ko-KR" altLang="en-US" sz="1800">
                <a:ea typeface="굴림" panose="020B0600000101010101" pitchFamily="50" charset="-127"/>
              </a:rPr>
              <a:t>의 최적해를 구한다</a:t>
            </a:r>
            <a:r>
              <a:rPr lang="en-US" altLang="ko-KR" sz="1800">
                <a:ea typeface="굴림" panose="020B0600000101010101" pitchFamily="50" charset="-127"/>
              </a:rPr>
              <a:t>. </a:t>
            </a:r>
            <a:r>
              <a:rPr lang="ko-KR" altLang="en-US" sz="1800">
                <a:ea typeface="굴림" panose="020B0600000101010101" pitchFamily="50" charset="-127"/>
              </a:rPr>
              <a:t>이 해를 </a:t>
            </a:r>
            <a:r>
              <a:rPr lang="en-US" altLang="ko-KR" sz="1800">
                <a:ea typeface="굴림" panose="020B0600000101010101" pitchFamily="50" charset="-127"/>
              </a:rPr>
              <a:t>S3</a:t>
            </a:r>
            <a:r>
              <a:rPr lang="ko-KR" altLang="en-US" sz="1800">
                <a:ea typeface="굴림" panose="020B0600000101010101" pitchFamily="50" charset="-127"/>
              </a:rPr>
              <a:t>이라 하자</a:t>
            </a:r>
            <a:r>
              <a:rPr lang="en-US" altLang="ko-KR" sz="1800">
                <a:ea typeface="굴림" panose="020B0600000101010101" pitchFamily="50" charset="-127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S1, S2, S3</a:t>
            </a:r>
            <a:r>
              <a:rPr lang="ko-KR" altLang="en-US" sz="1800">
                <a:ea typeface="굴림" panose="020B0600000101010101" pitchFamily="50" charset="-127"/>
              </a:rPr>
              <a:t>중 좋은 해가 주어진 입력에 대한 </a:t>
            </a:r>
            <a:r>
              <a:rPr lang="en-US" altLang="ko-KR" sz="1800">
                <a:ea typeface="굴림" panose="020B0600000101010101" pitchFamily="50" charset="-127"/>
              </a:rPr>
              <a:t>(</a:t>
            </a:r>
            <a:r>
              <a:rPr lang="ko-KR" altLang="en-US" sz="1800">
                <a:ea typeface="굴림" panose="020B0600000101010101" pitchFamily="50" charset="-127"/>
              </a:rPr>
              <a:t>최적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  <a:r>
              <a:rPr lang="ko-KR" altLang="en-US" sz="1800">
                <a:ea typeface="굴림" panose="020B0600000101010101" pitchFamily="50" charset="-127"/>
              </a:rPr>
              <a:t>해이다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5AC8190-6E56-4FD7-A3FC-564CA2698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1" name="Rectangle 13">
            <a:extLst>
              <a:ext uri="{FF2B5EF4-FFF2-40B4-BE49-F238E27FC236}">
                <a16:creationId xmlns:a16="http://schemas.microsoft.com/office/drawing/2014/main" id="{495B3580-2E2A-4911-85DB-D2EAACA9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Rectangle 23">
            <a:extLst>
              <a:ext uri="{FF2B5EF4-FFF2-40B4-BE49-F238E27FC236}">
                <a16:creationId xmlns:a16="http://schemas.microsoft.com/office/drawing/2014/main" id="{51E2B174-0BDE-4055-AADF-F3E0B3D8E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A64454E7-1F33-4AE7-BE92-3B3F523818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08050"/>
            <a:ext cx="8280400" cy="573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600" u="sng">
                <a:ea typeface="굴림" panose="020B0600000101010101" pitchFamily="50" charset="-127"/>
              </a:rPr>
              <a:t>문제</a:t>
            </a:r>
            <a:r>
              <a:rPr lang="en-US" altLang="ko-KR" sz="1600" u="sng">
                <a:ea typeface="굴림" panose="020B0600000101010101" pitchFamily="50" charset="-127"/>
              </a:rPr>
              <a:t>:</a:t>
            </a:r>
            <a:r>
              <a:rPr lang="en-US" altLang="ko-KR" sz="1600">
                <a:ea typeface="굴림" panose="020B0600000101010101" pitchFamily="50" charset="-127"/>
              </a:rPr>
              <a:t> n</a:t>
            </a:r>
            <a:r>
              <a:rPr lang="ko-KR" altLang="en-US" sz="1600">
                <a:ea typeface="굴림" panose="020B0600000101010101" pitchFamily="50" charset="-127"/>
              </a:rPr>
              <a:t>개의 수 </a:t>
            </a:r>
            <a:r>
              <a:rPr lang="en-US" altLang="ko-KR" sz="1600">
                <a:ea typeface="굴림" panose="020B0600000101010101" pitchFamily="50" charset="-127"/>
              </a:rPr>
              <a:t>x</a:t>
            </a:r>
            <a:r>
              <a:rPr lang="en-US" altLang="ko-KR" sz="1600" baseline="-25000">
                <a:ea typeface="굴림" panose="020B0600000101010101" pitchFamily="50" charset="-127"/>
              </a:rPr>
              <a:t>0</a:t>
            </a:r>
            <a:r>
              <a:rPr lang="en-US" altLang="ko-KR" sz="1600">
                <a:ea typeface="굴림" panose="020B0600000101010101" pitchFamily="50" charset="-127"/>
              </a:rPr>
              <a:t>, x</a:t>
            </a:r>
            <a:r>
              <a:rPr lang="en-US" altLang="ko-KR" sz="1600" baseline="-25000">
                <a:ea typeface="굴림" panose="020B0600000101010101" pitchFamily="50" charset="-127"/>
              </a:rPr>
              <a:t>1</a:t>
            </a:r>
            <a:r>
              <a:rPr lang="en-US" altLang="ko-KR" sz="1600">
                <a:ea typeface="굴림" panose="020B0600000101010101" pitchFamily="50" charset="-127"/>
              </a:rPr>
              <a:t>, …, x</a:t>
            </a:r>
            <a:r>
              <a:rPr lang="en-US" altLang="ko-KR" sz="1600" baseline="-25000">
                <a:ea typeface="굴림" panose="020B0600000101010101" pitchFamily="50" charset="-127"/>
              </a:rPr>
              <a:t>n-1</a:t>
            </a:r>
            <a:r>
              <a:rPr lang="ko-KR" altLang="en-US" sz="1600">
                <a:ea typeface="굴림" panose="020B0600000101010101" pitchFamily="50" charset="-127"/>
              </a:rPr>
              <a:t>에 대하여</a:t>
            </a:r>
            <a:r>
              <a:rPr lang="en-US" altLang="ko-KR" sz="1600">
                <a:ea typeface="굴림" panose="020B0600000101010101" pitchFamily="50" charset="-127"/>
              </a:rPr>
              <a:t>, </a:t>
            </a:r>
            <a:r>
              <a:rPr lang="ko-KR" altLang="en-US" sz="1600">
                <a:ea typeface="굴림" panose="020B0600000101010101" pitchFamily="50" charset="-127"/>
              </a:rPr>
              <a:t>연속하는 수들의</a:t>
            </a:r>
            <a:r>
              <a:rPr lang="en-US" altLang="ko-KR" sz="1600">
                <a:ea typeface="굴림" panose="020B0600000101010101" pitchFamily="50" charset="-127"/>
              </a:rPr>
              <a:t> </a:t>
            </a:r>
            <a:r>
              <a:rPr lang="ko-KR" altLang="en-US" sz="1600">
                <a:ea typeface="굴림" panose="020B0600000101010101" pitchFamily="50" charset="-127"/>
              </a:rPr>
              <a:t>최대 합을 구하라</a:t>
            </a:r>
            <a:r>
              <a:rPr lang="en-US" altLang="ko-KR" sz="1600">
                <a:ea typeface="굴림" panose="020B0600000101010101" pitchFamily="50" charset="-127"/>
              </a:rPr>
              <a:t>. (</a:t>
            </a:r>
            <a:r>
              <a:rPr lang="ko-KR" altLang="en-US" sz="1600">
                <a:ea typeface="굴림" panose="020B0600000101010101" pitchFamily="50" charset="-127"/>
              </a:rPr>
              <a:t>배열 </a:t>
            </a:r>
            <a:r>
              <a:rPr lang="en-US" altLang="ko-KR" sz="1600">
                <a:ea typeface="굴림" panose="020B0600000101010101" pitchFamily="50" charset="-127"/>
              </a:rPr>
              <a:t>num</a:t>
            </a:r>
            <a:r>
              <a:rPr lang="ko-KR" altLang="en-US" sz="1600">
                <a:ea typeface="굴림" panose="020B0600000101010101" pitchFamily="50" charset="-127"/>
              </a:rPr>
              <a:t>에 </a:t>
            </a:r>
            <a:r>
              <a:rPr lang="en-US" altLang="ko-KR" sz="1600">
                <a:ea typeface="굴림" panose="020B0600000101010101" pitchFamily="50" charset="-127"/>
              </a:rPr>
              <a:t>n </a:t>
            </a:r>
            <a:r>
              <a:rPr lang="ko-KR" altLang="en-US" sz="1600">
                <a:ea typeface="굴림" panose="020B0600000101010101" pitchFamily="50" charset="-127"/>
              </a:rPr>
              <a:t>개의 수들이 저장되어 있다</a:t>
            </a:r>
            <a:r>
              <a:rPr lang="en-US" altLang="ko-KR" sz="1600">
                <a:ea typeface="굴림" panose="020B0600000101010101" pitchFamily="50" charset="-127"/>
              </a:rPr>
              <a:t>: x</a:t>
            </a:r>
            <a:r>
              <a:rPr lang="en-US" altLang="ko-KR" sz="1600" baseline="-25000">
                <a:ea typeface="굴림" panose="020B0600000101010101" pitchFamily="50" charset="-127"/>
              </a:rPr>
              <a:t>i</a:t>
            </a:r>
            <a:r>
              <a:rPr lang="ko-KR" altLang="en-US" sz="1600">
                <a:ea typeface="굴림" panose="020B0600000101010101" pitchFamily="50" charset="-127"/>
              </a:rPr>
              <a:t>는 배열 </a:t>
            </a:r>
            <a:r>
              <a:rPr lang="en-US" altLang="ko-KR" sz="1600">
                <a:ea typeface="굴림" panose="020B0600000101010101" pitchFamily="50" charset="-127"/>
              </a:rPr>
              <a:t>num[i]</a:t>
            </a:r>
            <a:r>
              <a:rPr lang="ko-KR" altLang="en-US" sz="1600">
                <a:ea typeface="굴림" panose="020B0600000101010101" pitchFamily="50" charset="-127"/>
              </a:rPr>
              <a:t>에 저장되어 있음</a:t>
            </a:r>
            <a:r>
              <a:rPr lang="en-US" altLang="ko-KR" sz="1600">
                <a:ea typeface="굴림" panose="020B0600000101010101" pitchFamily="50" charset="-127"/>
              </a:rPr>
              <a:t>.)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endParaRPr lang="ko-KR" altLang="en-US" sz="16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ko-KR" altLang="en-US" sz="1600" b="1">
                <a:solidFill>
                  <a:srgbClr val="0066FF"/>
                </a:solidFill>
                <a:ea typeface="굴림" panose="020B0600000101010101" pitchFamily="50" charset="-127"/>
              </a:rPr>
              <a:t>방법 </a:t>
            </a:r>
            <a:r>
              <a:rPr lang="en-US" altLang="ko-KR" sz="1600" b="1">
                <a:solidFill>
                  <a:srgbClr val="0066FF"/>
                </a:solidFill>
                <a:ea typeface="굴림" panose="020B0600000101010101" pitchFamily="50" charset="-127"/>
              </a:rPr>
              <a:t>4 (</a:t>
            </a:r>
            <a:r>
              <a:rPr lang="ko-KR" altLang="en-US" sz="1600" b="1">
                <a:solidFill>
                  <a:srgbClr val="0066FF"/>
                </a:solidFill>
                <a:ea typeface="굴림" panose="020B0600000101010101" pitchFamily="50" charset="-127"/>
              </a:rPr>
              <a:t>효율적 방법</a:t>
            </a:r>
            <a:r>
              <a:rPr lang="en-US" altLang="ko-KR" sz="1600" b="1">
                <a:solidFill>
                  <a:srgbClr val="0066FF"/>
                </a:solidFill>
                <a:ea typeface="굴림" panose="020B0600000101010101" pitchFamily="50" charset="-127"/>
              </a:rPr>
              <a:t>) – </a:t>
            </a:r>
            <a:r>
              <a:rPr lang="ko-KR" altLang="en-US" sz="1600" b="1">
                <a:solidFill>
                  <a:srgbClr val="0066FF"/>
                </a:solidFill>
                <a:ea typeface="굴림" panose="020B0600000101010101" pitchFamily="50" charset="-127"/>
              </a:rPr>
              <a:t>동적계획법</a:t>
            </a:r>
          </a:p>
          <a:p>
            <a:pPr>
              <a:lnSpc>
                <a:spcPct val="90000"/>
              </a:lnSpc>
            </a:pPr>
            <a:endParaRPr lang="en-US" altLang="ko-KR" sz="160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0066FF"/>
                </a:solidFill>
                <a:ea typeface="굴림" panose="020B0600000101010101" pitchFamily="50" charset="-127"/>
              </a:rPr>
              <a:t>(1) </a:t>
            </a:r>
            <a:r>
              <a:rPr lang="ko-KR" altLang="en-US" sz="1600" b="1" u="sng">
                <a:solidFill>
                  <a:srgbClr val="0066FF"/>
                </a:solidFill>
                <a:ea typeface="굴림" panose="020B0600000101010101" pitchFamily="50" charset="-127"/>
              </a:rPr>
              <a:t>부분문제</a:t>
            </a:r>
            <a:r>
              <a:rPr lang="en-US" altLang="ko-KR" sz="1600" b="1" u="sng">
                <a:solidFill>
                  <a:srgbClr val="0066FF"/>
                </a:solidFill>
                <a:ea typeface="굴림" panose="020B0600000101010101" pitchFamily="50" charset="-127"/>
              </a:rPr>
              <a:t>:</a:t>
            </a:r>
            <a:r>
              <a:rPr lang="en-US" altLang="ko-KR" sz="1600" b="1">
                <a:ea typeface="굴림" panose="020B0600000101010101" pitchFamily="50" charset="-127"/>
              </a:rPr>
              <a:t> </a:t>
            </a:r>
            <a:r>
              <a:rPr lang="en-US" altLang="ko-KR" sz="1600">
                <a:ea typeface="굴림" panose="020B0600000101010101" pitchFamily="50" charset="-127"/>
              </a:rPr>
              <a:t>x</a:t>
            </a:r>
            <a:r>
              <a:rPr lang="en-US" altLang="ko-KR" sz="1600" baseline="-25000">
                <a:ea typeface="굴림" panose="020B0600000101010101" pitchFamily="50" charset="-127"/>
              </a:rPr>
              <a:t>0</a:t>
            </a:r>
            <a:r>
              <a:rPr lang="en-US" altLang="ko-KR" sz="1600">
                <a:ea typeface="굴림" panose="020B0600000101010101" pitchFamily="50" charset="-127"/>
              </a:rPr>
              <a:t>, x</a:t>
            </a:r>
            <a:r>
              <a:rPr lang="en-US" altLang="ko-KR" sz="1600" baseline="-25000">
                <a:ea typeface="굴림" panose="020B0600000101010101" pitchFamily="50" charset="-127"/>
              </a:rPr>
              <a:t>1</a:t>
            </a:r>
            <a:r>
              <a:rPr lang="en-US" altLang="ko-KR" sz="1600">
                <a:ea typeface="굴림" panose="020B0600000101010101" pitchFamily="50" charset="-127"/>
              </a:rPr>
              <a:t>,…, x</a:t>
            </a:r>
            <a:r>
              <a:rPr lang="en-US" altLang="ko-KR" sz="1600" baseline="-25000">
                <a:ea typeface="굴림" panose="020B0600000101010101" pitchFamily="50" charset="-127"/>
              </a:rPr>
              <a:t>i</a:t>
            </a:r>
            <a:r>
              <a:rPr lang="ko-KR" altLang="en-US" sz="1600">
                <a:ea typeface="굴림" panose="020B0600000101010101" pitchFamily="50" charset="-127"/>
              </a:rPr>
              <a:t>에 대하여 </a:t>
            </a:r>
            <a:r>
              <a:rPr lang="en-US" altLang="ko-KR" sz="1600">
                <a:ea typeface="굴림" panose="020B0600000101010101" pitchFamily="50" charset="-127"/>
              </a:rPr>
              <a:t>x</a:t>
            </a:r>
            <a:r>
              <a:rPr lang="en-US" altLang="ko-KR" sz="1600" baseline="-25000">
                <a:ea typeface="굴림" panose="020B0600000101010101" pitchFamily="50" charset="-127"/>
              </a:rPr>
              <a:t>i</a:t>
            </a:r>
            <a:r>
              <a:rPr lang="ko-KR" altLang="en-US" sz="1600">
                <a:ea typeface="굴림" panose="020B0600000101010101" pitchFamily="50" charset="-127"/>
              </a:rPr>
              <a:t>에서 끝나는 연속하는 수들의</a:t>
            </a:r>
            <a:r>
              <a:rPr lang="en-US" altLang="ko-KR" sz="1600">
                <a:ea typeface="굴림" panose="020B0600000101010101" pitchFamily="50" charset="-127"/>
              </a:rPr>
              <a:t> </a:t>
            </a:r>
            <a:r>
              <a:rPr lang="ko-KR" altLang="en-US" sz="1600">
                <a:ea typeface="굴림" panose="020B0600000101010101" pitchFamily="50" charset="-127"/>
              </a:rPr>
              <a:t>최대 합을 구하라</a:t>
            </a:r>
            <a:r>
              <a:rPr lang="en-US" altLang="ko-KR" sz="1600"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-  </a:t>
            </a:r>
            <a:r>
              <a:rPr lang="ko-KR" altLang="en-US" sz="1600">
                <a:ea typeface="굴림" panose="020B0600000101010101" pitchFamily="50" charset="-127"/>
              </a:rPr>
              <a:t>재귀적</a:t>
            </a:r>
            <a:r>
              <a:rPr lang="en-US" altLang="ko-KR" sz="1600">
                <a:ea typeface="굴림" panose="020B0600000101010101" pitchFamily="50" charset="-127"/>
              </a:rPr>
              <a:t> </a:t>
            </a:r>
            <a:r>
              <a:rPr lang="ko-KR" altLang="en-US" sz="1600">
                <a:ea typeface="굴림" panose="020B0600000101010101" pitchFamily="50" charset="-127"/>
              </a:rPr>
              <a:t>해를 고안</a:t>
            </a:r>
            <a:r>
              <a:rPr lang="en-US" altLang="ko-KR" sz="1600">
                <a:ea typeface="굴림" panose="020B0600000101010101" pitchFamily="50" charset="-127"/>
              </a:rPr>
              <a:t>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0066FF"/>
                </a:solidFill>
                <a:ea typeface="굴림" panose="020B0600000101010101" pitchFamily="50" charset="-127"/>
              </a:rPr>
              <a:t>(2) </a:t>
            </a:r>
            <a:r>
              <a:rPr lang="ko-KR" altLang="en-US" sz="1600" b="1" u="sng">
                <a:solidFill>
                  <a:srgbClr val="0066FF"/>
                </a:solidFill>
                <a:ea typeface="굴림" panose="020B0600000101010101" pitchFamily="50" charset="-127"/>
              </a:rPr>
              <a:t>부분문제  </a:t>
            </a:r>
            <a:r>
              <a:rPr lang="en-US" altLang="ko-KR" sz="1600" b="1" u="sng">
                <a:solidFill>
                  <a:srgbClr val="0066FF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b="1" u="sng">
                <a:solidFill>
                  <a:srgbClr val="0066FF"/>
                </a:solidFill>
                <a:ea typeface="굴림" panose="020B0600000101010101" pitchFamily="50" charset="-127"/>
              </a:rPr>
              <a:t>최적</a:t>
            </a:r>
            <a:r>
              <a:rPr lang="en-US" altLang="ko-KR" sz="1600" b="1" u="sng">
                <a:solidFill>
                  <a:srgbClr val="0066FF"/>
                </a:solidFill>
                <a:ea typeface="굴림" panose="020B0600000101010101" pitchFamily="50" charset="-127"/>
              </a:rPr>
              <a:t>) </a:t>
            </a:r>
            <a:r>
              <a:rPr lang="ko-KR" altLang="en-US" sz="1600" b="1" u="sng">
                <a:solidFill>
                  <a:srgbClr val="0066FF"/>
                </a:solidFill>
                <a:ea typeface="굴림" panose="020B0600000101010101" pitchFamily="50" charset="-127"/>
              </a:rPr>
              <a:t>해의 목적함수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600">
                <a:ea typeface="굴림" panose="020B0600000101010101" pitchFamily="50" charset="-127"/>
              </a:rPr>
              <a:t>       </a:t>
            </a:r>
            <a:r>
              <a:rPr lang="en-US" altLang="ko-KR" sz="1600">
                <a:ea typeface="굴림" panose="020B0600000101010101" pitchFamily="50" charset="-127"/>
              </a:rPr>
              <a:t>sum[i] = x</a:t>
            </a:r>
            <a:r>
              <a:rPr lang="en-US" altLang="ko-KR" sz="1600" baseline="-25000">
                <a:ea typeface="굴림" panose="020B0600000101010101" pitchFamily="50" charset="-127"/>
              </a:rPr>
              <a:t>0</a:t>
            </a:r>
            <a:r>
              <a:rPr lang="en-US" altLang="ko-KR" sz="1600">
                <a:ea typeface="굴림" panose="020B0600000101010101" pitchFamily="50" charset="-127"/>
              </a:rPr>
              <a:t>, x</a:t>
            </a:r>
            <a:r>
              <a:rPr lang="en-US" altLang="ko-KR" sz="1600" baseline="-25000">
                <a:ea typeface="굴림" panose="020B0600000101010101" pitchFamily="50" charset="-127"/>
              </a:rPr>
              <a:t>1</a:t>
            </a:r>
            <a:r>
              <a:rPr lang="en-US" altLang="ko-KR" sz="1600">
                <a:ea typeface="굴림" panose="020B0600000101010101" pitchFamily="50" charset="-127"/>
              </a:rPr>
              <a:t>,…, x</a:t>
            </a:r>
            <a:r>
              <a:rPr lang="en-US" altLang="ko-KR" sz="1600" baseline="-25000">
                <a:ea typeface="굴림" panose="020B0600000101010101" pitchFamily="50" charset="-127"/>
              </a:rPr>
              <a:t>i</a:t>
            </a:r>
            <a:r>
              <a:rPr lang="ko-KR" altLang="en-US" sz="1600">
                <a:ea typeface="굴림" panose="020B0600000101010101" pitchFamily="50" charset="-127"/>
              </a:rPr>
              <a:t>에 대하여 </a:t>
            </a:r>
            <a:r>
              <a:rPr lang="en-US" altLang="ko-KR" sz="1600">
                <a:ea typeface="굴림" panose="020B0600000101010101" pitchFamily="50" charset="-127"/>
              </a:rPr>
              <a:t>x</a:t>
            </a:r>
            <a:r>
              <a:rPr lang="en-US" altLang="ko-KR" sz="1600" baseline="-25000">
                <a:ea typeface="굴림" panose="020B0600000101010101" pitchFamily="50" charset="-127"/>
              </a:rPr>
              <a:t>i</a:t>
            </a:r>
            <a:r>
              <a:rPr lang="ko-KR" altLang="en-US" sz="1600">
                <a:ea typeface="굴림" panose="020B0600000101010101" pitchFamily="50" charset="-127"/>
              </a:rPr>
              <a:t>에서 끝나는 연속하는 수들의 최대 합</a:t>
            </a:r>
          </a:p>
          <a:p>
            <a:pPr>
              <a:lnSpc>
                <a:spcPct val="90000"/>
              </a:lnSpc>
            </a:pPr>
            <a:endParaRPr lang="ko-KR" altLang="en-US" sz="160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0066FF"/>
                </a:solidFill>
                <a:ea typeface="굴림" panose="020B0600000101010101" pitchFamily="50" charset="-127"/>
              </a:rPr>
              <a:t>(3) </a:t>
            </a:r>
            <a:r>
              <a:rPr lang="ko-KR" altLang="en-US" sz="1600" b="1" u="sng">
                <a:solidFill>
                  <a:srgbClr val="0066FF"/>
                </a:solidFill>
                <a:ea typeface="굴림" panose="020B0600000101010101" pitchFamily="50" charset="-127"/>
              </a:rPr>
              <a:t>주어진 문제 </a:t>
            </a:r>
            <a:r>
              <a:rPr lang="en-US" altLang="ko-KR" sz="1600" b="1" u="sng">
                <a:solidFill>
                  <a:srgbClr val="0066FF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b="1" u="sng">
                <a:solidFill>
                  <a:srgbClr val="0066FF"/>
                </a:solidFill>
                <a:ea typeface="굴림" panose="020B0600000101010101" pitchFamily="50" charset="-127"/>
              </a:rPr>
              <a:t>최적</a:t>
            </a:r>
            <a:r>
              <a:rPr lang="en-US" altLang="ko-KR" sz="1600" b="1" u="sng">
                <a:solidFill>
                  <a:srgbClr val="0066FF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b="1" u="sng">
                <a:solidFill>
                  <a:srgbClr val="0066FF"/>
                </a:solidFill>
                <a:ea typeface="굴림" panose="020B0600000101010101" pitchFamily="50" charset="-127"/>
              </a:rPr>
              <a:t>해의 목적함수</a:t>
            </a:r>
            <a:r>
              <a:rPr lang="en-US" altLang="ko-KR" sz="1600" b="1" u="sng">
                <a:solidFill>
                  <a:srgbClr val="0066FF"/>
                </a:solidFill>
                <a:ea typeface="굴림" panose="020B0600000101010101" pitchFamily="50" charset="-127"/>
              </a:rPr>
              <a:t>:</a:t>
            </a:r>
            <a:r>
              <a:rPr lang="en-US" altLang="ko-KR" sz="1600">
                <a:ea typeface="굴림" panose="020B0600000101010101" pitchFamily="50" charset="-127"/>
              </a:rPr>
              <a:t> max {sum[i]}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                                                     0</a:t>
            </a:r>
            <a:r>
              <a:rPr lang="en-US" altLang="ko-KR" sz="1600"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1600">
                <a:ea typeface="굴림" panose="020B0600000101010101" pitchFamily="50" charset="-127"/>
              </a:rPr>
              <a:t>i</a:t>
            </a:r>
            <a:r>
              <a:rPr lang="en-US" altLang="ko-KR" sz="1600"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1600">
                <a:ea typeface="굴림" panose="020B0600000101010101" pitchFamily="50" charset="-127"/>
              </a:rPr>
              <a:t>n-1</a:t>
            </a:r>
          </a:p>
          <a:p>
            <a:pPr>
              <a:lnSpc>
                <a:spcPct val="90000"/>
              </a:lnSpc>
            </a:pPr>
            <a:endParaRPr lang="en-US" altLang="ko-KR" sz="160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0066FF"/>
                </a:solidFill>
                <a:ea typeface="굴림" panose="020B0600000101010101" pitchFamily="50" charset="-127"/>
              </a:rPr>
              <a:t>(4) </a:t>
            </a:r>
            <a:r>
              <a:rPr lang="ko-KR" altLang="en-US" sz="1600" b="1" u="sng">
                <a:solidFill>
                  <a:srgbClr val="0066FF"/>
                </a:solidFill>
                <a:ea typeface="굴림" panose="020B0600000101010101" pitchFamily="50" charset="-127"/>
              </a:rPr>
              <a:t>부분문제  </a:t>
            </a:r>
            <a:r>
              <a:rPr lang="en-US" altLang="ko-KR" sz="1600" b="1" u="sng">
                <a:solidFill>
                  <a:srgbClr val="0066FF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b="1" u="sng">
                <a:solidFill>
                  <a:srgbClr val="0066FF"/>
                </a:solidFill>
                <a:ea typeface="굴림" panose="020B0600000101010101" pitchFamily="50" charset="-127"/>
              </a:rPr>
              <a:t>최적</a:t>
            </a:r>
            <a:r>
              <a:rPr lang="en-US" altLang="ko-KR" sz="1600" b="1" u="sng">
                <a:solidFill>
                  <a:srgbClr val="0066FF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b="1" u="sng">
                <a:solidFill>
                  <a:srgbClr val="0066FF"/>
                </a:solidFill>
                <a:ea typeface="굴림" panose="020B0600000101010101" pitchFamily="50" charset="-127"/>
              </a:rPr>
              <a:t>해의 목적함수에 대한 점화식</a:t>
            </a:r>
            <a:r>
              <a:rPr lang="en-US" altLang="ko-KR" sz="1600" b="1" u="sng">
                <a:solidFill>
                  <a:srgbClr val="0066FF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b="1" u="sng">
                <a:solidFill>
                  <a:srgbClr val="0066FF"/>
                </a:solidFill>
                <a:ea typeface="굴림" panose="020B0600000101010101" pitchFamily="50" charset="-127"/>
              </a:rPr>
              <a:t>재귀식</a:t>
            </a:r>
            <a:r>
              <a:rPr lang="en-US" altLang="ko-KR" sz="1600" b="1" u="sng">
                <a:solidFill>
                  <a:srgbClr val="0066FF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>
                <a:ea typeface="굴림" panose="020B0600000101010101" pitchFamily="50" charset="-127"/>
              </a:rPr>
              <a:t> </a:t>
            </a:r>
            <a:r>
              <a:rPr lang="en-US" altLang="ko-KR" sz="1600">
                <a:ea typeface="굴림" panose="020B0600000101010101" pitchFamily="50" charset="-127"/>
              </a:rPr>
              <a:t>(recurrence relation)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600">
                <a:ea typeface="굴림" panose="020B0600000101010101" pitchFamily="50" charset="-127"/>
              </a:rPr>
              <a:t>                  </a:t>
            </a:r>
            <a:r>
              <a:rPr lang="en-US" altLang="ko-KR" sz="1600">
                <a:ea typeface="굴림" panose="020B0600000101010101" pitchFamily="50" charset="-127"/>
              </a:rPr>
              <a:t>sum[i]= sum[i-1] + num[i], if sum[i-1] &gt;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                       num[i]                 , otherwise</a:t>
            </a:r>
          </a:p>
          <a:p>
            <a:pPr>
              <a:lnSpc>
                <a:spcPct val="90000"/>
              </a:lnSpc>
            </a:pPr>
            <a:endParaRPr lang="ko-KR" altLang="en-US" sz="160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1600">
                <a:ea typeface="굴림" panose="020B0600000101010101" pitchFamily="50" charset="-127"/>
              </a:rPr>
              <a:t>시간복잡도</a:t>
            </a:r>
            <a:r>
              <a:rPr lang="en-US" altLang="ko-KR" sz="1600">
                <a:ea typeface="굴림" panose="020B0600000101010101" pitchFamily="50" charset="-127"/>
              </a:rPr>
              <a:t>: O(n)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B9A66B23-8809-4187-AA67-C8F6C68B9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4" name="Rectangle 13">
            <a:extLst>
              <a:ext uri="{FF2B5EF4-FFF2-40B4-BE49-F238E27FC236}">
                <a16:creationId xmlns:a16="http://schemas.microsoft.com/office/drawing/2014/main" id="{C2045F30-F95B-4E73-8359-342737BFD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7B4A5134-A108-4175-93B4-6C642D8BA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8064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ea typeface="굴림" panose="020B0600000101010101" pitchFamily="50" charset="-127"/>
              </a:rPr>
              <a:t>연속하는 수들의 최대 합 구하기</a:t>
            </a:r>
            <a:r>
              <a:rPr lang="en-US" altLang="ko-KR" sz="3600">
                <a:ea typeface="굴림" panose="020B0600000101010101" pitchFamily="50" charset="-127"/>
              </a:rPr>
              <a:t>(</a:t>
            </a:r>
            <a:r>
              <a:rPr lang="ko-KR" altLang="en-US" sz="3600">
                <a:ea typeface="굴림" panose="020B0600000101010101" pitchFamily="50" charset="-127"/>
              </a:rPr>
              <a:t>계속</a:t>
            </a:r>
            <a:r>
              <a:rPr lang="en-US" altLang="ko-KR" sz="3600">
                <a:ea typeface="굴림" panose="020B0600000101010101" pitchFamily="50" charset="-127"/>
              </a:rPr>
              <a:t>)</a:t>
            </a:r>
            <a:endParaRPr lang="ko-KR" altLang="en-US" sz="36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B16BD3F3-C48A-490F-8ED5-B49C81A66E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30325"/>
            <a:ext cx="8280400" cy="49180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sz="1400" u="sng" dirty="0">
                <a:ea typeface="굴림" pitchFamily="50" charset="-127"/>
              </a:rPr>
              <a:t>문제</a:t>
            </a:r>
            <a:r>
              <a:rPr lang="en-US" altLang="ko-KR" sz="1400" u="sng" dirty="0">
                <a:ea typeface="굴림" pitchFamily="50" charset="-127"/>
              </a:rPr>
              <a:t>:</a:t>
            </a:r>
            <a:r>
              <a:rPr lang="en-US" altLang="ko-KR" sz="1400" dirty="0">
                <a:ea typeface="굴림" pitchFamily="50" charset="-127"/>
              </a:rPr>
              <a:t> n</a:t>
            </a:r>
            <a:r>
              <a:rPr lang="ko-KR" altLang="en-US" sz="1400" dirty="0">
                <a:ea typeface="굴림" pitchFamily="50" charset="-127"/>
              </a:rPr>
              <a:t>개의 수 </a:t>
            </a:r>
            <a:r>
              <a:rPr lang="en-US" altLang="ko-KR" sz="1400" dirty="0">
                <a:ea typeface="굴림" pitchFamily="50" charset="-127"/>
              </a:rPr>
              <a:t>x</a:t>
            </a:r>
            <a:r>
              <a:rPr lang="en-US" altLang="ko-KR" sz="1400" baseline="-25000" dirty="0">
                <a:ea typeface="굴림" pitchFamily="50" charset="-127"/>
              </a:rPr>
              <a:t>0</a:t>
            </a:r>
            <a:r>
              <a:rPr lang="en-US" altLang="ko-KR" sz="1400" dirty="0">
                <a:ea typeface="굴림" pitchFamily="50" charset="-127"/>
              </a:rPr>
              <a:t>, x</a:t>
            </a:r>
            <a:r>
              <a:rPr lang="en-US" altLang="ko-KR" sz="1400" baseline="-25000" dirty="0">
                <a:ea typeface="굴림" pitchFamily="50" charset="-127"/>
              </a:rPr>
              <a:t>1</a:t>
            </a:r>
            <a:r>
              <a:rPr lang="en-US" altLang="ko-KR" sz="1400" dirty="0">
                <a:ea typeface="굴림" pitchFamily="50" charset="-127"/>
              </a:rPr>
              <a:t>, …, x</a:t>
            </a:r>
            <a:r>
              <a:rPr lang="en-US" altLang="ko-KR" sz="1400" baseline="-25000" dirty="0">
                <a:ea typeface="굴림" pitchFamily="50" charset="-127"/>
              </a:rPr>
              <a:t>n-1</a:t>
            </a:r>
            <a:r>
              <a:rPr lang="ko-KR" altLang="en-US" sz="1400" dirty="0">
                <a:ea typeface="굴림" pitchFamily="50" charset="-127"/>
              </a:rPr>
              <a:t>에 대하여</a:t>
            </a:r>
            <a:r>
              <a:rPr lang="en-US" altLang="ko-KR" sz="1400" dirty="0">
                <a:ea typeface="굴림" pitchFamily="50" charset="-127"/>
              </a:rPr>
              <a:t>, </a:t>
            </a:r>
            <a:r>
              <a:rPr lang="ko-KR" altLang="en-US" sz="1400" dirty="0">
                <a:ea typeface="굴림" pitchFamily="50" charset="-127"/>
              </a:rPr>
              <a:t>연속하는 수들의 최대 합을 구하라</a:t>
            </a:r>
            <a:r>
              <a:rPr lang="en-US" altLang="ko-KR" sz="1400" dirty="0">
                <a:ea typeface="굴림" pitchFamily="50" charset="-127"/>
              </a:rPr>
              <a:t>. (</a:t>
            </a:r>
            <a:r>
              <a:rPr lang="ko-KR" altLang="en-US" sz="1400" dirty="0">
                <a:ea typeface="굴림" pitchFamily="50" charset="-127"/>
              </a:rPr>
              <a:t>배열 </a:t>
            </a:r>
            <a:r>
              <a:rPr lang="en-US" altLang="ko-KR" sz="1400" dirty="0" err="1">
                <a:ea typeface="굴림" pitchFamily="50" charset="-127"/>
              </a:rPr>
              <a:t>num</a:t>
            </a:r>
            <a:r>
              <a:rPr lang="ko-KR" altLang="en-US" sz="1400" dirty="0">
                <a:ea typeface="굴림" pitchFamily="50" charset="-127"/>
              </a:rPr>
              <a:t>에 </a:t>
            </a:r>
            <a:r>
              <a:rPr lang="en-US" altLang="ko-KR" sz="1400" dirty="0">
                <a:ea typeface="굴림" pitchFamily="50" charset="-127"/>
              </a:rPr>
              <a:t>n </a:t>
            </a:r>
            <a:r>
              <a:rPr lang="ko-KR" altLang="en-US" sz="1400" dirty="0">
                <a:ea typeface="굴림" pitchFamily="50" charset="-127"/>
              </a:rPr>
              <a:t>개의 수들이 저장되어 있다</a:t>
            </a:r>
            <a:r>
              <a:rPr lang="en-US" altLang="ko-KR" sz="1400" dirty="0">
                <a:ea typeface="굴림" pitchFamily="50" charset="-127"/>
              </a:rPr>
              <a:t>: x</a:t>
            </a:r>
            <a:r>
              <a:rPr lang="en-US" altLang="ko-KR" sz="1400" baseline="-25000" dirty="0">
                <a:ea typeface="굴림" pitchFamily="50" charset="-127"/>
              </a:rPr>
              <a:t>i</a:t>
            </a:r>
            <a:r>
              <a:rPr lang="ko-KR" altLang="en-US" sz="1400" dirty="0">
                <a:ea typeface="굴림" pitchFamily="50" charset="-127"/>
              </a:rPr>
              <a:t>는 배열 </a:t>
            </a:r>
            <a:r>
              <a:rPr lang="en-US" altLang="ko-KR" sz="1400" dirty="0" err="1">
                <a:ea typeface="굴림" pitchFamily="50" charset="-127"/>
              </a:rPr>
              <a:t>num</a:t>
            </a:r>
            <a:r>
              <a:rPr lang="en-US" altLang="ko-KR" sz="1400" dirty="0">
                <a:ea typeface="굴림" pitchFamily="50" charset="-127"/>
              </a:rPr>
              <a:t>[</a:t>
            </a:r>
            <a:r>
              <a:rPr lang="en-US" altLang="ko-KR" sz="1400" dirty="0" err="1">
                <a:ea typeface="굴림" pitchFamily="50" charset="-127"/>
              </a:rPr>
              <a:t>i</a:t>
            </a:r>
            <a:r>
              <a:rPr lang="en-US" altLang="ko-KR" sz="1400" dirty="0">
                <a:ea typeface="굴림" pitchFamily="50" charset="-127"/>
              </a:rPr>
              <a:t>]</a:t>
            </a:r>
            <a:r>
              <a:rPr lang="ko-KR" altLang="en-US" sz="1400" dirty="0">
                <a:ea typeface="굴림" pitchFamily="50" charset="-127"/>
              </a:rPr>
              <a:t>에 저장되어 있음</a:t>
            </a:r>
            <a:r>
              <a:rPr lang="en-US" altLang="ko-KR" sz="1400" dirty="0">
                <a:ea typeface="굴림" pitchFamily="50" charset="-127"/>
              </a:rPr>
              <a:t>.)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ko-KR" altLang="en-US" sz="1400" dirty="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ko-KR" altLang="en-US" sz="1400" b="1" dirty="0">
                <a:solidFill>
                  <a:srgbClr val="0066FF"/>
                </a:solidFill>
                <a:ea typeface="굴림" pitchFamily="50" charset="-127"/>
              </a:rPr>
              <a:t>방법 </a:t>
            </a:r>
            <a:r>
              <a:rPr lang="en-US" altLang="ko-KR" sz="1400" b="1" dirty="0">
                <a:solidFill>
                  <a:srgbClr val="0066FF"/>
                </a:solidFill>
                <a:ea typeface="굴림" pitchFamily="50" charset="-127"/>
              </a:rPr>
              <a:t>4 (</a:t>
            </a:r>
            <a:r>
              <a:rPr lang="ko-KR" altLang="en-US" sz="1400" b="1" dirty="0">
                <a:solidFill>
                  <a:srgbClr val="0066FF"/>
                </a:solidFill>
                <a:ea typeface="굴림" pitchFamily="50" charset="-127"/>
              </a:rPr>
              <a:t>효율적 방법</a:t>
            </a:r>
            <a:r>
              <a:rPr lang="en-US" altLang="ko-KR" sz="1400" b="1" dirty="0">
                <a:solidFill>
                  <a:srgbClr val="0066FF"/>
                </a:solidFill>
                <a:ea typeface="굴림" pitchFamily="50" charset="-127"/>
              </a:rPr>
              <a:t>) – </a:t>
            </a:r>
            <a:r>
              <a:rPr lang="ko-KR" altLang="en-US" sz="1400" b="1" dirty="0" err="1">
                <a:solidFill>
                  <a:srgbClr val="0066FF"/>
                </a:solidFill>
                <a:ea typeface="굴림" pitchFamily="50" charset="-127"/>
              </a:rPr>
              <a:t>동적계획법</a:t>
            </a:r>
            <a:endParaRPr lang="ko-KR" altLang="en-US" sz="1400" b="1" dirty="0">
              <a:solidFill>
                <a:srgbClr val="0066FF"/>
              </a:solidFill>
              <a:ea typeface="굴림" pitchFamily="50" charset="-127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1400" dirty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AutoNum type="arabicParenBoth"/>
              <a:defRPr/>
            </a:pPr>
            <a:r>
              <a:rPr lang="ko-KR" altLang="en-US" sz="1400" b="1" u="sng" dirty="0">
                <a:solidFill>
                  <a:srgbClr val="0066FF"/>
                </a:solidFill>
                <a:ea typeface="굴림" pitchFamily="50" charset="-127"/>
              </a:rPr>
              <a:t>부분문제</a:t>
            </a:r>
            <a:r>
              <a:rPr lang="en-US" altLang="ko-KR" sz="1400" b="1" u="sng" dirty="0">
                <a:solidFill>
                  <a:srgbClr val="0066FF"/>
                </a:solidFill>
                <a:ea typeface="굴림" pitchFamily="50" charset="-127"/>
              </a:rPr>
              <a:t>:</a:t>
            </a:r>
            <a:r>
              <a:rPr lang="en-US" altLang="ko-KR" sz="1400" b="1" dirty="0">
                <a:ea typeface="굴림" pitchFamily="50" charset="-127"/>
              </a:rPr>
              <a:t> </a:t>
            </a:r>
            <a:r>
              <a:rPr lang="en-US" altLang="ko-KR" sz="1400" dirty="0">
                <a:ea typeface="굴림" pitchFamily="50" charset="-127"/>
              </a:rPr>
              <a:t>x</a:t>
            </a:r>
            <a:r>
              <a:rPr lang="en-US" altLang="ko-KR" sz="1400" baseline="-25000" dirty="0">
                <a:ea typeface="굴림" pitchFamily="50" charset="-127"/>
              </a:rPr>
              <a:t>0</a:t>
            </a:r>
            <a:r>
              <a:rPr lang="en-US" altLang="ko-KR" sz="1400" dirty="0">
                <a:ea typeface="굴림" pitchFamily="50" charset="-127"/>
              </a:rPr>
              <a:t>, x</a:t>
            </a:r>
            <a:r>
              <a:rPr lang="en-US" altLang="ko-KR" sz="1400" baseline="-25000" dirty="0">
                <a:ea typeface="굴림" pitchFamily="50" charset="-127"/>
              </a:rPr>
              <a:t>1</a:t>
            </a:r>
            <a:r>
              <a:rPr lang="en-US" altLang="ko-KR" sz="1400" dirty="0">
                <a:ea typeface="굴림" pitchFamily="50" charset="-127"/>
              </a:rPr>
              <a:t>,…, x</a:t>
            </a:r>
            <a:r>
              <a:rPr lang="en-US" altLang="ko-KR" sz="1400" baseline="-25000" dirty="0">
                <a:ea typeface="굴림" pitchFamily="50" charset="-127"/>
              </a:rPr>
              <a:t>i</a:t>
            </a:r>
            <a:r>
              <a:rPr lang="ko-KR" altLang="en-US" sz="1400" dirty="0">
                <a:ea typeface="굴림" pitchFamily="50" charset="-127"/>
              </a:rPr>
              <a:t>에 대하여 </a:t>
            </a:r>
            <a:r>
              <a:rPr lang="en-US" altLang="ko-KR" sz="1400" dirty="0">
                <a:ea typeface="굴림" pitchFamily="50" charset="-127"/>
              </a:rPr>
              <a:t>x</a:t>
            </a:r>
            <a:r>
              <a:rPr lang="en-US" altLang="ko-KR" sz="1400" baseline="-25000" dirty="0">
                <a:ea typeface="굴림" pitchFamily="50" charset="-127"/>
              </a:rPr>
              <a:t>i</a:t>
            </a:r>
            <a:r>
              <a:rPr lang="ko-KR" altLang="en-US" sz="1400" dirty="0">
                <a:ea typeface="굴림" pitchFamily="50" charset="-127"/>
              </a:rPr>
              <a:t>에서 </a:t>
            </a:r>
            <a:endParaRPr lang="en-US" altLang="ko-KR" sz="1400" dirty="0">
              <a:ea typeface="굴림" pitchFamily="50" charset="-127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ea typeface="굴림" pitchFamily="50" charset="-127"/>
              </a:rPr>
              <a:t>      </a:t>
            </a:r>
            <a:r>
              <a:rPr lang="ko-KR" altLang="en-US" sz="1400" dirty="0">
                <a:ea typeface="굴림" pitchFamily="50" charset="-127"/>
              </a:rPr>
              <a:t>끝나는 연속하는 수들의 최대 합을 구하라</a:t>
            </a:r>
            <a:r>
              <a:rPr lang="en-US" altLang="ko-KR" sz="1400" dirty="0">
                <a:ea typeface="굴림" pitchFamily="50" charset="-127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ea typeface="굴림" pitchFamily="50" charset="-127"/>
              </a:rPr>
              <a:t>      -  </a:t>
            </a:r>
            <a:r>
              <a:rPr lang="ko-KR" altLang="en-US" sz="1400" dirty="0">
                <a:ea typeface="굴림" pitchFamily="50" charset="-127"/>
              </a:rPr>
              <a:t>재귀적</a:t>
            </a:r>
            <a:r>
              <a:rPr lang="en-US" altLang="ko-KR" sz="1400" dirty="0">
                <a:ea typeface="굴림" pitchFamily="50" charset="-127"/>
              </a:rPr>
              <a:t> </a:t>
            </a:r>
            <a:r>
              <a:rPr lang="ko-KR" altLang="en-US" sz="1400" dirty="0">
                <a:ea typeface="굴림" pitchFamily="50" charset="-127"/>
              </a:rPr>
              <a:t>해를 고안</a:t>
            </a:r>
            <a:r>
              <a:rPr lang="en-US" altLang="ko-KR" sz="1400" dirty="0">
                <a:ea typeface="굴림" pitchFamily="50" charset="-127"/>
              </a:rPr>
              <a:t>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ea typeface="굴림" pitchFamily="50" charset="-127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b="1" dirty="0">
                <a:solidFill>
                  <a:srgbClr val="0066FF"/>
                </a:solidFill>
                <a:ea typeface="굴림" pitchFamily="50" charset="-127"/>
              </a:rPr>
              <a:t>(2) </a:t>
            </a:r>
            <a:r>
              <a:rPr lang="ko-KR" altLang="en-US" sz="1400" b="1" u="sng" dirty="0">
                <a:solidFill>
                  <a:srgbClr val="0066FF"/>
                </a:solidFill>
                <a:ea typeface="굴림" pitchFamily="50" charset="-127"/>
              </a:rPr>
              <a:t>부분문제  </a:t>
            </a:r>
            <a:r>
              <a:rPr lang="en-US" altLang="ko-KR" sz="1400" b="1" u="sng" dirty="0">
                <a:solidFill>
                  <a:srgbClr val="0066FF"/>
                </a:solidFill>
                <a:ea typeface="굴림" pitchFamily="50" charset="-127"/>
              </a:rPr>
              <a:t>(</a:t>
            </a:r>
            <a:r>
              <a:rPr lang="ko-KR" altLang="en-US" sz="1400" b="1" u="sng" dirty="0" err="1">
                <a:solidFill>
                  <a:srgbClr val="0066FF"/>
                </a:solidFill>
                <a:ea typeface="굴림" pitchFamily="50" charset="-127"/>
              </a:rPr>
              <a:t>쵀적</a:t>
            </a:r>
            <a:r>
              <a:rPr lang="en-US" altLang="ko-KR" sz="1400" b="1" u="sng" dirty="0">
                <a:solidFill>
                  <a:srgbClr val="0066FF"/>
                </a:solidFill>
                <a:ea typeface="굴림" pitchFamily="50" charset="-127"/>
              </a:rPr>
              <a:t>)</a:t>
            </a:r>
            <a:r>
              <a:rPr lang="ko-KR" altLang="en-US" sz="1400" b="1" u="sng" dirty="0">
                <a:solidFill>
                  <a:srgbClr val="0066FF"/>
                </a:solidFill>
                <a:ea typeface="굴림" pitchFamily="50" charset="-127"/>
              </a:rPr>
              <a:t>해의 목적함수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400" dirty="0">
                <a:ea typeface="굴림" pitchFamily="50" charset="-127"/>
              </a:rPr>
              <a:t>       </a:t>
            </a:r>
            <a:r>
              <a:rPr lang="en-US" altLang="ko-KR" sz="1400" dirty="0">
                <a:ea typeface="굴림" pitchFamily="50" charset="-127"/>
              </a:rPr>
              <a:t>sum[</a:t>
            </a:r>
            <a:r>
              <a:rPr lang="en-US" altLang="ko-KR" sz="1400" dirty="0" err="1">
                <a:ea typeface="굴림" pitchFamily="50" charset="-127"/>
              </a:rPr>
              <a:t>i</a:t>
            </a:r>
            <a:r>
              <a:rPr lang="en-US" altLang="ko-KR" sz="1400" dirty="0">
                <a:ea typeface="굴림" pitchFamily="50" charset="-127"/>
              </a:rPr>
              <a:t>] = x</a:t>
            </a:r>
            <a:r>
              <a:rPr lang="en-US" altLang="ko-KR" sz="1400" baseline="-25000" dirty="0">
                <a:ea typeface="굴림" pitchFamily="50" charset="-127"/>
              </a:rPr>
              <a:t>0</a:t>
            </a:r>
            <a:r>
              <a:rPr lang="en-US" altLang="ko-KR" sz="1400" dirty="0">
                <a:ea typeface="굴림" pitchFamily="50" charset="-127"/>
              </a:rPr>
              <a:t>, x</a:t>
            </a:r>
            <a:r>
              <a:rPr lang="en-US" altLang="ko-KR" sz="1400" baseline="-25000" dirty="0">
                <a:ea typeface="굴림" pitchFamily="50" charset="-127"/>
              </a:rPr>
              <a:t>1</a:t>
            </a:r>
            <a:r>
              <a:rPr lang="en-US" altLang="ko-KR" sz="1400" dirty="0">
                <a:ea typeface="굴림" pitchFamily="50" charset="-127"/>
              </a:rPr>
              <a:t>,…, x</a:t>
            </a:r>
            <a:r>
              <a:rPr lang="en-US" altLang="ko-KR" sz="1400" baseline="-25000" dirty="0">
                <a:ea typeface="굴림" pitchFamily="50" charset="-127"/>
              </a:rPr>
              <a:t>i</a:t>
            </a:r>
            <a:r>
              <a:rPr lang="ko-KR" altLang="en-US" sz="1400" dirty="0">
                <a:ea typeface="굴림" pitchFamily="50" charset="-127"/>
              </a:rPr>
              <a:t>에 대하여 </a:t>
            </a:r>
            <a:r>
              <a:rPr lang="en-US" altLang="ko-KR" sz="1400" dirty="0">
                <a:ea typeface="굴림" pitchFamily="50" charset="-127"/>
              </a:rPr>
              <a:t>x</a:t>
            </a:r>
            <a:r>
              <a:rPr lang="en-US" altLang="ko-KR" sz="1400" baseline="-25000" dirty="0">
                <a:ea typeface="굴림" pitchFamily="50" charset="-127"/>
              </a:rPr>
              <a:t>i</a:t>
            </a:r>
            <a:r>
              <a:rPr lang="ko-KR" altLang="en-US" sz="1400" dirty="0">
                <a:ea typeface="굴림" pitchFamily="50" charset="-127"/>
              </a:rPr>
              <a:t>에서 끝나는 </a:t>
            </a:r>
            <a:endParaRPr lang="en-US" altLang="ko-KR" sz="1400" dirty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ea typeface="굴림" pitchFamily="50" charset="-127"/>
              </a:rPr>
              <a:t>     </a:t>
            </a:r>
            <a:r>
              <a:rPr lang="ko-KR" altLang="en-US" sz="1400" dirty="0">
                <a:ea typeface="굴림" pitchFamily="50" charset="-127"/>
              </a:rPr>
              <a:t>연속하는 수들의 최대 합</a:t>
            </a:r>
          </a:p>
          <a:p>
            <a:pPr>
              <a:lnSpc>
                <a:spcPct val="90000"/>
              </a:lnSpc>
              <a:defRPr/>
            </a:pPr>
            <a:endParaRPr lang="ko-KR" altLang="en-US" sz="1400" dirty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b="1" dirty="0">
                <a:solidFill>
                  <a:srgbClr val="0066FF"/>
                </a:solidFill>
                <a:ea typeface="굴림" pitchFamily="50" charset="-127"/>
              </a:rPr>
              <a:t>(3) </a:t>
            </a:r>
            <a:r>
              <a:rPr lang="ko-KR" altLang="en-US" sz="1400" b="1" u="sng" dirty="0">
                <a:solidFill>
                  <a:srgbClr val="0066FF"/>
                </a:solidFill>
                <a:ea typeface="굴림" pitchFamily="50" charset="-127"/>
              </a:rPr>
              <a:t>주어진 문제 </a:t>
            </a:r>
            <a:r>
              <a:rPr lang="en-US" altLang="ko-KR" sz="1400" b="1" u="sng" dirty="0">
                <a:solidFill>
                  <a:srgbClr val="0066FF"/>
                </a:solidFill>
                <a:ea typeface="굴림" pitchFamily="50" charset="-127"/>
              </a:rPr>
              <a:t>(</a:t>
            </a:r>
            <a:r>
              <a:rPr lang="ko-KR" altLang="en-US" sz="1400" b="1" u="sng" dirty="0">
                <a:solidFill>
                  <a:srgbClr val="0066FF"/>
                </a:solidFill>
                <a:ea typeface="굴림" pitchFamily="50" charset="-127"/>
              </a:rPr>
              <a:t>최적</a:t>
            </a:r>
            <a:r>
              <a:rPr lang="en-US" altLang="ko-KR" sz="1400" b="1" u="sng" dirty="0">
                <a:solidFill>
                  <a:srgbClr val="0066FF"/>
                </a:solidFill>
                <a:ea typeface="굴림" pitchFamily="50" charset="-127"/>
              </a:rPr>
              <a:t>)</a:t>
            </a:r>
            <a:r>
              <a:rPr lang="ko-KR" altLang="en-US" sz="1400" b="1" u="sng" dirty="0">
                <a:solidFill>
                  <a:srgbClr val="0066FF"/>
                </a:solidFill>
                <a:ea typeface="굴림" pitchFamily="50" charset="-127"/>
              </a:rPr>
              <a:t>해의 목적함수</a:t>
            </a:r>
            <a:r>
              <a:rPr lang="en-US" altLang="ko-KR" sz="1400" b="1" u="sng" dirty="0">
                <a:solidFill>
                  <a:srgbClr val="0066FF"/>
                </a:solidFill>
                <a:ea typeface="굴림" pitchFamily="50" charset="-127"/>
              </a:rPr>
              <a:t>:</a:t>
            </a:r>
            <a:r>
              <a:rPr lang="en-US" altLang="ko-KR" sz="1400" dirty="0">
                <a:ea typeface="굴림" pitchFamily="50" charset="-127"/>
              </a:rPr>
              <a:t> max {sum[</a:t>
            </a:r>
            <a:r>
              <a:rPr lang="en-US" altLang="ko-KR" sz="1400" dirty="0" err="1">
                <a:ea typeface="굴림" pitchFamily="50" charset="-127"/>
              </a:rPr>
              <a:t>i</a:t>
            </a:r>
            <a:r>
              <a:rPr lang="en-US" altLang="ko-KR" sz="1400" dirty="0">
                <a:ea typeface="굴림" pitchFamily="50" charset="-127"/>
              </a:rPr>
              <a:t>]}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ea typeface="굴림" pitchFamily="50" charset="-127"/>
              </a:rPr>
              <a:t>                                                            0</a:t>
            </a:r>
            <a:r>
              <a:rPr lang="en-US" altLang="ko-KR" sz="1400" dirty="0">
                <a:ea typeface="굴림" pitchFamily="50" charset="-127"/>
                <a:sym typeface="Symbol" pitchFamily="18" charset="2"/>
              </a:rPr>
              <a:t></a:t>
            </a:r>
            <a:r>
              <a:rPr lang="en-US" altLang="ko-KR" sz="1400" dirty="0">
                <a:ea typeface="굴림" pitchFamily="50" charset="-127"/>
              </a:rPr>
              <a:t>i</a:t>
            </a:r>
            <a:r>
              <a:rPr lang="en-US" altLang="ko-KR" sz="1400" dirty="0">
                <a:ea typeface="굴림" pitchFamily="50" charset="-127"/>
                <a:sym typeface="Symbol" pitchFamily="18" charset="2"/>
              </a:rPr>
              <a:t></a:t>
            </a:r>
            <a:r>
              <a:rPr lang="en-US" altLang="ko-KR" sz="1400" dirty="0">
                <a:ea typeface="굴림" pitchFamily="50" charset="-127"/>
              </a:rPr>
              <a:t>n-1</a:t>
            </a:r>
          </a:p>
          <a:p>
            <a:pPr>
              <a:lnSpc>
                <a:spcPct val="90000"/>
              </a:lnSpc>
              <a:defRPr/>
            </a:pPr>
            <a:endParaRPr lang="en-US" altLang="ko-KR" sz="1400" dirty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b="1" dirty="0">
                <a:solidFill>
                  <a:srgbClr val="0066FF"/>
                </a:solidFill>
                <a:ea typeface="굴림" pitchFamily="50" charset="-127"/>
              </a:rPr>
              <a:t>(4) </a:t>
            </a:r>
            <a:r>
              <a:rPr lang="ko-KR" altLang="en-US" sz="1400" b="1" u="sng" dirty="0">
                <a:solidFill>
                  <a:srgbClr val="0066FF"/>
                </a:solidFill>
                <a:ea typeface="굴림" pitchFamily="50" charset="-127"/>
              </a:rPr>
              <a:t>부분문제  </a:t>
            </a:r>
            <a:r>
              <a:rPr lang="en-US" altLang="ko-KR" sz="1400" b="1" u="sng" dirty="0">
                <a:solidFill>
                  <a:srgbClr val="0066FF"/>
                </a:solidFill>
                <a:ea typeface="굴림" pitchFamily="50" charset="-127"/>
              </a:rPr>
              <a:t>(</a:t>
            </a:r>
            <a:r>
              <a:rPr lang="ko-KR" altLang="en-US" sz="1400" b="1" u="sng" dirty="0">
                <a:solidFill>
                  <a:srgbClr val="0066FF"/>
                </a:solidFill>
                <a:ea typeface="굴림" pitchFamily="50" charset="-127"/>
              </a:rPr>
              <a:t>최적</a:t>
            </a:r>
            <a:r>
              <a:rPr lang="en-US" altLang="ko-KR" sz="1400" b="1" u="sng" dirty="0">
                <a:solidFill>
                  <a:srgbClr val="0066FF"/>
                </a:solidFill>
                <a:ea typeface="굴림" pitchFamily="50" charset="-127"/>
              </a:rPr>
              <a:t>)</a:t>
            </a:r>
            <a:r>
              <a:rPr lang="ko-KR" altLang="en-US" sz="1400" b="1" u="sng" dirty="0">
                <a:solidFill>
                  <a:srgbClr val="0066FF"/>
                </a:solidFill>
                <a:ea typeface="굴림" pitchFamily="50" charset="-127"/>
              </a:rPr>
              <a:t>해의 목적함수에 대한 </a:t>
            </a:r>
            <a:r>
              <a:rPr lang="ko-KR" altLang="en-US" sz="1400" b="1" u="sng" dirty="0" err="1">
                <a:solidFill>
                  <a:srgbClr val="0066FF"/>
                </a:solidFill>
                <a:ea typeface="굴림" pitchFamily="50" charset="-127"/>
              </a:rPr>
              <a:t>점화식</a:t>
            </a:r>
            <a:r>
              <a:rPr lang="en-US" altLang="ko-KR" sz="1400" b="1" u="sng" dirty="0">
                <a:solidFill>
                  <a:srgbClr val="0066FF"/>
                </a:solidFill>
                <a:ea typeface="굴림" pitchFamily="50" charset="-127"/>
              </a:rPr>
              <a:t>(</a:t>
            </a:r>
            <a:r>
              <a:rPr lang="ko-KR" altLang="en-US" sz="1400" b="1" u="sng" dirty="0" err="1">
                <a:solidFill>
                  <a:srgbClr val="0066FF"/>
                </a:solidFill>
                <a:ea typeface="굴림" pitchFamily="50" charset="-127"/>
              </a:rPr>
              <a:t>재귀식</a:t>
            </a:r>
            <a:r>
              <a:rPr lang="en-US" altLang="ko-KR" sz="1400" b="1" u="sng" dirty="0">
                <a:solidFill>
                  <a:srgbClr val="0066FF"/>
                </a:solidFill>
                <a:ea typeface="굴림" pitchFamily="50" charset="-127"/>
              </a:rPr>
              <a:t>)</a:t>
            </a:r>
            <a:r>
              <a:rPr lang="ko-KR" altLang="en-US" sz="1400" dirty="0">
                <a:ea typeface="굴림" pitchFamily="50" charset="-127"/>
              </a:rPr>
              <a:t> </a:t>
            </a:r>
            <a:endParaRPr lang="en-US" altLang="ko-KR" sz="1400" dirty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400" dirty="0">
                <a:ea typeface="굴림" pitchFamily="50" charset="-127"/>
              </a:rPr>
              <a:t>                  </a:t>
            </a:r>
            <a:r>
              <a:rPr lang="en-US" altLang="ko-KR" sz="1400" dirty="0">
                <a:ea typeface="굴림" pitchFamily="50" charset="-127"/>
              </a:rPr>
              <a:t>sum[</a:t>
            </a:r>
            <a:r>
              <a:rPr lang="en-US" altLang="ko-KR" sz="1400" dirty="0" err="1">
                <a:ea typeface="굴림" pitchFamily="50" charset="-127"/>
              </a:rPr>
              <a:t>i</a:t>
            </a:r>
            <a:r>
              <a:rPr lang="en-US" altLang="ko-KR" sz="1400" dirty="0">
                <a:ea typeface="굴림" pitchFamily="50" charset="-127"/>
              </a:rPr>
              <a:t>]= sum[i-1] + num[</a:t>
            </a:r>
            <a:r>
              <a:rPr lang="en-US" altLang="ko-KR" sz="1400" dirty="0" err="1">
                <a:ea typeface="굴림" pitchFamily="50" charset="-127"/>
              </a:rPr>
              <a:t>i</a:t>
            </a:r>
            <a:r>
              <a:rPr lang="en-US" altLang="ko-KR" sz="1400" dirty="0">
                <a:ea typeface="굴림" pitchFamily="50" charset="-127"/>
              </a:rPr>
              <a:t>], if sum[i-1] &gt;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ea typeface="굴림" pitchFamily="50" charset="-127"/>
              </a:rPr>
              <a:t>                              </a:t>
            </a:r>
            <a:r>
              <a:rPr lang="en-US" altLang="ko-KR" sz="1400" dirty="0" err="1">
                <a:ea typeface="굴림" pitchFamily="50" charset="-127"/>
              </a:rPr>
              <a:t>num</a:t>
            </a:r>
            <a:r>
              <a:rPr lang="en-US" altLang="ko-KR" sz="1400" dirty="0">
                <a:ea typeface="굴림" pitchFamily="50" charset="-127"/>
              </a:rPr>
              <a:t>[</a:t>
            </a:r>
            <a:r>
              <a:rPr lang="en-US" altLang="ko-KR" sz="1400" dirty="0" err="1">
                <a:ea typeface="굴림" pitchFamily="50" charset="-127"/>
              </a:rPr>
              <a:t>i</a:t>
            </a:r>
            <a:r>
              <a:rPr lang="en-US" altLang="ko-KR" sz="1400" dirty="0">
                <a:ea typeface="굴림" pitchFamily="50" charset="-127"/>
              </a:rPr>
              <a:t>]                 , otherwise</a:t>
            </a:r>
          </a:p>
          <a:p>
            <a:pPr>
              <a:lnSpc>
                <a:spcPct val="90000"/>
              </a:lnSpc>
              <a:defRPr/>
            </a:pPr>
            <a:endParaRPr lang="ko-KR" altLang="en-US" sz="1400" dirty="0">
              <a:ea typeface="굴림" pitchFamily="50" charset="-127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sz="1400" dirty="0">
                <a:ea typeface="굴림" pitchFamily="50" charset="-127"/>
              </a:rPr>
              <a:t>시간복잡도</a:t>
            </a:r>
            <a:r>
              <a:rPr lang="en-US" altLang="ko-KR" sz="1400" dirty="0">
                <a:ea typeface="굴림" pitchFamily="50" charset="-127"/>
              </a:rPr>
              <a:t>: O(n)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3C0200EE-8E0A-4DBB-BBB8-ABD2995FE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68" name="Rectangle 13">
            <a:extLst>
              <a:ext uri="{FF2B5EF4-FFF2-40B4-BE49-F238E27FC236}">
                <a16:creationId xmlns:a16="http://schemas.microsoft.com/office/drawing/2014/main" id="{CDE1E132-1A48-4B40-9983-2162FBD2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23304581-0AFE-4EF6-BE14-D7EDD9C8A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525"/>
            <a:ext cx="71278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ea typeface="굴림" panose="020B0600000101010101" pitchFamily="50" charset="-127"/>
              </a:rPr>
              <a:t>연속하는 수들의 최대 합 구하기</a:t>
            </a:r>
          </a:p>
        </p:txBody>
      </p:sp>
      <p:sp>
        <p:nvSpPr>
          <p:cNvPr id="11270" name="Text Box 7">
            <a:extLst>
              <a:ext uri="{FF2B5EF4-FFF2-40B4-BE49-F238E27FC236}">
                <a16:creationId xmlns:a16="http://schemas.microsoft.com/office/drawing/2014/main" id="{D08139DF-6051-4A40-B405-F8B656908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916113"/>
            <a:ext cx="3887787" cy="304641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965200" indent="-5080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ko-KR" altLang="en-US" sz="1600">
                <a:solidFill>
                  <a:srgbClr val="0066FF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방법 </a:t>
            </a:r>
            <a:r>
              <a:rPr lang="en-US" altLang="ko-KR" sz="1600">
                <a:solidFill>
                  <a:srgbClr val="0066FF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4 (</a:t>
            </a:r>
            <a:r>
              <a:rPr lang="ko-KR" altLang="en-US" sz="1600">
                <a:solidFill>
                  <a:srgbClr val="0066FF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동적계획법</a:t>
            </a:r>
            <a:r>
              <a:rPr lang="en-US" altLang="ko-KR" sz="1600">
                <a:solidFill>
                  <a:srgbClr val="0066FF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600">
                <a:solidFill>
                  <a:srgbClr val="0066FF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sum, num</a:t>
            </a:r>
            <a:r>
              <a:rPr lang="ko-KR" altLang="en-US" sz="1600">
                <a:solidFill>
                  <a:srgbClr val="0066FF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은 배열</a:t>
            </a:r>
            <a:r>
              <a:rPr lang="en-US" altLang="ko-KR" sz="1600">
                <a:solidFill>
                  <a:srgbClr val="0066FF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(</a:t>
            </a:r>
            <a:r>
              <a:rPr lang="ko-KR" altLang="en-US" sz="1600">
                <a:solidFill>
                  <a:srgbClr val="0066FF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리스트</a:t>
            </a:r>
            <a:r>
              <a:rPr lang="en-US" altLang="ko-KR" sz="1600">
                <a:solidFill>
                  <a:srgbClr val="0066FF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)</a:t>
            </a:r>
            <a:r>
              <a:rPr lang="ko-KR" altLang="en-US" sz="1600">
                <a:solidFill>
                  <a:srgbClr val="0066FF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 </a:t>
            </a:r>
            <a:endParaRPr lang="en-US" altLang="ko-KR" sz="1600">
              <a:solidFill>
                <a:srgbClr val="0066FF"/>
              </a:solidFill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sum[0] = num[0]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for i = 1 to n-1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   if(sum[i-1] &gt; 0)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      sum[i] = sum[i-1]+num[i]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   else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      sum[i] = num[i]</a:t>
            </a: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en-US" altLang="ko-KR" sz="1600"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sum </a:t>
            </a:r>
            <a:r>
              <a:rPr lang="ko-KR" altLang="en-US" sz="1600">
                <a:latin typeface="Verdana" panose="020B0604030504040204" pitchFamily="34" charset="0"/>
                <a:ea typeface="굴림" panose="020B0600000101010101" pitchFamily="50" charset="-127"/>
              </a:rPr>
              <a:t>배열의 최대값을 출력</a:t>
            </a:r>
            <a:endParaRPr lang="en-US" altLang="ko-KR" sz="1600"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en-US" altLang="ko-KR" sz="1600"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ko-KR" altLang="en-US" sz="1600">
                <a:latin typeface="Verdana" panose="020B0604030504040204" pitchFamily="34" charset="0"/>
                <a:ea typeface="굴림" panose="020B0600000101010101" pitchFamily="50" charset="-127"/>
              </a:rPr>
              <a:t>시간복잡도</a:t>
            </a:r>
            <a:r>
              <a:rPr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: O(n)</a:t>
            </a:r>
            <a:endParaRPr lang="ko-KR" altLang="en-US" sz="1600" b="1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8A4FC192-F4F0-443B-ADE5-B57DEB3FE0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08050"/>
            <a:ext cx="8485188" cy="37449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600">
                <a:ea typeface="굴림" panose="020B0600000101010101" pitchFamily="50" charset="-127"/>
              </a:rPr>
              <a:t>예</a:t>
            </a:r>
            <a:r>
              <a:rPr lang="en-US" altLang="ko-KR" sz="1600">
                <a:ea typeface="굴림" panose="020B0600000101010101" pitchFamily="50" charset="-127"/>
              </a:rPr>
              <a:t>: 4, -5, 7, -3, 6, -2, 9, -2, 4, -3, -2, 2, -3, -1, 2, 4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66FF"/>
                </a:solidFill>
                <a:ea typeface="굴림" panose="020B0600000101010101" pitchFamily="50" charset="-127"/>
              </a:rPr>
              <a:t>(1) </a:t>
            </a:r>
            <a:r>
              <a:rPr lang="ko-KR" altLang="en-US" sz="1600" u="sng">
                <a:solidFill>
                  <a:srgbClr val="0066FF"/>
                </a:solidFill>
                <a:ea typeface="굴림" panose="020B0600000101010101" pitchFamily="50" charset="-127"/>
              </a:rPr>
              <a:t>부분문제</a:t>
            </a:r>
            <a:r>
              <a:rPr lang="en-US" altLang="ko-KR" sz="1600" u="sng">
                <a:solidFill>
                  <a:srgbClr val="0066FF"/>
                </a:solidFill>
                <a:ea typeface="굴림" panose="020B0600000101010101" pitchFamily="50" charset="-127"/>
              </a:rPr>
              <a:t>:</a:t>
            </a:r>
            <a:r>
              <a:rPr lang="en-US" altLang="ko-KR" sz="1600">
                <a:ea typeface="굴림" panose="020B0600000101010101" pitchFamily="50" charset="-127"/>
              </a:rPr>
              <a:t> x</a:t>
            </a:r>
            <a:r>
              <a:rPr lang="en-US" altLang="ko-KR" sz="1600" baseline="-25000">
                <a:ea typeface="굴림" panose="020B0600000101010101" pitchFamily="50" charset="-127"/>
              </a:rPr>
              <a:t>0</a:t>
            </a:r>
            <a:r>
              <a:rPr lang="en-US" altLang="ko-KR" sz="1600">
                <a:ea typeface="굴림" panose="020B0600000101010101" pitchFamily="50" charset="-127"/>
              </a:rPr>
              <a:t>, x</a:t>
            </a:r>
            <a:r>
              <a:rPr lang="en-US" altLang="ko-KR" sz="1600" baseline="-25000">
                <a:ea typeface="굴림" panose="020B0600000101010101" pitchFamily="50" charset="-127"/>
              </a:rPr>
              <a:t>1</a:t>
            </a:r>
            <a:r>
              <a:rPr lang="en-US" altLang="ko-KR" sz="1600">
                <a:ea typeface="굴림" panose="020B0600000101010101" pitchFamily="50" charset="-127"/>
              </a:rPr>
              <a:t>,…, x</a:t>
            </a:r>
            <a:r>
              <a:rPr lang="en-US" altLang="ko-KR" sz="1600" baseline="-25000">
                <a:ea typeface="굴림" panose="020B0600000101010101" pitchFamily="50" charset="-127"/>
              </a:rPr>
              <a:t>i</a:t>
            </a:r>
            <a:r>
              <a:rPr lang="ko-KR" altLang="en-US" sz="1600">
                <a:ea typeface="굴림" panose="020B0600000101010101" pitchFamily="50" charset="-127"/>
              </a:rPr>
              <a:t>에 대하여 </a:t>
            </a:r>
            <a:r>
              <a:rPr lang="en-US" altLang="ko-KR" sz="1600">
                <a:ea typeface="굴림" panose="020B0600000101010101" pitchFamily="50" charset="-127"/>
              </a:rPr>
              <a:t>x</a:t>
            </a:r>
            <a:r>
              <a:rPr lang="en-US" altLang="ko-KR" sz="1600" baseline="-25000">
                <a:ea typeface="굴림" panose="020B0600000101010101" pitchFamily="50" charset="-127"/>
              </a:rPr>
              <a:t>i</a:t>
            </a:r>
            <a:r>
              <a:rPr lang="ko-KR" altLang="en-US" sz="1600">
                <a:ea typeface="굴림" panose="020B0600000101010101" pitchFamily="50" charset="-127"/>
              </a:rPr>
              <a:t>에서 끝나는 연속하는 수들의 최대 합을 구하라</a:t>
            </a:r>
            <a:r>
              <a:rPr lang="en-US" altLang="ko-KR" sz="1600">
                <a:ea typeface="굴림" panose="020B0600000101010101" pitchFamily="50" charset="-127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66FF"/>
                </a:solidFill>
                <a:ea typeface="굴림" panose="020B0600000101010101" pitchFamily="50" charset="-127"/>
              </a:rPr>
              <a:t>(2) </a:t>
            </a:r>
            <a:r>
              <a:rPr lang="ko-KR" altLang="en-US" sz="1600" u="sng">
                <a:solidFill>
                  <a:srgbClr val="0066FF"/>
                </a:solidFill>
                <a:ea typeface="굴림" panose="020B0600000101010101" pitchFamily="50" charset="-127"/>
              </a:rPr>
              <a:t>부분문제 해의 목적함수</a:t>
            </a:r>
            <a:r>
              <a:rPr lang="en-US" altLang="ko-KR" sz="1600" u="sng">
                <a:solidFill>
                  <a:srgbClr val="0066FF"/>
                </a:solidFill>
                <a:ea typeface="굴림" panose="020B0600000101010101" pitchFamily="50" charset="-127"/>
              </a:rPr>
              <a:t>:</a:t>
            </a:r>
            <a:r>
              <a:rPr lang="en-US" altLang="ko-KR" sz="1600" u="sng">
                <a:ea typeface="굴림" panose="020B0600000101010101" pitchFamily="50" charset="-127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sum[i] = x</a:t>
            </a:r>
            <a:r>
              <a:rPr lang="en-US" altLang="ko-KR" sz="1600" baseline="-25000">
                <a:ea typeface="굴림" panose="020B0600000101010101" pitchFamily="50" charset="-127"/>
              </a:rPr>
              <a:t>0</a:t>
            </a:r>
            <a:r>
              <a:rPr lang="en-US" altLang="ko-KR" sz="1600">
                <a:ea typeface="굴림" panose="020B0600000101010101" pitchFamily="50" charset="-127"/>
              </a:rPr>
              <a:t>, x</a:t>
            </a:r>
            <a:r>
              <a:rPr lang="en-US" altLang="ko-KR" sz="1600" baseline="-25000">
                <a:ea typeface="굴림" panose="020B0600000101010101" pitchFamily="50" charset="-127"/>
              </a:rPr>
              <a:t>1</a:t>
            </a:r>
            <a:r>
              <a:rPr lang="en-US" altLang="ko-KR" sz="1600">
                <a:ea typeface="굴림" panose="020B0600000101010101" pitchFamily="50" charset="-127"/>
              </a:rPr>
              <a:t>,…, x</a:t>
            </a:r>
            <a:r>
              <a:rPr lang="en-US" altLang="ko-KR" sz="1600" baseline="-25000">
                <a:ea typeface="굴림" panose="020B0600000101010101" pitchFamily="50" charset="-127"/>
              </a:rPr>
              <a:t>i</a:t>
            </a:r>
            <a:r>
              <a:rPr lang="ko-KR" altLang="en-US" sz="1600">
                <a:ea typeface="굴림" panose="020B0600000101010101" pitchFamily="50" charset="-127"/>
              </a:rPr>
              <a:t>에 대하여 </a:t>
            </a:r>
            <a:r>
              <a:rPr lang="en-US" altLang="ko-KR" sz="1600">
                <a:ea typeface="굴림" panose="020B0600000101010101" pitchFamily="50" charset="-127"/>
              </a:rPr>
              <a:t>x</a:t>
            </a:r>
            <a:r>
              <a:rPr lang="en-US" altLang="ko-KR" sz="1600" baseline="-25000">
                <a:ea typeface="굴림" panose="020B0600000101010101" pitchFamily="50" charset="-127"/>
              </a:rPr>
              <a:t>i</a:t>
            </a:r>
            <a:r>
              <a:rPr lang="ko-KR" altLang="en-US" sz="1600">
                <a:ea typeface="굴림" panose="020B0600000101010101" pitchFamily="50" charset="-127"/>
              </a:rPr>
              <a:t>에서 끝나는 연속하는 수들의 최대 합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66FF"/>
                </a:solidFill>
                <a:ea typeface="굴림" panose="020B0600000101010101" pitchFamily="50" charset="-127"/>
              </a:rPr>
              <a:t>(3) </a:t>
            </a:r>
            <a:r>
              <a:rPr lang="ko-KR" altLang="en-US" sz="1600" u="sng">
                <a:solidFill>
                  <a:srgbClr val="0066FF"/>
                </a:solidFill>
                <a:ea typeface="굴림" panose="020B0600000101010101" pitchFamily="50" charset="-127"/>
              </a:rPr>
              <a:t>주어진 문제의 해의 목적함수</a:t>
            </a:r>
            <a:r>
              <a:rPr lang="en-US" altLang="ko-KR" sz="1600">
                <a:solidFill>
                  <a:srgbClr val="0066FF"/>
                </a:solidFill>
                <a:ea typeface="굴림" panose="020B0600000101010101" pitchFamily="50" charset="-127"/>
              </a:rPr>
              <a:t>:</a:t>
            </a:r>
            <a:r>
              <a:rPr lang="en-US" altLang="ko-KR" sz="1600">
                <a:ea typeface="굴림" panose="020B0600000101010101" pitchFamily="50" charset="-127"/>
              </a:rPr>
              <a:t> max {sum[i]}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                                            0</a:t>
            </a:r>
            <a:r>
              <a:rPr lang="en-US" altLang="ko-KR" sz="1600"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1600">
                <a:ea typeface="굴림" panose="020B0600000101010101" pitchFamily="50" charset="-127"/>
              </a:rPr>
              <a:t>i</a:t>
            </a:r>
            <a:r>
              <a:rPr lang="en-US" altLang="ko-KR" sz="1600"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1600">
                <a:ea typeface="굴림" panose="020B0600000101010101" pitchFamily="50" charset="-127"/>
              </a:rPr>
              <a:t>n-1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66FF"/>
                </a:solidFill>
                <a:ea typeface="굴림" panose="020B0600000101010101" pitchFamily="50" charset="-127"/>
              </a:rPr>
              <a:t>(4) </a:t>
            </a:r>
            <a:r>
              <a:rPr lang="ko-KR" altLang="en-US" sz="1600" u="sng">
                <a:solidFill>
                  <a:srgbClr val="0066FF"/>
                </a:solidFill>
                <a:ea typeface="굴림" panose="020B0600000101010101" pitchFamily="50" charset="-127"/>
              </a:rPr>
              <a:t>부분문제 해의 목적함수에 대한 점화식</a:t>
            </a:r>
            <a:r>
              <a:rPr lang="en-US" altLang="ko-KR" sz="1600" u="sng">
                <a:solidFill>
                  <a:srgbClr val="0066FF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u="sng">
                <a:solidFill>
                  <a:srgbClr val="0066FF"/>
                </a:solidFill>
                <a:ea typeface="굴림" panose="020B0600000101010101" pitchFamily="50" charset="-127"/>
              </a:rPr>
              <a:t>재귀식</a:t>
            </a:r>
            <a:r>
              <a:rPr lang="en-US" altLang="ko-KR" sz="1600" u="sng">
                <a:solidFill>
                  <a:srgbClr val="0066FF"/>
                </a:solidFill>
                <a:ea typeface="굴림" panose="020B0600000101010101" pitchFamily="50" charset="-127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600">
                <a:ea typeface="굴림" panose="020B0600000101010101" pitchFamily="50" charset="-127"/>
              </a:rPr>
              <a:t>         </a:t>
            </a:r>
            <a:r>
              <a:rPr lang="en-US" altLang="ko-KR" sz="1600">
                <a:ea typeface="굴림" panose="020B0600000101010101" pitchFamily="50" charset="-127"/>
              </a:rPr>
              <a:t>sum[i]= sum[i-1] + num[i], if sum[i-1] &gt; 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              num[i]                  , otherwise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* p[i]: x</a:t>
            </a:r>
            <a:r>
              <a:rPr lang="en-US" altLang="ko-KR" sz="1600" baseline="-25000">
                <a:ea typeface="굴림" panose="020B0600000101010101" pitchFamily="50" charset="-127"/>
              </a:rPr>
              <a:t>0</a:t>
            </a:r>
            <a:r>
              <a:rPr lang="en-US" altLang="ko-KR" sz="1600">
                <a:ea typeface="굴림" panose="020B0600000101010101" pitchFamily="50" charset="-127"/>
              </a:rPr>
              <a:t>, x</a:t>
            </a:r>
            <a:r>
              <a:rPr lang="en-US" altLang="ko-KR" sz="1600" baseline="-25000">
                <a:ea typeface="굴림" panose="020B0600000101010101" pitchFamily="50" charset="-127"/>
              </a:rPr>
              <a:t>1</a:t>
            </a:r>
            <a:r>
              <a:rPr lang="en-US" altLang="ko-KR" sz="1600">
                <a:ea typeface="굴림" panose="020B0600000101010101" pitchFamily="50" charset="-127"/>
              </a:rPr>
              <a:t>,…, x</a:t>
            </a:r>
            <a:r>
              <a:rPr lang="en-US" altLang="ko-KR" sz="1600" baseline="-25000">
                <a:ea typeface="굴림" panose="020B0600000101010101" pitchFamily="50" charset="-127"/>
              </a:rPr>
              <a:t>i</a:t>
            </a:r>
            <a:r>
              <a:rPr lang="ko-KR" altLang="en-US" sz="1600">
                <a:ea typeface="굴림" panose="020B0600000101010101" pitchFamily="50" charset="-127"/>
              </a:rPr>
              <a:t>에 대하여 </a:t>
            </a:r>
            <a:r>
              <a:rPr lang="en-US" altLang="ko-KR" sz="1600">
                <a:ea typeface="굴림" panose="020B0600000101010101" pitchFamily="50" charset="-127"/>
              </a:rPr>
              <a:t>x</a:t>
            </a:r>
            <a:r>
              <a:rPr lang="en-US" altLang="ko-KR" sz="1600" baseline="-25000">
                <a:ea typeface="굴림" panose="020B0600000101010101" pitchFamily="50" charset="-127"/>
              </a:rPr>
              <a:t>i</a:t>
            </a:r>
            <a:r>
              <a:rPr lang="ko-KR" altLang="en-US" sz="1600">
                <a:ea typeface="굴림" panose="020B0600000101010101" pitchFamily="50" charset="-127"/>
              </a:rPr>
              <a:t>에서 끝나면서 합이 최대가 되는 연속하는 수들의 시작위치</a:t>
            </a:r>
            <a:endParaRPr lang="en-US" altLang="ko-KR" sz="1600">
              <a:ea typeface="굴림" panose="020B0600000101010101" pitchFamily="50" charset="-127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p[i] = p[i-1]              , if sum[i-1] &gt; 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       i,                    , otherwise</a:t>
            </a:r>
          </a:p>
          <a:p>
            <a:pPr marL="0" indent="0"/>
            <a:endParaRPr lang="ko-KR" altLang="en-US" sz="1600">
              <a:ea typeface="굴림" panose="020B0600000101010101" pitchFamily="50" charset="-127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98F0AAB2-C125-4B10-9620-9B7197FF4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471" name="Group 7">
            <a:extLst>
              <a:ext uri="{FF2B5EF4-FFF2-40B4-BE49-F238E27FC236}">
                <a16:creationId xmlns:a16="http://schemas.microsoft.com/office/drawing/2014/main" id="{02DADA67-463E-41D9-9585-E3C2E7D36A05}"/>
              </a:ext>
            </a:extLst>
          </p:cNvPr>
          <p:cNvGraphicFramePr>
            <a:graphicFrameLocks noGrp="1"/>
          </p:cNvGraphicFramePr>
          <p:nvPr/>
        </p:nvGraphicFramePr>
        <p:xfrm>
          <a:off x="465138" y="4652963"/>
          <a:ext cx="8213724" cy="1895477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78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0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89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93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89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0889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629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600" dirty="0">
                          <a:ea typeface="굴림" panose="020B0600000101010101" pitchFamily="50" charset="-127"/>
                        </a:rPr>
                        <a:t>x</a:t>
                      </a:r>
                      <a:r>
                        <a:rPr lang="en-US" altLang="ko-KR" sz="1600" baseline="-25000" dirty="0">
                          <a:ea typeface="굴림" panose="020B0600000101010101" pitchFamily="50" charset="-127"/>
                        </a:rPr>
                        <a:t>i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</a:t>
                      </a:r>
                    </a:p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num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]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-5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-3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-3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-3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79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sum[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]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79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p[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]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84" name="Rectangle 2">
            <a:extLst>
              <a:ext uri="{FF2B5EF4-FFF2-40B4-BE49-F238E27FC236}">
                <a16:creationId xmlns:a16="http://schemas.microsoft.com/office/drawing/2014/main" id="{13BF4CF2-2C3C-4FC2-9C2A-D51DD9470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525"/>
            <a:ext cx="719931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ea typeface="굴림" panose="020B0600000101010101" pitchFamily="50" charset="-127"/>
              </a:rPr>
              <a:t>연속하는 수들의 최대 합 구하기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E02EFD4-2D57-49E8-A80D-B4234C3370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7078662" cy="685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7. </a:t>
            </a:r>
            <a:r>
              <a:rPr lang="ko-KR" altLang="en-US">
                <a:ea typeface="굴림" panose="020B0600000101010101" pitchFamily="50" charset="-127"/>
              </a:rPr>
              <a:t>그리드</a:t>
            </a:r>
            <a:r>
              <a:rPr lang="en-US" altLang="ko-KR">
                <a:ea typeface="굴림" panose="020B0600000101010101" pitchFamily="50" charset="-127"/>
              </a:rPr>
              <a:t>(Grid)</a:t>
            </a:r>
            <a:r>
              <a:rPr lang="ko-KR" altLang="en-US">
                <a:ea typeface="굴림" panose="020B0600000101010101" pitchFamily="50" charset="-127"/>
              </a:rPr>
              <a:t>에서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경로 찾기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75C3FDC-4BEB-4063-BD58-F058AC1E4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800">
                <a:ea typeface="굴림" panose="020B0600000101010101" pitchFamily="50" charset="-127"/>
              </a:rPr>
              <a:t>n × m </a:t>
            </a:r>
            <a:r>
              <a:rPr lang="ko-KR" altLang="en-US" sz="1800">
                <a:ea typeface="굴림" panose="020B0600000101010101" pitchFamily="50" charset="-127"/>
              </a:rPr>
              <a:t>그리드의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각 셀 </a:t>
            </a:r>
            <a:r>
              <a:rPr lang="en-US" altLang="ko-KR" sz="1800">
                <a:ea typeface="굴림" panose="020B0600000101010101" pitchFamily="50" charset="-127"/>
              </a:rPr>
              <a:t>(i, j)</a:t>
            </a:r>
            <a:r>
              <a:rPr lang="ko-KR" altLang="en-US" sz="1800">
                <a:ea typeface="굴림" panose="020B0600000101010101" pitchFamily="50" charset="-127"/>
              </a:rPr>
              <a:t>에 양의 비용 </a:t>
            </a:r>
            <a:r>
              <a:rPr lang="en-US" altLang="ko-KR" sz="1800">
                <a:ea typeface="굴림" panose="020B0600000101010101" pitchFamily="50" charset="-127"/>
              </a:rPr>
              <a:t>C(i, j)</a:t>
            </a:r>
            <a:r>
              <a:rPr lang="ko-KR" altLang="en-US" sz="1800">
                <a:ea typeface="굴림" panose="020B0600000101010101" pitchFamily="50" charset="-127"/>
              </a:rPr>
              <a:t>가 주어져 있다</a:t>
            </a:r>
            <a:r>
              <a:rPr lang="en-US" altLang="ko-KR" sz="1800">
                <a:ea typeface="굴림" panose="020B0600000101010101" pitchFamily="50" charset="-127"/>
              </a:rPr>
              <a:t>. </a:t>
            </a:r>
            <a:r>
              <a:rPr lang="ko-KR" altLang="en-US" sz="1800">
                <a:ea typeface="굴림" panose="020B0600000101010101" pitchFamily="50" charset="-127"/>
              </a:rPr>
              <a:t>가장 아래 행은 행</a:t>
            </a:r>
            <a:r>
              <a:rPr lang="en-US" altLang="ko-KR" sz="1800">
                <a:ea typeface="굴림" panose="020B0600000101010101" pitchFamily="50" charset="-127"/>
              </a:rPr>
              <a:t> 1</a:t>
            </a:r>
            <a:r>
              <a:rPr lang="ko-KR" altLang="en-US" sz="1800">
                <a:ea typeface="굴림" panose="020B0600000101010101" pitchFamily="50" charset="-127"/>
              </a:rPr>
              <a:t>이고</a:t>
            </a:r>
            <a:r>
              <a:rPr lang="en-US" altLang="ko-KR" sz="1800">
                <a:ea typeface="굴림" panose="020B0600000101010101" pitchFamily="50" charset="-127"/>
              </a:rPr>
              <a:t>, </a:t>
            </a:r>
            <a:r>
              <a:rPr lang="ko-KR" altLang="en-US" sz="1800">
                <a:ea typeface="굴림" panose="020B0600000101010101" pitchFamily="50" charset="-127"/>
              </a:rPr>
              <a:t>가장 위의 행은 행 </a:t>
            </a:r>
            <a:r>
              <a:rPr lang="en-US" altLang="ko-KR" sz="1800">
                <a:ea typeface="굴림" panose="020B0600000101010101" pitchFamily="50" charset="-127"/>
              </a:rPr>
              <a:t>n</a:t>
            </a:r>
            <a:r>
              <a:rPr lang="ko-KR" altLang="en-US" sz="1800">
                <a:ea typeface="굴림" panose="020B0600000101010101" pitchFamily="50" charset="-127"/>
              </a:rPr>
              <a:t>이다</a:t>
            </a:r>
            <a:r>
              <a:rPr lang="en-US" altLang="ko-KR" sz="1800">
                <a:ea typeface="굴림" panose="020B0600000101010101" pitchFamily="50" charset="-127"/>
              </a:rPr>
              <a:t>. </a:t>
            </a:r>
            <a:r>
              <a:rPr lang="ko-KR" altLang="en-US" sz="1800">
                <a:ea typeface="굴림" panose="020B0600000101010101" pitchFamily="50" charset="-127"/>
              </a:rPr>
              <a:t>각 셀 </a:t>
            </a:r>
            <a:r>
              <a:rPr lang="en-US" altLang="ko-KR" sz="1800">
                <a:ea typeface="굴림" panose="020B0600000101010101" pitchFamily="50" charset="-127"/>
              </a:rPr>
              <a:t>C(i, j) </a:t>
            </a:r>
            <a:r>
              <a:rPr lang="ko-KR" altLang="en-US" sz="1800">
                <a:ea typeface="굴림" panose="020B0600000101010101" pitchFamily="50" charset="-127"/>
              </a:rPr>
              <a:t>로부터 한번에 갈 수 있는 셀들은 다음과 같다</a:t>
            </a:r>
            <a:r>
              <a:rPr lang="en-US" altLang="ko-KR" sz="1800">
                <a:ea typeface="굴림" panose="020B0600000101010101" pitchFamily="50" charset="-127"/>
              </a:rPr>
              <a:t>: </a:t>
            </a:r>
            <a:r>
              <a:rPr lang="ko-KR" altLang="en-US" sz="1800">
                <a:ea typeface="굴림" panose="020B0600000101010101" pitchFamily="50" charset="-127"/>
              </a:rPr>
              <a:t>셀 </a:t>
            </a:r>
            <a:r>
              <a:rPr lang="en-US" altLang="ko-KR" sz="1800">
                <a:ea typeface="굴림" panose="020B0600000101010101" pitchFamily="50" charset="-127"/>
              </a:rPr>
              <a:t>(i+1, j −1) (j &gt; 1</a:t>
            </a:r>
            <a:r>
              <a:rPr lang="ko-KR" altLang="en-US" sz="1800">
                <a:ea typeface="굴림" panose="020B0600000101010101" pitchFamily="50" charset="-127"/>
              </a:rPr>
              <a:t>인 경우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  <a:r>
              <a:rPr lang="ko-KR" altLang="en-US" sz="1800">
                <a:ea typeface="굴림" panose="020B0600000101010101" pitchFamily="50" charset="-127"/>
              </a:rPr>
              <a:t>과 셀</a:t>
            </a:r>
            <a:r>
              <a:rPr lang="en-US" altLang="ko-KR" sz="1800">
                <a:ea typeface="굴림" panose="020B0600000101010101" pitchFamily="50" charset="-127"/>
              </a:rPr>
              <a:t> (i+1, j) </a:t>
            </a:r>
            <a:r>
              <a:rPr lang="ko-KR" altLang="en-US" sz="1800">
                <a:ea typeface="굴림" panose="020B0600000101010101" pitchFamily="50" charset="-127"/>
              </a:rPr>
              <a:t>및 셀</a:t>
            </a:r>
            <a:r>
              <a:rPr lang="en-US" altLang="ko-KR" sz="1800">
                <a:ea typeface="굴림" panose="020B0600000101010101" pitchFamily="50" charset="-127"/>
              </a:rPr>
              <a:t> (i+1, j +1) (j &lt; m</a:t>
            </a:r>
            <a:r>
              <a:rPr lang="ko-KR" altLang="en-US" sz="1800">
                <a:ea typeface="굴림" panose="020B0600000101010101" pitchFamily="50" charset="-127"/>
              </a:rPr>
              <a:t>인 경우</a:t>
            </a:r>
            <a:r>
              <a:rPr lang="en-US" altLang="ko-KR" sz="1800">
                <a:ea typeface="굴림" panose="020B0600000101010101" pitchFamily="50" charset="-127"/>
              </a:rPr>
              <a:t>).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solidFill>
                <a:srgbClr val="0066FF"/>
              </a:solidFill>
              <a:ea typeface="굴림" panose="020B0600000101010101" pitchFamily="50" charset="-127"/>
            </a:endParaRPr>
          </a:p>
          <a:p>
            <a:r>
              <a:rPr lang="ko-KR" altLang="en-US" sz="1800">
                <a:ea typeface="굴림" panose="020B0600000101010101" pitchFamily="50" charset="-127"/>
              </a:rPr>
              <a:t>그리드의 가장 아래</a:t>
            </a:r>
            <a:r>
              <a:rPr lang="en-US" altLang="ko-KR" sz="1800">
                <a:ea typeface="굴림" panose="020B0600000101010101" pitchFamily="50" charset="-127"/>
              </a:rPr>
              <a:t>(bottom)</a:t>
            </a:r>
            <a:r>
              <a:rPr lang="ko-KR" altLang="en-US" sz="1800">
                <a:ea typeface="굴림" panose="020B0600000101010101" pitchFamily="50" charset="-127"/>
              </a:rPr>
              <a:t>에서 가장 위</a:t>
            </a:r>
            <a:r>
              <a:rPr lang="en-US" altLang="ko-KR" sz="1800">
                <a:ea typeface="굴림" panose="020B0600000101010101" pitchFamily="50" charset="-127"/>
              </a:rPr>
              <a:t>(top)</a:t>
            </a:r>
            <a:r>
              <a:rPr lang="ko-KR" altLang="en-US" sz="1800">
                <a:ea typeface="굴림" panose="020B0600000101010101" pitchFamily="50" charset="-127"/>
              </a:rPr>
              <a:t>로 가는 최소 비용의 경로를 찾아라</a:t>
            </a:r>
            <a:r>
              <a:rPr lang="en-US" altLang="ko-KR" sz="1800">
                <a:ea typeface="굴림" panose="020B0600000101010101" pitchFamily="50" charset="-127"/>
              </a:rPr>
              <a:t>. </a:t>
            </a:r>
            <a:r>
              <a:rPr lang="ko-KR" altLang="en-US" sz="1800">
                <a:ea typeface="굴림" panose="020B0600000101010101" pitchFamily="50" charset="-127"/>
              </a:rPr>
              <a:t>여기서</a:t>
            </a:r>
            <a:r>
              <a:rPr lang="en-US" altLang="ko-KR" sz="1800">
                <a:ea typeface="굴림" panose="020B0600000101010101" pitchFamily="50" charset="-127"/>
              </a:rPr>
              <a:t>, </a:t>
            </a:r>
            <a:r>
              <a:rPr lang="ko-KR" altLang="en-US" sz="1800">
                <a:ea typeface="굴림" panose="020B0600000101010101" pitchFamily="50" charset="-127"/>
              </a:rPr>
              <a:t>경로의 비용은 경로상에 있는 셀들의 비용 합이다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endParaRPr lang="en-US" altLang="ko-KR" sz="1800">
              <a:solidFill>
                <a:srgbClr val="0066FF"/>
              </a:solidFill>
              <a:ea typeface="굴림" panose="020B0600000101010101" pitchFamily="50" charset="-127"/>
            </a:endParaRPr>
          </a:p>
          <a:p>
            <a:r>
              <a:rPr lang="ko-KR" altLang="en-US" sz="1800">
                <a:solidFill>
                  <a:srgbClr val="0066FF"/>
                </a:solidFill>
                <a:ea typeface="굴림" panose="020B0600000101010101" pitchFamily="50" charset="-127"/>
              </a:rPr>
              <a:t>예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>
                <a:ea typeface="굴림" panose="020B0600000101010101" pitchFamily="50" charset="-127"/>
              </a:rPr>
              <a:t>4 × 5 grid</a:t>
            </a:r>
            <a:endParaRPr lang="en-US" altLang="ko-KR" sz="1800">
              <a:solidFill>
                <a:srgbClr val="0066FF"/>
              </a:solidFill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solidFill>
                <a:srgbClr val="0066FF"/>
              </a:solidFill>
              <a:ea typeface="굴림" panose="020B0600000101010101" pitchFamily="50" charset="-127"/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D2F744F-35FA-4E0C-96B1-26861CFC1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E276F6-6CDA-4C85-8012-3B72FC7362F2}"/>
              </a:ext>
            </a:extLst>
          </p:cNvPr>
          <p:cNvGraphicFramePr>
            <a:graphicFrameLocks noGrp="1"/>
          </p:cNvGraphicFramePr>
          <p:nvPr/>
        </p:nvGraphicFramePr>
        <p:xfrm>
          <a:off x="1871663" y="4005263"/>
          <a:ext cx="2232025" cy="1485900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8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9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8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7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8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49" name="TextBox 2">
            <a:extLst>
              <a:ext uri="{FF2B5EF4-FFF2-40B4-BE49-F238E27FC236}">
                <a16:creationId xmlns:a16="http://schemas.microsoft.com/office/drawing/2014/main" id="{5C7682A4-5E0A-4D86-A5FE-2A1EF37D1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5518150"/>
            <a:ext cx="792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(1,1)</a:t>
            </a:r>
            <a:endParaRPr kumimoji="0" lang="ko-KR" altLang="en-US" sz="16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3350" name="TextBox 7">
            <a:extLst>
              <a:ext uri="{FF2B5EF4-FFF2-40B4-BE49-F238E27FC236}">
                <a16:creationId xmlns:a16="http://schemas.microsoft.com/office/drawing/2014/main" id="{2AD52105-82BE-46EF-9024-C3EEED25D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3573463"/>
            <a:ext cx="790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(4,5)</a:t>
            </a:r>
            <a:endParaRPr kumimoji="0" lang="ko-KR" altLang="en-US" sz="16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97C2C46-548A-4733-80A1-C82D27A0F7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62100" y="0"/>
            <a:ext cx="6019800" cy="685800"/>
          </a:xfrm>
        </p:spPr>
        <p:txBody>
          <a:bodyPr/>
          <a:lstStyle/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Grid</a:t>
            </a:r>
            <a:r>
              <a:rPr lang="ko-KR" altLang="en-US">
                <a:ea typeface="굴림" panose="020B0600000101010101" pitchFamily="50" charset="-127"/>
              </a:rPr>
              <a:t>에서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경로 찾기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023453D-9B64-4BA8-91A7-4C2E6FBD6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68363"/>
            <a:ext cx="8713788" cy="5684837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800" b="1" u="sng">
                <a:solidFill>
                  <a:srgbClr val="0066FF"/>
                </a:solidFill>
                <a:ea typeface="굴림" panose="020B0600000101010101" pitchFamily="50" charset="-127"/>
              </a:rPr>
              <a:t>부분 문제</a:t>
            </a:r>
            <a:endParaRPr lang="en-US" altLang="ko-KR" sz="1800" b="1" u="sng">
              <a:solidFill>
                <a:srgbClr val="0066FF"/>
              </a:solidFill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</a:rPr>
              <a:t>     </a:t>
            </a:r>
            <a:r>
              <a:rPr lang="en-US" altLang="ko-KR" sz="1800">
                <a:ea typeface="굴림" panose="020B0600000101010101" pitchFamily="50" charset="-127"/>
              </a:rPr>
              <a:t>bottom</a:t>
            </a:r>
            <a:r>
              <a:rPr lang="ko-KR" altLang="en-US" sz="1800">
                <a:ea typeface="굴림" panose="020B0600000101010101" pitchFamily="50" charset="-127"/>
              </a:rPr>
              <a:t>에서 셀 </a:t>
            </a:r>
            <a:r>
              <a:rPr lang="en-US" altLang="ko-KR" sz="1800">
                <a:ea typeface="굴림" panose="020B0600000101010101" pitchFamily="50" charset="-127"/>
              </a:rPr>
              <a:t>(i,j)</a:t>
            </a:r>
            <a:r>
              <a:rPr lang="ko-KR" altLang="en-US" sz="1800">
                <a:ea typeface="굴림" panose="020B0600000101010101" pitchFamily="50" charset="-127"/>
              </a:rPr>
              <a:t>까지 가는 최소 비용의 경로를 찾아라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1800" b="1" u="sng">
                <a:solidFill>
                  <a:srgbClr val="0066FF"/>
                </a:solidFill>
                <a:ea typeface="굴림" panose="020B0600000101010101" pitchFamily="50" charset="-127"/>
              </a:rPr>
              <a:t>부분문제의 최적 해 목적함수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A(i, j): bottom</a:t>
            </a:r>
            <a:r>
              <a:rPr lang="ko-KR" altLang="en-US" sz="1800">
                <a:ea typeface="굴림" panose="020B0600000101010101" pitchFamily="50" charset="-127"/>
              </a:rPr>
              <a:t>으로부터 셀 </a:t>
            </a:r>
            <a:r>
              <a:rPr lang="en-US" altLang="ko-KR" sz="1800">
                <a:ea typeface="굴림" panose="020B0600000101010101" pitchFamily="50" charset="-127"/>
              </a:rPr>
              <a:t>(i,j)</a:t>
            </a:r>
            <a:r>
              <a:rPr lang="ko-KR" altLang="en-US" sz="1800">
                <a:ea typeface="굴림" panose="020B0600000101010101" pitchFamily="50" charset="-127"/>
              </a:rPr>
              <a:t>가는 경로의 최소 비용</a:t>
            </a: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solidFill>
                <a:srgbClr val="0066FF"/>
              </a:solidFill>
              <a:ea typeface="굴림" panose="020B0600000101010101" pitchFamily="50" charset="-127"/>
            </a:endParaRPr>
          </a:p>
          <a:p>
            <a:r>
              <a:rPr lang="ko-KR" altLang="en-US" sz="1800" b="1">
                <a:solidFill>
                  <a:srgbClr val="0066FF"/>
                </a:solidFill>
                <a:ea typeface="굴림" panose="020B0600000101010101" pitchFamily="50" charset="-127"/>
              </a:rPr>
              <a:t>주어진 문제의 최적 해 값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800" b="1">
                <a:solidFill>
                  <a:srgbClr val="0066FF"/>
                </a:solidFill>
                <a:ea typeface="굴림" panose="020B0600000101010101" pitchFamily="50" charset="-127"/>
              </a:rPr>
              <a:t>목적함수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min</a:t>
            </a:r>
            <a:r>
              <a:rPr lang="en-US" altLang="ko-KR" sz="1800" baseline="-25000">
                <a:ea typeface="굴림" panose="020B0600000101010101" pitchFamily="50" charset="-127"/>
              </a:rPr>
              <a:t>1</a:t>
            </a:r>
            <a:r>
              <a:rPr lang="en-US" altLang="ko-KR" sz="1800" baseline="-25000"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1800" baseline="-25000">
                <a:ea typeface="굴림" panose="020B0600000101010101" pitchFamily="50" charset="-127"/>
              </a:rPr>
              <a:t>j</a:t>
            </a:r>
            <a:r>
              <a:rPr lang="en-US" altLang="ko-KR" sz="1800" baseline="-25000">
                <a:ea typeface="굴림" panose="020B0600000101010101" pitchFamily="50" charset="-127"/>
                <a:sym typeface="Symbol" panose="05050102010706020507" pitchFamily="18" charset="2"/>
              </a:rPr>
              <a:t>  </a:t>
            </a:r>
            <a:r>
              <a:rPr lang="en-US" altLang="ko-KR" sz="1800" baseline="-25000">
                <a:ea typeface="굴림" panose="020B0600000101010101" pitchFamily="50" charset="-127"/>
              </a:rPr>
              <a:t>m</a:t>
            </a:r>
            <a:r>
              <a:rPr lang="en-US" altLang="ko-KR" sz="1800">
                <a:ea typeface="굴림" panose="020B0600000101010101" pitchFamily="50" charset="-127"/>
              </a:rPr>
              <a:t> A(n, j)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solidFill>
                <a:srgbClr val="0066FF"/>
              </a:solidFill>
              <a:ea typeface="굴림" panose="020B0600000101010101" pitchFamily="50" charset="-127"/>
            </a:endParaRPr>
          </a:p>
          <a:p>
            <a:r>
              <a:rPr lang="ko-KR" altLang="en-US" sz="1800" b="1">
                <a:solidFill>
                  <a:srgbClr val="0066FF"/>
                </a:solidFill>
                <a:ea typeface="굴림" panose="020B0600000101010101" pitchFamily="50" charset="-127"/>
              </a:rPr>
              <a:t>부분문제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800" b="1">
                <a:solidFill>
                  <a:srgbClr val="0066FF"/>
                </a:solidFill>
                <a:ea typeface="굴림" panose="020B0600000101010101" pitchFamily="50" charset="-127"/>
              </a:rPr>
              <a:t>최적 해 값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800" b="1">
                <a:solidFill>
                  <a:srgbClr val="0066FF"/>
                </a:solidFill>
                <a:ea typeface="굴림" panose="020B0600000101010101" pitchFamily="50" charset="-127"/>
              </a:rPr>
              <a:t>목적함수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800" b="1">
                <a:solidFill>
                  <a:srgbClr val="0066FF"/>
                </a:solidFill>
                <a:ea typeface="굴림" panose="020B0600000101010101" pitchFamily="50" charset="-127"/>
              </a:rPr>
              <a:t>의 점화식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800" b="1">
                <a:solidFill>
                  <a:srgbClr val="0066FF"/>
                </a:solidFill>
                <a:ea typeface="굴림" panose="020B0600000101010101" pitchFamily="50" charset="-127"/>
              </a:rPr>
              <a:t>재귀식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</a:rPr>
              <a:t>Base case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A(0, j) = 0                for 1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 </a:t>
            </a:r>
            <a:r>
              <a:rPr lang="en-US" altLang="ko-KR" sz="1800">
                <a:ea typeface="굴림" panose="020B0600000101010101" pitchFamily="50" charset="-127"/>
              </a:rPr>
              <a:t>j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 m</a:t>
            </a: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800">
                <a:ea typeface="굴림" panose="020B0600000101010101" pitchFamily="50" charset="-127"/>
              </a:rPr>
              <a:t>혹은</a:t>
            </a:r>
            <a:r>
              <a:rPr lang="en-US" altLang="ko-KR" sz="1800">
                <a:ea typeface="굴림" panose="020B0600000101010101" pitchFamily="50" charset="-127"/>
              </a:rPr>
              <a:t> A(1, j) = C(1,j)     for 1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 </a:t>
            </a:r>
            <a:r>
              <a:rPr lang="en-US" altLang="ko-KR" sz="1800">
                <a:ea typeface="굴림" panose="020B0600000101010101" pitchFamily="50" charset="-127"/>
              </a:rPr>
              <a:t>j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 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         C(i,j) + min {A(i − 1, j − 1),A(i − 1, j)}    if 1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 </a:t>
            </a:r>
            <a:r>
              <a:rPr lang="en-US" altLang="ko-KR" sz="1800">
                <a:ea typeface="굴림" panose="020B0600000101010101" pitchFamily="50" charset="-127"/>
              </a:rPr>
              <a:t>i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 n,</a:t>
            </a:r>
            <a:r>
              <a:rPr lang="ko-KR" altLang="en-US" sz="1800">
                <a:ea typeface="굴림" panose="020B0600000101010101" pitchFamily="50" charset="-127"/>
              </a:rPr>
              <a:t> </a:t>
            </a:r>
            <a:r>
              <a:rPr lang="en-US" altLang="ko-KR" sz="1800">
                <a:ea typeface="굴림" panose="020B0600000101010101" pitchFamily="50" charset="-127"/>
              </a:rPr>
              <a:t> j = 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A(i, j) =  </a:t>
            </a:r>
            <a:r>
              <a:rPr lang="pl-PL" altLang="ko-KR" sz="1800"/>
              <a:t>C(i, j) + min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pl-PL" altLang="ko-KR" sz="1800"/>
              <a:t>{A(i − 1, j),A(i − 1, j + 1)} </a:t>
            </a:r>
            <a:r>
              <a:rPr lang="en-US" altLang="ko-KR" sz="1800">
                <a:ea typeface="굴림" panose="020B0600000101010101" pitchFamily="50" charset="-127"/>
              </a:rPr>
              <a:t>  </a:t>
            </a:r>
            <a:r>
              <a:rPr lang="pl-PL" altLang="ko-KR" sz="1800"/>
              <a:t>if </a:t>
            </a:r>
            <a:r>
              <a:rPr lang="en-US" altLang="ko-KR" sz="1800">
                <a:ea typeface="굴림" panose="020B0600000101010101" pitchFamily="50" charset="-127"/>
              </a:rPr>
              <a:t>1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 </a:t>
            </a:r>
            <a:r>
              <a:rPr lang="en-US" altLang="ko-KR" sz="1800">
                <a:ea typeface="굴림" panose="020B0600000101010101" pitchFamily="50" charset="-127"/>
              </a:rPr>
              <a:t>i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 n, </a:t>
            </a:r>
            <a:r>
              <a:rPr lang="pl-PL" altLang="ko-KR" sz="1800"/>
              <a:t>j = 1</a:t>
            </a: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         C(i, j) + min{A(i − 1, j − 1),A(i − 1, j),A(i − 1, j + 1)} if 1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 </a:t>
            </a:r>
            <a:r>
              <a:rPr lang="en-US" altLang="ko-KR" sz="1800">
                <a:ea typeface="굴림" panose="020B0600000101010101" pitchFamily="50" charset="-127"/>
              </a:rPr>
              <a:t>i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 n, </a:t>
            </a:r>
            <a:r>
              <a:rPr lang="en-US" altLang="ko-KR" sz="1800">
                <a:ea typeface="굴림" panose="020B0600000101010101" pitchFamily="50" charset="-127"/>
              </a:rPr>
              <a:t>j ≠ 1 and j ≠ 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F6F40C3-EB4E-4439-9CD3-117E5AB6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1" name="Rectangle 13">
            <a:extLst>
              <a:ext uri="{FF2B5EF4-FFF2-40B4-BE49-F238E27FC236}">
                <a16:creationId xmlns:a16="http://schemas.microsoft.com/office/drawing/2014/main" id="{9B6C77FB-2B4E-4032-9656-E00EAD0D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2" name="TextBox 1">
            <a:extLst>
              <a:ext uri="{FF2B5EF4-FFF2-40B4-BE49-F238E27FC236}">
                <a16:creationId xmlns:a16="http://schemas.microsoft.com/office/drawing/2014/main" id="{7A2B3AD0-3B9A-4320-B57E-3F12B5769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281488"/>
            <a:ext cx="1944687" cy="708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rPr>
              <a:t>시간복잡도</a:t>
            </a:r>
            <a:endParaRPr kumimoji="0" lang="en-US" altLang="ko-KR" sz="2000"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O(mn)</a:t>
            </a: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4158</TotalTime>
  <Words>2160</Words>
  <Application>Microsoft Office PowerPoint</Application>
  <PresentationFormat>화면 슬라이드 쇼(4:3)</PresentationFormat>
  <Paragraphs>382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Verdana</vt:lpstr>
      <vt:lpstr>Arial</vt:lpstr>
      <vt:lpstr>Wingdings</vt:lpstr>
      <vt:lpstr>Angsana New</vt:lpstr>
      <vt:lpstr>굴림</vt:lpstr>
      <vt:lpstr>Cordia New</vt:lpstr>
      <vt:lpstr>맑은 고딕</vt:lpstr>
      <vt:lpstr>Consolas</vt:lpstr>
      <vt:lpstr>Times New Roman</vt:lpstr>
      <vt:lpstr>Symbol</vt:lpstr>
      <vt:lpstr>Palatino Linotype</vt:lpstr>
      <vt:lpstr>Default Design</vt:lpstr>
      <vt:lpstr>동적계획법  (Dynamic Programming)</vt:lpstr>
      <vt:lpstr>동적계획법</vt:lpstr>
      <vt:lpstr>6. 연속하는 수들의 최대 합 구하기</vt:lpstr>
      <vt:lpstr>연속하는 수들의 최대 합 구하기 (계속)</vt:lpstr>
      <vt:lpstr>PowerPoint 프레젠테이션</vt:lpstr>
      <vt:lpstr>PowerPoint 프레젠테이션</vt:lpstr>
      <vt:lpstr>PowerPoint 프레젠테이션</vt:lpstr>
      <vt:lpstr>7. 그리드(Grid)에서 경로 찾기</vt:lpstr>
      <vt:lpstr>Grid에서 경로 찾기</vt:lpstr>
      <vt:lpstr>Grid에서 경로 찾기</vt:lpstr>
      <vt:lpstr>8. LCS(Longest Common Subsequence) 문제</vt:lpstr>
      <vt:lpstr>LCS 문제 (계속)</vt:lpstr>
      <vt:lpstr>LCS 문제 (계속)</vt:lpstr>
      <vt:lpstr>PowerPoint 프레젠테이션</vt:lpstr>
      <vt:lpstr>PowerPoint 프레젠테이션</vt:lpstr>
      <vt:lpstr>LCS 문제 (계속)</vt:lpstr>
      <vt:lpstr>Example</vt:lpstr>
    </vt:vector>
  </TitlesOfParts>
  <Company>Department of Computer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Pradondet Nilagupta</dc:creator>
  <cp:lastModifiedBy>HCKIM</cp:lastModifiedBy>
  <cp:revision>326</cp:revision>
  <cp:lastPrinted>2000-06-14T10:30:00Z</cp:lastPrinted>
  <dcterms:created xsi:type="dcterms:W3CDTF">1999-09-28T09:52:25Z</dcterms:created>
  <dcterms:modified xsi:type="dcterms:W3CDTF">2021-10-27T00:20:58Z</dcterms:modified>
</cp:coreProperties>
</file>