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04" r:id="rId2"/>
    <p:sldId id="907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921" r:id="rId17"/>
    <p:sldId id="922" r:id="rId18"/>
    <p:sldId id="903" r:id="rId1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FF66"/>
    <a:srgbClr val="FFFFCC"/>
    <a:srgbClr val="CCFFFF"/>
    <a:srgbClr val="33CC33"/>
    <a:srgbClr val="E4627B"/>
    <a:srgbClr val="FF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FE71A952-3BFF-408E-B7FF-567FB4003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Pradondet Nilagupta</a:t>
            </a:r>
          </a:p>
        </p:txBody>
      </p:sp>
      <p:sp>
        <p:nvSpPr>
          <p:cNvPr id="15363" name="Rectangle 2051">
            <a:extLst>
              <a:ext uri="{FF2B5EF4-FFF2-40B4-BE49-F238E27FC236}">
                <a16:creationId xmlns:a16="http://schemas.microsoft.com/office/drawing/2014/main" id="{A811B1C6-AF2B-4C7C-86B3-EB9AFA7716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 altLang="ko-KR"/>
          </a:p>
        </p:txBody>
      </p:sp>
      <p:sp>
        <p:nvSpPr>
          <p:cNvPr id="15364" name="Rectangle 2052">
            <a:extLst>
              <a:ext uri="{FF2B5EF4-FFF2-40B4-BE49-F238E27FC236}">
                <a16:creationId xmlns:a16="http://schemas.microsoft.com/office/drawing/2014/main" id="{F2944D77-C736-45EE-BC42-CE10B1A5A8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Title goes here</a:t>
            </a:r>
          </a:p>
        </p:txBody>
      </p:sp>
      <p:sp>
        <p:nvSpPr>
          <p:cNvPr id="15365" name="Rectangle 2053">
            <a:extLst>
              <a:ext uri="{FF2B5EF4-FFF2-40B4-BE49-F238E27FC236}">
                <a16:creationId xmlns:a16="http://schemas.microsoft.com/office/drawing/2014/main" id="{566AEC08-F01F-44F6-BAD2-716846D574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674761F-CE56-40D1-93C5-8EE75FBB40B8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498421-7024-49BB-9015-52761FEBD3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376547F-9A3E-497F-8315-13B0FE7EB740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682C9C2-4ACE-4BFC-893D-0A6E67EB02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296BA3B-B392-410A-82B5-6C98E7494E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D3680E8-C97B-43A1-91D7-BA236B337E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98EC1E8-23DB-4B96-B571-7917FB424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FAF2C31-DC5C-4B36-B15C-8FA43DDDCF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E9D9B0D-D0E6-4C0F-BAF8-FB6D8A866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E2A9621E-05C9-4965-B65B-F50482B18F61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2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6E63EAA-DC86-42BC-B529-BE3A7DAB8B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DFCDD69-E79C-4E7B-B881-9FAE9887B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3262DB0-3765-42EF-BA4D-F082A7E75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BF88AD84-40B1-4D21-A547-977C7CAAAB7F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11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F98D962-EF31-45BD-9F27-D8225D3E3B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3818234-A56D-423B-8DD0-032784C88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AC91F18-C36E-4E6D-94EA-F744B604B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28E4402E-B262-4568-8116-EF1492EFBB4E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12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7990652-7724-4369-8012-2D7DD591BA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6B64BFD-BC77-41FA-955B-EA30185E1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C5EEFC1-FB0E-4700-8734-137039454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A5A1B4BD-916C-49C0-8615-C74B5B7D29E5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13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916B03E-E638-4489-91AB-B65C08D91B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29F0637-C88E-4E0C-A45F-D63596DB5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0425CE6-E829-4D7E-A6D2-D778E30E9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DAE67883-F329-4677-A96B-FA6F55261F42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14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3031608-D42E-4761-8D8F-7A7A137DAE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74210C2-35A6-4522-BC88-6C9754CB1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CCA58F7-C170-44DB-8B53-370993B06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50E0B1F2-08A2-4C0F-B14E-47F06EBDA98C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361F32B-39EF-43FE-B33A-199EAE2DA0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B3A1CE5-EBD0-4EF3-A397-0624076C6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D133F23-4D1D-4743-B8D4-102FB1A27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77835B24-5B6F-4DB0-83D6-4BDB2AD604E1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C65BBCF-E19D-43B0-B60B-2AE86823DD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1A4DBB3-F0CC-475F-89E3-F75329048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465E056-CA20-467B-8599-00222F0E3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88C595AF-2DC7-45F1-A794-1CB49079E746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D74A5FD-52D9-4571-9BC4-C1C2EC47F9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082D545-0469-4533-8FF8-3C30D51C6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048F5E2-7A8D-4A07-A529-749F1D36D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DA9BB2A5-91AD-42CA-BA00-3746FBF6F44B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C7527AD-E041-4B7E-853A-0ACE80C4F8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C848A8C-B1EE-4434-A4C4-503823F7B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B8AFA26-BA26-4BFB-8E5A-2D25A82BD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8631F113-D094-4CF7-A7C3-A9CCD6AEE9F2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3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B8F2D3E-6A68-44DE-8EF2-DF32C2A46F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7CE00E3-76F4-4661-808E-418FFEA2A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515E24A-0006-41C7-A1CB-A96A51086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638857DD-7A33-4F09-A95F-CCCA5C3BA591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4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730582B-C876-4851-8967-FCA77E033B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6B7504F-9F83-4E1D-88C9-44D2DC8F7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18CA95F-C67C-4F6E-9E3E-CDD652388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53489F3B-AE93-413B-BA8B-42AD7204A82A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5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3205170-AA6F-400D-B143-3558B630E9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7F5D9A1-2A63-40F3-AE99-1E6A7529C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12E43D2-584E-4B66-B1FA-4421BBD6B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502F7455-A3B7-4E57-8696-06F340797186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6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39781BB-5D4F-44C6-9207-E0B613FA75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A8BBAD1-4429-4866-9EBA-6579CF46B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D75AD10-7AD6-4F58-9D03-76B4C7C67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75C27A53-C382-4380-B971-2117B1300048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7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D7F80CA-999D-4551-ACE0-7E4380B7E5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C14BE41-65A8-4BDD-98A9-A3CE4A704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C904003-A7F7-4C73-9DDF-FF204AFED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17DC8EB4-C831-408A-938A-F91411D184EC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8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8C92C2A-6E66-4EA9-B3D5-41E013B72E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7BC6E07-EF12-4A9F-BDC1-0FC778B8D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D3C1B88-A032-4560-954C-43453CAFA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99F7A05E-93C9-4DBC-8F38-9D02C3ACB2F2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9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4617126-E768-4F1C-B078-866EC7EB38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F460900-5291-489C-AB97-DD6CEEA5F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8212978-4839-439C-AD36-6FDD91622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D4BF9DFA-0EEA-45E9-A141-C707B4FCF702}" type="slidenum">
              <a:rPr lang="en-US" altLang="ko-KR" sz="1200" smtClean="0">
                <a:solidFill>
                  <a:schemeClr val="tx1"/>
                </a:solidFill>
                <a:latin typeface="Times" panose="02020603050405020304" pitchFamily="18" charset="0"/>
              </a:rPr>
              <a:pPr/>
              <a:t>10</a:t>
            </a:fld>
            <a:endParaRPr lang="en-US" altLang="ko-KR" sz="12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3AB173C-BBDD-49E0-95F6-21F76AECDA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965F7C-497F-41EB-9853-97EC74CF2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7066024-472A-4C37-BC1B-3500E1FEC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F5140AA-5096-4941-B821-1A74247D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42672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1628800"/>
            <a:ext cx="7772400" cy="854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73016"/>
            <a:ext cx="6400800" cy="22943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Angsana New" pitchFamily="18" charset="-34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9CF128-77C5-4604-8F72-204252EBE52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</a:lstStyle>
          <a:p>
            <a:pPr>
              <a:defRPr/>
            </a:pPr>
            <a:fld id="{CE66A9DC-D642-44E4-AE47-8909C2FFBEFB}" type="datetime4">
              <a:rPr lang="th-TH"/>
              <a:pPr>
                <a:defRPr/>
              </a:pPr>
              <a:t>07 ธ.ค. 64</a:t>
            </a:fld>
            <a:endParaRPr lang="th-TH"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C2F9E59-1D3E-4D84-B7DB-5B94539BE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C9DA054-7263-4FD3-8290-62980EBAF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AF8C934-F7F9-41E1-8402-B2CC4E920C39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298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2014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45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45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286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17229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6555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4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5544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58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9870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770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25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179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42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021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3885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628B024F-9F23-4B44-B6DA-D94E4FBE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8600"/>
            <a:ext cx="8380412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FD47CEE5-A4CA-4E90-8529-86F8C6F9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62EF34BA-C98A-4746-9270-330F75F59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0563" y="868363"/>
            <a:ext cx="77724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12">
            <a:extLst>
              <a:ext uri="{FF2B5EF4-FFF2-40B4-BE49-F238E27FC236}">
                <a16:creationId xmlns:a16="http://schemas.microsoft.com/office/drawing/2014/main" id="{0E0C1F2E-0981-4341-8A32-589EDEDA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85800"/>
            <a:ext cx="91440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4D193D6B-16B6-4067-8FD8-B6E95DA1D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53200"/>
            <a:ext cx="5222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76F231A-2368-4069-BFA6-D2D718FC59C8}" type="slidenum">
              <a:rPr lang="en-US" altLang="ko-KR" sz="1400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th-TH" altLang="ko-KR" sz="140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7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B6165B1-2B5D-457C-BBE2-4960DC4E59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2400" cy="855663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상호 배타적 집합의 처리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767AD51-0838-4E84-B9DC-5F3A7A0EE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6350"/>
            <a:ext cx="7481888" cy="730250"/>
          </a:xfrm>
        </p:spPr>
        <p:txBody>
          <a:bodyPr/>
          <a:lstStyle/>
          <a:p>
            <a:r>
              <a:rPr lang="ko-KR" altLang="en-US" sz="2800">
                <a:ea typeface="굴림" panose="020B0600000101010101" pitchFamily="50" charset="-127"/>
              </a:rPr>
              <a:t>랭크를 이용한 </a:t>
            </a:r>
            <a:r>
              <a:rPr lang="en-US" altLang="ko-KR" sz="2800">
                <a:ea typeface="굴림" panose="020B0600000101010101" pitchFamily="50" charset="-127"/>
              </a:rPr>
              <a:t>Union</a:t>
            </a:r>
            <a:r>
              <a:rPr lang="ko-KR" altLang="en-US" sz="2800">
                <a:ea typeface="굴림" panose="020B0600000101010101" pitchFamily="50" charset="-127"/>
              </a:rPr>
              <a:t>에서 랭크가 증가하는 예</a:t>
            </a:r>
          </a:p>
        </p:txBody>
      </p:sp>
      <p:sp>
        <p:nvSpPr>
          <p:cNvPr id="256005" name="Freeform 5">
            <a:extLst>
              <a:ext uri="{FF2B5EF4-FFF2-40B4-BE49-F238E27FC236}">
                <a16:creationId xmlns:a16="http://schemas.microsoft.com/office/drawing/2014/main" id="{D54FC2A9-0284-427B-8E43-F19BF93F6395}"/>
              </a:ext>
            </a:extLst>
          </p:cNvPr>
          <p:cNvSpPr>
            <a:spLocks/>
          </p:cNvSpPr>
          <p:nvPr/>
        </p:nvSpPr>
        <p:spPr bwMode="auto">
          <a:xfrm>
            <a:off x="3675063" y="21526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2" name="Oval 6">
            <a:extLst>
              <a:ext uri="{FF2B5EF4-FFF2-40B4-BE49-F238E27FC236}">
                <a16:creationId xmlns:a16="http://schemas.microsoft.com/office/drawing/2014/main" id="{27C46CB0-FB1D-44CA-8EBE-108187D8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2533" name="Oval 7">
            <a:extLst>
              <a:ext uri="{FF2B5EF4-FFF2-40B4-BE49-F238E27FC236}">
                <a16:creationId xmlns:a16="http://schemas.microsoft.com/office/drawing/2014/main" id="{87D6E7C0-1742-473B-B82D-5E26216F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688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2534" name="Oval 8">
            <a:extLst>
              <a:ext uri="{FF2B5EF4-FFF2-40B4-BE49-F238E27FC236}">
                <a16:creationId xmlns:a16="http://schemas.microsoft.com/office/drawing/2014/main" id="{B8657751-F8D8-4CCF-B4BA-5A68E0236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25527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2535" name="Oval 9">
            <a:extLst>
              <a:ext uri="{FF2B5EF4-FFF2-40B4-BE49-F238E27FC236}">
                <a16:creationId xmlns:a16="http://schemas.microsoft.com/office/drawing/2014/main" id="{C44483F2-8FFC-45EA-A472-771C4944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4544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2536" name="Oval 10">
            <a:extLst>
              <a:ext uri="{FF2B5EF4-FFF2-40B4-BE49-F238E27FC236}">
                <a16:creationId xmlns:a16="http://schemas.microsoft.com/office/drawing/2014/main" id="{586A5768-CE71-479C-BC01-A917B5EB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4798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2537" name="Oval 11">
            <a:extLst>
              <a:ext uri="{FF2B5EF4-FFF2-40B4-BE49-F238E27FC236}">
                <a16:creationId xmlns:a16="http://schemas.microsoft.com/office/drawing/2014/main" id="{0E67837C-DFFF-47D9-8716-120653D9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4671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2538" name="Oval 12">
            <a:extLst>
              <a:ext uri="{FF2B5EF4-FFF2-40B4-BE49-F238E27FC236}">
                <a16:creationId xmlns:a16="http://schemas.microsoft.com/office/drawing/2014/main" id="{5E6EA741-F1D4-4A95-A56D-60CDFA4B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34671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56013" name="Line 13">
            <a:extLst>
              <a:ext uri="{FF2B5EF4-FFF2-40B4-BE49-F238E27FC236}">
                <a16:creationId xmlns:a16="http://schemas.microsoft.com/office/drawing/2014/main" id="{498736E5-00FB-4E0D-9507-39787DC8E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1075" y="3927475"/>
            <a:ext cx="273050" cy="463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14" name="Line 14">
            <a:extLst>
              <a:ext uri="{FF2B5EF4-FFF2-40B4-BE49-F238E27FC236}">
                <a16:creationId xmlns:a16="http://schemas.microsoft.com/office/drawing/2014/main" id="{74D41461-419F-40DE-AB30-1A1B318883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84625" y="2997200"/>
            <a:ext cx="220663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15" name="Line 15">
            <a:extLst>
              <a:ext uri="{FF2B5EF4-FFF2-40B4-BE49-F238E27FC236}">
                <a16:creationId xmlns:a16="http://schemas.microsoft.com/office/drawing/2014/main" id="{CF0B765E-E00D-4123-A2E4-F9CE71834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7750" y="2984500"/>
            <a:ext cx="211138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16" name="Line 16">
            <a:extLst>
              <a:ext uri="{FF2B5EF4-FFF2-40B4-BE49-F238E27FC236}">
                <a16:creationId xmlns:a16="http://schemas.microsoft.com/office/drawing/2014/main" id="{3EEEAF02-98D0-452B-916B-FB09FC0D74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1975" y="2994025"/>
            <a:ext cx="180975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17" name="Line 17">
            <a:extLst>
              <a:ext uri="{FF2B5EF4-FFF2-40B4-BE49-F238E27FC236}">
                <a16:creationId xmlns:a16="http://schemas.microsoft.com/office/drawing/2014/main" id="{A0F59E95-C382-411D-BBFC-AEC946212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3988" y="2974975"/>
            <a:ext cx="257175" cy="509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18" name="Freeform 18">
            <a:extLst>
              <a:ext uri="{FF2B5EF4-FFF2-40B4-BE49-F238E27FC236}">
                <a16:creationId xmlns:a16="http://schemas.microsoft.com/office/drawing/2014/main" id="{AF1475C8-0628-45D3-BEEE-1AF2DE919341}"/>
              </a:ext>
            </a:extLst>
          </p:cNvPr>
          <p:cNvSpPr>
            <a:spLocks/>
          </p:cNvSpPr>
          <p:nvPr/>
        </p:nvSpPr>
        <p:spPr bwMode="auto">
          <a:xfrm>
            <a:off x="1541463" y="21272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5" name="Rectangle 19">
            <a:extLst>
              <a:ext uri="{FF2B5EF4-FFF2-40B4-BE49-F238E27FC236}">
                <a16:creationId xmlns:a16="http://schemas.microsoft.com/office/drawing/2014/main" id="{F3211909-78D5-4AEC-94D1-8B7B26B8F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32766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2546" name="Rectangle 20">
            <a:extLst>
              <a:ext uri="{FF2B5EF4-FFF2-40B4-BE49-F238E27FC236}">
                <a16:creationId xmlns:a16="http://schemas.microsoft.com/office/drawing/2014/main" id="{25995DD6-56B4-4A61-BB62-9D61F895F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33020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2547" name="Rectangle 21">
            <a:extLst>
              <a:ext uri="{FF2B5EF4-FFF2-40B4-BE49-F238E27FC236}">
                <a16:creationId xmlns:a16="http://schemas.microsoft.com/office/drawing/2014/main" id="{D7803B54-E6A1-45EB-8AF2-1C182E08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216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2548" name="Rectangle 22">
            <a:extLst>
              <a:ext uri="{FF2B5EF4-FFF2-40B4-BE49-F238E27FC236}">
                <a16:creationId xmlns:a16="http://schemas.microsoft.com/office/drawing/2014/main" id="{379D0706-4E4F-487E-9F48-92D01AC4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23876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2549" name="Rectangle 23">
            <a:extLst>
              <a:ext uri="{FF2B5EF4-FFF2-40B4-BE49-F238E27FC236}">
                <a16:creationId xmlns:a16="http://schemas.microsoft.com/office/drawing/2014/main" id="{2087D626-7780-4F79-8DA9-39B6F9CA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2550" name="Rectangle 24">
            <a:extLst>
              <a:ext uri="{FF2B5EF4-FFF2-40B4-BE49-F238E27FC236}">
                <a16:creationId xmlns:a16="http://schemas.microsoft.com/office/drawing/2014/main" id="{4C79ABBF-5298-4E78-9407-B04169CBA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2893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2551" name="Rectangle 25">
            <a:extLst>
              <a:ext uri="{FF2B5EF4-FFF2-40B4-BE49-F238E27FC236}">
                <a16:creationId xmlns:a16="http://schemas.microsoft.com/office/drawing/2014/main" id="{88F872C3-71D0-4250-8EA9-046AFE73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3368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2552" name="Oval 26">
            <a:extLst>
              <a:ext uri="{FF2B5EF4-FFF2-40B4-BE49-F238E27FC236}">
                <a16:creationId xmlns:a16="http://schemas.microsoft.com/office/drawing/2014/main" id="{64F3120E-4E93-4651-83C7-976093219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76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2553" name="Oval 27">
            <a:extLst>
              <a:ext uri="{FF2B5EF4-FFF2-40B4-BE49-F238E27FC236}">
                <a16:creationId xmlns:a16="http://schemas.microsoft.com/office/drawing/2014/main" id="{DF853F9E-05C5-4EC5-8A5F-7515956E4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43053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2554" name="Oval 28">
            <a:extLst>
              <a:ext uri="{FF2B5EF4-FFF2-40B4-BE49-F238E27FC236}">
                <a16:creationId xmlns:a16="http://schemas.microsoft.com/office/drawing/2014/main" id="{87428040-74C6-409B-920F-4EF78D1F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33528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2555" name="Oval 29">
            <a:extLst>
              <a:ext uri="{FF2B5EF4-FFF2-40B4-BE49-F238E27FC236}">
                <a16:creationId xmlns:a16="http://schemas.microsoft.com/office/drawing/2014/main" id="{E1E50EB3-8B1D-485C-B846-D969A72E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3909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2556" name="Oval 30">
            <a:extLst>
              <a:ext uri="{FF2B5EF4-FFF2-40B4-BE49-F238E27FC236}">
                <a16:creationId xmlns:a16="http://schemas.microsoft.com/office/drawing/2014/main" id="{CF23FF69-F915-4CEB-9F7D-DCE3536F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34163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2557" name="Oval 31">
            <a:extLst>
              <a:ext uri="{FF2B5EF4-FFF2-40B4-BE49-F238E27FC236}">
                <a16:creationId xmlns:a16="http://schemas.microsoft.com/office/drawing/2014/main" id="{B1419A32-EEB9-4959-9F29-57295AEC8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2672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2558" name="Oval 32">
            <a:extLst>
              <a:ext uri="{FF2B5EF4-FFF2-40B4-BE49-F238E27FC236}">
                <a16:creationId xmlns:a16="http://schemas.microsoft.com/office/drawing/2014/main" id="{FD54ED23-7E02-45DD-81A7-878D1630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42672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56033" name="Line 33">
            <a:extLst>
              <a:ext uri="{FF2B5EF4-FFF2-40B4-BE49-F238E27FC236}">
                <a16:creationId xmlns:a16="http://schemas.microsoft.com/office/drawing/2014/main" id="{AB6FA05B-FAD0-4BE6-9705-559BBDC58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7875" y="3863975"/>
            <a:ext cx="273050" cy="463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4" name="Line 34">
            <a:extLst>
              <a:ext uri="{FF2B5EF4-FFF2-40B4-BE49-F238E27FC236}">
                <a16:creationId xmlns:a16="http://schemas.microsoft.com/office/drawing/2014/main" id="{66CD6D13-5D73-41E3-A546-3430CAF271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47025" y="3797300"/>
            <a:ext cx="220663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5" name="Line 35">
            <a:extLst>
              <a:ext uri="{FF2B5EF4-FFF2-40B4-BE49-F238E27FC236}">
                <a16:creationId xmlns:a16="http://schemas.microsoft.com/office/drawing/2014/main" id="{454F896E-690B-4896-9EF1-6896F8988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0150" y="3784600"/>
            <a:ext cx="211138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6" name="Line 36">
            <a:extLst>
              <a:ext uri="{FF2B5EF4-FFF2-40B4-BE49-F238E27FC236}">
                <a16:creationId xmlns:a16="http://schemas.microsoft.com/office/drawing/2014/main" id="{662393F5-287A-4C0B-86FC-DE5EC6385B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8775" y="2930525"/>
            <a:ext cx="180975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7" name="Line 37">
            <a:extLst>
              <a:ext uri="{FF2B5EF4-FFF2-40B4-BE49-F238E27FC236}">
                <a16:creationId xmlns:a16="http://schemas.microsoft.com/office/drawing/2014/main" id="{6D3767EB-4119-4C41-8678-884844D83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2911475"/>
            <a:ext cx="257175" cy="509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8" name="Freeform 38">
            <a:extLst>
              <a:ext uri="{FF2B5EF4-FFF2-40B4-BE49-F238E27FC236}">
                <a16:creationId xmlns:a16="http://schemas.microsoft.com/office/drawing/2014/main" id="{3B7191D0-5B61-4534-A2C3-2C4D358FF0B1}"/>
              </a:ext>
            </a:extLst>
          </p:cNvPr>
          <p:cNvSpPr>
            <a:spLocks/>
          </p:cNvSpPr>
          <p:nvPr/>
        </p:nvSpPr>
        <p:spPr bwMode="auto">
          <a:xfrm>
            <a:off x="6418263" y="20637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65" name="Rectangle 39">
            <a:extLst>
              <a:ext uri="{FF2B5EF4-FFF2-40B4-BE49-F238E27FC236}">
                <a16:creationId xmlns:a16="http://schemas.microsoft.com/office/drawing/2014/main" id="{0A17D65A-2E27-4576-A92A-19DC74E7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40767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2566" name="Rectangle 40">
            <a:extLst>
              <a:ext uri="{FF2B5EF4-FFF2-40B4-BE49-F238E27FC236}">
                <a16:creationId xmlns:a16="http://schemas.microsoft.com/office/drawing/2014/main" id="{B3DBF966-0373-48CA-B811-A9CB02A20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41021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2567" name="Rectangle 41">
            <a:extLst>
              <a:ext uri="{FF2B5EF4-FFF2-40B4-BE49-F238E27FC236}">
                <a16:creationId xmlns:a16="http://schemas.microsoft.com/office/drawing/2014/main" id="{9C37FEAE-5357-484E-84E8-40425BCD5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41529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2568" name="Rectangle 42">
            <a:extLst>
              <a:ext uri="{FF2B5EF4-FFF2-40B4-BE49-F238E27FC236}">
                <a16:creationId xmlns:a16="http://schemas.microsoft.com/office/drawing/2014/main" id="{0A5FC495-35C2-4682-8793-542837EA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1877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2569" name="Rectangle 43">
            <a:extLst>
              <a:ext uri="{FF2B5EF4-FFF2-40B4-BE49-F238E27FC236}">
                <a16:creationId xmlns:a16="http://schemas.microsoft.com/office/drawing/2014/main" id="{438170A3-E9C3-473A-BBCF-892EE387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639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2570" name="Rectangle 44">
            <a:extLst>
              <a:ext uri="{FF2B5EF4-FFF2-40B4-BE49-F238E27FC236}">
                <a16:creationId xmlns:a16="http://schemas.microsoft.com/office/drawing/2014/main" id="{20D86417-CC1F-47F5-ACDE-FCE9C2C2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2258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2571" name="Rectangle 45">
            <a:extLst>
              <a:ext uri="{FF2B5EF4-FFF2-40B4-BE49-F238E27FC236}">
                <a16:creationId xmlns:a16="http://schemas.microsoft.com/office/drawing/2014/main" id="{878FA8A9-8A6D-4886-90EB-129E05CF6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273300"/>
            <a:ext cx="292100" cy="266700"/>
          </a:xfrm>
          <a:prstGeom prst="rect">
            <a:avLst/>
          </a:pr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56046" name="Line 46">
            <a:extLst>
              <a:ext uri="{FF2B5EF4-FFF2-40B4-BE49-F238E27FC236}">
                <a16:creationId xmlns:a16="http://schemas.microsoft.com/office/drawing/2014/main" id="{4D215A9A-8533-4B43-907F-2D15F055E3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23075" y="2867025"/>
            <a:ext cx="854075" cy="5461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73" name="Text Box 49">
            <a:extLst>
              <a:ext uri="{FF2B5EF4-FFF2-40B4-BE49-F238E27FC236}">
                <a16:creationId xmlns:a16="http://schemas.microsoft.com/office/drawing/2014/main" id="{C4D02115-A5A2-4AEA-ADA7-F5E7F1D8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2657475"/>
            <a:ext cx="469900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3600"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22574" name="Text Box 50">
            <a:extLst>
              <a:ext uri="{FF2B5EF4-FFF2-40B4-BE49-F238E27FC236}">
                <a16:creationId xmlns:a16="http://schemas.microsoft.com/office/drawing/2014/main" id="{256D9FDE-5936-4149-B6CC-1B24148BD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2682875"/>
            <a:ext cx="469900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360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22575" name="Oval 51">
            <a:extLst>
              <a:ext uri="{FF2B5EF4-FFF2-40B4-BE49-F238E27FC236}">
                <a16:creationId xmlns:a16="http://schemas.microsoft.com/office/drawing/2014/main" id="{6680EDC4-3F77-4EC0-9DFE-49EDBFFB9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43434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56052" name="Line 52">
            <a:extLst>
              <a:ext uri="{FF2B5EF4-FFF2-40B4-BE49-F238E27FC236}">
                <a16:creationId xmlns:a16="http://schemas.microsoft.com/office/drawing/2014/main" id="{164D73B7-BCDB-41E3-A4DA-A00B2088C5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075" y="3902075"/>
            <a:ext cx="273050" cy="463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77" name="Rectangle 53">
            <a:extLst>
              <a:ext uri="{FF2B5EF4-FFF2-40B4-BE49-F238E27FC236}">
                <a16:creationId xmlns:a16="http://schemas.microsoft.com/office/drawing/2014/main" id="{7EAAC025-F484-42EC-ACB0-FA0E7583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41910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2578" name="Oval 54">
            <a:extLst>
              <a:ext uri="{FF2B5EF4-FFF2-40B4-BE49-F238E27FC236}">
                <a16:creationId xmlns:a16="http://schemas.microsoft.com/office/drawing/2014/main" id="{08D989BF-8EF7-4EE2-9F01-7860EBA75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5143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56055" name="Line 55">
            <a:extLst>
              <a:ext uri="{FF2B5EF4-FFF2-40B4-BE49-F238E27FC236}">
                <a16:creationId xmlns:a16="http://schemas.microsoft.com/office/drawing/2014/main" id="{0B183136-E8A4-41AB-AC7C-3B6C1F937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5175" y="4702175"/>
            <a:ext cx="273050" cy="463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80" name="Rectangle 56">
            <a:extLst>
              <a:ext uri="{FF2B5EF4-FFF2-40B4-BE49-F238E27FC236}">
                <a16:creationId xmlns:a16="http://schemas.microsoft.com/office/drawing/2014/main" id="{D16FFCB6-8917-4B32-9C15-1707C980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911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4">
            <a:extLst>
              <a:ext uri="{FF2B5EF4-FFF2-40B4-BE49-F238E27FC236}">
                <a16:creationId xmlns:a16="http://schemas.microsoft.com/office/drawing/2014/main" id="{0A798EBE-7118-44A3-B401-E00867E4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701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579" name="Oval 5">
            <a:extLst>
              <a:ext uri="{FF2B5EF4-FFF2-40B4-BE49-F238E27FC236}">
                <a16:creationId xmlns:a16="http://schemas.microsoft.com/office/drawing/2014/main" id="{0F4ABBA7-CD28-4C54-8F76-11488219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38989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580" name="Oval 6">
            <a:extLst>
              <a:ext uri="{FF2B5EF4-FFF2-40B4-BE49-F238E27FC236}">
                <a16:creationId xmlns:a16="http://schemas.microsoft.com/office/drawing/2014/main" id="{2525EBCA-E497-4558-BAE6-6FFC17B0F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989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581" name="Oval 7">
            <a:extLst>
              <a:ext uri="{FF2B5EF4-FFF2-40B4-BE49-F238E27FC236}">
                <a16:creationId xmlns:a16="http://schemas.microsoft.com/office/drawing/2014/main" id="{199FFB2D-F72C-4A6A-818E-25F68F15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84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582" name="Oval 8">
            <a:extLst>
              <a:ext uri="{FF2B5EF4-FFF2-40B4-BE49-F238E27FC236}">
                <a16:creationId xmlns:a16="http://schemas.microsoft.com/office/drawing/2014/main" id="{331D8B18-4284-4BCD-90A2-7770A258D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84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26359F11-D532-40C7-9251-01D4C4F6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8133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62659F0B-C171-407B-A40E-0F98C4B4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48133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6795" name="Line 11">
            <a:extLst>
              <a:ext uri="{FF2B5EF4-FFF2-40B4-BE49-F238E27FC236}">
                <a16:creationId xmlns:a16="http://schemas.microsoft.com/office/drawing/2014/main" id="{D89D773E-9506-4EC3-B471-E101CAEDE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0775" y="3394075"/>
            <a:ext cx="374650" cy="539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796" name="Line 12">
            <a:extLst>
              <a:ext uri="{FF2B5EF4-FFF2-40B4-BE49-F238E27FC236}">
                <a16:creationId xmlns:a16="http://schemas.microsoft.com/office/drawing/2014/main" id="{941A0D4E-1DA5-48AB-90CE-0DF307DCC3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35275" y="3443288"/>
            <a:ext cx="266700" cy="479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797" name="Line 13">
            <a:extLst>
              <a:ext uri="{FF2B5EF4-FFF2-40B4-BE49-F238E27FC236}">
                <a16:creationId xmlns:a16="http://schemas.microsoft.com/office/drawing/2014/main" id="{76527BCB-53CA-454A-B4F8-30A607EA77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6925" y="4305300"/>
            <a:ext cx="500063" cy="5715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798" name="Line 14">
            <a:extLst>
              <a:ext uri="{FF2B5EF4-FFF2-40B4-BE49-F238E27FC236}">
                <a16:creationId xmlns:a16="http://schemas.microsoft.com/office/drawing/2014/main" id="{5B6A1081-8A83-4544-83CF-D41072C4A8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4292600"/>
            <a:ext cx="541338" cy="5715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799" name="Line 15">
            <a:extLst>
              <a:ext uri="{FF2B5EF4-FFF2-40B4-BE49-F238E27FC236}">
                <a16:creationId xmlns:a16="http://schemas.microsoft.com/office/drawing/2014/main" id="{E428D6D4-508B-4411-AD4F-C7F6390AE2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9975" y="2486025"/>
            <a:ext cx="295275" cy="5207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00" name="Line 16">
            <a:extLst>
              <a:ext uri="{FF2B5EF4-FFF2-40B4-BE49-F238E27FC236}">
                <a16:creationId xmlns:a16="http://schemas.microsoft.com/office/drawing/2014/main" id="{DFC42157-A7DF-4707-8B79-77F75E4AB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8788" y="2492375"/>
            <a:ext cx="371475" cy="5222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1" name="Oval 17">
            <a:extLst>
              <a:ext uri="{FF2B5EF4-FFF2-40B4-BE49-F238E27FC236}">
                <a16:creationId xmlns:a16="http://schemas.microsoft.com/office/drawing/2014/main" id="{9AD17FC9-F0CC-47A2-9A4F-69061DB4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48133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6802" name="Line 18">
            <a:extLst>
              <a:ext uri="{FF2B5EF4-FFF2-40B4-BE49-F238E27FC236}">
                <a16:creationId xmlns:a16="http://schemas.microsoft.com/office/drawing/2014/main" id="{67E3186F-2A8C-4805-84C9-D6AA1F7BE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7700" y="43434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03" name="Freeform 19">
            <a:extLst>
              <a:ext uri="{FF2B5EF4-FFF2-40B4-BE49-F238E27FC236}">
                <a16:creationId xmlns:a16="http://schemas.microsoft.com/office/drawing/2014/main" id="{39FD2395-30B1-4485-AD46-DE38E60D1CB7}"/>
              </a:ext>
            </a:extLst>
          </p:cNvPr>
          <p:cNvSpPr>
            <a:spLocks/>
          </p:cNvSpPr>
          <p:nvPr/>
        </p:nvSpPr>
        <p:spPr bwMode="auto">
          <a:xfrm>
            <a:off x="1998663" y="16319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4" name="Oval 20">
            <a:extLst>
              <a:ext uri="{FF2B5EF4-FFF2-40B4-BE49-F238E27FC236}">
                <a16:creationId xmlns:a16="http://schemas.microsoft.com/office/drawing/2014/main" id="{95BC3C0A-9DF4-484B-8327-950955DD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20701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595" name="Oval 21">
            <a:extLst>
              <a:ext uri="{FF2B5EF4-FFF2-40B4-BE49-F238E27FC236}">
                <a16:creationId xmlns:a16="http://schemas.microsoft.com/office/drawing/2014/main" id="{A13876D1-85E3-4B9E-AB1E-11960E8E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8989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596" name="Oval 22">
            <a:extLst>
              <a:ext uri="{FF2B5EF4-FFF2-40B4-BE49-F238E27FC236}">
                <a16:creationId xmlns:a16="http://schemas.microsoft.com/office/drawing/2014/main" id="{90CD6C0B-1AF7-4597-B6E0-4F44C65C4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29591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597" name="Oval 23">
            <a:extLst>
              <a:ext uri="{FF2B5EF4-FFF2-40B4-BE49-F238E27FC236}">
                <a16:creationId xmlns:a16="http://schemas.microsoft.com/office/drawing/2014/main" id="{09663794-3FA3-4F1F-B579-564410817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2984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598" name="Oval 24">
            <a:extLst>
              <a:ext uri="{FF2B5EF4-FFF2-40B4-BE49-F238E27FC236}">
                <a16:creationId xmlns:a16="http://schemas.microsoft.com/office/drawing/2014/main" id="{EEAC0204-E44F-4D38-B497-26B1E11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2984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599" name="Oval 25">
            <a:extLst>
              <a:ext uri="{FF2B5EF4-FFF2-40B4-BE49-F238E27FC236}">
                <a16:creationId xmlns:a16="http://schemas.microsoft.com/office/drawing/2014/main" id="{312D71CA-49E9-4866-95FD-AC406594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3873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600" name="Oval 26">
            <a:extLst>
              <a:ext uri="{FF2B5EF4-FFF2-40B4-BE49-F238E27FC236}">
                <a16:creationId xmlns:a16="http://schemas.microsoft.com/office/drawing/2014/main" id="{DFB4C79C-E300-4905-ADA3-3B3420864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3873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6811" name="Line 27">
            <a:extLst>
              <a:ext uri="{FF2B5EF4-FFF2-40B4-BE49-F238E27FC236}">
                <a16:creationId xmlns:a16="http://schemas.microsoft.com/office/drawing/2014/main" id="{E9E62F30-6B9A-49A8-A30C-28EB17A9D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9175" y="3394075"/>
            <a:ext cx="374650" cy="539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12" name="Line 28">
            <a:extLst>
              <a:ext uri="{FF2B5EF4-FFF2-40B4-BE49-F238E27FC236}">
                <a16:creationId xmlns:a16="http://schemas.microsoft.com/office/drawing/2014/main" id="{08F1D9DD-BA40-4F6A-99FB-4D1E13FC3C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48375" y="2478088"/>
            <a:ext cx="736600" cy="555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13" name="Line 29">
            <a:extLst>
              <a:ext uri="{FF2B5EF4-FFF2-40B4-BE49-F238E27FC236}">
                <a16:creationId xmlns:a16="http://schemas.microsoft.com/office/drawing/2014/main" id="{0DD9476F-0D88-4760-A8EE-C8570A8C65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5525" y="2438400"/>
            <a:ext cx="1465263" cy="660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14" name="Line 30">
            <a:extLst>
              <a:ext uri="{FF2B5EF4-FFF2-40B4-BE49-F238E27FC236}">
                <a16:creationId xmlns:a16="http://schemas.microsoft.com/office/drawing/2014/main" id="{A3D0103B-824A-42D6-89A4-CAAD032BD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0" y="3390900"/>
            <a:ext cx="503238" cy="5207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15" name="Line 31">
            <a:extLst>
              <a:ext uri="{FF2B5EF4-FFF2-40B4-BE49-F238E27FC236}">
                <a16:creationId xmlns:a16="http://schemas.microsoft.com/office/drawing/2014/main" id="{AAF25D7B-2F50-4F2F-81E9-9FCE0958F0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2175" y="2498725"/>
            <a:ext cx="142875" cy="482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16" name="Line 32">
            <a:extLst>
              <a:ext uri="{FF2B5EF4-FFF2-40B4-BE49-F238E27FC236}">
                <a16:creationId xmlns:a16="http://schemas.microsoft.com/office/drawing/2014/main" id="{3C6B136A-2BA6-4823-823B-F01A82E06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7188" y="2492375"/>
            <a:ext cx="371475" cy="5222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07" name="Oval 33">
            <a:extLst>
              <a:ext uri="{FF2B5EF4-FFF2-40B4-BE49-F238E27FC236}">
                <a16:creationId xmlns:a16="http://schemas.microsoft.com/office/drawing/2014/main" id="{990A7F57-1B1D-41CE-8003-75E35F0B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29845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6818" name="Line 34">
            <a:extLst>
              <a:ext uri="{FF2B5EF4-FFF2-40B4-BE49-F238E27FC236}">
                <a16:creationId xmlns:a16="http://schemas.microsoft.com/office/drawing/2014/main" id="{1F93CBE5-2612-47C2-B529-0BE0F4527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4036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19" name="Freeform 35">
            <a:extLst>
              <a:ext uri="{FF2B5EF4-FFF2-40B4-BE49-F238E27FC236}">
                <a16:creationId xmlns:a16="http://schemas.microsoft.com/office/drawing/2014/main" id="{D66F9284-2610-4A4D-9F48-5341C7B02873}"/>
              </a:ext>
            </a:extLst>
          </p:cNvPr>
          <p:cNvSpPr>
            <a:spLocks/>
          </p:cNvSpPr>
          <p:nvPr/>
        </p:nvSpPr>
        <p:spPr bwMode="auto">
          <a:xfrm>
            <a:off x="5707063" y="16319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20" name="AutoShape 36">
            <a:extLst>
              <a:ext uri="{FF2B5EF4-FFF2-40B4-BE49-F238E27FC236}">
                <a16:creationId xmlns:a16="http://schemas.microsoft.com/office/drawing/2014/main" id="{602D0B87-5200-45E2-8571-6536B9DE5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048000"/>
            <a:ext cx="558800" cy="520700"/>
          </a:xfrm>
          <a:prstGeom prst="rightArrow">
            <a:avLst>
              <a:gd name="adj1" fmla="val 50000"/>
              <a:gd name="adj2" fmla="val 2682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4611" name="Text Box 37">
            <a:extLst>
              <a:ext uri="{FF2B5EF4-FFF2-40B4-BE49-F238E27FC236}">
                <a16:creationId xmlns:a16="http://schemas.microsoft.com/office/drawing/2014/main" id="{26F3E0CA-50C8-4AF4-BF49-0EC6E7CC4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2679700"/>
            <a:ext cx="123825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Find-Set(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4612" name="Rectangle 38">
            <a:extLst>
              <a:ext uri="{FF2B5EF4-FFF2-40B4-BE49-F238E27FC236}">
                <a16:creationId xmlns:a16="http://schemas.microsoft.com/office/drawing/2014/main" id="{618505C7-4867-4E51-B06F-138D419B9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6038"/>
            <a:ext cx="3810000" cy="77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800" b="1">
                <a:latin typeface="Times" panose="02020603050405020304" pitchFamily="18" charset="0"/>
                <a:ea typeface="굴림" panose="020B0600000101010101" pitchFamily="50" charset="-127"/>
              </a:rPr>
              <a:t>Path Compression</a:t>
            </a:r>
            <a:r>
              <a:rPr kumimoji="0" lang="ko-KR" altLang="en-US" sz="2800" b="1">
                <a:latin typeface="Times" panose="02020603050405020304" pitchFamily="18" charset="0"/>
                <a:ea typeface="굴림" panose="020B0600000101010101" pitchFamily="50" charset="-127"/>
              </a:rPr>
              <a:t>의 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3CD97F52-1E1A-441E-8678-D0F056AB7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663700"/>
            <a:ext cx="7772400" cy="4686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Algorithm Make-Set(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</a:t>
            </a:r>
            <a:r>
              <a:rPr lang="en-US" altLang="ko-KR" sz="1800" i="1"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[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] ← 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rank[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] ← 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Algorithm Union(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en-US" altLang="ko-KR" sz="1800" i="1">
                <a:ea typeface="굴림" panose="020B0600000101010101" pitchFamily="50" charset="-127"/>
              </a:rPr>
              <a:t>y</a:t>
            </a:r>
            <a:r>
              <a:rPr lang="en-US" altLang="ko-KR" sz="1800">
                <a:ea typeface="굴림" panose="020B0600000101010101" pitchFamily="50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</a:t>
            </a:r>
            <a:r>
              <a:rPr lang="en-US" altLang="ko-KR" sz="1800" i="1">
                <a:ea typeface="굴림" panose="020B0600000101010101" pitchFamily="50" charset="-127"/>
              </a:rPr>
              <a:t>x' </a:t>
            </a:r>
            <a:r>
              <a:rPr lang="en-US" altLang="ko-KR" sz="1800">
                <a:ea typeface="굴림" panose="020B0600000101010101" pitchFamily="50" charset="-127"/>
              </a:rPr>
              <a:t>← Find-Set(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</a:t>
            </a:r>
            <a:r>
              <a:rPr lang="en-US" altLang="ko-KR" sz="1800" i="1">
                <a:ea typeface="굴림" panose="020B0600000101010101" pitchFamily="50" charset="-127"/>
              </a:rPr>
              <a:t>y'</a:t>
            </a:r>
            <a:r>
              <a:rPr lang="en-US" altLang="ko-KR" sz="1800">
                <a:ea typeface="굴림" panose="020B0600000101010101" pitchFamily="50" charset="-127"/>
              </a:rPr>
              <a:t> ← Find-Set(</a:t>
            </a:r>
            <a:r>
              <a:rPr lang="en-US" altLang="ko-KR" sz="1800" i="1">
                <a:ea typeface="굴림" panose="020B0600000101010101" pitchFamily="50" charset="-127"/>
              </a:rPr>
              <a:t>y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(rank[</a:t>
            </a:r>
            <a:r>
              <a:rPr lang="en-US" altLang="ko-KR" sz="1800" i="1">
                <a:ea typeface="굴림" panose="020B0600000101010101" pitchFamily="50" charset="-127"/>
              </a:rPr>
              <a:t>x'</a:t>
            </a:r>
            <a:r>
              <a:rPr lang="en-US" altLang="ko-KR" sz="1800">
                <a:ea typeface="굴림" panose="020B0600000101010101" pitchFamily="50" charset="-127"/>
              </a:rPr>
              <a:t>] &gt; rank[</a:t>
            </a:r>
            <a:r>
              <a:rPr lang="en-US" altLang="ko-KR" sz="1800" i="1">
                <a:ea typeface="굴림" panose="020B0600000101010101" pitchFamily="50" charset="-127"/>
              </a:rPr>
              <a:t>y'</a:t>
            </a:r>
            <a:r>
              <a:rPr lang="en-US" altLang="ko-KR" sz="1800">
                <a:ea typeface="굴림" panose="020B0600000101010101" pitchFamily="50" charset="-127"/>
              </a:rPr>
              <a:t>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i="1"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[</a:t>
            </a:r>
            <a:r>
              <a:rPr lang="en-US" altLang="ko-KR" sz="1800" i="1">
                <a:ea typeface="굴림" panose="020B0600000101010101" pitchFamily="50" charset="-127"/>
              </a:rPr>
              <a:t>y'</a:t>
            </a:r>
            <a:r>
              <a:rPr lang="en-US" altLang="ko-KR" sz="1800">
                <a:ea typeface="굴림" panose="020B0600000101010101" pitchFamily="50" charset="-127"/>
              </a:rPr>
              <a:t>] ← </a:t>
            </a:r>
            <a:r>
              <a:rPr lang="en-US" altLang="ko-KR" sz="1800" i="1">
                <a:ea typeface="굴림" panose="020B0600000101010101" pitchFamily="50" charset="-127"/>
              </a:rPr>
              <a:t>x'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else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800" i="1"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[</a:t>
            </a:r>
            <a:r>
              <a:rPr lang="en-US" altLang="ko-KR" sz="1800" i="1">
                <a:ea typeface="굴림" panose="020B0600000101010101" pitchFamily="50" charset="-127"/>
              </a:rPr>
              <a:t>x'</a:t>
            </a:r>
            <a:r>
              <a:rPr lang="en-US" altLang="ko-KR" sz="1800">
                <a:ea typeface="굴림" panose="020B0600000101010101" pitchFamily="50" charset="-127"/>
              </a:rPr>
              <a:t>] ← </a:t>
            </a:r>
            <a:r>
              <a:rPr lang="en-US" altLang="ko-KR" sz="1800" i="1">
                <a:ea typeface="굴림" panose="020B0600000101010101" pitchFamily="50" charset="-127"/>
              </a:rPr>
              <a:t>y'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1800" b="1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(rank[</a:t>
            </a:r>
            <a:r>
              <a:rPr lang="en-US" altLang="ko-KR" sz="1800" i="1">
                <a:ea typeface="굴림" panose="020B0600000101010101" pitchFamily="50" charset="-127"/>
              </a:rPr>
              <a:t>x'</a:t>
            </a:r>
            <a:r>
              <a:rPr lang="en-US" altLang="ko-KR" sz="1800">
                <a:ea typeface="굴림" panose="020B0600000101010101" pitchFamily="50" charset="-127"/>
              </a:rPr>
              <a:t>] = rank[</a:t>
            </a:r>
            <a:r>
              <a:rPr lang="en-US" altLang="ko-KR" sz="1800" i="1">
                <a:ea typeface="굴림" panose="020B0600000101010101" pitchFamily="50" charset="-127"/>
              </a:rPr>
              <a:t>y'</a:t>
            </a:r>
            <a:r>
              <a:rPr lang="en-US" altLang="ko-KR" sz="1800">
                <a:ea typeface="굴림" panose="020B0600000101010101" pitchFamily="50" charset="-127"/>
              </a:rPr>
              <a:t>]) 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1800">
                <a:ea typeface="굴림" panose="020B0600000101010101" pitchFamily="50" charset="-127"/>
              </a:rPr>
              <a:t> rank[</a:t>
            </a:r>
            <a:r>
              <a:rPr lang="en-US" altLang="ko-KR" sz="1800" i="1">
                <a:ea typeface="굴림" panose="020B0600000101010101" pitchFamily="50" charset="-127"/>
              </a:rPr>
              <a:t>y'</a:t>
            </a:r>
            <a:r>
              <a:rPr lang="en-US" altLang="ko-KR" sz="1800">
                <a:ea typeface="굴림" panose="020B0600000101010101" pitchFamily="50" charset="-127"/>
              </a:rPr>
              <a:t>] ← rank[</a:t>
            </a:r>
            <a:r>
              <a:rPr lang="en-US" altLang="ko-KR" sz="1800" i="1">
                <a:ea typeface="굴림" panose="020B0600000101010101" pitchFamily="50" charset="-127"/>
              </a:rPr>
              <a:t>y'</a:t>
            </a:r>
            <a:r>
              <a:rPr lang="en-US" altLang="ko-KR" sz="1800">
                <a:ea typeface="굴림" panose="020B0600000101010101" pitchFamily="50" charset="-127"/>
              </a:rPr>
              <a:t>] + 1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         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7A73EA39-23A7-4BAB-8234-53F21EA9F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7772400" cy="863600"/>
          </a:xfrm>
          <a:noFill/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Rank</a:t>
            </a:r>
            <a:r>
              <a:rPr lang="ko-KR" altLang="en-US" sz="2800">
                <a:ea typeface="굴림" panose="020B0600000101010101" pitchFamily="50" charset="-127"/>
              </a:rPr>
              <a:t>를 이용한 </a:t>
            </a:r>
            <a:r>
              <a:rPr lang="en-US" altLang="ko-KR" sz="2800">
                <a:ea typeface="굴림" panose="020B0600000101010101" pitchFamily="50" charset="-127"/>
              </a:rPr>
              <a:t>Union</a:t>
            </a:r>
            <a:r>
              <a:rPr lang="ko-KR" altLang="en-US" sz="2800">
                <a:ea typeface="굴림" panose="020B0600000101010101" pitchFamily="50" charset="-127"/>
              </a:rPr>
              <a:t>과 </a:t>
            </a:r>
            <a:r>
              <a:rPr lang="en-US" altLang="ko-KR" sz="2800">
                <a:ea typeface="굴림" panose="020B0600000101010101" pitchFamily="50" charset="-127"/>
              </a:rPr>
              <a:t>Make-Set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8E4EF51-18D2-4FC5-B0D8-C7BFE9C15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2286000"/>
            <a:ext cx="7772400" cy="2908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Algorithm Find-Set(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        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1800">
                <a:ea typeface="굴림" panose="020B0600000101010101" pitchFamily="50" charset="-127"/>
              </a:rPr>
              <a:t> (</a:t>
            </a:r>
            <a:r>
              <a:rPr lang="en-US" altLang="ko-KR" sz="1800" i="1"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[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] ≠ 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) 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1800" b="1">
                <a:ea typeface="굴림" panose="020B0600000101010101" pitchFamily="50" charset="-127"/>
              </a:rPr>
              <a:t> </a:t>
            </a:r>
            <a:r>
              <a:rPr lang="en-US" altLang="ko-KR" sz="1800" i="1"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[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] ← Find-Set(</a:t>
            </a:r>
            <a:r>
              <a:rPr lang="en-US" altLang="ko-KR" sz="1800" i="1"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[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]) </a:t>
            </a:r>
            <a:endParaRPr lang="en-US" altLang="ko-KR" sz="1800" b="1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        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1800" b="1">
                <a:ea typeface="굴림" panose="020B0600000101010101" pitchFamily="50" charset="-127"/>
              </a:rPr>
              <a:t> </a:t>
            </a:r>
            <a:r>
              <a:rPr lang="en-US" altLang="ko-KR" sz="1800" i="1"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[</a:t>
            </a:r>
            <a:r>
              <a:rPr lang="en-US" altLang="ko-KR" sz="1800" i="1"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B87B21-CF63-4140-91DA-19F4FC20D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772400" cy="720725"/>
          </a:xfrm>
          <a:noFill/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Path Compression</a:t>
            </a:r>
            <a:r>
              <a:rPr lang="ko-KR" altLang="en-US" sz="2800">
                <a:ea typeface="굴림" panose="020B0600000101010101" pitchFamily="50" charset="-127"/>
              </a:rPr>
              <a:t>을 이용한 </a:t>
            </a:r>
            <a:r>
              <a:rPr lang="en-US" altLang="ko-KR" sz="2800">
                <a:ea typeface="굴림" panose="020B0600000101010101" pitchFamily="50" charset="-127"/>
              </a:rPr>
              <a:t>Find-Set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6">
            <a:extLst>
              <a:ext uri="{FF2B5EF4-FFF2-40B4-BE49-F238E27FC236}">
                <a16:creationId xmlns:a16="http://schemas.microsoft.com/office/drawing/2014/main" id="{021205E1-36AD-4943-BFB8-5736B9E3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89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800" b="1">
                <a:latin typeface="Times" panose="02020603050405020304" pitchFamily="18" charset="0"/>
                <a:ea typeface="굴림" panose="020B0600000101010101" pitchFamily="50" charset="-127"/>
              </a:rPr>
              <a:t>수행시간</a:t>
            </a:r>
          </a:p>
        </p:txBody>
      </p:sp>
      <p:sp>
        <p:nvSpPr>
          <p:cNvPr id="30723" name="Text Box 37">
            <a:extLst>
              <a:ext uri="{FF2B5EF4-FFF2-40B4-BE49-F238E27FC236}">
                <a16:creationId xmlns:a16="http://schemas.microsoft.com/office/drawing/2014/main" id="{3E91A752-1DD6-4AA2-8558-9D0A2E68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482725"/>
            <a:ext cx="7954962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정리</a:t>
            </a:r>
            <a:r>
              <a:rPr kumimoji="0"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Tree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를 이용해 표현되는 </a:t>
            </a:r>
            <a:r>
              <a:rPr kumimoji="0"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Disjoint set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kumimoji="0" lang="ko-KR" altLang="en-US" sz="2800" b="1">
                <a:latin typeface="굴림" panose="020B0600000101010101" pitchFamily="50" charset="-127"/>
                <a:ea typeface="굴림" panose="020B0600000101010101" pitchFamily="50" charset="-127"/>
              </a:rPr>
              <a:t>랭크를 이용한 </a:t>
            </a:r>
            <a:r>
              <a:rPr kumimoji="0" lang="en-US" altLang="ko-KR" sz="2800" b="1">
                <a:latin typeface="Times New Roman" panose="02020603050405020304" pitchFamily="18" charset="0"/>
                <a:ea typeface="굴림" panose="020B0600000101010101" pitchFamily="50" charset="-127"/>
              </a:rPr>
              <a:t>Union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kumimoji="0" lang="ko-KR" altLang="en-US" sz="2800" b="1">
                <a:latin typeface="굴림" panose="020B0600000101010101" pitchFamily="50" charset="-127"/>
                <a:ea typeface="굴림" panose="020B0600000101010101" pitchFamily="50" charset="-127"/>
              </a:rPr>
              <a:t>경로압축을 이용한 </a:t>
            </a:r>
            <a:r>
              <a:rPr kumimoji="0" lang="en-US" altLang="ko-KR" sz="2800" b="1">
                <a:latin typeface="Times New Roman" panose="02020603050405020304" pitchFamily="18" charset="0"/>
                <a:ea typeface="굴림" panose="020B0600000101010101" pitchFamily="50" charset="-127"/>
              </a:rPr>
              <a:t>Find-Set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을 동시에 사용하면</a:t>
            </a:r>
            <a:r>
              <a:rPr kumimoji="0"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en-US" altLang="ko-KR" sz="2800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번의 </a:t>
            </a:r>
            <a:r>
              <a:rPr kumimoji="0" lang="en-US" altLang="ko-KR" sz="2800">
                <a:latin typeface="Times New Roman" panose="02020603050405020304" pitchFamily="18" charset="0"/>
                <a:ea typeface="굴림" panose="020B0600000101010101" pitchFamily="50" charset="-127"/>
              </a:rPr>
              <a:t>Make-Set, Union, Find-Set</a:t>
            </a:r>
            <a:r>
              <a:rPr kumimoji="0"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중 </a:t>
            </a:r>
            <a:r>
              <a:rPr kumimoji="0" lang="en-US" altLang="ko-KR" sz="28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번이 </a:t>
            </a:r>
            <a:r>
              <a:rPr kumimoji="0" lang="en-US" altLang="ko-KR" sz="2800">
                <a:latin typeface="Times New Roman" panose="02020603050405020304" pitchFamily="18" charset="0"/>
                <a:ea typeface="굴림" panose="020B0600000101010101" pitchFamily="50" charset="-127"/>
              </a:rPr>
              <a:t>Make-Set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일 때 이들의 수행시간은 </a:t>
            </a:r>
            <a:r>
              <a:rPr kumimoji="0" lang="en-US" altLang="ko-KR" sz="2800">
                <a:latin typeface="Times New Roman" panose="02020603050405020304" pitchFamily="18" charset="0"/>
                <a:ea typeface="굴림" panose="020B0600000101010101" pitchFamily="50" charset="-127"/>
              </a:rPr>
              <a:t>O(</a:t>
            </a:r>
            <a:r>
              <a:rPr kumimoji="0" lang="en-US" altLang="ko-KR" sz="2800" i="1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kumimoji="0"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800">
                <a:latin typeface="Times New Roman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280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*</a:t>
            </a:r>
            <a:r>
              <a:rPr kumimoji="0" lang="en-US" altLang="ko-KR" sz="28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kumimoji="0"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kumimoji="0"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.   </a:t>
            </a:r>
            <a:endParaRPr kumimoji="0" lang="ko-KR" altLang="en-US" sz="2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7062" name="AutoShape 38">
            <a:extLst>
              <a:ext uri="{FF2B5EF4-FFF2-40B4-BE49-F238E27FC236}">
                <a16:creationId xmlns:a16="http://schemas.microsoft.com/office/drawing/2014/main" id="{4D6115F0-37BC-4349-B0C1-006972D6C144}"/>
              </a:ext>
            </a:extLst>
          </p:cNvPr>
          <p:cNvSpPr>
            <a:spLocks/>
          </p:cNvSpPr>
          <p:nvPr/>
        </p:nvSpPr>
        <p:spPr bwMode="auto">
          <a:xfrm rot="16200000">
            <a:off x="3400425" y="4610100"/>
            <a:ext cx="190500" cy="1752600"/>
          </a:xfrm>
          <a:prstGeom prst="leftBrace">
            <a:avLst>
              <a:gd name="adj1" fmla="val 76667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725" name="Text Box 39">
            <a:extLst>
              <a:ext uri="{FF2B5EF4-FFF2-40B4-BE49-F238E27FC236}">
                <a16:creationId xmlns:a16="http://schemas.microsoft.com/office/drawing/2014/main" id="{C408AE9F-53C3-4613-8FDC-08EE686D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11813"/>
            <a:ext cx="28575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257065" name="Rectangle 41">
            <a:extLst>
              <a:ext uri="{FF2B5EF4-FFF2-40B4-BE49-F238E27FC236}">
                <a16:creationId xmlns:a16="http://schemas.microsoft.com/office/drawing/2014/main" id="{44AF174F-4807-4385-A133-82A6A078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4975225"/>
            <a:ext cx="406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log*n = min {k : log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log …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≤ 1}</a:t>
            </a:r>
          </a:p>
        </p:txBody>
      </p:sp>
      <p:sp>
        <p:nvSpPr>
          <p:cNvPr id="257066" name="Line 42">
            <a:extLst>
              <a:ext uri="{FF2B5EF4-FFF2-40B4-BE49-F238E27FC236}">
                <a16:creationId xmlns:a16="http://schemas.microsoft.com/office/drawing/2014/main" id="{6C2E0407-1D49-4441-9BCA-35C7A60763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0700" y="4144963"/>
            <a:ext cx="188913" cy="9477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8" name="Text Box 43">
            <a:extLst>
              <a:ext uri="{FF2B5EF4-FFF2-40B4-BE49-F238E27FC236}">
                <a16:creationId xmlns:a16="http://schemas.microsoft.com/office/drawing/2014/main" id="{D3E70B23-A274-4DD7-AE0F-9EE76658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689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>
                <a:solidFill>
                  <a:srgbClr val="0066FF"/>
                </a:solidFill>
                <a:ea typeface="굴림" panose="020B0600000101010101" pitchFamily="50" charset="-127"/>
              </a:rPr>
              <a:t>사실상 </a:t>
            </a:r>
            <a:r>
              <a:rPr kumimoji="0" lang="en-US" altLang="ko-KR">
                <a:solidFill>
                  <a:srgbClr val="0066FF"/>
                </a:solidFill>
                <a:ea typeface="굴림" panose="020B0600000101010101" pitchFamily="50" charset="-127"/>
              </a:rPr>
              <a:t>linear time</a:t>
            </a:r>
            <a:r>
              <a:rPr kumimoji="0" lang="ko-KR" altLang="en-US">
                <a:solidFill>
                  <a:srgbClr val="0066FF"/>
                </a:solidFill>
                <a:ea typeface="굴림" panose="020B0600000101010101" pitchFamily="50" charset="-127"/>
              </a:rPr>
              <a:t>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6B1E760-AC5F-4A92-A057-2047E1A28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563" y="90488"/>
            <a:ext cx="7793037" cy="617537"/>
          </a:xfrm>
        </p:spPr>
        <p:txBody>
          <a:bodyPr/>
          <a:lstStyle/>
          <a:p>
            <a:pPr eaLnBrk="1" hangingPunct="1"/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Set Union/Find </a:t>
            </a:r>
            <a:r>
              <a:rPr lang="ko-KR" altLang="en-US" sz="3200">
                <a:latin typeface="Times New Roman" panose="02020603050405020304" pitchFamily="18" charset="0"/>
                <a:ea typeface="굴림" panose="020B0600000101010101" pitchFamily="50" charset="-127"/>
              </a:rPr>
              <a:t>응용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DC21A02-0C2E-4990-AD45-44F47026F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7993062" cy="33845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Kruskal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가중치가 있는 그래프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 = (V, E)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R = E;     // 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남아 있는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에지들의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=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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 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 구성한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포리스트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에지들의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(|F| != n-1)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최소 가중치의 에지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if ((</a:t>
            </a:r>
            <a:r>
              <a:rPr lang="en-US" altLang="ko-KR" dirty="0" err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추가할 때 사이클을 만들지 않으면</a:t>
            </a:r>
            <a:r>
              <a:rPr lang="en-US" altLang="ko-KR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4B6739-6CFE-4AFA-A2EC-59BAF09B5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694238"/>
            <a:ext cx="7993063" cy="10080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kern="0" dirty="0" err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추가할 때 사이클이 만들어지는지 </a:t>
            </a:r>
            <a:r>
              <a:rPr lang="en-US" altLang="ko-KR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하는데 이용</a:t>
            </a:r>
            <a:r>
              <a:rPr lang="en-US" altLang="ko-KR" kern="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172949C-2A56-4219-90A4-E57D2BADC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3813"/>
            <a:ext cx="7793038" cy="617537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50" charset="-127"/>
              </a:rPr>
              <a:t>Set Union/Find </a:t>
            </a:r>
            <a:r>
              <a:rPr lang="ko-KR" altLang="en-US" sz="3200" dirty="0">
                <a:latin typeface="Times New Roman" panose="02020603050405020304" pitchFamily="18" charset="0"/>
                <a:ea typeface="굴림" panose="020B0600000101010101" pitchFamily="50" charset="-127"/>
              </a:rPr>
              <a:t>응용 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50" charset="-127"/>
              </a:rPr>
              <a:t>– Kruskal</a:t>
            </a:r>
            <a:r>
              <a:rPr lang="ko-KR" altLang="en-US" sz="3200" dirty="0">
                <a:latin typeface="Times New Roman" panose="02020603050405020304" pitchFamily="18" charset="0"/>
                <a:ea typeface="굴림" panose="020B0600000101010101" pitchFamily="50" charset="-127"/>
              </a:rPr>
              <a:t> 알고리즘</a:t>
            </a:r>
          </a:p>
        </p:txBody>
      </p:sp>
      <p:sp>
        <p:nvSpPr>
          <p:cNvPr id="34819" name="내용 개체 틀 1">
            <a:extLst>
              <a:ext uri="{FF2B5EF4-FFF2-40B4-BE49-F238E27FC236}">
                <a16:creationId xmlns:a16="http://schemas.microsoft.com/office/drawing/2014/main" id="{F1571F7B-A45C-4024-A1F5-599C8695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16000"/>
            <a:ext cx="8497888" cy="1225550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// set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모든 정점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Make-Set(x)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80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34820" name="내용 개체 틀 1">
            <a:extLst>
              <a:ext uri="{FF2B5EF4-FFF2-40B4-BE49-F238E27FC236}">
                <a16:creationId xmlns:a16="http://schemas.microsoft.com/office/drawing/2014/main" id="{FD5D8C31-8C00-408D-98D2-C0D0806FB82D}"/>
              </a:ext>
            </a:extLst>
          </p:cNvPr>
          <p:cNvSpPr txBox="1">
            <a:spLocks/>
          </p:cNvSpPr>
          <p:nvPr/>
        </p:nvSpPr>
        <p:spPr bwMode="auto">
          <a:xfrm>
            <a:off x="250825" y="2924175"/>
            <a:ext cx="8497888" cy="2305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// (v,w)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추가할 때 사이클이 만들어지는지 검사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x = Find-Set(v)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y = Find-Set(w)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if (x ! = y)   //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사이클이 만들어지지 않으면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// (w,w)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//   =&gt; w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속해있는 트리와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속해있는 트리를 연결하여 하나의 트리로 만듬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Union(x,y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1039C91-014D-44B0-85F2-880659E4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3813"/>
            <a:ext cx="7793037" cy="617537"/>
          </a:xfrm>
        </p:spPr>
        <p:txBody>
          <a:bodyPr/>
          <a:lstStyle/>
          <a:p>
            <a:pPr eaLnBrk="1" hangingPunct="1"/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Kruskal </a:t>
            </a:r>
            <a:r>
              <a:rPr lang="ko-KR" altLang="en-US" sz="3200">
                <a:latin typeface="Times New Roman" panose="02020603050405020304" pitchFamily="18" charset="0"/>
                <a:ea typeface="굴림" panose="020B0600000101010101" pitchFamily="50" charset="-127"/>
              </a:rPr>
              <a:t>알고리즘 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ko-KR" altLang="en-US" sz="3200">
                <a:latin typeface="Times New Roman" panose="02020603050405020304" pitchFamily="18" charset="0"/>
                <a:ea typeface="굴림" panose="020B0600000101010101" pitchFamily="50" charset="-127"/>
              </a:rPr>
              <a:t>욕심쟁이 알고리즘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sz="3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12AFABE-C44D-4F57-B0A1-7967DF01E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1412875"/>
            <a:ext cx="7993063" cy="33845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가중치가 있는 그래프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 = (V, E)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R = E;     // 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남아 있는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에지들의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=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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 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 구성한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포리스트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에지들의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(|F| != n-1)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최소 가중치의 에지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if ((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추가할 때 사이클을 만들지 않으면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36868" name="TextBox 4">
            <a:extLst>
              <a:ext uri="{FF2B5EF4-FFF2-40B4-BE49-F238E27FC236}">
                <a16:creationId xmlns:a16="http://schemas.microsoft.com/office/drawing/2014/main" id="{660A2000-6108-4C6A-804F-1F04CAD3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76788"/>
            <a:ext cx="6335712" cy="163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Kruskal</a:t>
            </a: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 알고리즘 수행시간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   m: </a:t>
            </a: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에지 수</a:t>
            </a:r>
            <a:endParaRPr kumimoji="0" lang="en-US" altLang="ko-KR" sz="200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에지들을 정렬하는데 걸리는 시간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 O(m log 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while loop:</a:t>
            </a: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거의 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O(m)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=&gt; </a:t>
            </a: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전체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 </a:t>
            </a: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수행시간은 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O(m log m)</a:t>
            </a: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6EEB121-B223-493C-B98F-B5EB74E66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3" y="-73025"/>
            <a:ext cx="7793037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Kruskal </a:t>
            </a:r>
            <a:r>
              <a:rPr lang="ko-KR" altLang="en-US" sz="3200" b="1">
                <a:ea typeface="굴림" panose="020B0600000101010101" pitchFamily="50" charset="-127"/>
              </a:rPr>
              <a:t>알고리즘  예</a:t>
            </a:r>
            <a:endParaRPr lang="en-US" altLang="ko-KR" sz="3200" b="1">
              <a:ea typeface="굴림" panose="020B0600000101010101" pitchFamily="50" charset="-127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119DB56-31E8-4C26-A4D7-983058679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66838"/>
            <a:ext cx="7315200" cy="457200"/>
          </a:xfrm>
        </p:spPr>
        <p:txBody>
          <a:bodyPr/>
          <a:lstStyle/>
          <a:p>
            <a:pPr algn="just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  <a:p>
            <a:pPr algn="just" eaLnBrk="1" hangingPunct="1"/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38916" name="Group 5">
            <a:extLst>
              <a:ext uri="{FF2B5EF4-FFF2-40B4-BE49-F238E27FC236}">
                <a16:creationId xmlns:a16="http://schemas.microsoft.com/office/drawing/2014/main" id="{B4CD3575-F70B-4C7E-AEE8-3C36C800E1C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28838"/>
            <a:ext cx="3243263" cy="3170237"/>
            <a:chOff x="624" y="1632"/>
            <a:chExt cx="2043" cy="1997"/>
          </a:xfrm>
        </p:grpSpPr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B7BC40F4-AF44-404E-8B7B-14C20B5F4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grpSp>
          <p:nvGrpSpPr>
            <p:cNvPr id="38919" name="Group 7">
              <a:extLst>
                <a:ext uri="{FF2B5EF4-FFF2-40B4-BE49-F238E27FC236}">
                  <a16:creationId xmlns:a16="http://schemas.microsoft.com/office/drawing/2014/main" id="{4B181149-09AB-4705-B089-48CEB0C75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76"/>
              <a:ext cx="2043" cy="1728"/>
              <a:chOff x="624" y="1488"/>
              <a:chExt cx="2043" cy="1728"/>
            </a:xfrm>
          </p:grpSpPr>
          <p:sp>
            <p:nvSpPr>
              <p:cNvPr id="38921" name="Oval 8">
                <a:extLst>
                  <a:ext uri="{FF2B5EF4-FFF2-40B4-BE49-F238E27FC236}">
                    <a16:creationId xmlns:a16="http://schemas.microsoft.com/office/drawing/2014/main" id="{C2A35962-4E9E-4231-B129-A05BBA4FC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38922" name="Oval 9">
                <a:extLst>
                  <a:ext uri="{FF2B5EF4-FFF2-40B4-BE49-F238E27FC236}">
                    <a16:creationId xmlns:a16="http://schemas.microsoft.com/office/drawing/2014/main" id="{7F4CE5A2-02F3-4B5E-A4C7-F0FD69AD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38923" name="Oval 10">
                <a:extLst>
                  <a:ext uri="{FF2B5EF4-FFF2-40B4-BE49-F238E27FC236}">
                    <a16:creationId xmlns:a16="http://schemas.microsoft.com/office/drawing/2014/main" id="{33DBA3DC-1762-4366-9E5D-62B84A41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38924" name="Oval 11">
                <a:extLst>
                  <a:ext uri="{FF2B5EF4-FFF2-40B4-BE49-F238E27FC236}">
                    <a16:creationId xmlns:a16="http://schemas.microsoft.com/office/drawing/2014/main" id="{71EE2449-40EA-4D5D-94B1-57C34849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2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38925" name="Oval 12">
                <a:extLst>
                  <a:ext uri="{FF2B5EF4-FFF2-40B4-BE49-F238E27FC236}">
                    <a16:creationId xmlns:a16="http://schemas.microsoft.com/office/drawing/2014/main" id="{175907D1-CCC3-4163-83E2-53C523292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  <p:sp>
            <p:nvSpPr>
              <p:cNvPr id="38926" name="Oval 13">
                <a:extLst>
                  <a:ext uri="{FF2B5EF4-FFF2-40B4-BE49-F238E27FC236}">
                    <a16:creationId xmlns:a16="http://schemas.microsoft.com/office/drawing/2014/main" id="{DEB77360-8978-4D86-A9A1-DAA0A2BA1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38927" name="Oval 14">
                <a:extLst>
                  <a:ext uri="{FF2B5EF4-FFF2-40B4-BE49-F238E27FC236}">
                    <a16:creationId xmlns:a16="http://schemas.microsoft.com/office/drawing/2014/main" id="{A8791A1C-7717-40C6-BBF6-FF2AA038E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064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38928" name="Oval 15">
                <a:extLst>
                  <a:ext uri="{FF2B5EF4-FFF2-40B4-BE49-F238E27FC236}">
                    <a16:creationId xmlns:a16="http://schemas.microsoft.com/office/drawing/2014/main" id="{03E67AF5-8189-4183-831C-D3B661290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38929" name="Line 16">
                <a:extLst>
                  <a:ext uri="{FF2B5EF4-FFF2-40B4-BE49-F238E27FC236}">
                    <a16:creationId xmlns:a16="http://schemas.microsoft.com/office/drawing/2014/main" id="{9174CEA7-5847-4770-A915-B0B99C6C6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60"/>
                <a:ext cx="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0" name="Line 17">
                <a:extLst>
                  <a:ext uri="{FF2B5EF4-FFF2-40B4-BE49-F238E27FC236}">
                    <a16:creationId xmlns:a16="http://schemas.microsoft.com/office/drawing/2014/main" id="{D27393E2-4ADB-47B4-B78E-DD1AC7AB7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6" y="1632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1" name="Line 18">
                <a:extLst>
                  <a:ext uri="{FF2B5EF4-FFF2-40B4-BE49-F238E27FC236}">
                    <a16:creationId xmlns:a16="http://schemas.microsoft.com/office/drawing/2014/main" id="{09A005AA-FF1C-43A0-911C-0E7C6C29B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24"/>
                <a:ext cx="43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2" name="Line 19">
                <a:extLst>
                  <a:ext uri="{FF2B5EF4-FFF2-40B4-BE49-F238E27FC236}">
                    <a16:creationId xmlns:a16="http://schemas.microsoft.com/office/drawing/2014/main" id="{A65FC2F6-F95A-4E13-8225-E9A1230FE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136"/>
                <a:ext cx="21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3" name="Line 20">
                <a:extLst>
                  <a:ext uri="{FF2B5EF4-FFF2-40B4-BE49-F238E27FC236}">
                    <a16:creationId xmlns:a16="http://schemas.microsoft.com/office/drawing/2014/main" id="{7D0F0DA8-CED8-44A9-B742-7D679B404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2064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4" name="Line 21">
                <a:extLst>
                  <a:ext uri="{FF2B5EF4-FFF2-40B4-BE49-F238E27FC236}">
                    <a16:creationId xmlns:a16="http://schemas.microsoft.com/office/drawing/2014/main" id="{91FA948A-9609-4EF3-AF4D-9E8A5BF22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5" name="Line 22">
                <a:extLst>
                  <a:ext uri="{FF2B5EF4-FFF2-40B4-BE49-F238E27FC236}">
                    <a16:creationId xmlns:a16="http://schemas.microsoft.com/office/drawing/2014/main" id="{984631CF-D2E5-4844-B876-0D2A62BC9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1704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6" name="Line 23">
                <a:extLst>
                  <a:ext uri="{FF2B5EF4-FFF2-40B4-BE49-F238E27FC236}">
                    <a16:creationId xmlns:a16="http://schemas.microsoft.com/office/drawing/2014/main" id="{951CC8D0-7D62-4BB7-9D55-2276AC3D6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208"/>
                <a:ext cx="3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7" name="Line 24">
                <a:extLst>
                  <a:ext uri="{FF2B5EF4-FFF2-40B4-BE49-F238E27FC236}">
                    <a16:creationId xmlns:a16="http://schemas.microsoft.com/office/drawing/2014/main" id="{0281523B-3BEC-4516-A687-C05265A29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632"/>
                <a:ext cx="50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8" name="Line 25">
                <a:extLst>
                  <a:ext uri="{FF2B5EF4-FFF2-40B4-BE49-F238E27FC236}">
                    <a16:creationId xmlns:a16="http://schemas.microsoft.com/office/drawing/2014/main" id="{6D8E98C2-B4DE-4F15-A692-221F7FB6E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568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9" name="Line 26">
                <a:extLst>
                  <a:ext uri="{FF2B5EF4-FFF2-40B4-BE49-F238E27FC236}">
                    <a16:creationId xmlns:a16="http://schemas.microsoft.com/office/drawing/2014/main" id="{26635A70-C7D0-49F5-B0D0-EE7D912DE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8" y="2712"/>
                <a:ext cx="21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0" name="Line 27">
                <a:extLst>
                  <a:ext uri="{FF2B5EF4-FFF2-40B4-BE49-F238E27FC236}">
                    <a16:creationId xmlns:a16="http://schemas.microsoft.com/office/drawing/2014/main" id="{01D8ABF9-65B2-4466-B72C-22B8A99E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144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1" name="Line 28">
                <a:extLst>
                  <a:ext uri="{FF2B5EF4-FFF2-40B4-BE49-F238E27FC236}">
                    <a16:creationId xmlns:a16="http://schemas.microsoft.com/office/drawing/2014/main" id="{DE1DF3AE-833E-4B68-AF85-918CCD5C9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56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2" name="Line 29">
                <a:extLst>
                  <a:ext uri="{FF2B5EF4-FFF2-40B4-BE49-F238E27FC236}">
                    <a16:creationId xmlns:a16="http://schemas.microsoft.com/office/drawing/2014/main" id="{8CA8118E-248C-47BA-9A46-382758F37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6" y="2640"/>
                <a:ext cx="144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3" name="Line 30">
                <a:extLst>
                  <a:ext uri="{FF2B5EF4-FFF2-40B4-BE49-F238E27FC236}">
                    <a16:creationId xmlns:a16="http://schemas.microsoft.com/office/drawing/2014/main" id="{17812258-DA95-4B3D-BDE0-92838F382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4" y="2280"/>
                <a:ext cx="144" cy="7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4" name="Oval 31">
                <a:extLst>
                  <a:ext uri="{FF2B5EF4-FFF2-40B4-BE49-F238E27FC236}">
                    <a16:creationId xmlns:a16="http://schemas.microsoft.com/office/drawing/2014/main" id="{9098C89E-18B3-4DB0-A931-2DB30BB4A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38945" name="Rectangle 32">
                <a:extLst>
                  <a:ext uri="{FF2B5EF4-FFF2-40B4-BE49-F238E27FC236}">
                    <a16:creationId xmlns:a16="http://schemas.microsoft.com/office/drawing/2014/main" id="{C866137C-7A88-4ED4-BA92-53075D1FC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9</a:t>
                </a:r>
              </a:p>
            </p:txBody>
          </p:sp>
          <p:sp>
            <p:nvSpPr>
              <p:cNvPr id="38946" name="Rectangle 33">
                <a:extLst>
                  <a:ext uri="{FF2B5EF4-FFF2-40B4-BE49-F238E27FC236}">
                    <a16:creationId xmlns:a16="http://schemas.microsoft.com/office/drawing/2014/main" id="{F7D3B50C-761C-40CD-845D-DB0E4ABDA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38947" name="Rectangle 34">
                <a:extLst>
                  <a:ext uri="{FF2B5EF4-FFF2-40B4-BE49-F238E27FC236}">
                    <a16:creationId xmlns:a16="http://schemas.microsoft.com/office/drawing/2014/main" id="{68073597-7735-4059-B0E3-AF664AF46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38948" name="Rectangle 35">
                <a:extLst>
                  <a:ext uri="{FF2B5EF4-FFF2-40B4-BE49-F238E27FC236}">
                    <a16:creationId xmlns:a16="http://schemas.microsoft.com/office/drawing/2014/main" id="{745A8917-D775-43C1-AC63-041FE0DF2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38949" name="Rectangle 36">
                <a:extLst>
                  <a:ext uri="{FF2B5EF4-FFF2-40B4-BE49-F238E27FC236}">
                    <a16:creationId xmlns:a16="http://schemas.microsoft.com/office/drawing/2014/main" id="{8AC69530-C3F8-4CDF-B743-D7B002CE4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38950" name="Rectangle 37">
                <a:extLst>
                  <a:ext uri="{FF2B5EF4-FFF2-40B4-BE49-F238E27FC236}">
                    <a16:creationId xmlns:a16="http://schemas.microsoft.com/office/drawing/2014/main" id="{6998B7C5-FB9C-4B9B-AAC1-4ED1584F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38951" name="Rectangle 38">
                <a:extLst>
                  <a:ext uri="{FF2B5EF4-FFF2-40B4-BE49-F238E27FC236}">
                    <a16:creationId xmlns:a16="http://schemas.microsoft.com/office/drawing/2014/main" id="{3D4D098D-9F0A-467D-A8FE-926989CF3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38952" name="Rectangle 39">
                <a:extLst>
                  <a:ext uri="{FF2B5EF4-FFF2-40B4-BE49-F238E27FC236}">
                    <a16:creationId xmlns:a16="http://schemas.microsoft.com/office/drawing/2014/main" id="{F7E68007-B1CE-4E9C-A86E-DB24A6328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38953" name="Rectangle 40">
                <a:extLst>
                  <a:ext uri="{FF2B5EF4-FFF2-40B4-BE49-F238E27FC236}">
                    <a16:creationId xmlns:a16="http://schemas.microsoft.com/office/drawing/2014/main" id="{27D7CD6E-6EE9-4EE5-9B66-28E81E1E9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38954" name="Rectangle 41">
                <a:extLst>
                  <a:ext uri="{FF2B5EF4-FFF2-40B4-BE49-F238E27FC236}">
                    <a16:creationId xmlns:a16="http://schemas.microsoft.com/office/drawing/2014/main" id="{5139726D-823E-4A30-9B28-5A093D0D3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38955" name="Rectangle 42">
                <a:extLst>
                  <a:ext uri="{FF2B5EF4-FFF2-40B4-BE49-F238E27FC236}">
                    <a16:creationId xmlns:a16="http://schemas.microsoft.com/office/drawing/2014/main" id="{4E689A7A-A35F-4852-A962-301428CF3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38956" name="Rectangle 43">
                <a:extLst>
                  <a:ext uri="{FF2B5EF4-FFF2-40B4-BE49-F238E27FC236}">
                    <a16:creationId xmlns:a16="http://schemas.microsoft.com/office/drawing/2014/main" id="{5FAC27B8-2C47-4C69-9347-4FA666BE4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38957" name="Rectangle 44">
                <a:extLst>
                  <a:ext uri="{FF2B5EF4-FFF2-40B4-BE49-F238E27FC236}">
                    <a16:creationId xmlns:a16="http://schemas.microsoft.com/office/drawing/2014/main" id="{6E4D53A5-6D01-4085-B464-0543F9B57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3</a:t>
                </a:r>
              </a:p>
            </p:txBody>
          </p:sp>
          <p:sp>
            <p:nvSpPr>
              <p:cNvPr id="38958" name="Line 45">
                <a:extLst>
                  <a:ext uri="{FF2B5EF4-FFF2-40B4-BE49-F238E27FC236}">
                    <a16:creationId xmlns:a16="http://schemas.microsoft.com/office/drawing/2014/main" id="{2EBE8F33-9E84-4167-8782-419AAB950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120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8959" name="Rectangle 46">
                <a:extLst>
                  <a:ext uri="{FF2B5EF4-FFF2-40B4-BE49-F238E27FC236}">
                    <a16:creationId xmlns:a16="http://schemas.microsoft.com/office/drawing/2014/main" id="{70A7CC2D-FA4E-4DFE-98E5-ADC4935F3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1920"/>
                <a:ext cx="2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15</a:t>
                </a:r>
              </a:p>
            </p:txBody>
          </p:sp>
        </p:grpSp>
        <p:sp>
          <p:nvSpPr>
            <p:cNvPr id="38920" name="Rectangle 47">
              <a:extLst>
                <a:ext uri="{FF2B5EF4-FFF2-40B4-BE49-F238E27FC236}">
                  <a16:creationId xmlns:a16="http://schemas.microsoft.com/office/drawing/2014/main" id="{9F05004B-C710-42F8-BA50-2D99EFE65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</p:grpSp>
      <p:sp>
        <p:nvSpPr>
          <p:cNvPr id="38917" name="Line 67">
            <a:extLst>
              <a:ext uri="{FF2B5EF4-FFF2-40B4-BE49-F238E27FC236}">
                <a16:creationId xmlns:a16="http://schemas.microsoft.com/office/drawing/2014/main" id="{DF7EEF3E-DD9C-42ED-8515-269CA7E7E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2547938"/>
            <a:ext cx="1866900" cy="8382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24262E2-AC05-4A5B-8317-BEEE96CBD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집합</a:t>
            </a:r>
            <a:r>
              <a:rPr lang="en-US" altLang="ko-KR">
                <a:ea typeface="굴림" panose="020B0600000101010101" pitchFamily="50" charset="-127"/>
              </a:rPr>
              <a:t>(Set)</a:t>
            </a:r>
            <a:r>
              <a:rPr lang="ko-KR" altLang="en-US">
                <a:ea typeface="굴림" panose="020B0600000101010101" pitchFamily="50" charset="-127"/>
              </a:rPr>
              <a:t>의 처리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D679796-8E87-4293-98FB-59DA43356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981200"/>
            <a:ext cx="8305800" cy="4394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disjoint set(</a:t>
            </a:r>
            <a:r>
              <a:rPr lang="ko-KR" altLang="en-US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배타적 집합</a:t>
            </a: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ko-KR" altLang="en-US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만을 대상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   </a:t>
            </a: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-</a:t>
            </a:r>
            <a:r>
              <a:rPr lang="ko-KR" altLang="en-US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 교집합은 공집합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연산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Make-Set(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): 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원소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로만 이루어진 집합을 만든다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Find-Set(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): 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원소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를 가지고 있는 집합을 알아낸다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Union(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): 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원소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를 가진 집합과 원소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를 가진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집합의 합집합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tree</a:t>
            </a:r>
            <a:r>
              <a:rPr lang="ko-KR" altLang="en-US" sz="2800" dirty="0">
                <a:latin typeface="Times New Roman" panose="02020603050405020304" pitchFamily="18" charset="0"/>
                <a:ea typeface="굴림" panose="020B0600000101010101" pitchFamily="50" charset="-127"/>
              </a:rPr>
              <a:t>를 이용하는 방법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518500D-3A1E-49E6-A37A-591180167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Tree</a:t>
            </a:r>
            <a:r>
              <a:rPr lang="ko-KR" altLang="en-US">
                <a:ea typeface="굴림" panose="020B0600000101010101" pitchFamily="50" charset="-127"/>
              </a:rPr>
              <a:t>를 이용한 처리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8377378-2F73-402C-9BD1-273665805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5300" cy="4114800"/>
          </a:xfrm>
        </p:spPr>
        <p:txBody>
          <a:bodyPr/>
          <a:lstStyle/>
          <a:p>
            <a:r>
              <a:rPr lang="ko-KR" altLang="en-US" sz="2800">
                <a:ea typeface="굴림" panose="020B0600000101010101" pitchFamily="50" charset="-127"/>
              </a:rPr>
              <a:t>같은 집합의 원소들은 하나의 </a:t>
            </a:r>
            <a:r>
              <a:rPr lang="en-US" altLang="ko-KR" sz="2800">
                <a:ea typeface="굴림" panose="020B0600000101010101" pitchFamily="50" charset="-127"/>
              </a:rPr>
              <a:t>tree</a:t>
            </a:r>
            <a:r>
              <a:rPr lang="ko-KR" altLang="en-US" sz="2800">
                <a:ea typeface="굴림" panose="020B0600000101010101" pitchFamily="50" charset="-127"/>
              </a:rPr>
              <a:t>로 관리한다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child</a:t>
            </a:r>
            <a:r>
              <a:rPr lang="ko-KR" altLang="en-US">
                <a:ea typeface="굴림" panose="020B0600000101010101" pitchFamily="50" charset="-127"/>
              </a:rPr>
              <a:t>가 </a:t>
            </a:r>
            <a:r>
              <a:rPr lang="en-US" altLang="ko-KR">
                <a:ea typeface="굴림" panose="020B0600000101010101" pitchFamily="50" charset="-127"/>
              </a:rPr>
              <a:t>parent</a:t>
            </a:r>
            <a:r>
              <a:rPr lang="ko-KR" altLang="en-US">
                <a:ea typeface="굴림" panose="020B0600000101010101" pitchFamily="50" charset="-127"/>
              </a:rPr>
              <a:t>를 가리킨다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tree</a:t>
            </a:r>
            <a:r>
              <a:rPr lang="ko-KR" altLang="en-US" sz="2800">
                <a:ea typeface="굴림" panose="020B0600000101010101" pitchFamily="50" charset="-127"/>
              </a:rPr>
              <a:t>의 </a:t>
            </a:r>
            <a:r>
              <a:rPr lang="en-US" altLang="ko-KR" sz="2800">
                <a:ea typeface="굴림" panose="020B0600000101010101" pitchFamily="50" charset="-127"/>
              </a:rPr>
              <a:t>root</a:t>
            </a:r>
            <a:r>
              <a:rPr lang="ko-KR" altLang="en-US" sz="2800">
                <a:ea typeface="굴림" panose="020B0600000101010101" pitchFamily="50" charset="-127"/>
              </a:rPr>
              <a:t>를 집합의 대표 원소로 삼는다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>
            <a:extLst>
              <a:ext uri="{FF2B5EF4-FFF2-40B4-BE49-F238E27FC236}">
                <a16:creationId xmlns:a16="http://schemas.microsoft.com/office/drawing/2014/main" id="{1CA397DF-6B1D-4F70-9C6E-7A208D05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4892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0D48FDB5-D014-406D-9563-C8EFEA45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180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4F671B07-60EB-431B-AF18-7F249D0A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43180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B6F9A0AC-CD99-46FF-B3B5-5536C1C9B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4036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D428A75D-B961-4ABE-A3DD-65FD0098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036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C84950AA-991D-4151-9E7B-561EFE85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2324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35723440-EEFF-4ABC-9657-19CB3718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52324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3721" name="Line 9">
            <a:extLst>
              <a:ext uri="{FF2B5EF4-FFF2-40B4-BE49-F238E27FC236}">
                <a16:creationId xmlns:a16="http://schemas.microsoft.com/office/drawing/2014/main" id="{36F8171D-C2D4-48F5-93E1-613220685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075" y="3813175"/>
            <a:ext cx="374650" cy="539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722" name="Line 10">
            <a:extLst>
              <a:ext uri="{FF2B5EF4-FFF2-40B4-BE49-F238E27FC236}">
                <a16:creationId xmlns:a16="http://schemas.microsoft.com/office/drawing/2014/main" id="{FF3E5746-32B4-429F-9EC1-40A63D83E0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4575" y="3862388"/>
            <a:ext cx="266700" cy="479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723" name="Line 11">
            <a:extLst>
              <a:ext uri="{FF2B5EF4-FFF2-40B4-BE49-F238E27FC236}">
                <a16:creationId xmlns:a16="http://schemas.microsoft.com/office/drawing/2014/main" id="{CE7A6317-429C-4D13-9E8E-20FBF493EF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56225" y="4724400"/>
            <a:ext cx="500063" cy="5715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724" name="Line 12">
            <a:extLst>
              <a:ext uri="{FF2B5EF4-FFF2-40B4-BE49-F238E27FC236}">
                <a16:creationId xmlns:a16="http://schemas.microsoft.com/office/drawing/2014/main" id="{069578B5-AB3D-4603-A8C2-857A1FCB81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4850" y="4711700"/>
            <a:ext cx="554038" cy="55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725" name="Line 13">
            <a:extLst>
              <a:ext uri="{FF2B5EF4-FFF2-40B4-BE49-F238E27FC236}">
                <a16:creationId xmlns:a16="http://schemas.microsoft.com/office/drawing/2014/main" id="{F97F2FEE-BA94-4CD9-8BD1-273E2D84AF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9275" y="2905125"/>
            <a:ext cx="295275" cy="5207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726" name="Line 14">
            <a:extLst>
              <a:ext uri="{FF2B5EF4-FFF2-40B4-BE49-F238E27FC236}">
                <a16:creationId xmlns:a16="http://schemas.microsoft.com/office/drawing/2014/main" id="{185DA1CC-25D7-47D1-8D3B-D5D581DA67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8088" y="2911475"/>
            <a:ext cx="371475" cy="5222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7081B32E-179D-4738-AC1A-CB9119B21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52324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3728" name="Line 16">
            <a:extLst>
              <a:ext uri="{FF2B5EF4-FFF2-40B4-BE49-F238E27FC236}">
                <a16:creationId xmlns:a16="http://schemas.microsoft.com/office/drawing/2014/main" id="{154087BC-FB31-48F9-A60F-4661852BE6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0" y="47625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729" name="Freeform 17">
            <a:extLst>
              <a:ext uri="{FF2B5EF4-FFF2-40B4-BE49-F238E27FC236}">
                <a16:creationId xmlns:a16="http://schemas.microsoft.com/office/drawing/2014/main" id="{C1CBA6A7-8087-468B-983C-11C9A7EF8594}"/>
              </a:ext>
            </a:extLst>
          </p:cNvPr>
          <p:cNvSpPr>
            <a:spLocks/>
          </p:cNvSpPr>
          <p:nvPr/>
        </p:nvSpPr>
        <p:spPr bwMode="auto">
          <a:xfrm>
            <a:off x="4017963" y="20510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DD70F38B-D683-498B-81D7-5181A29C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0"/>
            <a:ext cx="56261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3200" b="1">
                <a:latin typeface="Times" panose="02020603050405020304" pitchFamily="18" charset="0"/>
                <a:ea typeface="굴림" panose="020B0600000101010101" pitchFamily="50" charset="-127"/>
              </a:rPr>
              <a:t>Tree</a:t>
            </a:r>
            <a:r>
              <a:rPr kumimoji="0" lang="ko-KR" altLang="en-US" sz="3200" b="1">
                <a:latin typeface="Times" panose="02020603050405020304" pitchFamily="18" charset="0"/>
                <a:ea typeface="굴림" panose="020B0600000101010101" pitchFamily="50" charset="-127"/>
              </a:rPr>
              <a:t>를 이용한 집합 표현의 예</a:t>
            </a:r>
            <a:endParaRPr kumimoji="0" lang="en-US" altLang="ko-KR" sz="3200" b="1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>
            <a:extLst>
              <a:ext uri="{FF2B5EF4-FFF2-40B4-BE49-F238E27FC236}">
                <a16:creationId xmlns:a16="http://schemas.microsoft.com/office/drawing/2014/main" id="{49BAFB7C-DA5E-4711-A448-35AE2739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2187575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2291" name="Oval 3">
            <a:extLst>
              <a:ext uri="{FF2B5EF4-FFF2-40B4-BE49-F238E27FC236}">
                <a16:creationId xmlns:a16="http://schemas.microsoft.com/office/drawing/2014/main" id="{815FA378-008F-4DE0-8FFF-851B4A8BC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3825875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4A89B364-E0FF-4975-8E86-759361F4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006725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158B3EA4-9C5C-4DA5-9F79-E89616AF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006725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4742" name="Line 6">
            <a:extLst>
              <a:ext uri="{FF2B5EF4-FFF2-40B4-BE49-F238E27FC236}">
                <a16:creationId xmlns:a16="http://schemas.microsoft.com/office/drawing/2014/main" id="{2B83787D-B5D4-4647-B976-163F165F2D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425" y="3373438"/>
            <a:ext cx="352425" cy="4841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43" name="Line 7">
            <a:extLst>
              <a:ext uri="{FF2B5EF4-FFF2-40B4-BE49-F238E27FC236}">
                <a16:creationId xmlns:a16="http://schemas.microsoft.com/office/drawing/2014/main" id="{2E7664AC-8B25-459E-9473-4EE012057A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2560638"/>
            <a:ext cx="279400" cy="466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44" name="Line 8">
            <a:extLst>
              <a:ext uri="{FF2B5EF4-FFF2-40B4-BE49-F238E27FC236}">
                <a16:creationId xmlns:a16="http://schemas.microsoft.com/office/drawing/2014/main" id="{B9348EAF-8312-4B35-9140-45AE9365F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7925" y="2565400"/>
            <a:ext cx="349250" cy="468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45" name="Freeform 9">
            <a:extLst>
              <a:ext uri="{FF2B5EF4-FFF2-40B4-BE49-F238E27FC236}">
                <a16:creationId xmlns:a16="http://schemas.microsoft.com/office/drawing/2014/main" id="{5F6E4A4D-F685-44BF-989E-BFBB99097AFC}"/>
              </a:ext>
            </a:extLst>
          </p:cNvPr>
          <p:cNvSpPr>
            <a:spLocks/>
          </p:cNvSpPr>
          <p:nvPr/>
        </p:nvSpPr>
        <p:spPr bwMode="auto">
          <a:xfrm>
            <a:off x="1431925" y="1793875"/>
            <a:ext cx="436563" cy="39370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FC845E86-DA12-4FE3-9592-5F4D382B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2163763"/>
            <a:ext cx="430213" cy="411162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46BD876B-0659-488A-A9A4-98BFCF827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2984500"/>
            <a:ext cx="430212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512694EA-194E-405E-8D33-83AC0695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2984500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4749" name="Line 13">
            <a:extLst>
              <a:ext uri="{FF2B5EF4-FFF2-40B4-BE49-F238E27FC236}">
                <a16:creationId xmlns:a16="http://schemas.microsoft.com/office/drawing/2014/main" id="{FCB7F3E7-02B9-43FD-A529-62C92E48A3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9725" y="2528888"/>
            <a:ext cx="471488" cy="511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50" name="Line 14">
            <a:extLst>
              <a:ext uri="{FF2B5EF4-FFF2-40B4-BE49-F238E27FC236}">
                <a16:creationId xmlns:a16="http://schemas.microsoft.com/office/drawing/2014/main" id="{D58B5A81-8523-4D6C-BDCB-BB5D3D8B9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7563" y="2517775"/>
            <a:ext cx="522287" cy="5000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453491F0-C1D9-41D2-8325-D3E009A3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984500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4752" name="Line 16">
            <a:extLst>
              <a:ext uri="{FF2B5EF4-FFF2-40B4-BE49-F238E27FC236}">
                <a16:creationId xmlns:a16="http://schemas.microsoft.com/office/drawing/2014/main" id="{F517C3EE-BB21-4A35-B7FE-E809DF73F6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5" y="2562225"/>
            <a:ext cx="0" cy="4095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53" name="Freeform 17">
            <a:extLst>
              <a:ext uri="{FF2B5EF4-FFF2-40B4-BE49-F238E27FC236}">
                <a16:creationId xmlns:a16="http://schemas.microsoft.com/office/drawing/2014/main" id="{B6CA119A-CB53-4716-B6A8-74ED016A4704}"/>
              </a:ext>
            </a:extLst>
          </p:cNvPr>
          <p:cNvSpPr>
            <a:spLocks/>
          </p:cNvSpPr>
          <p:nvPr/>
        </p:nvSpPr>
        <p:spPr bwMode="auto">
          <a:xfrm>
            <a:off x="3798888" y="1771650"/>
            <a:ext cx="436562" cy="392113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06" name="Oval 18">
            <a:extLst>
              <a:ext uri="{FF2B5EF4-FFF2-40B4-BE49-F238E27FC236}">
                <a16:creationId xmlns:a16="http://schemas.microsoft.com/office/drawing/2014/main" id="{4D5134D7-1BD9-43C7-A92A-FA85588C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4148138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E12D3F2E-F025-49DE-BCC8-87665611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788025"/>
            <a:ext cx="430212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2308" name="Oval 20">
            <a:extLst>
              <a:ext uri="{FF2B5EF4-FFF2-40B4-BE49-F238E27FC236}">
                <a16:creationId xmlns:a16="http://schemas.microsoft.com/office/drawing/2014/main" id="{4EA90EC0-A45D-4253-9E98-F82A0CF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4968875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2309" name="Oval 21">
            <a:extLst>
              <a:ext uri="{FF2B5EF4-FFF2-40B4-BE49-F238E27FC236}">
                <a16:creationId xmlns:a16="http://schemas.microsoft.com/office/drawing/2014/main" id="{DB8A847A-6E49-4EF4-91F8-1873EFDA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4968875"/>
            <a:ext cx="430212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4758" name="Line 22">
            <a:extLst>
              <a:ext uri="{FF2B5EF4-FFF2-40B4-BE49-F238E27FC236}">
                <a16:creationId xmlns:a16="http://schemas.microsoft.com/office/drawing/2014/main" id="{FF6A39D1-35AD-43C0-89FB-A21273B55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9350" y="5335588"/>
            <a:ext cx="352425" cy="4841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59" name="Line 23">
            <a:extLst>
              <a:ext uri="{FF2B5EF4-FFF2-40B4-BE49-F238E27FC236}">
                <a16:creationId xmlns:a16="http://schemas.microsoft.com/office/drawing/2014/main" id="{B41ED593-5F8E-451A-8E9E-0290E6B0F1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7113" y="4521200"/>
            <a:ext cx="277812" cy="466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60" name="Line 24">
            <a:extLst>
              <a:ext uri="{FF2B5EF4-FFF2-40B4-BE49-F238E27FC236}">
                <a16:creationId xmlns:a16="http://schemas.microsoft.com/office/drawing/2014/main" id="{5847082F-207B-4C18-A226-15550AD5B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2438" y="4527550"/>
            <a:ext cx="349250" cy="468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61" name="Freeform 25">
            <a:extLst>
              <a:ext uri="{FF2B5EF4-FFF2-40B4-BE49-F238E27FC236}">
                <a16:creationId xmlns:a16="http://schemas.microsoft.com/office/drawing/2014/main" id="{7920A1AB-C4FF-4E6F-AD2C-115084CAE74D}"/>
              </a:ext>
            </a:extLst>
          </p:cNvPr>
          <p:cNvSpPr>
            <a:spLocks/>
          </p:cNvSpPr>
          <p:nvPr/>
        </p:nvSpPr>
        <p:spPr bwMode="auto">
          <a:xfrm>
            <a:off x="5748338" y="3768725"/>
            <a:ext cx="436562" cy="392113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0C4D1A14-D2A8-4EC8-989B-1BA62031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4968875"/>
            <a:ext cx="431800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2315" name="Oval 27">
            <a:extLst>
              <a:ext uri="{FF2B5EF4-FFF2-40B4-BE49-F238E27FC236}">
                <a16:creationId xmlns:a16="http://schemas.microsoft.com/office/drawing/2014/main" id="{9DD83253-9273-46C9-8587-B872D53B4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5788025"/>
            <a:ext cx="430212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2316" name="Oval 28">
            <a:extLst>
              <a:ext uri="{FF2B5EF4-FFF2-40B4-BE49-F238E27FC236}">
                <a16:creationId xmlns:a16="http://schemas.microsoft.com/office/drawing/2014/main" id="{1C9C7C86-4B1A-40D8-B2A0-38A7F52F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5788025"/>
            <a:ext cx="430213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4765" name="Line 29">
            <a:extLst>
              <a:ext uri="{FF2B5EF4-FFF2-40B4-BE49-F238E27FC236}">
                <a16:creationId xmlns:a16="http://schemas.microsoft.com/office/drawing/2014/main" id="{01CF89EA-EC46-4E4C-915D-F315259989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5863" y="5332413"/>
            <a:ext cx="469900" cy="5127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66" name="Line 30">
            <a:extLst>
              <a:ext uri="{FF2B5EF4-FFF2-40B4-BE49-F238E27FC236}">
                <a16:creationId xmlns:a16="http://schemas.microsoft.com/office/drawing/2014/main" id="{029024A8-3A1D-4305-890E-2C164E0382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3700" y="5321300"/>
            <a:ext cx="522288" cy="5000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19" name="Oval 31">
            <a:extLst>
              <a:ext uri="{FF2B5EF4-FFF2-40B4-BE49-F238E27FC236}">
                <a16:creationId xmlns:a16="http://schemas.microsoft.com/office/drawing/2014/main" id="{78AA8AE7-D763-46AC-ACE0-7A79D7D1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788025"/>
            <a:ext cx="430212" cy="4095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4768" name="Line 32">
            <a:extLst>
              <a:ext uri="{FF2B5EF4-FFF2-40B4-BE49-F238E27FC236}">
                <a16:creationId xmlns:a16="http://schemas.microsoft.com/office/drawing/2014/main" id="{34D32A87-3652-4C6C-BB4F-61C8DA1EF2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4575" y="5367338"/>
            <a:ext cx="0" cy="4095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769" name="Line 33">
            <a:extLst>
              <a:ext uri="{FF2B5EF4-FFF2-40B4-BE49-F238E27FC236}">
                <a16:creationId xmlns:a16="http://schemas.microsoft.com/office/drawing/2014/main" id="{17D3C7FD-90A7-44A6-AC49-3B7B386506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5375" y="4467225"/>
            <a:ext cx="1089025" cy="5461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22" name="Rectangle 37">
            <a:extLst>
              <a:ext uri="{FF2B5EF4-FFF2-40B4-BE49-F238E27FC236}">
                <a16:creationId xmlns:a16="http://schemas.microsoft.com/office/drawing/2014/main" id="{8D6980EC-D67F-479C-8383-499519207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8" y="-73025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3200" b="1">
                <a:latin typeface="Times" panose="02020603050405020304" pitchFamily="18" charset="0"/>
                <a:ea typeface="굴림" panose="020B0600000101010101" pitchFamily="50" charset="-127"/>
              </a:rPr>
              <a:t>두 집합의 합집합</a:t>
            </a:r>
            <a:endParaRPr kumimoji="0" lang="en-US" altLang="ko-KR" sz="3200" b="1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323" name="Text Box 38">
            <a:extLst>
              <a:ext uri="{FF2B5EF4-FFF2-40B4-BE49-F238E27FC236}">
                <a16:creationId xmlns:a16="http://schemas.microsoft.com/office/drawing/2014/main" id="{C8655A5A-3624-4269-9E53-11850CC5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2301875"/>
            <a:ext cx="469900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3600"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12324" name="Text Box 39">
            <a:extLst>
              <a:ext uri="{FF2B5EF4-FFF2-40B4-BE49-F238E27FC236}">
                <a16:creationId xmlns:a16="http://schemas.microsoft.com/office/drawing/2014/main" id="{1D0E7C8B-4010-44E2-8448-722E5BE2A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4689475"/>
            <a:ext cx="469900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360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>
            <a:extLst>
              <a:ext uri="{FF2B5EF4-FFF2-40B4-BE49-F238E27FC236}">
                <a16:creationId xmlns:a16="http://schemas.microsoft.com/office/drawing/2014/main" id="{216C11ED-6E75-4AA0-9C2B-979EA91D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3873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5763" name="Freeform 3">
            <a:extLst>
              <a:ext uri="{FF2B5EF4-FFF2-40B4-BE49-F238E27FC236}">
                <a16:creationId xmlns:a16="http://schemas.microsoft.com/office/drawing/2014/main" id="{9B14151C-B729-4D09-9EAB-0168E7763AFC}"/>
              </a:ext>
            </a:extLst>
          </p:cNvPr>
          <p:cNvSpPr>
            <a:spLocks/>
          </p:cNvSpPr>
          <p:nvPr/>
        </p:nvSpPr>
        <p:spPr bwMode="auto">
          <a:xfrm>
            <a:off x="4068763" y="34353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FA41C9D-F85F-46ED-A19A-DCABC24B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8900"/>
            <a:ext cx="5422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3200" b="1">
                <a:latin typeface="Times" panose="02020603050405020304" pitchFamily="18" charset="0"/>
                <a:ea typeface="굴림" panose="020B0600000101010101" pitchFamily="50" charset="-127"/>
              </a:rPr>
              <a:t>하나의 원소로 이루어진 집합</a:t>
            </a:r>
            <a:endParaRPr kumimoji="0" lang="en-US" altLang="ko-KR" sz="3200" b="1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592CF17-C2EC-4FDF-84AF-739F8A5F5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Tree</a:t>
            </a:r>
            <a:r>
              <a:rPr lang="ko-KR" altLang="en-US" sz="3200">
                <a:ea typeface="굴림" panose="020B0600000101010101" pitchFamily="50" charset="-127"/>
              </a:rPr>
              <a:t>를 이용한 집합 처리 알고리즘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BF47D89-1862-48D7-A769-35BF27973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51000"/>
            <a:ext cx="8496300" cy="4762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Make-Set(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	▷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노드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를 유일한 원소로 하는 집합을 만든다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] ←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 </a:t>
            </a:r>
            <a:endParaRPr lang="en-US" altLang="ko-KR" sz="18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Algorithm Union(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 	▷ 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노드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가 속한 집합과 노드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가 속한 집합을 합친다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[Find-Set(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)] ← Find-Set(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Algorithm Find-Set(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 	▷ 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노드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가 속한 집합을 알아낸다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			   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	   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 노드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가 속한 트리의 루트 노드를 반환한다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80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 sz="18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80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 =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8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 return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800" b="1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return</a:t>
            </a:r>
            <a:r>
              <a:rPr lang="en-US" altLang="ko-KR" sz="1800">
                <a:solidFill>
                  <a:srgbClr val="0066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Find-Set(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  <a:endParaRPr lang="ko-KR" altLang="en-US" sz="1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F7C9365-3067-4219-B40D-C32B8B257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ko-KR" altLang="en-US" sz="3200">
                <a:ea typeface="굴림" panose="020B0600000101010101" pitchFamily="50" charset="-127"/>
              </a:rPr>
              <a:t>연산의 효율을 높이는 방법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5E5F4A5-D713-4DEC-AD51-27348EA12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955800"/>
            <a:ext cx="7772400" cy="3632200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Rank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</a:rPr>
              <a:t>를 이용한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Union </a:t>
            </a:r>
          </a:p>
          <a:p>
            <a:pPr lvl="1"/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각 노드는 자신을 루트로 하는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subtree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의 높이를 랭크</a:t>
            </a:r>
            <a:r>
              <a:rPr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Rank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라는 이름으로 저장한다</a:t>
            </a:r>
          </a:p>
          <a:p>
            <a:pPr lvl="1"/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두 집합을 합칠 때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rank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가 낮은 집합을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rank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가 높은 집합에 붙인다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Path compression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Find-Set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을 행하는 과정에서 만나는 모든 노드들이 직접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root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를 가리키도록 포인터를 바꾸어 준다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F3020F5-D164-45E4-87FE-5AA5C90D4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0900" y="0"/>
            <a:ext cx="4648200" cy="641350"/>
          </a:xfrm>
        </p:spPr>
        <p:txBody>
          <a:bodyPr/>
          <a:lstStyle/>
          <a:p>
            <a:r>
              <a:rPr lang="ko-KR" altLang="en-US" sz="2800">
                <a:ea typeface="굴림" panose="020B0600000101010101" pitchFamily="50" charset="-127"/>
              </a:rPr>
              <a:t>랭크를 이용한 </a:t>
            </a:r>
            <a:r>
              <a:rPr lang="en-US" altLang="ko-KR" sz="2800">
                <a:ea typeface="굴림" panose="020B0600000101010101" pitchFamily="50" charset="-127"/>
              </a:rPr>
              <a:t>Union</a:t>
            </a:r>
            <a:r>
              <a:rPr lang="ko-KR" altLang="en-US" sz="2800">
                <a:ea typeface="굴림" panose="020B0600000101010101" pitchFamily="50" charset="-127"/>
              </a:rPr>
              <a:t>의 예</a:t>
            </a:r>
          </a:p>
        </p:txBody>
      </p:sp>
      <p:sp>
        <p:nvSpPr>
          <p:cNvPr id="262147" name="Freeform 3">
            <a:extLst>
              <a:ext uri="{FF2B5EF4-FFF2-40B4-BE49-F238E27FC236}">
                <a16:creationId xmlns:a16="http://schemas.microsoft.com/office/drawing/2014/main" id="{D27382DD-0271-4248-9AE3-B7EFA9833E81}"/>
              </a:ext>
            </a:extLst>
          </p:cNvPr>
          <p:cNvSpPr>
            <a:spLocks/>
          </p:cNvSpPr>
          <p:nvPr/>
        </p:nvSpPr>
        <p:spPr bwMode="auto">
          <a:xfrm>
            <a:off x="3675063" y="21526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5C8DAE20-6A89-4A0E-B77D-786C58B8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3EB25A0C-67FE-4EF8-9409-1F9E24D1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688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27DFA12B-D321-4E17-9370-7D02B7FEA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25527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9F6B275A-AC76-4FB8-AD02-261CA57A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4544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81B4995A-A1F8-44DF-81A4-A5032CDA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4798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BF0CE86A-B3C9-4F29-A21D-62800FD70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4671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F90D5BF8-BE7E-45EE-98B6-0CA74E2F1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34671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62155" name="Line 11">
            <a:extLst>
              <a:ext uri="{FF2B5EF4-FFF2-40B4-BE49-F238E27FC236}">
                <a16:creationId xmlns:a16="http://schemas.microsoft.com/office/drawing/2014/main" id="{158888B0-1682-465D-B668-9384C70B4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1075" y="3927475"/>
            <a:ext cx="273050" cy="463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56" name="Line 12">
            <a:extLst>
              <a:ext uri="{FF2B5EF4-FFF2-40B4-BE49-F238E27FC236}">
                <a16:creationId xmlns:a16="http://schemas.microsoft.com/office/drawing/2014/main" id="{7D6F845D-5C43-45B0-AF29-A561A8CD89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84625" y="2997200"/>
            <a:ext cx="220663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57" name="Line 13">
            <a:extLst>
              <a:ext uri="{FF2B5EF4-FFF2-40B4-BE49-F238E27FC236}">
                <a16:creationId xmlns:a16="http://schemas.microsoft.com/office/drawing/2014/main" id="{4B541E5D-FA1C-4075-8372-A80FD224F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7750" y="2984500"/>
            <a:ext cx="211138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58" name="Line 14">
            <a:extLst>
              <a:ext uri="{FF2B5EF4-FFF2-40B4-BE49-F238E27FC236}">
                <a16:creationId xmlns:a16="http://schemas.microsoft.com/office/drawing/2014/main" id="{29D41FB5-F409-4507-85B0-2CF0BA9702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1975" y="2994025"/>
            <a:ext cx="180975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59" name="Line 15">
            <a:extLst>
              <a:ext uri="{FF2B5EF4-FFF2-40B4-BE49-F238E27FC236}">
                <a16:creationId xmlns:a16="http://schemas.microsoft.com/office/drawing/2014/main" id="{600ACC57-B2B9-4436-B6FC-9D1860156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3988" y="2974975"/>
            <a:ext cx="257175" cy="509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60" name="Freeform 16">
            <a:extLst>
              <a:ext uri="{FF2B5EF4-FFF2-40B4-BE49-F238E27FC236}">
                <a16:creationId xmlns:a16="http://schemas.microsoft.com/office/drawing/2014/main" id="{0F957189-0CC1-4F74-A970-BCDE55CF9A28}"/>
              </a:ext>
            </a:extLst>
          </p:cNvPr>
          <p:cNvSpPr>
            <a:spLocks/>
          </p:cNvSpPr>
          <p:nvPr/>
        </p:nvSpPr>
        <p:spPr bwMode="auto">
          <a:xfrm>
            <a:off x="1541463" y="21272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83EF6C7C-0F12-400A-838E-1B47BB8F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32766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0645E13D-1935-4A73-B399-F738EF292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33020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B26F7FF4-A262-4DCD-BB66-26E53630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216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D9AF770B-7E8B-44F4-8F67-57F4ACD5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23876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63AC49B1-97AC-4582-9500-F7271959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501A365A-85D3-4657-8CB3-C9A75F4B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2893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B45668E8-2F48-4A7E-B853-19067573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3368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0504" name="Oval 24">
            <a:extLst>
              <a:ext uri="{FF2B5EF4-FFF2-40B4-BE49-F238E27FC236}">
                <a16:creationId xmlns:a16="http://schemas.microsoft.com/office/drawing/2014/main" id="{959D4616-0FBC-4B15-8026-7A7A9DDD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765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0505" name="Oval 25">
            <a:extLst>
              <a:ext uri="{FF2B5EF4-FFF2-40B4-BE49-F238E27FC236}">
                <a16:creationId xmlns:a16="http://schemas.microsoft.com/office/drawing/2014/main" id="{DB7F40F4-9B17-4E47-841D-D68D8811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43053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506" name="Oval 26">
            <a:extLst>
              <a:ext uri="{FF2B5EF4-FFF2-40B4-BE49-F238E27FC236}">
                <a16:creationId xmlns:a16="http://schemas.microsoft.com/office/drawing/2014/main" id="{E296B59A-2D87-41B0-A04B-B4C8DAE6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33528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0507" name="Oval 27">
            <a:extLst>
              <a:ext uri="{FF2B5EF4-FFF2-40B4-BE49-F238E27FC236}">
                <a16:creationId xmlns:a16="http://schemas.microsoft.com/office/drawing/2014/main" id="{1DB48AAE-6521-4B10-9FD6-5C7BA739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3909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0508" name="Oval 28">
            <a:extLst>
              <a:ext uri="{FF2B5EF4-FFF2-40B4-BE49-F238E27FC236}">
                <a16:creationId xmlns:a16="http://schemas.microsoft.com/office/drawing/2014/main" id="{2E416EF8-3F39-4E4C-83FF-9FE62DD53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34163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0509" name="Oval 29">
            <a:extLst>
              <a:ext uri="{FF2B5EF4-FFF2-40B4-BE49-F238E27FC236}">
                <a16:creationId xmlns:a16="http://schemas.microsoft.com/office/drawing/2014/main" id="{C007F192-497C-4765-A194-D92D8529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2672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0510" name="Oval 30">
            <a:extLst>
              <a:ext uri="{FF2B5EF4-FFF2-40B4-BE49-F238E27FC236}">
                <a16:creationId xmlns:a16="http://schemas.microsoft.com/office/drawing/2014/main" id="{858DADC9-6729-4C22-8F61-35549C83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4267200"/>
            <a:ext cx="457200" cy="4572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62175" name="Line 31">
            <a:extLst>
              <a:ext uri="{FF2B5EF4-FFF2-40B4-BE49-F238E27FC236}">
                <a16:creationId xmlns:a16="http://schemas.microsoft.com/office/drawing/2014/main" id="{80742D2B-16BF-4ABB-94E6-745101727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7875" y="3863975"/>
            <a:ext cx="273050" cy="463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76" name="Line 32">
            <a:extLst>
              <a:ext uri="{FF2B5EF4-FFF2-40B4-BE49-F238E27FC236}">
                <a16:creationId xmlns:a16="http://schemas.microsoft.com/office/drawing/2014/main" id="{56258CC6-3233-49BD-A6C3-488F4EADB2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47025" y="3797300"/>
            <a:ext cx="220663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77" name="Line 33">
            <a:extLst>
              <a:ext uri="{FF2B5EF4-FFF2-40B4-BE49-F238E27FC236}">
                <a16:creationId xmlns:a16="http://schemas.microsoft.com/office/drawing/2014/main" id="{EADA42C8-5CE8-435D-ADDF-8C8D0D6D1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0150" y="3784600"/>
            <a:ext cx="211138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78" name="Line 34">
            <a:extLst>
              <a:ext uri="{FF2B5EF4-FFF2-40B4-BE49-F238E27FC236}">
                <a16:creationId xmlns:a16="http://schemas.microsoft.com/office/drawing/2014/main" id="{B5644FEA-0BE4-45AB-8D49-2C6A34A2E6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8775" y="2930525"/>
            <a:ext cx="180975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79" name="Line 35">
            <a:extLst>
              <a:ext uri="{FF2B5EF4-FFF2-40B4-BE49-F238E27FC236}">
                <a16:creationId xmlns:a16="http://schemas.microsoft.com/office/drawing/2014/main" id="{B5C598CC-7CF0-4CCB-9DC9-D48A7D4048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2911475"/>
            <a:ext cx="257175" cy="509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2180" name="Freeform 36">
            <a:extLst>
              <a:ext uri="{FF2B5EF4-FFF2-40B4-BE49-F238E27FC236}">
                <a16:creationId xmlns:a16="http://schemas.microsoft.com/office/drawing/2014/main" id="{27ACECED-9FFD-4353-865B-18312AC501D8}"/>
              </a:ext>
            </a:extLst>
          </p:cNvPr>
          <p:cNvSpPr>
            <a:spLocks/>
          </p:cNvSpPr>
          <p:nvPr/>
        </p:nvSpPr>
        <p:spPr bwMode="auto">
          <a:xfrm>
            <a:off x="6418263" y="20637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7" name="Rectangle 37">
            <a:extLst>
              <a:ext uri="{FF2B5EF4-FFF2-40B4-BE49-F238E27FC236}">
                <a16:creationId xmlns:a16="http://schemas.microsoft.com/office/drawing/2014/main" id="{5AE08680-8C6B-4BEA-ADC9-C33B124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40767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518" name="Rectangle 38">
            <a:extLst>
              <a:ext uri="{FF2B5EF4-FFF2-40B4-BE49-F238E27FC236}">
                <a16:creationId xmlns:a16="http://schemas.microsoft.com/office/drawing/2014/main" id="{D17DA682-7E6F-4EEC-A5D8-118F08E7B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41021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519" name="Rectangle 39">
            <a:extLst>
              <a:ext uri="{FF2B5EF4-FFF2-40B4-BE49-F238E27FC236}">
                <a16:creationId xmlns:a16="http://schemas.microsoft.com/office/drawing/2014/main" id="{4CDFDEAB-D8BF-403F-8906-C7C80181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41529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520" name="Rectangle 40">
            <a:extLst>
              <a:ext uri="{FF2B5EF4-FFF2-40B4-BE49-F238E27FC236}">
                <a16:creationId xmlns:a16="http://schemas.microsoft.com/office/drawing/2014/main" id="{FB8FBACB-005C-4BB3-A1F0-6D40CF89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1877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521" name="Rectangle 41">
            <a:extLst>
              <a:ext uri="{FF2B5EF4-FFF2-40B4-BE49-F238E27FC236}">
                <a16:creationId xmlns:a16="http://schemas.microsoft.com/office/drawing/2014/main" id="{C1AC27D6-57AE-469E-8EED-8383E6EC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639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522" name="Rectangle 42">
            <a:extLst>
              <a:ext uri="{FF2B5EF4-FFF2-40B4-BE49-F238E27FC236}">
                <a16:creationId xmlns:a16="http://schemas.microsoft.com/office/drawing/2014/main" id="{24BB237F-0780-4140-99EB-3D05B0E2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2258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523" name="Rectangle 43">
            <a:extLst>
              <a:ext uri="{FF2B5EF4-FFF2-40B4-BE49-F238E27FC236}">
                <a16:creationId xmlns:a16="http://schemas.microsoft.com/office/drawing/2014/main" id="{C8BF205B-C357-4C47-A1AC-10664F52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2733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62188" name="Line 44">
            <a:extLst>
              <a:ext uri="{FF2B5EF4-FFF2-40B4-BE49-F238E27FC236}">
                <a16:creationId xmlns:a16="http://schemas.microsoft.com/office/drawing/2014/main" id="{DD98CFD7-A2D6-46A8-A1BE-FC1419BFE6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23075" y="2867025"/>
            <a:ext cx="854075" cy="5461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5" name="Text Box 45">
            <a:extLst>
              <a:ext uri="{FF2B5EF4-FFF2-40B4-BE49-F238E27FC236}">
                <a16:creationId xmlns:a16="http://schemas.microsoft.com/office/drawing/2014/main" id="{8C449563-A3CC-49F4-8D57-5478D8DB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2657475"/>
            <a:ext cx="469900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3600"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20526" name="Text Box 46">
            <a:extLst>
              <a:ext uri="{FF2B5EF4-FFF2-40B4-BE49-F238E27FC236}">
                <a16:creationId xmlns:a16="http://schemas.microsoft.com/office/drawing/2014/main" id="{E426C65C-F515-482B-97E1-418EC3497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2682875"/>
            <a:ext cx="469900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360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8260</TotalTime>
  <Words>1006</Words>
  <Application>Microsoft Office PowerPoint</Application>
  <PresentationFormat>화면 슬라이드 쇼(4:3)</PresentationFormat>
  <Paragraphs>262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Verdana</vt:lpstr>
      <vt:lpstr>Arial</vt:lpstr>
      <vt:lpstr>Wingdings</vt:lpstr>
      <vt:lpstr>Angsana New</vt:lpstr>
      <vt:lpstr>굴림</vt:lpstr>
      <vt:lpstr>Cordia New</vt:lpstr>
      <vt:lpstr>맑은 고딕</vt:lpstr>
      <vt:lpstr>Times New Roman</vt:lpstr>
      <vt:lpstr>Times</vt:lpstr>
      <vt:lpstr>Symbol</vt:lpstr>
      <vt:lpstr>바탕체</vt:lpstr>
      <vt:lpstr>바탕</vt:lpstr>
      <vt:lpstr>Tahoma</vt:lpstr>
      <vt:lpstr>Default Design</vt:lpstr>
      <vt:lpstr>상호 배타적 집합의 처리</vt:lpstr>
      <vt:lpstr>집합(Set)의 처리</vt:lpstr>
      <vt:lpstr>Tree를 이용한 처리</vt:lpstr>
      <vt:lpstr>PowerPoint 프레젠테이션</vt:lpstr>
      <vt:lpstr>PowerPoint 프레젠테이션</vt:lpstr>
      <vt:lpstr>PowerPoint 프레젠테이션</vt:lpstr>
      <vt:lpstr>Tree를 이용한 집합 처리 알고리즘</vt:lpstr>
      <vt:lpstr>연산의 효율을 높이는 방법</vt:lpstr>
      <vt:lpstr>랭크를 이용한 Union의 예</vt:lpstr>
      <vt:lpstr>랭크를 이용한 Union에서 랭크가 증가하는 예</vt:lpstr>
      <vt:lpstr>PowerPoint 프레젠테이션</vt:lpstr>
      <vt:lpstr>Rank를 이용한 Union과 Make-Set</vt:lpstr>
      <vt:lpstr>Path Compression을 이용한 Find-Set</vt:lpstr>
      <vt:lpstr>PowerPoint 프레젠테이션</vt:lpstr>
      <vt:lpstr>Set Union/Find 응용</vt:lpstr>
      <vt:lpstr>Set Union/Find 응용 – Kruskal 알고리즘</vt:lpstr>
      <vt:lpstr>Kruskal 알고리즘 (욕심쟁이 알고리즘)</vt:lpstr>
      <vt:lpstr>Kruskal 알고리즘  예</vt:lpstr>
    </vt:vector>
  </TitlesOfParts>
  <Company>Department of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Pradondet Nilagupta</dc:creator>
  <cp:lastModifiedBy>HCKIM</cp:lastModifiedBy>
  <cp:revision>385</cp:revision>
  <cp:lastPrinted>2000-06-14T10:30:00Z</cp:lastPrinted>
  <dcterms:created xsi:type="dcterms:W3CDTF">1999-09-28T09:52:25Z</dcterms:created>
  <dcterms:modified xsi:type="dcterms:W3CDTF">2021-12-07T09:24:11Z</dcterms:modified>
</cp:coreProperties>
</file>