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00" r:id="rId2"/>
    <p:sldId id="401" r:id="rId3"/>
    <p:sldId id="341" r:id="rId4"/>
    <p:sldId id="361" r:id="rId5"/>
    <p:sldId id="360" r:id="rId6"/>
    <p:sldId id="313" r:id="rId7"/>
    <p:sldId id="358" r:id="rId8"/>
    <p:sldId id="359" r:id="rId9"/>
    <p:sldId id="923" r:id="rId10"/>
    <p:sldId id="924" r:id="rId11"/>
    <p:sldId id="925" r:id="rId12"/>
    <p:sldId id="926" r:id="rId13"/>
    <p:sldId id="927" r:id="rId14"/>
    <p:sldId id="928" r:id="rId15"/>
    <p:sldId id="929" r:id="rId16"/>
    <p:sldId id="930" r:id="rId17"/>
    <p:sldId id="932" r:id="rId18"/>
    <p:sldId id="933" r:id="rId19"/>
    <p:sldId id="934" r:id="rId20"/>
    <p:sldId id="937" r:id="rId21"/>
    <p:sldId id="938" r:id="rId22"/>
    <p:sldId id="939" r:id="rId23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1" hangingPunct="1"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1" hangingPunct="1"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1" hangingPunct="1"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1" hangingPunct="1"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CKIM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FFFF66"/>
    <a:srgbClr val="FFFFCC"/>
    <a:srgbClr val="CCFFFF"/>
    <a:srgbClr val="33CC33"/>
    <a:srgbClr val="E4627B"/>
    <a:srgbClr val="FF3300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9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50">
            <a:extLst>
              <a:ext uri="{FF2B5EF4-FFF2-40B4-BE49-F238E27FC236}">
                <a16:creationId xmlns:a16="http://schemas.microsoft.com/office/drawing/2014/main" id="{58B7D019-AECB-450D-9F5B-83A8148BA5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t" anchorCtr="0" compatLnSpc="1">
            <a:prstTxWarp prst="textNoShape">
              <a:avLst/>
            </a:prstTxWarp>
          </a:bodyPr>
          <a:lstStyle>
            <a:lvl1pPr defTabSz="952500">
              <a:defRPr sz="1800">
                <a:solidFill>
                  <a:schemeClr val="tx1"/>
                </a:solidFill>
                <a:latin typeface="Angsana New" pitchFamily="18" charset="-34"/>
              </a:defRPr>
            </a:lvl1pPr>
          </a:lstStyle>
          <a:p>
            <a:pPr>
              <a:defRPr/>
            </a:pPr>
            <a:r>
              <a:rPr lang="th-TH"/>
              <a:t>Pradondet Nilagupta</a:t>
            </a:r>
          </a:p>
        </p:txBody>
      </p:sp>
      <p:sp>
        <p:nvSpPr>
          <p:cNvPr id="15363" name="Rectangle 2051">
            <a:extLst>
              <a:ext uri="{FF2B5EF4-FFF2-40B4-BE49-F238E27FC236}">
                <a16:creationId xmlns:a16="http://schemas.microsoft.com/office/drawing/2014/main" id="{84A9615E-E85D-47A3-8C59-A78DA26C98E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t" anchorCtr="0" compatLnSpc="1">
            <a:prstTxWarp prst="textNoShape">
              <a:avLst/>
            </a:prstTxWarp>
          </a:bodyPr>
          <a:lstStyle>
            <a:lvl1pPr algn="r" defTabSz="952500">
              <a:defRPr sz="1800">
                <a:solidFill>
                  <a:schemeClr val="tx1"/>
                </a:solidFill>
                <a:latin typeface="Angsana New" pitchFamily="18" charset="-34"/>
              </a:defRPr>
            </a:lvl1pPr>
          </a:lstStyle>
          <a:p>
            <a:pPr>
              <a:defRPr/>
            </a:pPr>
            <a:endParaRPr lang="th-TH" altLang="ko-KR"/>
          </a:p>
        </p:txBody>
      </p:sp>
      <p:sp>
        <p:nvSpPr>
          <p:cNvPr id="15364" name="Rectangle 2052">
            <a:extLst>
              <a:ext uri="{FF2B5EF4-FFF2-40B4-BE49-F238E27FC236}">
                <a16:creationId xmlns:a16="http://schemas.microsoft.com/office/drawing/2014/main" id="{A1B1B0B8-96D1-47E0-8C52-5EC8BF97954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b" anchorCtr="0" compatLnSpc="1">
            <a:prstTxWarp prst="textNoShape">
              <a:avLst/>
            </a:prstTxWarp>
          </a:bodyPr>
          <a:lstStyle>
            <a:lvl1pPr defTabSz="952500">
              <a:defRPr sz="1800">
                <a:solidFill>
                  <a:schemeClr val="tx1"/>
                </a:solidFill>
                <a:latin typeface="Angsana New" pitchFamily="18" charset="-34"/>
              </a:defRPr>
            </a:lvl1pPr>
          </a:lstStyle>
          <a:p>
            <a:pPr>
              <a:defRPr/>
            </a:pPr>
            <a:r>
              <a:rPr lang="th-TH"/>
              <a:t>Title goes here</a:t>
            </a:r>
          </a:p>
        </p:txBody>
      </p:sp>
      <p:sp>
        <p:nvSpPr>
          <p:cNvPr id="15365" name="Rectangle 2053">
            <a:extLst>
              <a:ext uri="{FF2B5EF4-FFF2-40B4-BE49-F238E27FC236}">
                <a16:creationId xmlns:a16="http://schemas.microsoft.com/office/drawing/2014/main" id="{77AD6EFC-3009-4173-B1DE-29A9449EFD2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b" anchorCtr="0" compatLnSpc="1">
            <a:prstTxWarp prst="textNoShape">
              <a:avLst/>
            </a:prstTxWarp>
          </a:bodyPr>
          <a:lstStyle>
            <a:lvl1pPr algn="r" defTabSz="952500">
              <a:defRPr sz="1800">
                <a:solidFill>
                  <a:schemeClr val="tx1"/>
                </a:solidFill>
                <a:latin typeface="Angsana New" panose="02020603050405020304" pitchFamily="18" charset="-34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1C8487E-B489-46F2-AF6B-EACE8063E495}" type="slidenum">
              <a:rPr lang="en-US" altLang="ko-KR"/>
              <a:pPr>
                <a:defRPr/>
              </a:pPr>
              <a:t>‹#›</a:t>
            </a:fld>
            <a:endParaRPr lang="th-TH" altLang="ko-KR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3T05:15:46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1379 66 2945 0 0,'0'-3'313'0'0,"0"0"0"0"0,-1 0 1 0 0,1 0-1 0 0,-1 1 0 0 0,1-1 1 0 0,-1 0-1 0 0,0 0 0 0 0,0 0 1 0 0,0 0-1 0 0,-3-3 0 0 0,3 4-292 0 0,0 0 0 0 0,-1 0 0 0 0,0 0 0 0 0,1 0 0 0 0,-1 0 0 0 0,0 0 0 0 0,0 0 0 0 0,0 1 0 0 0,0-1 0 0 0,0 0 0 0 0,0 1 0 0 0,0 0 0 0 0,-1 0 0 0 0,1 0 0 0 0,-1 0 0 0 0,1 0 0 0 0,-1 0 0 0 0,1 0 0 0 0,-1 1-1 0 0,1-1 1 0 0,-1 1 0 0 0,1 0 0 0 0,-1 0 0 0 0,0 0 0 0 0,1 0 0 0 0,-1 0 0 0 0,1 0 0 0 0,-1 1 0 0 0,-3 1 0 0 0,-32 13 10 0 0,2 1-1 0 0,0 3 1 0 0,-39 26 0 0 0,-20 10 29 0 0,-454 246 532 0 0,296-148-99 0 0,89-45-43 0 0,161-106-449 0 0,-1 1-14 0 0,0-1 0 0 0,-1 1 0 0 0,1 0 0 0 0,0 0 0 0 0,0 1 0 0 0,1-1 0 0 0,-1 1 0 0 0,1 0 0 0 0,0 0 0 0 0,0 0 0 0 0,0 0 0 0 0,-2 6 0 0 0,5-10 6 0 0,-1 1 0 0 0,1-1 0 0 0,0 1 1 0 0,0-1-1 0 0,0 1 0 0 0,0-1 0 0 0,0 1 1 0 0,1 0-1 0 0,-1-1 0 0 0,0 1 0 0 0,0-1 0 0 0,0 1 1 0 0,0-1-1 0 0,1 1 0 0 0,-1-1 0 0 0,0 1 0 0 0,0-1 1 0 0,1 1-1 0 0,-1-1 0 0 0,0 1 0 0 0,1-1 1 0 0,-1 0-1 0 0,1 1 0 0 0,-1-1 0 0 0,0 1 0 0 0,1-1 1 0 0,-1 0-1 0 0,1 1 0 0 0,-1-1 0 0 0,1 0 0 0 0,-1 0 1 0 0,1 0-1 0 0,-1 1 0 0 0,1-1 0 0 0,0 0 1 0 0,-1 0-1 0 0,1 0 0 0 0,-1 0 0 0 0,1 0 0 0 0,-1 0 1 0 0,1 0-1 0 0,-1 0 0 0 0,1 0 0 0 0,0 0 0 0 0,27-2-322 0 0,0-5 223 0 0,-1-1-1 0 0,0-2 0 0 0,0 0 1 0 0,-1-2-1 0 0,26-16 1 0 0,-8 5 45 0 0,283-160 92 0 0,-92 48 121 0 0,-230 133-128 0 0,33-17 19 0 0,-36 19-19 0 0,-1-1 1 0 0,1 0-1 0 0,0 1 0 0 0,-1-1 1 0 0,1 1-1 0 0,0-1 0 0 0,-1 1 1 0 0,1 0-1 0 0,0 0 1 0 0,0 0-1 0 0,-1 0 0 0 0,1 0 1 0 0,0 0-1 0 0,0 0 0 0 0,-1 1 1 0 0,1-1-1 0 0,0 1 1 0 0,0-1-1 0 0,1 2 0 0 0,-2-2-13 0 0,-1 1 0 0 0,0 0 0 0 0,1-1 0 0 0,-1 1 0 0 0,0 0-1 0 0,1 0 1 0 0,-1-1 0 0 0,0 1 0 0 0,0 0 0 0 0,0 0 0 0 0,0-1-1 0 0,0 1 1 0 0,0 0 0 0 0,0 0 0 0 0,0 0 0 0 0,0-1 0 0 0,0 1-1 0 0,0 0 1 0 0,0 0 0 0 0,0-1 0 0 0,-1 1 0 0 0,1 0 0 0 0,0-1-1 0 0,0 1 1 0 0,-1 0 0 0 0,0 0 0 0 0,-12 23 67 0 0,11-20-55 0 0,-24 36 47 0 0,-2-1 1 0 0,-59 64-1 0 0,-77 58-51 0 0,111-112 16 0 0,37-34-57 0 0,-14 13 24 0 0,1 0 1 0 0,2 2 0 0 0,-30 41-1 0 0,54-67-13 0 0,1 0-1 0 0,0 0 1 0 0,0-1 0 0 0,0 1-1 0 0,1 1 1 0 0,0-1 0 0 0,-2 7-1 0 0,3-11 6 0 0,0 1 0 0 0,0 0 0 0 0,-1 0 0 0 0,1-1 0 0 0,1 1 0 0 0,-1 0 0 0 0,0 0 0 0 0,0-1 0 0 0,0 1 0 0 0,0 0 0 0 0,0 0 0 0 0,1-1 0 0 0,-1 1 0 0 0,0 0 0 0 0,1-1 0 0 0,-1 1 0 0 0,0 0 0 0 0,1-1 0 0 0,-1 1 0 0 0,1 0 0 0 0,-1-1 0 0 0,1 1 0 0 0,-1-1 0 0 0,1 1 0 0 0,-1-1 0 0 0,1 1 0 0 0,0-1 0 0 0,-1 0 0 0 0,1 1 0 0 0,0-1 0 0 0,-1 0 0 0 0,1 1 0 0 0,0-1-1 0 0,-1 0 1 0 0,1 0 0 0 0,0 0 0 0 0,0 0 0 0 0,-1 1 0 0 0,1-1 0 0 0,0 0 0 0 0,0 0 0 0 0,-1 0 0 0 0,1-1 0 0 0,0 1 0 0 0,0 0 0 0 0,-1 0 0 0 0,1 0 0 0 0,0 0 0 0 0,1-1 0 0 0,11-3-33 0 0,1 0-1 0 0,-1-1 1 0 0,0 0-1 0 0,0-1 1 0 0,0 0-1 0 0,-1-1 1 0 0,15-11-1 0 0,16-7 87 0 0,273-150 18 0 0,-312 173-63 0 0,28-18-3 0 0,1 2 0 0 0,2 1 0 0 0,-1 2-1 0 0,60-17 1 0 0,-93 31-3 0 0,0 1-1 0 0,0-1 1 0 0,1 1-1 0 0,-1 0 1 0 0,0 0-1 0 0,0-1 1 0 0,1 1 0 0 0,-1 0-1 0 0,0 0 1 0 0,0 1-1 0 0,1-1 1 0 0,-1 0-1 0 0,0 0 1 0 0,0 0-1 0 0,0 1 1 0 0,1-1 0 0 0,-1 1-1 0 0,0-1 1 0 0,0 1-1 0 0,1 0 1 0 0,-1 0 1 0 0,-1-1 1 0 0,1 1-1 0 0,-1 0 1 0 0,1 0-1 0 0,-1-1 1 0 0,0 1-1 0 0,0 0 1 0 0,1 0-1 0 0,-1 0 1 0 0,0-1 0 0 0,0 1-1 0 0,0 0 1 0 0,0 0-1 0 0,0 0 1 0 0,0 0-1 0 0,0-1 1 0 0,0 1-1 0 0,0 0 1 0 0,0 0-1 0 0,-1 0 1 0 0,1 1-1 0 0,-3 4 22 0 0,1 0-1 0 0,-1 0 1 0 0,0 0 0 0 0,0-1-1 0 0,-1 0 1 0 0,-4 7 0 0 0,-19 17 57 0 0,0 0-1 0 0,-36 27 1 0 0,-67 45-33 0 0,105-82-9 0 0,-310 197 697 0 0,141-97-58 0 0,177-109-625 0 0,12-7-53 0 0,0-1 0 0 0,1 1 0 0 0,-1 0 0 0 0,1 0 0 0 0,-1 0 0 0 0,1 1 0 0 0,0-1 0 0 0,-5 7 0 0 0,9-10 0 0 0,0 0 1 0 0,0 0 0 0 0,0 1 0 0 0,0-1-1 0 0,0 0 1 0 0,0 0 0 0 0,0 0-1 0 0,0 0 1 0 0,-1 0 0 0 0,1 0 0 0 0,0 0-1 0 0,0 0 1 0 0,0 1 0 0 0,0-1-1 0 0,0 0 1 0 0,0 0 0 0 0,0 0-1 0 0,0 0 1 0 0,0 0 0 0 0,0 0 0 0 0,0 1-1 0 0,0-1 1 0 0,0 0 0 0 0,0 0-1 0 0,0 0 1 0 0,0 0 0 0 0,0 0 0 0 0,0 0-1 0 0,0 0 1 0 0,1 1 0 0 0,-1-1-1 0 0,0 0 1 0 0,0 0 0 0 0,0 0 0 0 0,0 0-1 0 0,0 0 1 0 0,0 0 0 0 0,0 0-1 0 0,0 0 1 0 0,0 0 0 0 0,0 0-1 0 0,0 1 1 0 0,1-1 0 0 0,-1 0 0 0 0,0 0-1 0 0,0 0 1 0 0,0 0 0 0 0,0 0-1 0 0,0 0 1 0 0,0 0 0 0 0,1 0 0 0 0,8 0-176 0 0,11-6-96 0 0,57-32 20 0 0,79-54-1 0 0,-44 24 292 0 0,31-16-19 0 0,236-124-88 0 0,-374 205 71 0 0,1 0 29 0 0,0 0-1 0 0,0 0 1 0 0,-1 1-1 0 0,1 0 1 0 0,1 0-1 0 0,-1 0 1 0 0,0 1-1 0 0,0 0 1 0 0,1 0-1 0 0,12 1 1 0 0,-19 0-21 0 0,1 0-1 0 0,0 0 1 0 0,-1 0 0 0 0,1 0-1 0 0,-1 0 1 0 0,1 1 0 0 0,-1-1-1 0 0,1 0 1 0 0,-1 0 0 0 0,1 1-1 0 0,-1-1 1 0 0,0 0 0 0 0,1 1-1 0 0,-1-1 1 0 0,1 0 0 0 0,-1 1-1 0 0,0-1 1 0 0,1 1 0 0 0,-1-1-1 0 0,0 1 1 0 0,1-1 0 0 0,-1 1-1 0 0,0-1 1 0 0,0 1 0 0 0,1-1-1 0 0,-1 1 1 0 0,0-1 0 0 0,0 1-1 0 0,0-1 1 0 0,0 2 0 0 0,-6 20 125 0 0,-19 17 10 0 0,24-38-139 0 0,-38 47 83 0 0,-2-1 0 0 0,-51 43 0 0 0,-103 75-94 0 0,159-135-3 0 0,-348 276-1603 0 0,190-165-2996 0 0,119-93 1805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E025CA5-8D0D-44BF-92E2-D563D1595C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t" anchorCtr="0" compatLnSpc="1">
            <a:prstTxWarp prst="textNoShape">
              <a:avLst/>
            </a:prstTxWarp>
          </a:bodyPr>
          <a:lstStyle>
            <a:lvl1pPr defTabSz="952500">
              <a:defRPr sz="1300">
                <a:solidFill>
                  <a:schemeClr val="tx1"/>
                </a:solidFill>
                <a:latin typeface="Angsana New" pitchFamily="18" charset="-34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FE424A8-6671-44F6-98D1-7EFAE135056B}"/>
              </a:ext>
            </a:extLst>
          </p:cNvPr>
          <p:cNvSpPr>
            <a:spLocks noChangeArrowheads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946F505-773C-4722-864B-B5DD256A477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9475"/>
            <a:ext cx="4984750" cy="44434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5AAD168-1339-4897-A92A-315EBD0D727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t" anchorCtr="0" compatLnSpc="1">
            <a:prstTxWarp prst="textNoShape">
              <a:avLst/>
            </a:prstTxWarp>
          </a:bodyPr>
          <a:lstStyle>
            <a:lvl1pPr algn="r" defTabSz="952500">
              <a:defRPr sz="1300">
                <a:solidFill>
                  <a:schemeClr val="tx1"/>
                </a:solidFill>
                <a:latin typeface="Angsana New" pitchFamily="18" charset="-34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788043C5-D953-411F-9947-888BC7BEF4F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b" anchorCtr="0" compatLnSpc="1">
            <a:prstTxWarp prst="textNoShape">
              <a:avLst/>
            </a:prstTxWarp>
          </a:bodyPr>
          <a:lstStyle>
            <a:lvl1pPr defTabSz="952500">
              <a:defRPr sz="1300">
                <a:solidFill>
                  <a:schemeClr val="tx1"/>
                </a:solidFill>
                <a:latin typeface="Angsana New" pitchFamily="18" charset="-34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DA3C646-F505-4F6C-99DD-E18FAEA550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b" anchorCtr="0" compatLnSpc="1">
            <a:prstTxWarp prst="textNoShape">
              <a:avLst/>
            </a:prstTxWarp>
          </a:bodyPr>
          <a:lstStyle>
            <a:lvl1pPr algn="r" defTabSz="952500">
              <a:defRPr sz="1300">
                <a:solidFill>
                  <a:schemeClr val="tx1"/>
                </a:solidFill>
                <a:latin typeface="Angsana New" panose="02020603050405020304" pitchFamily="18" charset="-34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25BEDED-8A8A-4FEF-9F93-C551EAAB5B5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7FBCEBA7-4A5E-43C1-AE3B-F4201BB1EE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fld id="{B171DEC5-5FF4-492A-B32E-A2DCB319AC4C}" type="slidenum">
              <a:rPr lang="en-US" altLang="ko-KR" sz="1300" smtClean="0">
                <a:solidFill>
                  <a:schemeClr val="tx1"/>
                </a:solidFill>
                <a:latin typeface="Angsana New" panose="02020603050405020304" pitchFamily="18" charset="-34"/>
              </a:rPr>
              <a:pPr/>
              <a:t>3</a:t>
            </a:fld>
            <a:endParaRPr lang="en-US" altLang="ko-KR" sz="1300">
              <a:solidFill>
                <a:schemeClr val="tx1"/>
              </a:solidFill>
              <a:latin typeface="Angsana New" panose="02020603050405020304" pitchFamily="18" charset="-34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BF16DCA1-C4FD-4A01-96D0-F0ADE7F932F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9E4C901-4E1C-4C0D-827F-7B94A3309A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5A71E360-3855-4228-8A98-1EC6E1610D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fld id="{356EF949-342E-4977-B674-B05F9FEC2A4E}" type="slidenum">
              <a:rPr lang="en-US" altLang="ko-KR" sz="1300" smtClean="0">
                <a:solidFill>
                  <a:schemeClr val="tx1"/>
                </a:solidFill>
                <a:latin typeface="Angsana New" panose="02020603050405020304" pitchFamily="18" charset="-34"/>
              </a:rPr>
              <a:pPr/>
              <a:t>12</a:t>
            </a:fld>
            <a:endParaRPr lang="en-US" altLang="ko-KR" sz="1300">
              <a:solidFill>
                <a:schemeClr val="tx1"/>
              </a:solidFill>
              <a:latin typeface="Angsana New" panose="02020603050405020304" pitchFamily="18" charset="-34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1E70D2B-EF63-476C-9DD1-2C31B4A0E34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E701814C-C9B1-4BC4-96A3-F86917F70D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7C2069ED-4EB5-4DEA-A997-E26DFF1B9C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fld id="{FF39DAB1-E4A9-454E-9D48-D4C73F981595}" type="slidenum">
              <a:rPr lang="en-US" altLang="ko-KR" sz="1300" smtClean="0">
                <a:solidFill>
                  <a:schemeClr val="tx1"/>
                </a:solidFill>
                <a:latin typeface="Angsana New" panose="02020603050405020304" pitchFamily="18" charset="-34"/>
              </a:rPr>
              <a:pPr/>
              <a:t>13</a:t>
            </a:fld>
            <a:endParaRPr lang="en-US" altLang="ko-KR" sz="1300">
              <a:solidFill>
                <a:schemeClr val="tx1"/>
              </a:solidFill>
              <a:latin typeface="Angsana New" panose="02020603050405020304" pitchFamily="18" charset="-34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A331D9D9-DB98-406D-BC66-A0E346A8F3E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7469FD40-A640-444A-AB58-9CBD956646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7BF7559F-1F5C-44B2-A1A0-97E2437E53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fld id="{1D1FE2DC-AB84-4FBE-AC3E-C26338645C0C}" type="slidenum">
              <a:rPr lang="en-US" altLang="ko-KR" sz="1300" smtClean="0">
                <a:solidFill>
                  <a:schemeClr val="tx1"/>
                </a:solidFill>
                <a:latin typeface="Angsana New" panose="02020603050405020304" pitchFamily="18" charset="-34"/>
              </a:rPr>
              <a:pPr/>
              <a:t>14</a:t>
            </a:fld>
            <a:endParaRPr lang="en-US" altLang="ko-KR" sz="1300">
              <a:solidFill>
                <a:schemeClr val="tx1"/>
              </a:solidFill>
              <a:latin typeface="Angsana New" panose="02020603050405020304" pitchFamily="18" charset="-34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2AF5886B-509A-46FF-A701-55E9D2DF4DE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718A0B29-2D42-4E3A-BE27-2FD3EB674D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3ECD21E7-5351-49D1-A417-C2401E88ED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fld id="{789E49C8-E2CC-4310-A3BD-A1475BD6E7E7}" type="slidenum">
              <a:rPr lang="en-US" altLang="ko-KR" sz="1300" smtClean="0">
                <a:solidFill>
                  <a:schemeClr val="tx1"/>
                </a:solidFill>
                <a:latin typeface="Angsana New" panose="02020603050405020304" pitchFamily="18" charset="-34"/>
              </a:rPr>
              <a:pPr/>
              <a:t>15</a:t>
            </a:fld>
            <a:endParaRPr lang="en-US" altLang="ko-KR" sz="1300">
              <a:solidFill>
                <a:schemeClr val="tx1"/>
              </a:solidFill>
              <a:latin typeface="Angsana New" panose="02020603050405020304" pitchFamily="18" charset="-34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4F2DCC35-CBD6-4363-B48E-80C44225B06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909CE73E-21C9-4B13-B47F-D2B5AFE441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27E80B29-04CF-4EDE-9E66-E70D00FA8D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fld id="{FF0CEB02-EAB9-45B7-B451-4F030D35874D}" type="slidenum">
              <a:rPr lang="en-US" altLang="ko-KR" sz="1300" smtClean="0">
                <a:solidFill>
                  <a:schemeClr val="tx1"/>
                </a:solidFill>
                <a:latin typeface="Angsana New" panose="02020603050405020304" pitchFamily="18" charset="-34"/>
              </a:rPr>
              <a:pPr/>
              <a:t>16</a:t>
            </a:fld>
            <a:endParaRPr lang="en-US" altLang="ko-KR" sz="1300">
              <a:solidFill>
                <a:schemeClr val="tx1"/>
              </a:solidFill>
              <a:latin typeface="Angsana New" panose="02020603050405020304" pitchFamily="18" charset="-34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7608ECB-517B-48F2-A585-F5AD495B941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B86D3C79-6BAD-4FB5-9E15-52CC446FE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BEFBACA0-1A62-4BAF-AD35-5D9B679613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fld id="{27E88980-FE20-4BCE-9ACC-C7455AFF356B}" type="slidenum">
              <a:rPr lang="en-US" altLang="ko-KR" sz="1300" smtClean="0">
                <a:solidFill>
                  <a:schemeClr val="tx1"/>
                </a:solidFill>
                <a:latin typeface="Angsana New" panose="02020603050405020304" pitchFamily="18" charset="-34"/>
              </a:rPr>
              <a:pPr/>
              <a:t>17</a:t>
            </a:fld>
            <a:endParaRPr lang="en-US" altLang="ko-KR" sz="1300">
              <a:solidFill>
                <a:schemeClr val="tx1"/>
              </a:solidFill>
              <a:latin typeface="Angsana New" panose="02020603050405020304" pitchFamily="18" charset="-34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D67259F0-4FCB-43B8-920B-14576E7AF70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1C4DEF26-86EA-477F-870F-842D78F3FD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F04746EC-319A-4B63-B655-C5E5BF031C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fld id="{5DD2A7FB-2AD2-4E0F-93A9-EA23D9B743E0}" type="slidenum">
              <a:rPr lang="en-US" altLang="ko-KR" sz="1300" smtClean="0">
                <a:solidFill>
                  <a:schemeClr val="tx1"/>
                </a:solidFill>
                <a:latin typeface="Angsana New" panose="02020603050405020304" pitchFamily="18" charset="-34"/>
              </a:rPr>
              <a:pPr/>
              <a:t>18</a:t>
            </a:fld>
            <a:endParaRPr lang="en-US" altLang="ko-KR" sz="1300">
              <a:solidFill>
                <a:schemeClr val="tx1"/>
              </a:solidFill>
              <a:latin typeface="Angsana New" panose="02020603050405020304" pitchFamily="18" charset="-34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7CEF6796-75D7-49DE-B0AC-7809F0C32C8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F8498779-11D8-4C88-B8D2-4B9D47EF7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CAAC0A47-C70B-4BD4-9434-74A3C5F39E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fld id="{E8B6D066-44DB-4025-A773-812B1F15EBB1}" type="slidenum">
              <a:rPr lang="en-US" altLang="ko-KR" sz="1300" smtClean="0">
                <a:solidFill>
                  <a:schemeClr val="tx1"/>
                </a:solidFill>
                <a:latin typeface="Angsana New" panose="02020603050405020304" pitchFamily="18" charset="-34"/>
              </a:rPr>
              <a:pPr/>
              <a:t>19</a:t>
            </a:fld>
            <a:endParaRPr lang="en-US" altLang="ko-KR" sz="1300">
              <a:solidFill>
                <a:schemeClr val="tx1"/>
              </a:solidFill>
              <a:latin typeface="Angsana New" panose="02020603050405020304" pitchFamily="18" charset="-34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3BDD8B4B-82C0-4418-AB58-CB6463948C9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6D1FF4A1-46D7-41C0-9A67-1452C7D003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4446EFBC-1390-4A19-9C3E-5A2123A2EE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fld id="{B406DF2A-BAD1-4E01-ABB4-8A6DDC5EE183}" type="slidenum">
              <a:rPr lang="en-US" altLang="ko-KR" sz="1300" smtClean="0">
                <a:solidFill>
                  <a:schemeClr val="tx1"/>
                </a:solidFill>
                <a:latin typeface="Angsana New" panose="02020603050405020304" pitchFamily="18" charset="-34"/>
              </a:rPr>
              <a:pPr/>
              <a:t>20</a:t>
            </a:fld>
            <a:endParaRPr lang="en-US" altLang="ko-KR" sz="1300">
              <a:solidFill>
                <a:schemeClr val="tx1"/>
              </a:solidFill>
              <a:latin typeface="Angsana New" panose="02020603050405020304" pitchFamily="18" charset="-34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FB251555-6F4F-41F0-AF33-407F5C444F9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AEB19409-8058-44F5-946C-B67636659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C020D331-F904-4532-BC29-7E2920F300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fld id="{1DAC4FE2-4DBB-4A36-93A4-DBFEBCFAC94A}" type="slidenum">
              <a:rPr lang="en-US" altLang="ko-KR" sz="1300" smtClean="0">
                <a:solidFill>
                  <a:schemeClr val="tx1"/>
                </a:solidFill>
                <a:latin typeface="Angsana New" panose="02020603050405020304" pitchFamily="18" charset="-34"/>
              </a:rPr>
              <a:pPr/>
              <a:t>21</a:t>
            </a:fld>
            <a:endParaRPr lang="en-US" altLang="ko-KR" sz="1300">
              <a:solidFill>
                <a:schemeClr val="tx1"/>
              </a:solidFill>
              <a:latin typeface="Angsana New" panose="02020603050405020304" pitchFamily="18" charset="-34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9585C7B5-C1CF-488E-88B1-BEB53D49A21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756BD7C1-8682-487E-803A-412C048794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91F137D6-47F3-448A-ADD8-5DA9D6D3A7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fld id="{3E045D02-D4F5-4638-A5E6-355FB79514DB}" type="slidenum">
              <a:rPr lang="en-US" altLang="ko-KR" sz="1300" smtClean="0">
                <a:solidFill>
                  <a:schemeClr val="tx1"/>
                </a:solidFill>
                <a:latin typeface="Angsana New" panose="02020603050405020304" pitchFamily="18" charset="-34"/>
              </a:rPr>
              <a:pPr/>
              <a:t>4</a:t>
            </a:fld>
            <a:endParaRPr lang="en-US" altLang="ko-KR" sz="1300">
              <a:solidFill>
                <a:schemeClr val="tx1"/>
              </a:solidFill>
              <a:latin typeface="Angsana New" panose="02020603050405020304" pitchFamily="18" charset="-34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2BA69E85-09C4-4F85-97E4-F7463EF4047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7F31C4CB-AB8D-42F5-B40D-3BA46FB3A7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965DD6D7-44D0-4412-8CD3-1EBCC32371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fld id="{A0078599-9AE9-4704-A944-B2E777FF12E7}" type="slidenum">
              <a:rPr lang="en-US" altLang="ko-KR" sz="1300" smtClean="0">
                <a:solidFill>
                  <a:schemeClr val="tx1"/>
                </a:solidFill>
                <a:latin typeface="Angsana New" panose="02020603050405020304" pitchFamily="18" charset="-34"/>
              </a:rPr>
              <a:pPr/>
              <a:t>22</a:t>
            </a:fld>
            <a:endParaRPr lang="en-US" altLang="ko-KR" sz="1300">
              <a:solidFill>
                <a:schemeClr val="tx1"/>
              </a:solidFill>
              <a:latin typeface="Angsana New" panose="02020603050405020304" pitchFamily="18" charset="-34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258D7A7E-8754-4EA1-A197-AF8BB0584C2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FEA36AD7-E6EB-4BC7-99E0-88FD26C0FF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214D0D10-8C6C-45CB-9BFB-CFAF85A886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fld id="{7E2563FD-AB40-4891-A8E3-AF97E777741F}" type="slidenum">
              <a:rPr lang="en-US" altLang="ko-KR" sz="1300" smtClean="0">
                <a:solidFill>
                  <a:schemeClr val="tx1"/>
                </a:solidFill>
                <a:latin typeface="Angsana New" panose="02020603050405020304" pitchFamily="18" charset="-34"/>
              </a:rPr>
              <a:pPr/>
              <a:t>5</a:t>
            </a:fld>
            <a:endParaRPr lang="en-US" altLang="ko-KR" sz="1300">
              <a:solidFill>
                <a:schemeClr val="tx1"/>
              </a:solidFill>
              <a:latin typeface="Angsana New" panose="02020603050405020304" pitchFamily="18" charset="-34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A0B76C8C-EDCB-4A4B-9DC1-F6067A1E16B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90B5B1F-AB4F-4D10-8FCC-0C86211417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B2DEDC65-1BC3-4F9C-96D8-CEDCADF5D9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fld id="{035E4F37-5FF8-4B3B-A92D-53FD6FDE9792}" type="slidenum">
              <a:rPr lang="en-US" altLang="ko-KR" sz="1300" smtClean="0">
                <a:solidFill>
                  <a:schemeClr val="tx1"/>
                </a:solidFill>
                <a:latin typeface="Angsana New" panose="02020603050405020304" pitchFamily="18" charset="-34"/>
              </a:rPr>
              <a:pPr/>
              <a:t>6</a:t>
            </a:fld>
            <a:endParaRPr lang="en-US" altLang="ko-KR" sz="1300">
              <a:solidFill>
                <a:schemeClr val="tx1"/>
              </a:solidFill>
              <a:latin typeface="Angsana New" panose="02020603050405020304" pitchFamily="18" charset="-34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7E3E34FF-B668-46C2-A7FC-B9D9639001B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0D8B92E7-8D7E-4F24-8481-CFF39E7F40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7F07BEEC-F66B-4386-8759-0307C1A9D1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fld id="{29EA9045-DCA5-4F83-97BC-67482B0CC570}" type="slidenum">
              <a:rPr lang="en-US" altLang="ko-KR" sz="1300" smtClean="0">
                <a:solidFill>
                  <a:schemeClr val="tx1"/>
                </a:solidFill>
                <a:latin typeface="Angsana New" panose="02020603050405020304" pitchFamily="18" charset="-34"/>
              </a:rPr>
              <a:pPr/>
              <a:t>7</a:t>
            </a:fld>
            <a:endParaRPr lang="en-US" altLang="ko-KR" sz="1300">
              <a:solidFill>
                <a:schemeClr val="tx1"/>
              </a:solidFill>
              <a:latin typeface="Angsana New" panose="02020603050405020304" pitchFamily="18" charset="-34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BC94D48F-BD31-48EE-B810-170360ABB2A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06828C5-ADF9-457D-AE14-60EB5C77A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65E0097-917D-4C36-9068-9A237B9FA1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fld id="{D2580212-EC82-452C-8A8D-2025CFEBC4DC}" type="slidenum">
              <a:rPr lang="en-US" altLang="ko-KR" sz="1300" smtClean="0">
                <a:solidFill>
                  <a:schemeClr val="tx1"/>
                </a:solidFill>
                <a:latin typeface="Angsana New" panose="02020603050405020304" pitchFamily="18" charset="-34"/>
              </a:rPr>
              <a:pPr/>
              <a:t>8</a:t>
            </a:fld>
            <a:endParaRPr lang="en-US" altLang="ko-KR" sz="1300">
              <a:solidFill>
                <a:schemeClr val="tx1"/>
              </a:solidFill>
              <a:latin typeface="Angsana New" panose="02020603050405020304" pitchFamily="18" charset="-34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3782FD98-61AB-4AB1-A3C5-D64C9D53B73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B3E5B3D9-4062-47B4-A853-38D42D783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835FC7AF-BF72-47D4-89B5-6D26A07755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fld id="{63D23719-B602-4B3F-830D-E3F33FC99842}" type="slidenum">
              <a:rPr lang="en-US" altLang="ko-KR" sz="1300" smtClean="0">
                <a:solidFill>
                  <a:schemeClr val="tx1"/>
                </a:solidFill>
                <a:latin typeface="Angsana New" panose="02020603050405020304" pitchFamily="18" charset="-34"/>
              </a:rPr>
              <a:pPr/>
              <a:t>9</a:t>
            </a:fld>
            <a:endParaRPr lang="en-US" altLang="ko-KR" sz="1300">
              <a:solidFill>
                <a:schemeClr val="tx1"/>
              </a:solidFill>
              <a:latin typeface="Angsana New" panose="02020603050405020304" pitchFamily="18" charset="-34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9F53E822-3516-492A-85BD-C0202ACEB95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45C863A4-F3FE-494F-8E92-F71F3F2B86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F196F58A-FC4B-44C9-A0A4-AF7776CFD2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fld id="{1C493E28-63B4-4EE6-8AFA-EF3B23E1F2E0}" type="slidenum">
              <a:rPr lang="en-US" altLang="ko-KR" sz="1300" smtClean="0">
                <a:solidFill>
                  <a:schemeClr val="tx1"/>
                </a:solidFill>
                <a:latin typeface="Angsana New" panose="02020603050405020304" pitchFamily="18" charset="-34"/>
              </a:rPr>
              <a:pPr/>
              <a:t>10</a:t>
            </a:fld>
            <a:endParaRPr lang="en-US" altLang="ko-KR" sz="1300">
              <a:solidFill>
                <a:schemeClr val="tx1"/>
              </a:solidFill>
              <a:latin typeface="Angsana New" panose="02020603050405020304" pitchFamily="18" charset="-34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D636CBDC-DD87-4806-A475-E626D5C5C5F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983D23D6-7B18-44DC-B7C4-F4B7B560E2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3E83C608-96E1-4EF0-8617-0B0C4CE718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fld id="{2DAE08CC-3062-4B01-B70C-B7EE45EC8771}" type="slidenum">
              <a:rPr lang="en-US" altLang="ko-KR" sz="1300" smtClean="0">
                <a:solidFill>
                  <a:schemeClr val="tx1"/>
                </a:solidFill>
                <a:latin typeface="Angsana New" panose="02020603050405020304" pitchFamily="18" charset="-34"/>
              </a:rPr>
              <a:pPr/>
              <a:t>11</a:t>
            </a:fld>
            <a:endParaRPr lang="en-US" altLang="ko-KR" sz="1300">
              <a:solidFill>
                <a:schemeClr val="tx1"/>
              </a:solidFill>
              <a:latin typeface="Angsana New" panose="02020603050405020304" pitchFamily="18" charset="-34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6D8E90C2-1633-496C-AC79-EBFCC0EC86B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628870E9-1A7B-4CD9-9150-6CF6626D54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~11/12/2007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C56C6D2-0B67-4AE2-9652-08F541794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0"/>
            <a:ext cx="1447800" cy="68564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B8FD82D-1194-4016-82B1-F4D0B89BE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24175"/>
            <a:ext cx="4267200" cy="152400"/>
          </a:xfrm>
          <a:prstGeom prst="rect">
            <a:avLst/>
          </a:prstGeom>
          <a:solidFill>
            <a:srgbClr val="E4627B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000">
                <a:solidFill>
                  <a:schemeClr val="bg2"/>
                </a:solidFill>
                <a:latin typeface="Verdana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3568" y="1628800"/>
            <a:ext cx="7772400" cy="85496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 noProof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3573016"/>
            <a:ext cx="6400800" cy="2294384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latin typeface="Angsana New" pitchFamily="18" charset="-34"/>
              </a:defRPr>
            </a:lvl1pPr>
          </a:lstStyle>
          <a:p>
            <a:pPr lvl="0"/>
            <a:r>
              <a:rPr lang="en-US" altLang="ko-KR" noProof="0" dirty="0"/>
              <a:t>Click to edit Master subtitle style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8A3CC6-0FAC-42F9-9212-56CF61F9DAF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</a:lstStyle>
          <a:p>
            <a:pPr>
              <a:defRPr/>
            </a:pPr>
            <a:fld id="{7603B03D-5FCF-49C3-BCFB-9FF6F6028E81}" type="datetime4">
              <a:rPr lang="th-TH"/>
              <a:pPr>
                <a:defRPr/>
              </a:pPr>
              <a:t>03 ธ.ค. 64</a:t>
            </a:fld>
            <a:endParaRPr lang="th-TH">
              <a:cs typeface="+mn-cs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C98E7B8-D4EB-4D9E-A013-0EDD63C040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172200"/>
            <a:ext cx="28956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1" sz="1400">
                <a:solidFill>
                  <a:schemeClr val="tx1"/>
                </a:solidFill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8B716BB-6721-4ACC-8F71-CFEDB0E729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1400">
                <a:solidFill>
                  <a:schemeClr val="tx1"/>
                </a:solidFill>
                <a:latin typeface="Angsana New" panose="02020603050405020304" pitchFamily="18" charset="-34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BEEE0C4E-D592-4FE9-B3DE-02B349BE1770}" type="slidenum">
              <a:rPr lang="en-US" altLang="ko-KR"/>
              <a:pPr>
                <a:defRPr/>
              </a:pPr>
              <a:t>‹#›</a:t>
            </a:fld>
            <a:endParaRPr lang="th-TH" altLang="ko-KR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314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8064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4531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4531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42879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7767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7767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8606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7767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48200" y="1676400"/>
            <a:ext cx="3810000" cy="4776788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9760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470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052736"/>
            <a:ext cx="7772400" cy="554461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1269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29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77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77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1986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5373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02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08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4164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1606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1C24E79F-C886-4F00-9C05-4648B052B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228600"/>
            <a:ext cx="8380412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Verdana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3EEA491F-1FE6-4CC6-857A-7F3A3A16C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8" name="Rectangle 7">
            <a:extLst>
              <a:ext uri="{FF2B5EF4-FFF2-40B4-BE49-F238E27FC236}">
                <a16:creationId xmlns:a16="http://schemas.microsoft.com/office/drawing/2014/main" id="{2132C71E-2BDA-45AC-AC84-61AB32C55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0563" y="868363"/>
            <a:ext cx="7772400" cy="568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9" name="Rectangle 12">
            <a:extLst>
              <a:ext uri="{FF2B5EF4-FFF2-40B4-BE49-F238E27FC236}">
                <a16:creationId xmlns:a16="http://schemas.microsoft.com/office/drawing/2014/main" id="{1D955804-4AD3-439D-9B2F-FC96AF058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" y="685800"/>
            <a:ext cx="9144000" cy="152400"/>
          </a:xfrm>
          <a:prstGeom prst="rect">
            <a:avLst/>
          </a:prstGeom>
          <a:solidFill>
            <a:srgbClr val="E4627B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000">
                <a:solidFill>
                  <a:schemeClr val="bg2"/>
                </a:solidFill>
                <a:latin typeface="Verdana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1030" name="Text Box 18">
            <a:extLst>
              <a:ext uri="{FF2B5EF4-FFF2-40B4-BE49-F238E27FC236}">
                <a16:creationId xmlns:a16="http://schemas.microsoft.com/office/drawing/2014/main" id="{D1C38FAF-39EB-4134-BB71-F03AD4B2C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350" y="6553200"/>
            <a:ext cx="522288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8F1423DD-167B-481D-94A2-C56499658DDD}" type="slidenum">
              <a:rPr lang="en-US" altLang="ko-KR" sz="1400" smtClean="0"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th-TH" altLang="ko-KR" sz="1400">
              <a:latin typeface="Arial" panose="020B0604020202020204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311" r:id="rId1"/>
    <p:sldLayoutId id="2147484299" r:id="rId2"/>
    <p:sldLayoutId id="2147484300" r:id="rId3"/>
    <p:sldLayoutId id="2147484301" r:id="rId4"/>
    <p:sldLayoutId id="2147484302" r:id="rId5"/>
    <p:sldLayoutId id="2147484303" r:id="rId6"/>
    <p:sldLayoutId id="2147484304" r:id="rId7"/>
    <p:sldLayoutId id="2147484305" r:id="rId8"/>
    <p:sldLayoutId id="2147484306" r:id="rId9"/>
    <p:sldLayoutId id="2147484307" r:id="rId10"/>
    <p:sldLayoutId id="2147484308" r:id="rId11"/>
    <p:sldLayoutId id="2147484309" r:id="rId12"/>
    <p:sldLayoutId id="2147484310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anose="05000000000000000000" pitchFamily="2" charset="2"/>
        <a:buChar char="l"/>
        <a:defRPr kumimoji="1"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kumimoji="1"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4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kumimoji="1" sz="24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400">
          <a:solidFill>
            <a:schemeClr val="bg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400">
          <a:solidFill>
            <a:schemeClr val="bg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400">
          <a:solidFill>
            <a:schemeClr val="bg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400">
          <a:solidFill>
            <a:schemeClr val="bg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400">
          <a:solidFill>
            <a:schemeClr val="bg2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7">
            <a:extLst>
              <a:ext uri="{FF2B5EF4-FFF2-40B4-BE49-F238E27FC236}">
                <a16:creationId xmlns:a16="http://schemas.microsoft.com/office/drawing/2014/main" id="{05E7806D-F242-4BE8-BFBF-D6D1FF508A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500813"/>
            <a:ext cx="9144000" cy="352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 anchor="t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9E9A00"/>
                </a:solidFill>
                <a:latin typeface="Arial Black" panose="020B0A04020102020204" pitchFamily="34" charset="0"/>
                <a:ea typeface="굴림" panose="020B0600000101010101" pitchFamily="50" charset="-127"/>
              </a:rPr>
              <a:t>http://academy.hanb.co.kr</a:t>
            </a: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8ACBFEEB-CEBC-4711-96FD-BC307364942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1628775"/>
            <a:ext cx="7772400" cy="855663"/>
          </a:xfrm>
        </p:spPr>
        <p:txBody>
          <a:bodyPr/>
          <a:lstStyle/>
          <a:p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NP-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완비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완전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) NP-Completeness</a:t>
            </a:r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201EA7ED-D9D0-4842-8B00-BCA640064BE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73463"/>
            <a:ext cx="6400800" cy="2293937"/>
          </a:xfrm>
        </p:spPr>
        <p:txBody>
          <a:bodyPr/>
          <a:lstStyle/>
          <a:p>
            <a:r>
              <a:rPr lang="ko-KR" altLang="en-US" b="0">
                <a:latin typeface="HY헤드라인M" panose="02030600000101010101" pitchFamily="18" charset="-127"/>
                <a:ea typeface="HY헤드라인M" panose="02030600000101010101" pitchFamily="18" charset="-127"/>
              </a:rPr>
              <a:t>참고자료</a:t>
            </a:r>
            <a:r>
              <a:rPr lang="en-US" altLang="ko-KR" b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b="0">
                <a:latin typeface="HY헤드라인M" panose="02030600000101010101" pitchFamily="18" charset="-127"/>
                <a:ea typeface="HY헤드라인M" panose="02030600000101010101" pitchFamily="18" charset="-127"/>
              </a:rPr>
              <a:t>쉽게 배우는 알고리즘</a:t>
            </a:r>
            <a:endParaRPr lang="ko-KR" altLang="en-US" sz="1800" b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4">
            <a:extLst>
              <a:ext uri="{FF2B5EF4-FFF2-40B4-BE49-F238E27FC236}">
                <a16:creationId xmlns:a16="http://schemas.microsoft.com/office/drawing/2014/main" id="{FE0D04AA-7C01-4B5F-894C-A39EA9EB22C5}"/>
              </a:ext>
            </a:extLst>
          </p:cNvPr>
          <p:cNvGrpSpPr>
            <a:grpSpLocks/>
          </p:cNvGrpSpPr>
          <p:nvPr/>
        </p:nvGrpSpPr>
        <p:grpSpPr bwMode="auto">
          <a:xfrm>
            <a:off x="846138" y="1174750"/>
            <a:ext cx="7451725" cy="2065338"/>
            <a:chOff x="247" y="381"/>
            <a:chExt cx="4695" cy="1301"/>
          </a:xfrm>
        </p:grpSpPr>
        <p:sp>
          <p:nvSpPr>
            <p:cNvPr id="21509" name="Rectangle 5">
              <a:extLst>
                <a:ext uri="{FF2B5EF4-FFF2-40B4-BE49-F238E27FC236}">
                  <a16:creationId xmlns:a16="http://schemas.microsoft.com/office/drawing/2014/main" id="{D2A4A528-AF83-4C55-9D71-FBEBFB1D0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" y="381"/>
              <a:ext cx="3690" cy="101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2000">
                <a:latin typeface="Verdan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1510" name="Rectangle 6">
              <a:extLst>
                <a:ext uri="{FF2B5EF4-FFF2-40B4-BE49-F238E27FC236}">
                  <a16:creationId xmlns:a16="http://schemas.microsoft.com/office/drawing/2014/main" id="{DDAD8972-2ACB-43C5-BC35-E635C8454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" y="676"/>
              <a:ext cx="1152" cy="526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600">
                  <a:latin typeface="굴림" panose="020B0600000101010101" pitchFamily="50" charset="-127"/>
                  <a:ea typeface="굴림" panose="020B0600000101010101" pitchFamily="50" charset="-127"/>
                </a:rPr>
                <a:t>다항식 시간 변환</a:t>
              </a:r>
            </a:p>
          </p:txBody>
        </p:sp>
        <p:sp>
          <p:nvSpPr>
            <p:cNvPr id="21511" name="Rectangle 7">
              <a:extLst>
                <a:ext uri="{FF2B5EF4-FFF2-40B4-BE49-F238E27FC236}">
                  <a16:creationId xmlns:a16="http://schemas.microsoft.com/office/drawing/2014/main" id="{D8A4FF3E-3626-4B6C-8827-30A777C84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740"/>
              <a:ext cx="1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l-GR" altLang="ko-KR" sz="1600">
                  <a:latin typeface="Times" panose="02020603050405020304" pitchFamily="18" charset="0"/>
                  <a:ea typeface="굴림" panose="020B0600000101010101" pitchFamily="50" charset="-127"/>
                </a:rPr>
                <a:t>α</a:t>
              </a:r>
            </a:p>
          </p:txBody>
        </p:sp>
        <p:sp>
          <p:nvSpPr>
            <p:cNvPr id="21512" name="Line 8">
              <a:extLst>
                <a:ext uri="{FF2B5EF4-FFF2-40B4-BE49-F238E27FC236}">
                  <a16:creationId xmlns:a16="http://schemas.microsoft.com/office/drawing/2014/main" id="{C63FD956-99AF-4E40-B536-30DF35DA31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" y="942"/>
              <a:ext cx="598" cy="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3" name="Line 9">
              <a:extLst>
                <a:ext uri="{FF2B5EF4-FFF2-40B4-BE49-F238E27FC236}">
                  <a16:creationId xmlns:a16="http://schemas.microsoft.com/office/drawing/2014/main" id="{75EB815A-6415-4148-9C83-5D55798C3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9" y="943"/>
              <a:ext cx="579" cy="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4" name="Text Box 10">
              <a:extLst>
                <a:ext uri="{FF2B5EF4-FFF2-40B4-BE49-F238E27FC236}">
                  <a16:creationId xmlns:a16="http://schemas.microsoft.com/office/drawing/2014/main" id="{52CD8055-CC45-4B95-8890-1B8C4B4F39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6" y="736"/>
              <a:ext cx="1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l-GR" altLang="ko-KR" sz="1600">
                  <a:latin typeface="Verdana" panose="020B0604030504040204" pitchFamily="34" charset="0"/>
                  <a:ea typeface="돋움" panose="020B0600000101010101" pitchFamily="50" charset="-127"/>
                </a:rPr>
                <a:t>β</a:t>
              </a:r>
            </a:p>
          </p:txBody>
        </p:sp>
        <p:sp>
          <p:nvSpPr>
            <p:cNvPr id="21515" name="Rectangle 11">
              <a:extLst>
                <a:ext uri="{FF2B5EF4-FFF2-40B4-BE49-F238E27FC236}">
                  <a16:creationId xmlns:a16="http://schemas.microsoft.com/office/drawing/2014/main" id="{D0AE8A27-927C-4F65-8C3C-DB8D12A21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670"/>
              <a:ext cx="1152" cy="526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600">
                  <a:latin typeface="굴림" panose="020B0600000101010101" pitchFamily="50" charset="-127"/>
                  <a:ea typeface="굴림" panose="020B0600000101010101" pitchFamily="50" charset="-127"/>
                </a:rPr>
                <a:t>문제 </a:t>
              </a:r>
              <a:r>
                <a:rPr lang="en-US" altLang="ko-KR" sz="1600">
                  <a:latin typeface="굴림" panose="020B0600000101010101" pitchFamily="50" charset="-127"/>
                  <a:ea typeface="굴림" panose="020B0600000101010101" pitchFamily="50" charset="-127"/>
                </a:rPr>
                <a:t>B</a:t>
              </a:r>
              <a:r>
                <a:rPr lang="ko-KR" altLang="en-US" sz="1600">
                  <a:latin typeface="굴림" panose="020B0600000101010101" pitchFamily="50" charset="-127"/>
                  <a:ea typeface="굴림" panose="020B0600000101010101" pitchFamily="50" charset="-127"/>
                </a:rPr>
                <a:t>를 푸는 </a:t>
              </a:r>
            </a:p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600">
                  <a:latin typeface="굴림" panose="020B0600000101010101" pitchFamily="50" charset="-127"/>
                  <a:ea typeface="굴림" panose="020B0600000101010101" pitchFamily="50" charset="-127"/>
                </a:rPr>
                <a:t>알고리즘</a:t>
              </a:r>
            </a:p>
          </p:txBody>
        </p:sp>
        <p:sp>
          <p:nvSpPr>
            <p:cNvPr id="21516" name="Line 12">
              <a:extLst>
                <a:ext uri="{FF2B5EF4-FFF2-40B4-BE49-F238E27FC236}">
                  <a16:creationId xmlns:a16="http://schemas.microsoft.com/office/drawing/2014/main" id="{0EDE30A1-A8BC-492D-AB34-532DC228A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06" y="657"/>
              <a:ext cx="526" cy="2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7" name="Line 13">
              <a:extLst>
                <a:ext uri="{FF2B5EF4-FFF2-40B4-BE49-F238E27FC236}">
                  <a16:creationId xmlns:a16="http://schemas.microsoft.com/office/drawing/2014/main" id="{22C704AE-7031-4505-94DF-AB83390FA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0" y="994"/>
              <a:ext cx="543" cy="19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8" name="Text Box 14">
              <a:extLst>
                <a:ext uri="{FF2B5EF4-FFF2-40B4-BE49-F238E27FC236}">
                  <a16:creationId xmlns:a16="http://schemas.microsoft.com/office/drawing/2014/main" id="{10B65F47-7DE9-40DD-9908-5E9F00F397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9" y="547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Verdana" panose="020B0604030504040204" pitchFamily="34" charset="0"/>
                  <a:ea typeface="굴림" panose="020B0600000101010101" pitchFamily="50" charset="-127"/>
                </a:rPr>
                <a:t>Yes</a:t>
              </a:r>
            </a:p>
          </p:txBody>
        </p:sp>
        <p:sp>
          <p:nvSpPr>
            <p:cNvPr id="21519" name="Text Box 15">
              <a:extLst>
                <a:ext uri="{FF2B5EF4-FFF2-40B4-BE49-F238E27FC236}">
                  <a16:creationId xmlns:a16="http://schemas.microsoft.com/office/drawing/2014/main" id="{1374AB66-4E63-4AC7-8B68-340794306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1" y="1093"/>
              <a:ext cx="2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Verdana" panose="020B0604030504040204" pitchFamily="34" charset="0"/>
                  <a:ea typeface="굴림" panose="020B0600000101010101" pitchFamily="50" charset="-127"/>
                </a:rPr>
                <a:t>No</a:t>
              </a:r>
            </a:p>
          </p:txBody>
        </p:sp>
        <p:sp>
          <p:nvSpPr>
            <p:cNvPr id="21520" name="Line 16">
              <a:extLst>
                <a:ext uri="{FF2B5EF4-FFF2-40B4-BE49-F238E27FC236}">
                  <a16:creationId xmlns:a16="http://schemas.microsoft.com/office/drawing/2014/main" id="{A300D267-E678-4E9E-9CA4-3DDE35A13E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" y="658"/>
              <a:ext cx="598" cy="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1" name="Line 17">
              <a:extLst>
                <a:ext uri="{FF2B5EF4-FFF2-40B4-BE49-F238E27FC236}">
                  <a16:creationId xmlns:a16="http://schemas.microsoft.com/office/drawing/2014/main" id="{499CFBB4-3AA0-49C2-9812-5C1C828F9B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4" y="1183"/>
              <a:ext cx="598" cy="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2" name="Text Box 18">
              <a:extLst>
                <a:ext uri="{FF2B5EF4-FFF2-40B4-BE49-F238E27FC236}">
                  <a16:creationId xmlns:a16="http://schemas.microsoft.com/office/drawing/2014/main" id="{5AFEBA3E-4636-491F-881C-BA6DEC37B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4" y="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Verdana" panose="020B0604030504040204" pitchFamily="34" charset="0"/>
                  <a:ea typeface="굴림" panose="020B0600000101010101" pitchFamily="50" charset="-127"/>
                </a:rPr>
                <a:t>Yes</a:t>
              </a:r>
            </a:p>
          </p:txBody>
        </p:sp>
        <p:sp>
          <p:nvSpPr>
            <p:cNvPr id="21523" name="Text Box 19">
              <a:extLst>
                <a:ext uri="{FF2B5EF4-FFF2-40B4-BE49-F238E27FC236}">
                  <a16:creationId xmlns:a16="http://schemas.microsoft.com/office/drawing/2014/main" id="{B2839F9B-C1C5-4560-AF53-AB788D3672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8" y="998"/>
              <a:ext cx="2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Verdana" panose="020B0604030504040204" pitchFamily="34" charset="0"/>
                  <a:ea typeface="굴림" panose="020B0600000101010101" pitchFamily="50" charset="-127"/>
                </a:rPr>
                <a:t>No</a:t>
              </a:r>
            </a:p>
          </p:txBody>
        </p:sp>
        <p:sp>
          <p:nvSpPr>
            <p:cNvPr id="21524" name="Rectangle 20">
              <a:extLst>
                <a:ext uri="{FF2B5EF4-FFF2-40B4-BE49-F238E27FC236}">
                  <a16:creationId xmlns:a16="http://schemas.microsoft.com/office/drawing/2014/main" id="{AFC23A37-1BF4-479F-A07A-977EA8F36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4" y="1451"/>
              <a:ext cx="16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800">
                  <a:latin typeface="굴림" panose="020B0600000101010101" pitchFamily="50" charset="-127"/>
                  <a:ea typeface="굴림" panose="020B0600000101010101" pitchFamily="50" charset="-127"/>
                </a:rPr>
                <a:t>문제 </a:t>
              </a:r>
              <a:r>
                <a:rPr lang="en-US" altLang="ko-KR" sz="1800">
                  <a:latin typeface="굴림" panose="020B0600000101010101" pitchFamily="50" charset="-127"/>
                  <a:ea typeface="굴림" panose="020B0600000101010101" pitchFamily="50" charset="-127"/>
                </a:rPr>
                <a:t>A</a:t>
              </a:r>
              <a:r>
                <a:rPr lang="ko-KR" altLang="en-US" sz="1800">
                  <a:latin typeface="굴림" panose="020B0600000101010101" pitchFamily="50" charset="-127"/>
                  <a:ea typeface="굴림" panose="020B0600000101010101" pitchFamily="50" charset="-127"/>
                </a:rPr>
                <a:t>를 푸는 알고리즘</a:t>
              </a:r>
            </a:p>
          </p:txBody>
        </p:sp>
      </p:grpSp>
      <p:sp>
        <p:nvSpPr>
          <p:cNvPr id="21507" name="Rectangle 24">
            <a:extLst>
              <a:ext uri="{FF2B5EF4-FFF2-40B4-BE49-F238E27FC236}">
                <a16:creationId xmlns:a16="http://schemas.microsoft.com/office/drawing/2014/main" id="{7E6851A5-FA18-422D-B807-F35733694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3984625"/>
            <a:ext cx="8064500" cy="135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AutoNum type="arabicPeriod"/>
            </a:pPr>
            <a:r>
              <a:rPr kumimoji="0" lang="ko-KR" altLang="en-US" sz="2000">
                <a:latin typeface="Times" panose="02020603050405020304" pitchFamily="18" charset="0"/>
                <a:ea typeface="굴림" panose="020B0600000101010101" pitchFamily="50" charset="-127"/>
              </a:rPr>
              <a:t>문제 </a:t>
            </a:r>
            <a:r>
              <a:rPr kumimoji="0" lang="en-US" altLang="ko-KR" sz="2000">
                <a:latin typeface="Times" panose="02020603050405020304" pitchFamily="18" charset="0"/>
                <a:ea typeface="굴림" panose="020B0600000101010101" pitchFamily="50" charset="-127"/>
              </a:rPr>
              <a:t>A</a:t>
            </a:r>
            <a:r>
              <a:rPr kumimoji="0" lang="ko-KR" altLang="en-US" sz="2000">
                <a:latin typeface="Times" panose="02020603050405020304" pitchFamily="18" charset="0"/>
                <a:ea typeface="굴림" panose="020B0600000101010101" pitchFamily="50" charset="-127"/>
              </a:rPr>
              <a:t>를 다항식 시간에 문제 </a:t>
            </a:r>
            <a:r>
              <a:rPr kumimoji="0" lang="en-US" altLang="ko-KR" sz="2000">
                <a:latin typeface="Times" panose="02020603050405020304" pitchFamily="18" charset="0"/>
                <a:ea typeface="굴림" panose="020B0600000101010101" pitchFamily="50" charset="-127"/>
              </a:rPr>
              <a:t>B</a:t>
            </a:r>
            <a:r>
              <a:rPr kumimoji="0" lang="ko-KR" altLang="en-US" sz="2000">
                <a:latin typeface="Times" panose="02020603050405020304" pitchFamily="18" charset="0"/>
                <a:ea typeface="굴림" panose="020B0600000101010101" pitchFamily="50" charset="-127"/>
              </a:rPr>
              <a:t>로 변환한다</a:t>
            </a:r>
          </a:p>
          <a:p>
            <a:pPr>
              <a:buClrTx/>
              <a:buSzTx/>
              <a:buFontTx/>
              <a:buAutoNum type="arabicPeriod"/>
            </a:pPr>
            <a:r>
              <a:rPr kumimoji="0" lang="ko-KR" altLang="en-US" sz="2000">
                <a:latin typeface="Times" panose="02020603050405020304" pitchFamily="18" charset="0"/>
                <a:ea typeface="굴림" panose="020B0600000101010101" pitchFamily="50" charset="-127"/>
              </a:rPr>
              <a:t>변환된 문제 </a:t>
            </a:r>
            <a:r>
              <a:rPr kumimoji="0" lang="en-US" altLang="ko-KR" sz="2000">
                <a:latin typeface="Times" panose="02020603050405020304" pitchFamily="18" charset="0"/>
                <a:ea typeface="굴림" panose="020B0600000101010101" pitchFamily="50" charset="-127"/>
              </a:rPr>
              <a:t>B</a:t>
            </a:r>
            <a:r>
              <a:rPr kumimoji="0" lang="ko-KR" altLang="en-US" sz="2000">
                <a:latin typeface="Times" panose="02020603050405020304" pitchFamily="18" charset="0"/>
                <a:ea typeface="굴림" panose="020B0600000101010101" pitchFamily="50" charset="-127"/>
              </a:rPr>
              <a:t>를 푼다</a:t>
            </a:r>
          </a:p>
          <a:p>
            <a:pPr>
              <a:buClrTx/>
              <a:buSzTx/>
              <a:buFontTx/>
              <a:buAutoNum type="arabicPeriod"/>
            </a:pPr>
            <a:r>
              <a:rPr kumimoji="0" lang="ko-KR" altLang="en-US" sz="2000">
                <a:latin typeface="Times" panose="02020603050405020304" pitchFamily="18" charset="0"/>
                <a:ea typeface="굴림" panose="020B0600000101010101" pitchFamily="50" charset="-127"/>
              </a:rPr>
              <a:t>문제 </a:t>
            </a:r>
            <a:r>
              <a:rPr kumimoji="0" lang="en-US" altLang="ko-KR" sz="2000">
                <a:latin typeface="Times" panose="02020603050405020304" pitchFamily="18" charset="0"/>
                <a:ea typeface="굴림" panose="020B0600000101010101" pitchFamily="50" charset="-127"/>
              </a:rPr>
              <a:t>B</a:t>
            </a:r>
            <a:r>
              <a:rPr kumimoji="0" lang="ko-KR" altLang="en-US" sz="2000">
                <a:latin typeface="Times" panose="02020603050405020304" pitchFamily="18" charset="0"/>
                <a:ea typeface="굴림" panose="020B0600000101010101" pitchFamily="50" charset="-127"/>
              </a:rPr>
              <a:t>의 대답이 </a:t>
            </a:r>
            <a:r>
              <a:rPr kumimoji="0" lang="en-US" altLang="ko-KR" sz="2000">
                <a:latin typeface="Times" panose="02020603050405020304" pitchFamily="18" charset="0"/>
                <a:ea typeface="굴림" panose="020B0600000101010101" pitchFamily="50" charset="-127"/>
              </a:rPr>
              <a:t>Yes</a:t>
            </a:r>
            <a:r>
              <a:rPr kumimoji="0" lang="ko-KR" altLang="en-US" sz="2000">
                <a:latin typeface="Times" panose="02020603050405020304" pitchFamily="18" charset="0"/>
                <a:ea typeface="굴림" panose="020B0600000101010101" pitchFamily="50" charset="-127"/>
              </a:rPr>
              <a:t>이면 </a:t>
            </a:r>
            <a:r>
              <a:rPr kumimoji="0" lang="en-US" altLang="ko-KR" sz="2000">
                <a:latin typeface="Times" panose="02020603050405020304" pitchFamily="18" charset="0"/>
                <a:ea typeface="굴림" panose="020B0600000101010101" pitchFamily="50" charset="-127"/>
              </a:rPr>
              <a:t>Yes, No</a:t>
            </a:r>
            <a:r>
              <a:rPr kumimoji="0" lang="ko-KR" altLang="en-US" sz="2000">
                <a:latin typeface="Times" panose="02020603050405020304" pitchFamily="18" charset="0"/>
                <a:ea typeface="굴림" panose="020B0600000101010101" pitchFamily="50" charset="-127"/>
              </a:rPr>
              <a:t>이면 </a:t>
            </a:r>
            <a:r>
              <a:rPr kumimoji="0" lang="en-US" altLang="ko-KR" sz="2000">
                <a:latin typeface="Times" panose="02020603050405020304" pitchFamily="18" charset="0"/>
                <a:ea typeface="굴림" panose="020B0600000101010101" pitchFamily="50" charset="-127"/>
              </a:rPr>
              <a:t>No</a:t>
            </a:r>
            <a:r>
              <a:rPr kumimoji="0" lang="ko-KR" altLang="en-US" sz="2000">
                <a:latin typeface="Times" panose="02020603050405020304" pitchFamily="18" charset="0"/>
                <a:ea typeface="굴림" panose="020B0600000101010101" pitchFamily="50" charset="-127"/>
              </a:rPr>
              <a:t>를 리턴한다</a:t>
            </a:r>
          </a:p>
        </p:txBody>
      </p:sp>
      <p:sp>
        <p:nvSpPr>
          <p:cNvPr id="21508" name="Rectangle 25">
            <a:extLst>
              <a:ext uri="{FF2B5EF4-FFF2-40B4-BE49-F238E27FC236}">
                <a16:creationId xmlns:a16="http://schemas.microsoft.com/office/drawing/2014/main" id="{0F11C0D8-3B04-4849-B195-33193D14B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" y="55499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Char char="ü"/>
            </a:pPr>
            <a:r>
              <a:rPr kumimoji="0" lang="ko-KR" altLang="en-US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문제 </a:t>
            </a:r>
            <a:r>
              <a:rPr kumimoji="0" lang="en-US" altLang="ko-KR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B</a:t>
            </a:r>
            <a:r>
              <a:rPr kumimoji="0" lang="ko-KR" altLang="en-US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가 쉬운 문제라면 문제 </a:t>
            </a:r>
            <a:r>
              <a:rPr lang="en-US" altLang="ko-KR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A</a:t>
            </a:r>
            <a:r>
              <a:rPr kumimoji="0" lang="ko-KR" altLang="en-US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도 쉬운 문제이다</a:t>
            </a:r>
            <a:endParaRPr kumimoji="0" lang="en-US" altLang="ko-KR" sz="2000">
              <a:solidFill>
                <a:srgbClr val="FF0000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BB4766A-43E8-48C0-898D-180D9B2B49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5175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P</a:t>
            </a:r>
            <a:r>
              <a:rPr lang="ko-KR" altLang="en-US">
                <a:ea typeface="굴림" panose="020B0600000101010101" pitchFamily="50" charset="-127"/>
              </a:rPr>
              <a:t>와 </a:t>
            </a:r>
            <a:r>
              <a:rPr lang="en-US" altLang="ko-KR">
                <a:ea typeface="굴림" panose="020B0600000101010101" pitchFamily="50" charset="-127"/>
              </a:rPr>
              <a:t>NP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15A3EAF-8C5D-46E5-8518-9CC0BEBBAC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47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ko-KR" sz="2000">
                <a:ea typeface="굴림" panose="020B0600000101010101" pitchFamily="50" charset="-127"/>
              </a:rPr>
              <a:t>P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Polynomial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ko-KR" altLang="en-US" sz="1800">
                <a:ea typeface="굴림" panose="020B0600000101010101" pitchFamily="50" charset="-127"/>
              </a:rPr>
              <a:t>다항식 시간에 </a:t>
            </a:r>
            <a:r>
              <a:rPr lang="en-US" altLang="ko-KR" sz="1800">
                <a:ea typeface="굴림" panose="020B0600000101010101" pitchFamily="50" charset="-127"/>
              </a:rPr>
              <a:t>Yes </a:t>
            </a:r>
            <a:r>
              <a:rPr lang="ko-KR" altLang="en-US" sz="1800">
                <a:ea typeface="굴림" panose="020B0600000101010101" pitchFamily="50" charset="-127"/>
              </a:rPr>
              <a:t>또는 </a:t>
            </a:r>
            <a:r>
              <a:rPr lang="en-US" altLang="ko-KR" sz="1800">
                <a:ea typeface="굴림" panose="020B0600000101010101" pitchFamily="50" charset="-127"/>
              </a:rPr>
              <a:t>No </a:t>
            </a:r>
            <a:r>
              <a:rPr lang="ko-KR" altLang="en-US" sz="1800">
                <a:ea typeface="굴림" panose="020B0600000101010101" pitchFamily="50" charset="-127"/>
              </a:rPr>
              <a:t>대답을 할 수 있으면 </a:t>
            </a:r>
            <a:r>
              <a:rPr lang="en-US" altLang="ko-KR" sz="1800">
                <a:ea typeface="굴림" panose="020B0600000101010101" pitchFamily="50" charset="-127"/>
              </a:rPr>
              <a:t>P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ko-KR" sz="2000">
                <a:ea typeface="굴림" panose="020B0600000101010101" pitchFamily="50" charset="-127"/>
              </a:rPr>
              <a:t>NP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altLang="ko-KR" sz="1800">
                <a:solidFill>
                  <a:srgbClr val="FF0000"/>
                </a:solidFill>
                <a:ea typeface="굴림" panose="020B0600000101010101" pitchFamily="50" charset="-127"/>
              </a:rPr>
              <a:t>Nondeterministic</a:t>
            </a:r>
            <a:r>
              <a:rPr lang="en-US" altLang="ko-KR" sz="1800">
                <a:ea typeface="굴림" panose="020B0600000101010101" pitchFamily="50" charset="-127"/>
              </a:rPr>
              <a:t> Polynomial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Non-Polynomial</a:t>
            </a:r>
            <a:r>
              <a:rPr lang="ko-KR" altLang="en-US" sz="1800">
                <a:ea typeface="굴림" panose="020B0600000101010101" pitchFamily="50" charset="-127"/>
              </a:rPr>
              <a:t>의 준말이 아님</a:t>
            </a:r>
            <a:r>
              <a:rPr lang="en-US" altLang="ko-KR" sz="1800">
                <a:ea typeface="굴림" panose="020B0600000101010101" pitchFamily="50" charset="-127"/>
              </a:rPr>
              <a:t>!</a:t>
            </a:r>
          </a:p>
          <a:p>
            <a:pPr lvl="1">
              <a:spcBef>
                <a:spcPct val="3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Yes </a:t>
            </a:r>
            <a:r>
              <a:rPr lang="ko-KR" altLang="en-US" sz="1800">
                <a:ea typeface="굴림" panose="020B0600000101010101" pitchFamily="50" charset="-127"/>
              </a:rPr>
              <a:t>대답이 나오는 해를 제공했을 때</a:t>
            </a:r>
            <a:r>
              <a:rPr lang="en-US" altLang="ko-KR" sz="1800">
                <a:ea typeface="굴림" panose="020B0600000101010101" pitchFamily="50" charset="-127"/>
              </a:rPr>
              <a:t>, </a:t>
            </a:r>
            <a:r>
              <a:rPr lang="ko-KR" altLang="en-US" sz="1800">
                <a:ea typeface="굴림" panose="020B0600000101010101" pitchFamily="50" charset="-127"/>
              </a:rPr>
              <a:t>이것이 </a:t>
            </a:r>
            <a:r>
              <a:rPr lang="en-US" altLang="ko-KR" sz="1800">
                <a:ea typeface="굴림" panose="020B0600000101010101" pitchFamily="50" charset="-127"/>
              </a:rPr>
              <a:t>Yes </a:t>
            </a:r>
            <a:r>
              <a:rPr lang="ko-KR" altLang="en-US" sz="1800">
                <a:ea typeface="굴림" panose="020B0600000101010101" pitchFamily="50" charset="-127"/>
              </a:rPr>
              <a:t>대답을 내는 해라는 사실을 다항식 시간에 </a:t>
            </a:r>
            <a:r>
              <a:rPr lang="ko-KR" altLang="en-US" sz="1800">
                <a:solidFill>
                  <a:srgbClr val="FF0000"/>
                </a:solidFill>
                <a:ea typeface="굴림" panose="020B0600000101010101" pitchFamily="50" charset="-127"/>
              </a:rPr>
              <a:t>확인</a:t>
            </a:r>
            <a:r>
              <a:rPr lang="ko-KR" altLang="en-US" sz="1800">
                <a:ea typeface="굴림" panose="020B0600000101010101" pitchFamily="50" charset="-127"/>
              </a:rPr>
              <a:t>해줄 수 있으면 </a:t>
            </a:r>
            <a:r>
              <a:rPr lang="en-US" altLang="ko-KR" sz="1800">
                <a:ea typeface="굴림" panose="020B0600000101010101" pitchFamily="50" charset="-127"/>
              </a:rPr>
              <a:t>NP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ko-KR" altLang="en-US" sz="2000">
                <a:ea typeface="굴림" panose="020B0600000101010101" pitchFamily="50" charset="-127"/>
              </a:rPr>
              <a:t>어떤 문제가 </a:t>
            </a:r>
            <a:r>
              <a:rPr lang="en-US" altLang="ko-KR" sz="2000">
                <a:ea typeface="굴림" panose="020B0600000101010101" pitchFamily="50" charset="-127"/>
              </a:rPr>
              <a:t>NP</a:t>
            </a:r>
            <a:r>
              <a:rPr lang="ko-KR" altLang="en-US" sz="2000">
                <a:ea typeface="굴림" panose="020B0600000101010101" pitchFamily="50" charset="-127"/>
              </a:rPr>
              <a:t>임을 보이는 것은 대부분 아주 쉽다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NP-Complete </a:t>
            </a:r>
            <a:r>
              <a:rPr lang="ko-KR" altLang="en-US" sz="1800">
                <a:ea typeface="굴림" panose="020B0600000101010101" pitchFamily="50" charset="-127"/>
              </a:rPr>
              <a:t>증명에서 형식적으로 확인하고 넘어가는 정도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5E84A67-B470-4FD5-9F34-53D64D2999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5175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NP-Complete/Hard</a:t>
            </a:r>
            <a:r>
              <a:rPr lang="ko-KR" altLang="en-US"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9B089F5-1A1A-47D4-85E3-698248286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324100"/>
            <a:ext cx="8661400" cy="28702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ko-KR" altLang="en-US">
                <a:ea typeface="굴림" panose="020B0600000101010101" pitchFamily="50" charset="-127"/>
              </a:rPr>
              <a:t>다음 성질을 만족하면 문제 </a:t>
            </a:r>
            <a:r>
              <a:rPr lang="en-US" altLang="ko-KR">
                <a:ea typeface="굴림" panose="020B0600000101010101" pitchFamily="50" charset="-127"/>
              </a:rPr>
              <a:t>L</a:t>
            </a:r>
            <a:r>
              <a:rPr lang="ko-KR" altLang="en-US">
                <a:ea typeface="굴림" panose="020B0600000101010101" pitchFamily="50" charset="-127"/>
              </a:rPr>
              <a:t>은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NP-Hard</a:t>
            </a:r>
            <a:r>
              <a:rPr lang="ko-KR" altLang="en-US">
                <a:ea typeface="굴림" panose="020B0600000101010101" pitchFamily="50" charset="-127"/>
              </a:rPr>
              <a:t>이다</a:t>
            </a:r>
          </a:p>
          <a:p>
            <a:pPr marL="609600" indent="-609600">
              <a:lnSpc>
                <a:spcPct val="90000"/>
              </a:lnSpc>
            </a:pPr>
            <a:endParaRPr lang="en-US" altLang="ko-KR" sz="800">
              <a:ea typeface="굴림" panose="020B0600000101010101" pitchFamily="50" charset="-127"/>
            </a:endParaRPr>
          </a:p>
          <a:p>
            <a:pPr marL="990600" lvl="1" indent="-533400">
              <a:lnSpc>
                <a:spcPct val="90000"/>
              </a:lnSpc>
              <a:buFont typeface="굴림" panose="020B0600000101010101" pitchFamily="50" charset="-127"/>
              <a:buChar char="­"/>
            </a:pPr>
            <a:r>
              <a:rPr lang="ko-KR" altLang="en-US" sz="2000">
                <a:ea typeface="굴림" panose="020B0600000101010101" pitchFamily="50" charset="-127"/>
              </a:rPr>
              <a:t>모든 </a:t>
            </a:r>
            <a:r>
              <a:rPr lang="en-US" altLang="ko-KR" sz="2000">
                <a:ea typeface="굴림" panose="020B0600000101010101" pitchFamily="50" charset="-127"/>
              </a:rPr>
              <a:t>NP </a:t>
            </a:r>
            <a:r>
              <a:rPr lang="ko-KR" altLang="en-US" sz="2000">
                <a:ea typeface="굴림" panose="020B0600000101010101" pitchFamily="50" charset="-127"/>
              </a:rPr>
              <a:t>문제가 </a:t>
            </a:r>
            <a:r>
              <a:rPr lang="en-US" altLang="ko-KR" sz="2000">
                <a:ea typeface="굴림" panose="020B0600000101010101" pitchFamily="50" charset="-127"/>
              </a:rPr>
              <a:t>L</a:t>
            </a:r>
            <a:r>
              <a:rPr lang="ko-KR" altLang="en-US" sz="2000">
                <a:ea typeface="굴림" panose="020B0600000101010101" pitchFamily="50" charset="-127"/>
              </a:rPr>
              <a:t>로 다항식 시간에 변환가능하다</a:t>
            </a:r>
          </a:p>
          <a:p>
            <a:pPr marL="990600" lvl="1" indent="-533400">
              <a:lnSpc>
                <a:spcPct val="90000"/>
              </a:lnSpc>
              <a:buFont typeface="굴림" panose="020B0600000101010101" pitchFamily="50" charset="-127"/>
              <a:buChar char="­"/>
            </a:pPr>
            <a:endParaRPr lang="ko-KR" altLang="en-US" sz="2000">
              <a:ea typeface="굴림" panose="020B0600000101010101" pitchFamily="50" charset="-127"/>
            </a:endParaRPr>
          </a:p>
          <a:p>
            <a:pPr marL="609600" indent="-609600">
              <a:lnSpc>
                <a:spcPct val="90000"/>
              </a:lnSpc>
            </a:pPr>
            <a:r>
              <a:rPr lang="ko-KR" altLang="en-US">
                <a:ea typeface="굴림" panose="020B0600000101010101" pitchFamily="50" charset="-127"/>
              </a:rPr>
              <a:t>다음의 두 성질을 만족하면 문제 </a:t>
            </a:r>
            <a:r>
              <a:rPr lang="en-US" altLang="ko-KR">
                <a:ea typeface="굴림" panose="020B0600000101010101" pitchFamily="50" charset="-127"/>
              </a:rPr>
              <a:t>L</a:t>
            </a:r>
            <a:r>
              <a:rPr lang="ko-KR" altLang="en-US">
                <a:ea typeface="굴림" panose="020B0600000101010101" pitchFamily="50" charset="-127"/>
              </a:rPr>
              <a:t>은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NP-Complete</a:t>
            </a:r>
            <a:r>
              <a:rPr lang="ko-KR" altLang="en-US">
                <a:ea typeface="굴림" panose="020B0600000101010101" pitchFamily="50" charset="-127"/>
              </a:rPr>
              <a:t>이다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ko-KR" altLang="en-US" sz="900">
              <a:ea typeface="굴림" panose="020B0600000101010101" pitchFamily="50" charset="-127"/>
            </a:endParaRPr>
          </a:p>
          <a:p>
            <a:pPr marL="990600" lvl="1" indent="-533400">
              <a:lnSpc>
                <a:spcPct val="90000"/>
              </a:lnSpc>
              <a:buFontTx/>
              <a:buAutoNum type="arabicParenR"/>
            </a:pPr>
            <a:r>
              <a:rPr lang="en-US" altLang="ko-KR" sz="2000">
                <a:ea typeface="굴림" panose="020B0600000101010101" pitchFamily="50" charset="-127"/>
              </a:rPr>
              <a:t>L</a:t>
            </a:r>
            <a:r>
              <a:rPr lang="ko-KR" altLang="en-US" sz="2000">
                <a:ea typeface="굴림" panose="020B0600000101010101" pitchFamily="50" charset="-127"/>
              </a:rPr>
              <a:t>은 </a:t>
            </a:r>
            <a:r>
              <a:rPr lang="en-US" altLang="ko-KR" sz="2000">
                <a:ea typeface="굴림" panose="020B0600000101010101" pitchFamily="50" charset="-127"/>
              </a:rPr>
              <a:t>NP</a:t>
            </a:r>
            <a:r>
              <a:rPr lang="ko-KR" altLang="en-US" sz="2000">
                <a:ea typeface="굴림" panose="020B0600000101010101" pitchFamily="50" charset="-127"/>
              </a:rPr>
              <a:t>이다</a:t>
            </a:r>
            <a:r>
              <a:rPr lang="en-US" altLang="ko-KR" sz="2000">
                <a:ea typeface="굴림" panose="020B0600000101010101" pitchFamily="50" charset="-127"/>
              </a:rPr>
              <a:t>.</a:t>
            </a:r>
          </a:p>
          <a:p>
            <a:pPr marL="990600" lvl="1" indent="-533400">
              <a:lnSpc>
                <a:spcPct val="90000"/>
              </a:lnSpc>
              <a:buFontTx/>
              <a:buAutoNum type="arabicParenR"/>
            </a:pPr>
            <a:r>
              <a:rPr lang="en-US" altLang="ko-KR" sz="2000">
                <a:ea typeface="굴림" panose="020B0600000101010101" pitchFamily="50" charset="-127"/>
              </a:rPr>
              <a:t>L</a:t>
            </a:r>
            <a:r>
              <a:rPr lang="ko-KR" altLang="en-US" sz="2000">
                <a:ea typeface="굴림" panose="020B0600000101010101" pitchFamily="50" charset="-127"/>
              </a:rPr>
              <a:t>은 </a:t>
            </a:r>
            <a:r>
              <a:rPr lang="en-US" altLang="ko-KR" sz="2000">
                <a:ea typeface="굴림" panose="020B0600000101010101" pitchFamily="50" charset="-127"/>
              </a:rPr>
              <a:t>NP-Hard</a:t>
            </a:r>
            <a:r>
              <a:rPr lang="ko-KR" altLang="en-US" sz="2000">
                <a:ea typeface="굴림" panose="020B0600000101010101" pitchFamily="50" charset="-127"/>
              </a:rPr>
              <a:t>이다</a:t>
            </a:r>
            <a:r>
              <a:rPr lang="en-US" altLang="ko-KR" sz="2000"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C3095D15-D74D-42BC-8BD1-100D63403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991100"/>
            <a:ext cx="73660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ko-KR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NP-Complete</a:t>
            </a:r>
            <a:r>
              <a:rPr kumimoji="0" lang="ko-KR" altLang="en-US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는 </a:t>
            </a:r>
            <a:r>
              <a:rPr kumimoji="0" lang="en-US" altLang="ko-KR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NP-Hard</a:t>
            </a:r>
            <a:r>
              <a:rPr kumimoji="0" lang="ko-KR" altLang="en-US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의 일부이므로 </a:t>
            </a:r>
            <a:r>
              <a:rPr kumimoji="0" lang="en-US" altLang="ko-KR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NP-Complete</a:t>
            </a:r>
            <a:r>
              <a:rPr kumimoji="0" lang="ko-KR" altLang="en-US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인 문제를 </a:t>
            </a:r>
            <a:r>
              <a:rPr kumimoji="0" lang="en-US" altLang="ko-KR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NP-Hard</a:t>
            </a:r>
            <a:r>
              <a:rPr kumimoji="0" lang="ko-KR" altLang="en-US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이라고 불러도 맞다</a:t>
            </a:r>
          </a:p>
          <a:p>
            <a:pPr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ko-KR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NP-Complete</a:t>
            </a:r>
            <a:r>
              <a:rPr kumimoji="0" lang="ko-KR" altLang="en-US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의 성질 </a:t>
            </a:r>
            <a:r>
              <a:rPr kumimoji="0" lang="en-US" altLang="ko-KR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1)</a:t>
            </a:r>
            <a:r>
              <a:rPr kumimoji="0" lang="ko-KR" altLang="en-US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은 대부분 자명하므로 핵심에 집중하기 위해 </a:t>
            </a:r>
            <a:r>
              <a:rPr kumimoji="0" lang="en-US" altLang="ko-KR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NP-Hard</a:t>
            </a:r>
            <a:r>
              <a:rPr kumimoji="0" lang="ko-KR" altLang="en-US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에 초점을 맞추자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8E41975A-E2D5-4C9E-A3D2-566FF8BEC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" y="3695700"/>
            <a:ext cx="86614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Char char="•"/>
            </a:pPr>
            <a:endParaRPr kumimoji="0" lang="ko-KR" altLang="en-US">
              <a:solidFill>
                <a:schemeClr val="tx1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75462" name="Text Box 6">
            <a:extLst>
              <a:ext uri="{FF2B5EF4-FFF2-40B4-BE49-F238E27FC236}">
                <a16:creationId xmlns:a16="http://schemas.microsoft.com/office/drawing/2014/main" id="{DC26A111-1B9B-4A10-83B1-1811FA5AD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763" y="1658938"/>
            <a:ext cx="5524500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NP : Yes </a:t>
            </a:r>
            <a:r>
              <a:rPr lang="ko-KR" altLang="en-US" sz="12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대답이 나오는 해를 제공하면 이를 다항식 시간에 </a:t>
            </a:r>
            <a:r>
              <a:rPr lang="ko-KR" alt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확인</a:t>
            </a:r>
            <a:r>
              <a:rPr lang="ko-KR" altLang="en-US" sz="12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할 수 있으면 됨</a:t>
            </a:r>
            <a:endParaRPr lang="en-US" altLang="ko-KR" sz="1200" dirty="0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AE81633-8223-4820-9B83-545DDDAA65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5175"/>
          </a:xfrm>
        </p:spPr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정리 </a:t>
            </a:r>
            <a:r>
              <a:rPr lang="en-US" altLang="ko-KR"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E72146F-4237-4EF9-A471-D87765AA3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8338" y="1433513"/>
            <a:ext cx="8166100" cy="1562100"/>
          </a:xfrm>
        </p:spPr>
        <p:txBody>
          <a:bodyPr/>
          <a:lstStyle/>
          <a:p>
            <a:pPr marL="609600" indent="-609600"/>
            <a:r>
              <a:rPr lang="ko-KR" altLang="en-US">
                <a:ea typeface="굴림" panose="020B0600000101010101" pitchFamily="50" charset="-127"/>
              </a:rPr>
              <a:t>문제 </a:t>
            </a:r>
            <a:r>
              <a:rPr lang="en-US" altLang="ko-KR">
                <a:ea typeface="굴림" panose="020B0600000101010101" pitchFamily="50" charset="-127"/>
              </a:rPr>
              <a:t>L</a:t>
            </a:r>
            <a:r>
              <a:rPr lang="ko-KR" altLang="en-US">
                <a:ea typeface="굴림" panose="020B0600000101010101" pitchFamily="50" charset="-127"/>
              </a:rPr>
              <a:t>이 다음의 성질을 만족해도 </a:t>
            </a:r>
            <a:r>
              <a:rPr lang="en-US" altLang="ko-KR">
                <a:ea typeface="굴림" panose="020B0600000101010101" pitchFamily="50" charset="-127"/>
              </a:rPr>
              <a:t>NP-hard</a:t>
            </a:r>
            <a:r>
              <a:rPr lang="ko-KR" altLang="en-US">
                <a:ea typeface="굴림" panose="020B0600000101010101" pitchFamily="50" charset="-127"/>
              </a:rPr>
              <a:t>이다</a:t>
            </a:r>
          </a:p>
          <a:p>
            <a:pPr marL="609600" indent="-609600"/>
            <a:endParaRPr lang="ko-KR" altLang="en-US" sz="800">
              <a:ea typeface="굴림" panose="020B0600000101010101" pitchFamily="50" charset="-127"/>
            </a:endParaRPr>
          </a:p>
          <a:p>
            <a:pPr marL="990600" lvl="1" indent="-533400">
              <a:buFont typeface="굴림" panose="020B0600000101010101" pitchFamily="50" charset="-127"/>
              <a:buChar char="­"/>
            </a:pPr>
            <a:r>
              <a:rPr lang="ko-KR" altLang="en-US" sz="2000">
                <a:ea typeface="굴림" panose="020B0600000101010101" pitchFamily="50" charset="-127"/>
              </a:rPr>
              <a:t>알려진 임의의 </a:t>
            </a:r>
            <a:r>
              <a:rPr lang="en-US" altLang="ko-KR" sz="2000">
                <a:ea typeface="굴림" panose="020B0600000101010101" pitchFamily="50" charset="-127"/>
              </a:rPr>
              <a:t>NP- Hard</a:t>
            </a:r>
            <a:r>
              <a:rPr lang="ko-KR" altLang="en-US" sz="2000">
                <a:ea typeface="굴림" panose="020B0600000101010101" pitchFamily="50" charset="-127"/>
              </a:rPr>
              <a:t> 문제 </a:t>
            </a:r>
            <a:r>
              <a:rPr lang="en-US" altLang="ko-KR" sz="2000">
                <a:ea typeface="굴림" panose="020B0600000101010101" pitchFamily="50" charset="-127"/>
              </a:rPr>
              <a:t>A</a:t>
            </a:r>
            <a:r>
              <a:rPr lang="ko-KR" altLang="en-US" sz="2000">
                <a:ea typeface="굴림" panose="020B0600000101010101" pitchFamily="50" charset="-127"/>
              </a:rPr>
              <a:t>로부터 문제 </a:t>
            </a:r>
            <a:r>
              <a:rPr lang="en-US" altLang="ko-KR" sz="2000">
                <a:ea typeface="굴림" panose="020B0600000101010101" pitchFamily="50" charset="-127"/>
              </a:rPr>
              <a:t>L</a:t>
            </a:r>
            <a:r>
              <a:rPr lang="ko-KR" altLang="en-US" sz="2000">
                <a:ea typeface="굴림" panose="020B0600000101010101" pitchFamily="50" charset="-127"/>
              </a:rPr>
              <a:t>로 다항식 시간에 변환가능하다</a:t>
            </a:r>
          </a:p>
        </p:txBody>
      </p:sp>
      <p:sp>
        <p:nvSpPr>
          <p:cNvPr id="27652" name="Rectangle 21">
            <a:extLst>
              <a:ext uri="{FF2B5EF4-FFF2-40B4-BE49-F238E27FC236}">
                <a16:creationId xmlns:a16="http://schemas.microsoft.com/office/drawing/2014/main" id="{FA4E4D9E-0935-4AE1-B3E8-C3749F374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" y="5422900"/>
            <a:ext cx="77724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Char char="ü"/>
            </a:pPr>
            <a:r>
              <a:rPr kumimoji="0" lang="ko-KR" altLang="en-US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만일 문제 </a:t>
            </a:r>
            <a:r>
              <a:rPr kumimoji="0" lang="en-US" altLang="ko-KR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L</a:t>
            </a:r>
            <a:r>
              <a:rPr kumimoji="0" lang="ko-KR" altLang="en-US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을 쉽게 풀 수 있다면</a:t>
            </a:r>
            <a:r>
              <a:rPr kumimoji="0" lang="en-US" altLang="ko-KR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, </a:t>
            </a:r>
            <a:r>
              <a:rPr kumimoji="0" lang="ko-KR" altLang="en-US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문제 </a:t>
            </a:r>
            <a:r>
              <a:rPr kumimoji="0" lang="en-US" altLang="ko-KR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A</a:t>
            </a:r>
            <a:r>
              <a:rPr kumimoji="0" lang="ko-KR" altLang="en-US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도 쉽게 풀 수 있다</a:t>
            </a:r>
          </a:p>
          <a:p>
            <a:pPr lvl="1">
              <a:buClrTx/>
              <a:buFont typeface="Wingdings" panose="05000000000000000000" pitchFamily="2" charset="2"/>
              <a:buChar char="è"/>
            </a:pPr>
            <a:r>
              <a:rPr kumimoji="0" lang="ko-KR" altLang="en-US" sz="18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그러므로 모든 </a:t>
            </a:r>
            <a:r>
              <a:rPr kumimoji="0" lang="en-US" altLang="ko-KR" sz="18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NP </a:t>
            </a:r>
            <a:r>
              <a:rPr kumimoji="0" lang="ko-KR" altLang="en-US" sz="18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문제를 쉽게 풀 수 있다</a:t>
            </a:r>
          </a:p>
        </p:txBody>
      </p:sp>
      <p:grpSp>
        <p:nvGrpSpPr>
          <p:cNvPr id="27653" name="Group 4">
            <a:extLst>
              <a:ext uri="{FF2B5EF4-FFF2-40B4-BE49-F238E27FC236}">
                <a16:creationId xmlns:a16="http://schemas.microsoft.com/office/drawing/2014/main" id="{DFA48550-EA4C-44F4-A29D-73254301CAC1}"/>
              </a:ext>
            </a:extLst>
          </p:cNvPr>
          <p:cNvGrpSpPr>
            <a:grpSpLocks/>
          </p:cNvGrpSpPr>
          <p:nvPr/>
        </p:nvGrpSpPr>
        <p:grpSpPr bwMode="auto">
          <a:xfrm>
            <a:off x="720725" y="2997200"/>
            <a:ext cx="7453313" cy="2065338"/>
            <a:chOff x="247" y="381"/>
            <a:chExt cx="4695" cy="1301"/>
          </a:xfrm>
        </p:grpSpPr>
        <p:sp>
          <p:nvSpPr>
            <p:cNvPr id="27654" name="Rectangle 5">
              <a:extLst>
                <a:ext uri="{FF2B5EF4-FFF2-40B4-BE49-F238E27FC236}">
                  <a16:creationId xmlns:a16="http://schemas.microsoft.com/office/drawing/2014/main" id="{3ED511BD-4007-43E9-9FD4-F907C9F7A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" y="381"/>
              <a:ext cx="3690" cy="101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2000">
                <a:latin typeface="Verdan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7655" name="Rectangle 6">
              <a:extLst>
                <a:ext uri="{FF2B5EF4-FFF2-40B4-BE49-F238E27FC236}">
                  <a16:creationId xmlns:a16="http://schemas.microsoft.com/office/drawing/2014/main" id="{641D2E59-3042-4522-B747-4BD0A8010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" y="676"/>
              <a:ext cx="1152" cy="526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600">
                  <a:latin typeface="굴림" panose="020B0600000101010101" pitchFamily="50" charset="-127"/>
                  <a:ea typeface="굴림" panose="020B0600000101010101" pitchFamily="50" charset="-127"/>
                </a:rPr>
                <a:t>다항식 시간 변환</a:t>
              </a:r>
            </a:p>
          </p:txBody>
        </p:sp>
        <p:sp>
          <p:nvSpPr>
            <p:cNvPr id="27656" name="Rectangle 7">
              <a:extLst>
                <a:ext uri="{FF2B5EF4-FFF2-40B4-BE49-F238E27FC236}">
                  <a16:creationId xmlns:a16="http://schemas.microsoft.com/office/drawing/2014/main" id="{7463DD37-EA7A-4E53-B132-A36D95BA0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740"/>
              <a:ext cx="1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l-GR" altLang="ko-KR" sz="1600">
                  <a:latin typeface="Times" panose="02020603050405020304" pitchFamily="18" charset="0"/>
                  <a:ea typeface="굴림" panose="020B0600000101010101" pitchFamily="50" charset="-127"/>
                </a:rPr>
                <a:t>α</a:t>
              </a:r>
            </a:p>
          </p:txBody>
        </p:sp>
        <p:sp>
          <p:nvSpPr>
            <p:cNvPr id="27657" name="Line 8">
              <a:extLst>
                <a:ext uri="{FF2B5EF4-FFF2-40B4-BE49-F238E27FC236}">
                  <a16:creationId xmlns:a16="http://schemas.microsoft.com/office/drawing/2014/main" id="{16CB74D2-F230-4E7B-834F-DD67E4EBE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" y="942"/>
              <a:ext cx="598" cy="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58" name="Line 9">
              <a:extLst>
                <a:ext uri="{FF2B5EF4-FFF2-40B4-BE49-F238E27FC236}">
                  <a16:creationId xmlns:a16="http://schemas.microsoft.com/office/drawing/2014/main" id="{45662304-E6DA-45E6-BB7D-5DBDCDDEAA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9" y="943"/>
              <a:ext cx="579" cy="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59" name="Text Box 10">
              <a:extLst>
                <a:ext uri="{FF2B5EF4-FFF2-40B4-BE49-F238E27FC236}">
                  <a16:creationId xmlns:a16="http://schemas.microsoft.com/office/drawing/2014/main" id="{D19346D8-11D4-4F5A-9733-7C7436F90B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6" y="736"/>
              <a:ext cx="1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l-GR" altLang="ko-KR" sz="1600">
                  <a:latin typeface="Verdana" panose="020B0604030504040204" pitchFamily="34" charset="0"/>
                  <a:ea typeface="돋움" panose="020B0600000101010101" pitchFamily="50" charset="-127"/>
                </a:rPr>
                <a:t>β</a:t>
              </a:r>
            </a:p>
          </p:txBody>
        </p:sp>
        <p:sp>
          <p:nvSpPr>
            <p:cNvPr id="27660" name="Rectangle 11">
              <a:extLst>
                <a:ext uri="{FF2B5EF4-FFF2-40B4-BE49-F238E27FC236}">
                  <a16:creationId xmlns:a16="http://schemas.microsoft.com/office/drawing/2014/main" id="{D0B5044F-8433-4F7A-95A4-D4C8FDCBE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670"/>
              <a:ext cx="1152" cy="526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600">
                  <a:latin typeface="굴림" panose="020B0600000101010101" pitchFamily="50" charset="-127"/>
                  <a:ea typeface="굴림" panose="020B0600000101010101" pitchFamily="50" charset="-127"/>
                </a:rPr>
                <a:t>문제 </a:t>
              </a:r>
              <a:r>
                <a:rPr lang="en-US" altLang="ko-KR" sz="1600">
                  <a:latin typeface="굴림" panose="020B0600000101010101" pitchFamily="50" charset="-127"/>
                  <a:ea typeface="굴림" panose="020B0600000101010101" pitchFamily="50" charset="-127"/>
                </a:rPr>
                <a:t>L</a:t>
              </a:r>
              <a:r>
                <a:rPr lang="ko-KR" altLang="en-US" sz="1600">
                  <a:latin typeface="굴림" panose="020B0600000101010101" pitchFamily="50" charset="-127"/>
                  <a:ea typeface="굴림" panose="020B0600000101010101" pitchFamily="50" charset="-127"/>
                </a:rPr>
                <a:t>을 푸는 </a:t>
              </a:r>
            </a:p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600">
                  <a:latin typeface="굴림" panose="020B0600000101010101" pitchFamily="50" charset="-127"/>
                  <a:ea typeface="굴림" panose="020B0600000101010101" pitchFamily="50" charset="-127"/>
                </a:rPr>
                <a:t>알고리즘</a:t>
              </a:r>
            </a:p>
          </p:txBody>
        </p:sp>
        <p:sp>
          <p:nvSpPr>
            <p:cNvPr id="27661" name="Line 12">
              <a:extLst>
                <a:ext uri="{FF2B5EF4-FFF2-40B4-BE49-F238E27FC236}">
                  <a16:creationId xmlns:a16="http://schemas.microsoft.com/office/drawing/2014/main" id="{3319ACDE-8B58-4DCD-AEA7-47C6BADBDB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06" y="657"/>
              <a:ext cx="526" cy="2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2" name="Line 13">
              <a:extLst>
                <a:ext uri="{FF2B5EF4-FFF2-40B4-BE49-F238E27FC236}">
                  <a16:creationId xmlns:a16="http://schemas.microsoft.com/office/drawing/2014/main" id="{752C4A57-5ADB-44C3-BF82-2770D0634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0" y="994"/>
              <a:ext cx="543" cy="19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3" name="Text Box 14">
              <a:extLst>
                <a:ext uri="{FF2B5EF4-FFF2-40B4-BE49-F238E27FC236}">
                  <a16:creationId xmlns:a16="http://schemas.microsoft.com/office/drawing/2014/main" id="{BE2F42ED-2B84-45E7-8C6E-3488D4BDB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9" y="547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Verdana" panose="020B0604030504040204" pitchFamily="34" charset="0"/>
                  <a:ea typeface="굴림" panose="020B0600000101010101" pitchFamily="50" charset="-127"/>
                </a:rPr>
                <a:t>Yes</a:t>
              </a:r>
            </a:p>
          </p:txBody>
        </p:sp>
        <p:sp>
          <p:nvSpPr>
            <p:cNvPr id="27664" name="Text Box 15">
              <a:extLst>
                <a:ext uri="{FF2B5EF4-FFF2-40B4-BE49-F238E27FC236}">
                  <a16:creationId xmlns:a16="http://schemas.microsoft.com/office/drawing/2014/main" id="{D8D83B03-7EEA-460E-9607-C4E43C701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1" y="1093"/>
              <a:ext cx="2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Verdana" panose="020B0604030504040204" pitchFamily="34" charset="0"/>
                  <a:ea typeface="굴림" panose="020B0600000101010101" pitchFamily="50" charset="-127"/>
                </a:rPr>
                <a:t>No</a:t>
              </a:r>
            </a:p>
          </p:txBody>
        </p:sp>
        <p:sp>
          <p:nvSpPr>
            <p:cNvPr id="27665" name="Line 16">
              <a:extLst>
                <a:ext uri="{FF2B5EF4-FFF2-40B4-BE49-F238E27FC236}">
                  <a16:creationId xmlns:a16="http://schemas.microsoft.com/office/drawing/2014/main" id="{B89410E0-138C-4884-99F1-644E33FC5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" y="658"/>
              <a:ext cx="598" cy="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6" name="Line 17">
              <a:extLst>
                <a:ext uri="{FF2B5EF4-FFF2-40B4-BE49-F238E27FC236}">
                  <a16:creationId xmlns:a16="http://schemas.microsoft.com/office/drawing/2014/main" id="{300EE549-D3F2-419E-8C12-7AB557B91B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4" y="1183"/>
              <a:ext cx="598" cy="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7" name="Text Box 18">
              <a:extLst>
                <a:ext uri="{FF2B5EF4-FFF2-40B4-BE49-F238E27FC236}">
                  <a16:creationId xmlns:a16="http://schemas.microsoft.com/office/drawing/2014/main" id="{F2487410-3310-4E78-966D-1B5046F1F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4" y="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Verdana" panose="020B0604030504040204" pitchFamily="34" charset="0"/>
                  <a:ea typeface="굴림" panose="020B0600000101010101" pitchFamily="50" charset="-127"/>
                </a:rPr>
                <a:t>Yes</a:t>
              </a:r>
            </a:p>
          </p:txBody>
        </p:sp>
        <p:sp>
          <p:nvSpPr>
            <p:cNvPr id="27668" name="Text Box 19">
              <a:extLst>
                <a:ext uri="{FF2B5EF4-FFF2-40B4-BE49-F238E27FC236}">
                  <a16:creationId xmlns:a16="http://schemas.microsoft.com/office/drawing/2014/main" id="{709488B1-0ABC-4485-855C-D198BA69F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8" y="998"/>
              <a:ext cx="2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Verdana" panose="020B0604030504040204" pitchFamily="34" charset="0"/>
                  <a:ea typeface="굴림" panose="020B0600000101010101" pitchFamily="50" charset="-127"/>
                </a:rPr>
                <a:t>No</a:t>
              </a:r>
            </a:p>
          </p:txBody>
        </p:sp>
        <p:sp>
          <p:nvSpPr>
            <p:cNvPr id="27669" name="Rectangle 20">
              <a:extLst>
                <a:ext uri="{FF2B5EF4-FFF2-40B4-BE49-F238E27FC236}">
                  <a16:creationId xmlns:a16="http://schemas.microsoft.com/office/drawing/2014/main" id="{F51BED6C-67BD-4E4F-8CB1-24A25C3EB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4" y="1451"/>
              <a:ext cx="16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800">
                  <a:latin typeface="굴림" panose="020B0600000101010101" pitchFamily="50" charset="-127"/>
                  <a:ea typeface="굴림" panose="020B0600000101010101" pitchFamily="50" charset="-127"/>
                </a:rPr>
                <a:t>문제 </a:t>
              </a:r>
              <a:r>
                <a:rPr lang="en-US" altLang="ko-KR" sz="1800">
                  <a:latin typeface="굴림" panose="020B0600000101010101" pitchFamily="50" charset="-127"/>
                  <a:ea typeface="굴림" panose="020B0600000101010101" pitchFamily="50" charset="-127"/>
                </a:rPr>
                <a:t>A</a:t>
              </a:r>
              <a:r>
                <a:rPr lang="ko-KR" altLang="en-US" sz="1800">
                  <a:latin typeface="굴림" panose="020B0600000101010101" pitchFamily="50" charset="-127"/>
                  <a:ea typeface="굴림" panose="020B0600000101010101" pitchFamily="50" charset="-127"/>
                </a:rPr>
                <a:t>를 푸는 알고리즘</a:t>
              </a:r>
            </a:p>
          </p:txBody>
        </p:sp>
      </p:grp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1">
            <a:extLst>
              <a:ext uri="{FF2B5EF4-FFF2-40B4-BE49-F238E27FC236}">
                <a16:creationId xmlns:a16="http://schemas.microsoft.com/office/drawing/2014/main" id="{14577294-7BD7-4416-AA23-22A325765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00" y="3860800"/>
            <a:ext cx="77724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Char char="ü"/>
            </a:pPr>
            <a:r>
              <a:rPr kumimoji="0" lang="ko-KR" altLang="en-US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만일 문제 </a:t>
            </a:r>
            <a:r>
              <a:rPr kumimoji="0" lang="en-US" altLang="ko-KR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L</a:t>
            </a:r>
            <a:r>
              <a:rPr kumimoji="0" lang="ko-KR" altLang="en-US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이 쉬운 문제라면 문제 </a:t>
            </a:r>
            <a:r>
              <a:rPr kumimoji="0" lang="en-US" altLang="ko-KR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A</a:t>
            </a:r>
            <a:r>
              <a:rPr kumimoji="0" lang="ko-KR" altLang="en-US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도 쉬운 문제이다</a:t>
            </a:r>
          </a:p>
          <a:p>
            <a:pPr lvl="1">
              <a:buClrTx/>
              <a:buFont typeface="Wingdings" panose="05000000000000000000" pitchFamily="2" charset="2"/>
              <a:buChar char="è"/>
            </a:pPr>
            <a:r>
              <a:rPr kumimoji="0" lang="ko-KR" altLang="en-US" sz="18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그러므로 모든 </a:t>
            </a:r>
            <a:r>
              <a:rPr kumimoji="0" lang="en-US" altLang="ko-KR" sz="18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NP </a:t>
            </a:r>
            <a:r>
              <a:rPr kumimoji="0" lang="ko-KR" altLang="en-US" sz="18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문제도 쉬운 문제이다</a:t>
            </a:r>
          </a:p>
        </p:txBody>
      </p:sp>
      <p:grpSp>
        <p:nvGrpSpPr>
          <p:cNvPr id="29699" name="Group 4">
            <a:extLst>
              <a:ext uri="{FF2B5EF4-FFF2-40B4-BE49-F238E27FC236}">
                <a16:creationId xmlns:a16="http://schemas.microsoft.com/office/drawing/2014/main" id="{E79161EE-E2A3-4851-9DD8-D07900DF6EEE}"/>
              </a:ext>
            </a:extLst>
          </p:cNvPr>
          <p:cNvGrpSpPr>
            <a:grpSpLocks/>
          </p:cNvGrpSpPr>
          <p:nvPr/>
        </p:nvGrpSpPr>
        <p:grpSpPr bwMode="auto">
          <a:xfrm>
            <a:off x="846138" y="1174750"/>
            <a:ext cx="7451725" cy="2065338"/>
            <a:chOff x="247" y="381"/>
            <a:chExt cx="4695" cy="1301"/>
          </a:xfrm>
        </p:grpSpPr>
        <p:sp>
          <p:nvSpPr>
            <p:cNvPr id="29700" name="Rectangle 5">
              <a:extLst>
                <a:ext uri="{FF2B5EF4-FFF2-40B4-BE49-F238E27FC236}">
                  <a16:creationId xmlns:a16="http://schemas.microsoft.com/office/drawing/2014/main" id="{FFE59EF1-DDCC-4AD1-A1EE-A7A560203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" y="381"/>
              <a:ext cx="3690" cy="101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2000">
                <a:latin typeface="Verdan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9701" name="Rectangle 6">
              <a:extLst>
                <a:ext uri="{FF2B5EF4-FFF2-40B4-BE49-F238E27FC236}">
                  <a16:creationId xmlns:a16="http://schemas.microsoft.com/office/drawing/2014/main" id="{DD1F9285-0ED4-4629-8D97-365272B44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" y="676"/>
              <a:ext cx="1152" cy="526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600">
                  <a:latin typeface="굴림" panose="020B0600000101010101" pitchFamily="50" charset="-127"/>
                  <a:ea typeface="굴림" panose="020B0600000101010101" pitchFamily="50" charset="-127"/>
                </a:rPr>
                <a:t>다항식 시간 변환</a:t>
              </a:r>
            </a:p>
          </p:txBody>
        </p:sp>
        <p:sp>
          <p:nvSpPr>
            <p:cNvPr id="29702" name="Rectangle 7">
              <a:extLst>
                <a:ext uri="{FF2B5EF4-FFF2-40B4-BE49-F238E27FC236}">
                  <a16:creationId xmlns:a16="http://schemas.microsoft.com/office/drawing/2014/main" id="{5BA4248A-005B-4E9F-86B3-528607BA8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740"/>
              <a:ext cx="1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l-GR" altLang="ko-KR" sz="1600">
                  <a:latin typeface="Times" panose="02020603050405020304" pitchFamily="18" charset="0"/>
                  <a:ea typeface="굴림" panose="020B0600000101010101" pitchFamily="50" charset="-127"/>
                </a:rPr>
                <a:t>α</a:t>
              </a:r>
            </a:p>
          </p:txBody>
        </p:sp>
        <p:sp>
          <p:nvSpPr>
            <p:cNvPr id="29703" name="Line 8">
              <a:extLst>
                <a:ext uri="{FF2B5EF4-FFF2-40B4-BE49-F238E27FC236}">
                  <a16:creationId xmlns:a16="http://schemas.microsoft.com/office/drawing/2014/main" id="{E16CAE78-F6FA-48E3-A1B8-BED22F8A09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" y="942"/>
              <a:ext cx="598" cy="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04" name="Line 9">
              <a:extLst>
                <a:ext uri="{FF2B5EF4-FFF2-40B4-BE49-F238E27FC236}">
                  <a16:creationId xmlns:a16="http://schemas.microsoft.com/office/drawing/2014/main" id="{85D34689-0CAD-4D2E-860D-9B2C8BAB68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9" y="943"/>
              <a:ext cx="579" cy="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05" name="Text Box 10">
              <a:extLst>
                <a:ext uri="{FF2B5EF4-FFF2-40B4-BE49-F238E27FC236}">
                  <a16:creationId xmlns:a16="http://schemas.microsoft.com/office/drawing/2014/main" id="{8FAD4B0B-2B92-4163-A493-D72D2C616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6" y="736"/>
              <a:ext cx="1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l-GR" altLang="ko-KR" sz="1600">
                  <a:latin typeface="Verdana" panose="020B0604030504040204" pitchFamily="34" charset="0"/>
                  <a:ea typeface="돋움" panose="020B0600000101010101" pitchFamily="50" charset="-127"/>
                </a:rPr>
                <a:t>β</a:t>
              </a:r>
            </a:p>
          </p:txBody>
        </p:sp>
        <p:sp>
          <p:nvSpPr>
            <p:cNvPr id="29706" name="Rectangle 11">
              <a:extLst>
                <a:ext uri="{FF2B5EF4-FFF2-40B4-BE49-F238E27FC236}">
                  <a16:creationId xmlns:a16="http://schemas.microsoft.com/office/drawing/2014/main" id="{9325EA57-0446-4199-AB3C-8CD810B76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670"/>
              <a:ext cx="1152" cy="526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600">
                  <a:latin typeface="굴림" panose="020B0600000101010101" pitchFamily="50" charset="-127"/>
                  <a:ea typeface="굴림" panose="020B0600000101010101" pitchFamily="50" charset="-127"/>
                </a:rPr>
                <a:t>문제 </a:t>
              </a:r>
              <a:r>
                <a:rPr lang="en-US" altLang="ko-KR" sz="1600">
                  <a:latin typeface="굴림" panose="020B0600000101010101" pitchFamily="50" charset="-127"/>
                  <a:ea typeface="굴림" panose="020B0600000101010101" pitchFamily="50" charset="-127"/>
                </a:rPr>
                <a:t>L</a:t>
              </a:r>
              <a:r>
                <a:rPr lang="ko-KR" altLang="en-US" sz="1600">
                  <a:latin typeface="굴림" panose="020B0600000101010101" pitchFamily="50" charset="-127"/>
                  <a:ea typeface="굴림" panose="020B0600000101010101" pitchFamily="50" charset="-127"/>
                </a:rPr>
                <a:t>을 푸는 </a:t>
              </a:r>
            </a:p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600">
                  <a:latin typeface="굴림" panose="020B0600000101010101" pitchFamily="50" charset="-127"/>
                  <a:ea typeface="굴림" panose="020B0600000101010101" pitchFamily="50" charset="-127"/>
                </a:rPr>
                <a:t>알고리즘</a:t>
              </a:r>
            </a:p>
          </p:txBody>
        </p:sp>
        <p:sp>
          <p:nvSpPr>
            <p:cNvPr id="29707" name="Line 12">
              <a:extLst>
                <a:ext uri="{FF2B5EF4-FFF2-40B4-BE49-F238E27FC236}">
                  <a16:creationId xmlns:a16="http://schemas.microsoft.com/office/drawing/2014/main" id="{52B1B36E-D6AB-432A-BE39-AE02217168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06" y="657"/>
              <a:ext cx="526" cy="2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08" name="Line 13">
              <a:extLst>
                <a:ext uri="{FF2B5EF4-FFF2-40B4-BE49-F238E27FC236}">
                  <a16:creationId xmlns:a16="http://schemas.microsoft.com/office/drawing/2014/main" id="{1607CB79-E54D-4210-8AB6-EA6B38792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0" y="994"/>
              <a:ext cx="543" cy="19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09" name="Text Box 14">
              <a:extLst>
                <a:ext uri="{FF2B5EF4-FFF2-40B4-BE49-F238E27FC236}">
                  <a16:creationId xmlns:a16="http://schemas.microsoft.com/office/drawing/2014/main" id="{E9114883-8892-458A-9C65-681AA025E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9" y="547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Verdana" panose="020B0604030504040204" pitchFamily="34" charset="0"/>
                  <a:ea typeface="굴림" panose="020B0600000101010101" pitchFamily="50" charset="-127"/>
                </a:rPr>
                <a:t>Yes</a:t>
              </a:r>
            </a:p>
          </p:txBody>
        </p:sp>
        <p:sp>
          <p:nvSpPr>
            <p:cNvPr id="29710" name="Text Box 15">
              <a:extLst>
                <a:ext uri="{FF2B5EF4-FFF2-40B4-BE49-F238E27FC236}">
                  <a16:creationId xmlns:a16="http://schemas.microsoft.com/office/drawing/2014/main" id="{85EAFC91-C44A-4685-9A80-BA7783839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1" y="1093"/>
              <a:ext cx="2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Verdana" panose="020B0604030504040204" pitchFamily="34" charset="0"/>
                  <a:ea typeface="굴림" panose="020B0600000101010101" pitchFamily="50" charset="-127"/>
                </a:rPr>
                <a:t>No</a:t>
              </a:r>
            </a:p>
          </p:txBody>
        </p:sp>
        <p:sp>
          <p:nvSpPr>
            <p:cNvPr id="29711" name="Line 16">
              <a:extLst>
                <a:ext uri="{FF2B5EF4-FFF2-40B4-BE49-F238E27FC236}">
                  <a16:creationId xmlns:a16="http://schemas.microsoft.com/office/drawing/2014/main" id="{65ED2664-7576-4B7F-B5A1-296382A04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" y="658"/>
              <a:ext cx="598" cy="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12" name="Line 17">
              <a:extLst>
                <a:ext uri="{FF2B5EF4-FFF2-40B4-BE49-F238E27FC236}">
                  <a16:creationId xmlns:a16="http://schemas.microsoft.com/office/drawing/2014/main" id="{2ED6ED8F-C2BA-4C91-BD32-9641EBE285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4" y="1183"/>
              <a:ext cx="598" cy="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13" name="Text Box 18">
              <a:extLst>
                <a:ext uri="{FF2B5EF4-FFF2-40B4-BE49-F238E27FC236}">
                  <a16:creationId xmlns:a16="http://schemas.microsoft.com/office/drawing/2014/main" id="{4219B432-2D29-43FA-B363-81DA95F8B3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4" y="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Verdana" panose="020B0604030504040204" pitchFamily="34" charset="0"/>
                  <a:ea typeface="굴림" panose="020B0600000101010101" pitchFamily="50" charset="-127"/>
                </a:rPr>
                <a:t>Yes</a:t>
              </a:r>
            </a:p>
          </p:txBody>
        </p:sp>
        <p:sp>
          <p:nvSpPr>
            <p:cNvPr id="29714" name="Text Box 19">
              <a:extLst>
                <a:ext uri="{FF2B5EF4-FFF2-40B4-BE49-F238E27FC236}">
                  <a16:creationId xmlns:a16="http://schemas.microsoft.com/office/drawing/2014/main" id="{8E2086D9-9BC9-45D9-8A23-21D00B87A1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8" y="998"/>
              <a:ext cx="2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Verdana" panose="020B0604030504040204" pitchFamily="34" charset="0"/>
                  <a:ea typeface="굴림" panose="020B0600000101010101" pitchFamily="50" charset="-127"/>
                </a:rPr>
                <a:t>No</a:t>
              </a:r>
            </a:p>
          </p:txBody>
        </p:sp>
        <p:sp>
          <p:nvSpPr>
            <p:cNvPr id="29715" name="Rectangle 20">
              <a:extLst>
                <a:ext uri="{FF2B5EF4-FFF2-40B4-BE49-F238E27FC236}">
                  <a16:creationId xmlns:a16="http://schemas.microsoft.com/office/drawing/2014/main" id="{342E908E-6456-4579-8FEE-271202317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4" y="1451"/>
              <a:ext cx="16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800">
                  <a:latin typeface="굴림" panose="020B0600000101010101" pitchFamily="50" charset="-127"/>
                  <a:ea typeface="굴림" panose="020B0600000101010101" pitchFamily="50" charset="-127"/>
                </a:rPr>
                <a:t>문제 </a:t>
              </a:r>
              <a:r>
                <a:rPr lang="en-US" altLang="ko-KR" sz="1800">
                  <a:latin typeface="굴림" panose="020B0600000101010101" pitchFamily="50" charset="-127"/>
                  <a:ea typeface="굴림" panose="020B0600000101010101" pitchFamily="50" charset="-127"/>
                </a:rPr>
                <a:t>A</a:t>
              </a:r>
              <a:r>
                <a:rPr lang="ko-KR" altLang="en-US" sz="1800">
                  <a:latin typeface="굴림" panose="020B0600000101010101" pitchFamily="50" charset="-127"/>
                  <a:ea typeface="굴림" panose="020B0600000101010101" pitchFamily="50" charset="-127"/>
                </a:rPr>
                <a:t>를 푸는 알고리즘</a:t>
              </a:r>
            </a:p>
          </p:txBody>
        </p:sp>
      </p:grp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97932FB-8E3A-407B-8108-A81D26CA4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5175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NP-Hard</a:t>
            </a:r>
            <a:r>
              <a:rPr lang="ko-KR" altLang="en-US">
                <a:ea typeface="굴림" panose="020B0600000101010101" pitchFamily="50" charset="-127"/>
              </a:rPr>
              <a:t> 증명의 예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892183A8-4550-4B5E-B336-03A74139F4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0050" y="1341438"/>
            <a:ext cx="8356600" cy="4319587"/>
          </a:xfrm>
        </p:spPr>
        <p:txBody>
          <a:bodyPr/>
          <a:lstStyle/>
          <a:p>
            <a:pPr>
              <a:defRPr/>
            </a:pPr>
            <a:r>
              <a:rPr lang="ko-KR" altLang="en-US" dirty="0" err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해밀토니안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</a:t>
            </a:r>
            <a:r>
              <a:rPr lang="ko-KR" altLang="en-US" dirty="0" err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싸이클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decision 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문제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: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dirty="0">
                <a:ea typeface="굴림" panose="020B0600000101010101" pitchFamily="50" charset="-127"/>
              </a:rPr>
              <a:t>  -  </a:t>
            </a:r>
            <a:r>
              <a:rPr lang="ko-KR" altLang="en-US" dirty="0">
                <a:ea typeface="굴림" panose="020B0600000101010101" pitchFamily="50" charset="-127"/>
              </a:rPr>
              <a:t>주어진 그래프가 </a:t>
            </a:r>
            <a:r>
              <a:rPr lang="ko-KR" altLang="en-US" dirty="0" err="1">
                <a:ea typeface="굴림" panose="020B0600000101010101" pitchFamily="50" charset="-127"/>
              </a:rPr>
              <a:t>해밀토니안</a:t>
            </a:r>
            <a:r>
              <a:rPr lang="ko-KR" altLang="en-US" dirty="0">
                <a:ea typeface="굴림" panose="020B0600000101010101" pitchFamily="50" charset="-127"/>
              </a:rPr>
              <a:t> 사이클을 가지고 있는가</a:t>
            </a:r>
            <a:r>
              <a:rPr lang="en-US" altLang="ko-KR" dirty="0">
                <a:ea typeface="굴림" panose="020B0600000101010101" pitchFamily="50" charset="-127"/>
              </a:rPr>
              <a:t>?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 =&gt; NP-complete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TSP (Traveling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Salesperson Problem) decision</a:t>
            </a:r>
            <a:r>
              <a:rPr lang="ko-KR" altLang="en-US" dirty="0">
                <a:ea typeface="굴림" panose="020B0600000101010101" pitchFamily="50" charset="-127"/>
              </a:rPr>
              <a:t> 문제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dirty="0">
                <a:ea typeface="굴림" panose="020B0600000101010101" pitchFamily="50" charset="-127"/>
              </a:rPr>
              <a:t>  -  </a:t>
            </a:r>
            <a:r>
              <a:rPr lang="ko-KR" altLang="en-US" dirty="0" err="1">
                <a:ea typeface="굴림" panose="020B0600000101010101" pitchFamily="50" charset="-127"/>
              </a:rPr>
              <a:t>에지에</a:t>
            </a:r>
            <a:r>
              <a:rPr lang="ko-KR" altLang="en-US" dirty="0">
                <a:ea typeface="굴림" panose="020B0600000101010101" pitchFamily="50" charset="-127"/>
              </a:rPr>
              <a:t> 가중치가 있는 그래프와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양수 </a:t>
            </a:r>
            <a:r>
              <a:rPr lang="en-US" altLang="ko-KR" dirty="0">
                <a:ea typeface="굴림" panose="020B0600000101010101" pitchFamily="50" charset="-127"/>
              </a:rPr>
              <a:t>k</a:t>
            </a:r>
            <a:r>
              <a:rPr lang="ko-KR" altLang="en-US" dirty="0">
                <a:ea typeface="굴림" panose="020B0600000101010101" pitchFamily="50" charset="-127"/>
              </a:rPr>
              <a:t>에 대하여</a:t>
            </a:r>
            <a:r>
              <a:rPr lang="en-US" altLang="ko-KR" dirty="0">
                <a:ea typeface="굴림" panose="020B0600000101010101" pitchFamily="50" charset="-127"/>
              </a:rPr>
              <a:t>, </a:t>
            </a:r>
            <a:r>
              <a:rPr lang="ko-KR" altLang="en-US" dirty="0">
                <a:ea typeface="굴림" panose="020B0600000101010101" pitchFamily="50" charset="-127"/>
              </a:rPr>
              <a:t>모든 정점들을 한번씩 방문하면서 길이가 </a:t>
            </a:r>
            <a:r>
              <a:rPr lang="en-US" altLang="ko-KR" dirty="0">
                <a:ea typeface="굴림" panose="020B0600000101010101" pitchFamily="50" charset="-127"/>
              </a:rPr>
              <a:t>k</a:t>
            </a:r>
            <a:r>
              <a:rPr lang="ko-KR" altLang="en-US" dirty="0">
                <a:ea typeface="굴림" panose="020B0600000101010101" pitchFamily="50" charset="-127"/>
              </a:rPr>
              <a:t>이하인 사이클이 있는가</a:t>
            </a:r>
            <a:r>
              <a:rPr lang="en-US" altLang="ko-KR" dirty="0">
                <a:ea typeface="굴림" panose="020B0600000101010101" pitchFamily="50" charset="-127"/>
              </a:rPr>
              <a:t>?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>
            <a:extLst>
              <a:ext uri="{FF2B5EF4-FFF2-40B4-BE49-F238E27FC236}">
                <a16:creationId xmlns:a16="http://schemas.microsoft.com/office/drawing/2014/main" id="{5EC5D26D-A749-4ABB-9D96-C3EFE6EF7A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3100" y="863600"/>
            <a:ext cx="7772400" cy="927100"/>
          </a:xfrm>
        </p:spPr>
        <p:txBody>
          <a:bodyPr/>
          <a:lstStyle/>
          <a:p>
            <a:pPr marL="609600" indent="-609600"/>
            <a:r>
              <a:rPr lang="ko-KR" altLang="en-US" sz="2000">
                <a:ea typeface="굴림" panose="020B0600000101010101" pitchFamily="50" charset="-127"/>
              </a:rPr>
              <a:t>해밀토니안 사이클 문제의 </a:t>
            </a:r>
            <a:r>
              <a:rPr lang="en-US" altLang="ko-KR" sz="2000">
                <a:ea typeface="굴림" panose="020B0600000101010101" pitchFamily="50" charset="-127"/>
              </a:rPr>
              <a:t>instance(</a:t>
            </a:r>
            <a:r>
              <a:rPr lang="ko-KR" altLang="en-US" sz="2000">
                <a:ea typeface="굴림" panose="020B0600000101010101" pitchFamily="50" charset="-127"/>
              </a:rPr>
              <a:t>사례</a:t>
            </a:r>
            <a:r>
              <a:rPr lang="en-US" altLang="ko-KR" sz="2000">
                <a:ea typeface="굴림" panose="020B0600000101010101" pitchFamily="50" charset="-127"/>
              </a:rPr>
              <a:t>) A</a:t>
            </a:r>
            <a:r>
              <a:rPr lang="ko-KR" altLang="en-US" sz="2000">
                <a:ea typeface="굴림" panose="020B0600000101010101" pitchFamily="50" charset="-127"/>
              </a:rPr>
              <a:t>를 아래와 같이 </a:t>
            </a:r>
            <a:r>
              <a:rPr lang="en-US" altLang="ko-KR" sz="2000">
                <a:ea typeface="굴림" panose="020B0600000101010101" pitchFamily="50" charset="-127"/>
              </a:rPr>
              <a:t>TSP </a:t>
            </a:r>
            <a:r>
              <a:rPr lang="ko-KR" altLang="en-US" sz="2000">
                <a:ea typeface="굴림" panose="020B0600000101010101" pitchFamily="50" charset="-127"/>
              </a:rPr>
              <a:t>문제의 </a:t>
            </a:r>
            <a:r>
              <a:rPr lang="en-US" altLang="ko-KR" sz="2000">
                <a:ea typeface="굴림" panose="020B0600000101010101" pitchFamily="50" charset="-127"/>
              </a:rPr>
              <a:t>instance B</a:t>
            </a:r>
            <a:r>
              <a:rPr lang="ko-KR" altLang="en-US" sz="2000">
                <a:ea typeface="굴림" panose="020B0600000101010101" pitchFamily="50" charset="-127"/>
              </a:rPr>
              <a:t>로 다항식 시간에 변환한다</a:t>
            </a:r>
          </a:p>
        </p:txBody>
      </p:sp>
      <p:sp>
        <p:nvSpPr>
          <p:cNvPr id="33795" name="Text Box 23">
            <a:extLst>
              <a:ext uri="{FF2B5EF4-FFF2-40B4-BE49-F238E27FC236}">
                <a16:creationId xmlns:a16="http://schemas.microsoft.com/office/drawing/2014/main" id="{964CBC12-3890-45F4-B5D1-602C385DE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3738" y="1616075"/>
            <a:ext cx="2857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3796" name="Oval 4">
            <a:extLst>
              <a:ext uri="{FF2B5EF4-FFF2-40B4-BE49-F238E27FC236}">
                <a16:creationId xmlns:a16="http://schemas.microsoft.com/office/drawing/2014/main" id="{90672A6E-C7AA-4AC7-98E5-E44566693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163" y="1804988"/>
            <a:ext cx="395287" cy="3762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>
              <a:latin typeface="Bookman" pitchFamily="18" charset="0"/>
              <a:ea typeface="굴림" panose="020B0600000101010101" pitchFamily="50" charset="-127"/>
            </a:endParaRPr>
          </a:p>
        </p:txBody>
      </p:sp>
      <p:sp>
        <p:nvSpPr>
          <p:cNvPr id="33797" name="Oval 5">
            <a:extLst>
              <a:ext uri="{FF2B5EF4-FFF2-40B4-BE49-F238E27FC236}">
                <a16:creationId xmlns:a16="http://schemas.microsoft.com/office/drawing/2014/main" id="{D838DEC0-D1B6-4C82-89DA-681381FBF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163" y="2940050"/>
            <a:ext cx="395287" cy="3794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2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3798" name="Oval 6">
            <a:extLst>
              <a:ext uri="{FF2B5EF4-FFF2-40B4-BE49-F238E27FC236}">
                <a16:creationId xmlns:a16="http://schemas.microsoft.com/office/drawing/2014/main" id="{B14D3968-90E3-4881-8F0A-FAD137436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075" y="1800225"/>
            <a:ext cx="395288" cy="3794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2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3799" name="Oval 7">
            <a:extLst>
              <a:ext uri="{FF2B5EF4-FFF2-40B4-BE49-F238E27FC236}">
                <a16:creationId xmlns:a16="http://schemas.microsoft.com/office/drawing/2014/main" id="{23327DCF-6928-4323-B00C-EB36C9C77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2935288"/>
            <a:ext cx="396875" cy="379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2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3800" name="Line 8">
            <a:extLst>
              <a:ext uri="{FF2B5EF4-FFF2-40B4-BE49-F238E27FC236}">
                <a16:creationId xmlns:a16="http://schemas.microsoft.com/office/drawing/2014/main" id="{68F5EE94-5C5D-434C-B63B-9AB0A5FF2E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0425" y="2181225"/>
            <a:ext cx="9525" cy="7540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01" name="Line 9">
            <a:extLst>
              <a:ext uri="{FF2B5EF4-FFF2-40B4-BE49-F238E27FC236}">
                <a16:creationId xmlns:a16="http://schemas.microsoft.com/office/drawing/2014/main" id="{8494BAB1-4C1F-457B-A1CE-767EC93BDE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6800" y="1974850"/>
            <a:ext cx="9302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02" name="Line 10">
            <a:extLst>
              <a:ext uri="{FF2B5EF4-FFF2-40B4-BE49-F238E27FC236}">
                <a16:creationId xmlns:a16="http://schemas.microsoft.com/office/drawing/2014/main" id="{0F69DA30-38AB-40B0-AEE5-783A8E5B8D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1563" y="3128963"/>
            <a:ext cx="9048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03" name="Line 11">
            <a:extLst>
              <a:ext uri="{FF2B5EF4-FFF2-40B4-BE49-F238E27FC236}">
                <a16:creationId xmlns:a16="http://schemas.microsoft.com/office/drawing/2014/main" id="{82C7545B-94D4-478B-BED5-6A3D2F0440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41550" y="2112963"/>
            <a:ext cx="1074738" cy="8604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04" name="Line 12">
            <a:extLst>
              <a:ext uri="{FF2B5EF4-FFF2-40B4-BE49-F238E27FC236}">
                <a16:creationId xmlns:a16="http://schemas.microsoft.com/office/drawing/2014/main" id="{40576428-7C70-4D32-A25C-F5DEFA31B1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6475" y="2112963"/>
            <a:ext cx="1050925" cy="8604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05" name="Oval 13">
            <a:extLst>
              <a:ext uri="{FF2B5EF4-FFF2-40B4-BE49-F238E27FC236}">
                <a16:creationId xmlns:a16="http://schemas.microsoft.com/office/drawing/2014/main" id="{511F079B-DCDB-4A2A-B6F1-F3204C962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1804988"/>
            <a:ext cx="395288" cy="3762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>
              <a:latin typeface="Bookman" pitchFamily="18" charset="0"/>
              <a:ea typeface="굴림" panose="020B0600000101010101" pitchFamily="50" charset="-127"/>
            </a:endParaRPr>
          </a:p>
        </p:txBody>
      </p:sp>
      <p:sp>
        <p:nvSpPr>
          <p:cNvPr id="33806" name="Oval 14">
            <a:extLst>
              <a:ext uri="{FF2B5EF4-FFF2-40B4-BE49-F238E27FC236}">
                <a16:creationId xmlns:a16="http://schemas.microsoft.com/office/drawing/2014/main" id="{50BC53D0-BC89-4E3D-9C6E-EBFDD51C2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2940050"/>
            <a:ext cx="395288" cy="3794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2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3807" name="Oval 15">
            <a:extLst>
              <a:ext uri="{FF2B5EF4-FFF2-40B4-BE49-F238E27FC236}">
                <a16:creationId xmlns:a16="http://schemas.microsoft.com/office/drawing/2014/main" id="{6AA94BFA-23B3-4B12-B348-88C061BB6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050" y="1800225"/>
            <a:ext cx="396875" cy="3794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2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3808" name="Oval 16">
            <a:extLst>
              <a:ext uri="{FF2B5EF4-FFF2-40B4-BE49-F238E27FC236}">
                <a16:creationId xmlns:a16="http://schemas.microsoft.com/office/drawing/2014/main" id="{DADA0C98-A95F-4E19-9420-8A0E2FD62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288" y="2935288"/>
            <a:ext cx="396875" cy="3794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2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3809" name="Line 17">
            <a:extLst>
              <a:ext uri="{FF2B5EF4-FFF2-40B4-BE49-F238E27FC236}">
                <a16:creationId xmlns:a16="http://schemas.microsoft.com/office/drawing/2014/main" id="{6446937D-6CD4-475B-869C-3E334A113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0363" y="1939925"/>
            <a:ext cx="9302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10" name="Line 18">
            <a:extLst>
              <a:ext uri="{FF2B5EF4-FFF2-40B4-BE49-F238E27FC236}">
                <a16:creationId xmlns:a16="http://schemas.microsoft.com/office/drawing/2014/main" id="{28B41B72-71E9-46E7-827B-04A81F5DD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9088" y="2093913"/>
            <a:ext cx="1050925" cy="8620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11" name="AutoShape 19">
            <a:extLst>
              <a:ext uri="{FF2B5EF4-FFF2-40B4-BE49-F238E27FC236}">
                <a16:creationId xmlns:a16="http://schemas.microsoft.com/office/drawing/2014/main" id="{9F8628B6-D377-4F5D-8500-6C4B6F844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438" y="2405063"/>
            <a:ext cx="369887" cy="357187"/>
          </a:xfrm>
          <a:prstGeom prst="rightArrow">
            <a:avLst>
              <a:gd name="adj1" fmla="val 50000"/>
              <a:gd name="adj2" fmla="val 25889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2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3812" name="Line 20">
            <a:extLst>
              <a:ext uri="{FF2B5EF4-FFF2-40B4-BE49-F238E27FC236}">
                <a16:creationId xmlns:a16="http://schemas.microsoft.com/office/drawing/2014/main" id="{0D6D56CF-3F68-4CCE-9EB7-63C7F5ECA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1288" y="2182813"/>
            <a:ext cx="9525" cy="7540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13" name="Line 21">
            <a:extLst>
              <a:ext uri="{FF2B5EF4-FFF2-40B4-BE49-F238E27FC236}">
                <a16:creationId xmlns:a16="http://schemas.microsoft.com/office/drawing/2014/main" id="{A6E6393B-C363-4407-A3A8-9E5233262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5125" y="3132138"/>
            <a:ext cx="9239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14" name="Line 22">
            <a:extLst>
              <a:ext uri="{FF2B5EF4-FFF2-40B4-BE49-F238E27FC236}">
                <a16:creationId xmlns:a16="http://schemas.microsoft.com/office/drawing/2014/main" id="{FD18955F-655B-482F-936A-FF101B6679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89563" y="2159000"/>
            <a:ext cx="1074737" cy="8604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15" name="Text Box 24">
            <a:extLst>
              <a:ext uri="{FF2B5EF4-FFF2-40B4-BE49-F238E27FC236}">
                <a16:creationId xmlns:a16="http://schemas.microsoft.com/office/drawing/2014/main" id="{A1FEB956-2671-459F-B44E-21CF3F908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3738" y="3109913"/>
            <a:ext cx="2857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3816" name="Text Box 25">
            <a:extLst>
              <a:ext uri="{FF2B5EF4-FFF2-40B4-BE49-F238E27FC236}">
                <a16:creationId xmlns:a16="http://schemas.microsoft.com/office/drawing/2014/main" id="{8A0AF564-8927-409A-B5CE-978F952F3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8538" y="2649538"/>
            <a:ext cx="28575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3817" name="Text Box 26">
            <a:extLst>
              <a:ext uri="{FF2B5EF4-FFF2-40B4-BE49-F238E27FC236}">
                <a16:creationId xmlns:a16="http://schemas.microsoft.com/office/drawing/2014/main" id="{0FE21DC5-4620-4D37-8FC4-6C34AFC3F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513" y="2405063"/>
            <a:ext cx="2857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3818" name="Text Box 27">
            <a:extLst>
              <a:ext uri="{FF2B5EF4-FFF2-40B4-BE49-F238E27FC236}">
                <a16:creationId xmlns:a16="http://schemas.microsoft.com/office/drawing/2014/main" id="{E563048D-3FAE-4D0B-9FB9-2072EEAC5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0600" y="2173288"/>
            <a:ext cx="28575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3819" name="Line 28">
            <a:extLst>
              <a:ext uri="{FF2B5EF4-FFF2-40B4-BE49-F238E27FC236}">
                <a16:creationId xmlns:a16="http://schemas.microsoft.com/office/drawing/2014/main" id="{7B3E7116-A582-4609-828B-89BE62C934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7175" y="2192338"/>
            <a:ext cx="9525" cy="7540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20" name="Text Box 29">
            <a:extLst>
              <a:ext uri="{FF2B5EF4-FFF2-40B4-BE49-F238E27FC236}">
                <a16:creationId xmlns:a16="http://schemas.microsoft.com/office/drawing/2014/main" id="{62C56BF3-EF7A-4AFE-AA83-8FBF5FB77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8600" y="2414588"/>
            <a:ext cx="34766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33821" name="Text Box 30">
            <a:extLst>
              <a:ext uri="{FF2B5EF4-FFF2-40B4-BE49-F238E27FC236}">
                <a16:creationId xmlns:a16="http://schemas.microsoft.com/office/drawing/2014/main" id="{DFD9CFBA-9CA9-4855-88C0-A7B041FF8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3506788"/>
            <a:ext cx="3017837" cy="304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해밀토니안 싸이클 문제의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instance</a:t>
            </a:r>
          </a:p>
        </p:txBody>
      </p:sp>
      <p:sp>
        <p:nvSpPr>
          <p:cNvPr id="33822" name="Text Box 31">
            <a:extLst>
              <a:ext uri="{FF2B5EF4-FFF2-40B4-BE49-F238E27FC236}">
                <a16:creationId xmlns:a16="http://schemas.microsoft.com/office/drawing/2014/main" id="{A6372AF2-5CE5-4500-B4D2-C57A0C767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825" y="3475038"/>
            <a:ext cx="1865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TSP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문제의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instance</a:t>
            </a:r>
          </a:p>
        </p:txBody>
      </p:sp>
      <p:sp>
        <p:nvSpPr>
          <p:cNvPr id="33823" name="Text Box 32">
            <a:extLst>
              <a:ext uri="{FF2B5EF4-FFF2-40B4-BE49-F238E27FC236}">
                <a16:creationId xmlns:a16="http://schemas.microsoft.com/office/drawing/2014/main" id="{E4B5CAD4-2002-41BD-BA0F-0A3F24199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25" y="2114550"/>
            <a:ext cx="5397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변환</a:t>
            </a:r>
          </a:p>
        </p:txBody>
      </p:sp>
      <p:sp>
        <p:nvSpPr>
          <p:cNvPr id="33824" name="Rectangle 33">
            <a:extLst>
              <a:ext uri="{FF2B5EF4-FFF2-40B4-BE49-F238E27FC236}">
                <a16:creationId xmlns:a16="http://schemas.microsoft.com/office/drawing/2014/main" id="{4790B078-8911-4885-BCBF-C2C10E77B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114800"/>
            <a:ext cx="70612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Instance A</a:t>
            </a:r>
            <a:r>
              <a:rPr kumimoji="0" lang="ko-KR" altLang="en-US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가 해밀토니안 사이클을 갖는다 </a:t>
            </a:r>
          </a:p>
          <a:p>
            <a:pPr>
              <a:buClrTx/>
              <a:buSzTx/>
              <a:buFont typeface="Wingdings" panose="05000000000000000000" pitchFamily="2" charset="2"/>
              <a:buChar char="ó"/>
            </a:pPr>
            <a:r>
              <a:rPr kumimoji="0" lang="en-US" altLang="ko-KR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Instance B</a:t>
            </a:r>
            <a:r>
              <a:rPr kumimoji="0" lang="ko-KR" altLang="en-US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가 길이 </a:t>
            </a:r>
            <a:r>
              <a:rPr kumimoji="0" lang="en-US" altLang="ko-KR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4 </a:t>
            </a:r>
            <a:r>
              <a:rPr kumimoji="0" lang="ko-KR" altLang="en-US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이하인 해밀토니안 사이클을 갖는다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kumimoji="0" lang="ko-KR" altLang="en-US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      </a:t>
            </a:r>
            <a:r>
              <a:rPr kumimoji="0" lang="en-US" altLang="ko-KR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kumimoji="0" lang="ko-KR" altLang="en-US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그래프의 크기가 </a:t>
            </a:r>
            <a:r>
              <a:rPr kumimoji="0" lang="en-US" altLang="ko-KR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ko-KR" altLang="en-US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이면 </a:t>
            </a:r>
            <a:r>
              <a:rPr kumimoji="0" lang="en-US" altLang="ko-KR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4 </a:t>
            </a:r>
            <a:r>
              <a:rPr kumimoji="0" lang="ko-KR" altLang="en-US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대신 </a:t>
            </a:r>
            <a:r>
              <a:rPr kumimoji="0" lang="en-US" altLang="ko-KR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n)</a:t>
            </a:r>
          </a:p>
        </p:txBody>
      </p:sp>
      <p:sp>
        <p:nvSpPr>
          <p:cNvPr id="33825" name="Rectangle 34">
            <a:extLst>
              <a:ext uri="{FF2B5EF4-FFF2-40B4-BE49-F238E27FC236}">
                <a16:creationId xmlns:a16="http://schemas.microsoft.com/office/drawing/2014/main" id="{C4DB4D69-F2DF-4D32-9E27-AC3AF4B9A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5295900"/>
            <a:ext cx="6629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Char char="Ø"/>
            </a:pPr>
            <a:r>
              <a:rPr kumimoji="0" lang="ko-KR" altLang="en-US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그러므로 </a:t>
            </a:r>
            <a:r>
              <a:rPr kumimoji="0" lang="en-US" altLang="ko-KR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TSP</a:t>
            </a:r>
            <a:r>
              <a:rPr kumimoji="0" lang="ko-KR" altLang="en-US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는 </a:t>
            </a:r>
            <a:r>
              <a:rPr kumimoji="0" lang="en-US" altLang="ko-KR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NP-Hard</a:t>
            </a:r>
            <a:r>
              <a:rPr kumimoji="0" lang="ko-KR" altLang="en-US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이다</a:t>
            </a:r>
            <a:r>
              <a:rPr kumimoji="0" lang="en-US" altLang="ko-KR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33826" name="Line 36">
            <a:extLst>
              <a:ext uri="{FF2B5EF4-FFF2-40B4-BE49-F238E27FC236}">
                <a16:creationId xmlns:a16="http://schemas.microsoft.com/office/drawing/2014/main" id="{AB676496-CFD6-42D4-B2D3-955E2ADCA2B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48125" y="4802188"/>
            <a:ext cx="2416175" cy="8620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0613" name="Text Box 37">
            <a:extLst>
              <a:ext uri="{FF2B5EF4-FFF2-40B4-BE49-F238E27FC236}">
                <a16:creationId xmlns:a16="http://schemas.microsoft.com/office/drawing/2014/main" id="{C75654F5-CAA1-4B3D-A34E-63D270C87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025" y="5624513"/>
            <a:ext cx="207327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Vertex 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수와 일치</a:t>
            </a:r>
          </a:p>
        </p:txBody>
      </p:sp>
      <p:sp>
        <p:nvSpPr>
          <p:cNvPr id="33828" name="Rectangle 38">
            <a:extLst>
              <a:ext uri="{FF2B5EF4-FFF2-40B4-BE49-F238E27FC236}">
                <a16:creationId xmlns:a16="http://schemas.microsoft.com/office/drawing/2014/main" id="{BE56D136-14FE-4FE4-A2CC-0BF49B873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384800"/>
            <a:ext cx="1651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2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BC470D6-01CA-4380-A3F9-4BB02024E8B1}"/>
                  </a:ext>
                </a:extLst>
              </p14:cNvPr>
              <p14:cNvContentPartPr/>
              <p14:nvPr/>
            </p14:nvContentPartPr>
            <p14:xfrm>
              <a:off x="6487813" y="2206360"/>
              <a:ext cx="496800" cy="6375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BC470D6-01CA-4380-A3F9-4BB02024E8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78813" y="2197360"/>
                <a:ext cx="514440" cy="655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63B4CCA-0391-477D-B140-1257953EF4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-171450"/>
            <a:ext cx="8642350" cy="1143000"/>
          </a:xfrm>
        </p:spPr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직관과 배치되는 </a:t>
            </a:r>
            <a:r>
              <a:rPr lang="en-US" altLang="ko-KR">
                <a:ea typeface="굴림" panose="020B0600000101010101" pitchFamily="50" charset="-127"/>
              </a:rPr>
              <a:t>NP-Complete</a:t>
            </a:r>
            <a:r>
              <a:rPr lang="ko-KR" altLang="en-US">
                <a:ea typeface="굴림" panose="020B0600000101010101" pitchFamily="50" charset="-127"/>
              </a:rPr>
              <a:t> 문제의 예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366C2ED-5316-49FE-86F8-62AF6F0941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492500"/>
          </a:xfrm>
        </p:spPr>
        <p:txBody>
          <a:bodyPr/>
          <a:lstStyle/>
          <a:p>
            <a:r>
              <a:rPr lang="en-US" altLang="ko-KR" sz="2800">
                <a:ea typeface="굴림" panose="020B0600000101010101" pitchFamily="50" charset="-127"/>
              </a:rPr>
              <a:t>Shortest path</a:t>
            </a:r>
          </a:p>
          <a:p>
            <a:pPr lvl="1"/>
            <a:r>
              <a:rPr lang="ko-KR" altLang="en-US">
                <a:ea typeface="굴림" panose="020B0600000101010101" pitchFamily="50" charset="-127"/>
              </a:rPr>
              <a:t>그래프의 정점 </a:t>
            </a:r>
            <a:r>
              <a:rPr lang="en-US" altLang="ko-KR">
                <a:ea typeface="굴림" panose="020B0600000101010101" pitchFamily="50" charset="-127"/>
              </a:rPr>
              <a:t>s</a:t>
            </a:r>
            <a:r>
              <a:rPr lang="ko-KR" altLang="en-US">
                <a:ea typeface="굴림" panose="020B0600000101010101" pitchFamily="50" charset="-127"/>
              </a:rPr>
              <a:t>에서 </a:t>
            </a:r>
            <a:r>
              <a:rPr lang="en-US" altLang="ko-KR">
                <a:ea typeface="굴림" panose="020B0600000101010101" pitchFamily="50" charset="-127"/>
              </a:rPr>
              <a:t>t</a:t>
            </a:r>
            <a:r>
              <a:rPr lang="ko-KR" altLang="en-US">
                <a:ea typeface="굴림" panose="020B0600000101010101" pitchFamily="50" charset="-127"/>
              </a:rPr>
              <a:t>로 가는 </a:t>
            </a:r>
            <a:r>
              <a:rPr lang="en-US" altLang="ko-KR">
                <a:ea typeface="굴림" panose="020B0600000101010101" pitchFamily="50" charset="-127"/>
              </a:rPr>
              <a:t>shortest path</a:t>
            </a:r>
            <a:r>
              <a:rPr lang="ko-KR" altLang="en-US">
                <a:ea typeface="굴림" panose="020B0600000101010101" pitchFamily="50" charset="-127"/>
              </a:rPr>
              <a:t>는 간단히 구할 수 있다</a:t>
            </a:r>
          </a:p>
          <a:p>
            <a:r>
              <a:rPr lang="en-US" altLang="ko-KR" sz="2800">
                <a:ea typeface="굴림" panose="020B0600000101010101" pitchFamily="50" charset="-127"/>
              </a:rPr>
              <a:t>Longest path</a:t>
            </a:r>
          </a:p>
          <a:p>
            <a:pPr lvl="1"/>
            <a:r>
              <a:rPr lang="ko-KR" altLang="en-US">
                <a:ea typeface="굴림" panose="020B0600000101010101" pitchFamily="50" charset="-127"/>
              </a:rPr>
              <a:t>그래프의 정점 </a:t>
            </a:r>
            <a:r>
              <a:rPr lang="en-US" altLang="ko-KR">
                <a:ea typeface="굴림" panose="020B0600000101010101" pitchFamily="50" charset="-127"/>
              </a:rPr>
              <a:t>s</a:t>
            </a:r>
            <a:r>
              <a:rPr lang="ko-KR" altLang="en-US">
                <a:ea typeface="굴림" panose="020B0600000101010101" pitchFamily="50" charset="-127"/>
              </a:rPr>
              <a:t>에서 </a:t>
            </a:r>
            <a:r>
              <a:rPr lang="en-US" altLang="ko-KR">
                <a:ea typeface="굴림" panose="020B0600000101010101" pitchFamily="50" charset="-127"/>
              </a:rPr>
              <a:t>t</a:t>
            </a:r>
            <a:r>
              <a:rPr lang="ko-KR" altLang="en-US">
                <a:ea typeface="굴림" panose="020B0600000101010101" pitchFamily="50" charset="-127"/>
              </a:rPr>
              <a:t>로 가는 </a:t>
            </a:r>
            <a:r>
              <a:rPr lang="en-US" altLang="ko-KR">
                <a:ea typeface="굴림" panose="020B0600000101010101" pitchFamily="50" charset="-127"/>
              </a:rPr>
              <a:t>longest path</a:t>
            </a:r>
            <a:r>
              <a:rPr lang="ko-KR" altLang="en-US">
                <a:ea typeface="굴림" panose="020B0600000101010101" pitchFamily="50" charset="-127"/>
              </a:rPr>
              <a:t>는 간단히 구할 수 없다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NP-hard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924ABED0-776D-43EA-8CC8-643E10F72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5422900"/>
            <a:ext cx="8318500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Char char="ü"/>
            </a:pPr>
            <a:r>
              <a:rPr kumimoji="0" lang="ko-KR" altLang="en-US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얼핏 비슷해 보이지만 위 두 문제의 난이도는 천지차이다</a:t>
            </a:r>
            <a:r>
              <a:rPr kumimoji="0" lang="en-US" altLang="ko-KR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!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     (</a:t>
            </a:r>
            <a:r>
              <a:rPr kumimoji="0" lang="ko-KR" altLang="en-US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지금까지의 연구 결과로는</a:t>
            </a:r>
            <a:r>
              <a:rPr kumimoji="0" lang="en-US" altLang="ko-KR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)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7">
            <a:extLst>
              <a:ext uri="{FF2B5EF4-FFF2-40B4-BE49-F238E27FC236}">
                <a16:creationId xmlns:a16="http://schemas.microsoft.com/office/drawing/2014/main" id="{4BAD11DE-DC97-492B-9A69-88791D039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00" y="990600"/>
            <a:ext cx="77724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Char char="•"/>
            </a:pPr>
            <a:r>
              <a:rPr kumimoji="0" lang="en-US" altLang="ko-KR">
                <a:latin typeface="Times" panose="02020603050405020304" pitchFamily="18" charset="0"/>
                <a:ea typeface="굴림" panose="020B0600000101010101" pitchFamily="50" charset="-127"/>
              </a:rPr>
              <a:t>Longest Path </a:t>
            </a:r>
            <a:r>
              <a:rPr kumimoji="0" lang="ko-KR" altLang="en-US">
                <a:latin typeface="Times" panose="02020603050405020304" pitchFamily="18" charset="0"/>
                <a:ea typeface="굴림" panose="020B0600000101010101" pitchFamily="50" charset="-127"/>
              </a:rPr>
              <a:t>문제</a:t>
            </a:r>
          </a:p>
          <a:p>
            <a:pPr lvl="1">
              <a:buClrTx/>
            </a:pPr>
            <a:r>
              <a:rPr kumimoji="0" lang="ko-KR" altLang="en-US" sz="2000">
                <a:latin typeface="Times" panose="02020603050405020304" pitchFamily="18" charset="0"/>
                <a:ea typeface="굴림" panose="020B0600000101010101" pitchFamily="50" charset="-127"/>
              </a:rPr>
              <a:t>주어진 그래프에서 </a:t>
            </a:r>
            <a:r>
              <a:rPr kumimoji="0" lang="en-US" altLang="ko-KR" sz="2000">
                <a:latin typeface="Times" panose="02020603050405020304" pitchFamily="18" charset="0"/>
                <a:ea typeface="굴림" panose="020B0600000101010101" pitchFamily="50" charset="-127"/>
              </a:rPr>
              <a:t>vertex s</a:t>
            </a:r>
            <a:r>
              <a:rPr kumimoji="0" lang="ko-KR" altLang="en-US" sz="2000">
                <a:latin typeface="Times" panose="02020603050405020304" pitchFamily="18" charset="0"/>
                <a:ea typeface="굴림" panose="020B0600000101010101" pitchFamily="50" charset="-127"/>
              </a:rPr>
              <a:t>에서 </a:t>
            </a:r>
            <a:r>
              <a:rPr kumimoji="0" lang="en-US" altLang="ko-KR" sz="2000">
                <a:latin typeface="Times" panose="02020603050405020304" pitchFamily="18" charset="0"/>
                <a:ea typeface="굴림" panose="020B0600000101010101" pitchFamily="50" charset="-127"/>
              </a:rPr>
              <a:t>t</a:t>
            </a:r>
            <a:r>
              <a:rPr kumimoji="0" lang="ko-KR" altLang="en-US" sz="2000">
                <a:latin typeface="Times" panose="02020603050405020304" pitchFamily="18" charset="0"/>
                <a:ea typeface="굴림" panose="020B0600000101010101" pitchFamily="50" charset="-127"/>
              </a:rPr>
              <a:t>로 가는 길이 </a:t>
            </a:r>
            <a:r>
              <a:rPr kumimoji="0" lang="en-US" altLang="ko-KR" sz="2000">
                <a:latin typeface="Times" panose="02020603050405020304" pitchFamily="18" charset="0"/>
                <a:ea typeface="굴림" panose="020B0600000101010101" pitchFamily="50" charset="-127"/>
              </a:rPr>
              <a:t>k </a:t>
            </a:r>
            <a:r>
              <a:rPr kumimoji="0" lang="ko-KR" altLang="en-US" sz="2000">
                <a:latin typeface="Times" panose="02020603050405020304" pitchFamily="18" charset="0"/>
                <a:ea typeface="굴림" panose="020B0600000101010101" pitchFamily="50" charset="-127"/>
              </a:rPr>
              <a:t>이상인 </a:t>
            </a:r>
            <a:r>
              <a:rPr kumimoji="0" lang="en-US" altLang="ko-KR" sz="2000">
                <a:latin typeface="Times" panose="02020603050405020304" pitchFamily="18" charset="0"/>
                <a:ea typeface="굴림" panose="020B0600000101010101" pitchFamily="50" charset="-127"/>
              </a:rPr>
              <a:t>simple path</a:t>
            </a:r>
            <a:r>
              <a:rPr kumimoji="0" lang="ko-KR" altLang="en-US" sz="2000">
                <a:latin typeface="Times" panose="02020603050405020304" pitchFamily="18" charset="0"/>
                <a:ea typeface="굴림" panose="020B0600000101010101" pitchFamily="50" charset="-127"/>
              </a:rPr>
              <a:t>가 존재하는가</a:t>
            </a:r>
            <a:r>
              <a:rPr kumimoji="0" lang="en-US" altLang="ko-KR" sz="2000">
                <a:latin typeface="Times" panose="02020603050405020304" pitchFamily="18" charset="0"/>
                <a:ea typeface="굴림" panose="020B0600000101010101" pitchFamily="50" charset="-127"/>
              </a:rPr>
              <a:t>?</a:t>
            </a:r>
          </a:p>
          <a:p>
            <a:pPr lvl="1">
              <a:buClrTx/>
            </a:pPr>
            <a:endParaRPr kumimoji="0" lang="en-US" altLang="ko-KR" sz="2000">
              <a:solidFill>
                <a:schemeClr val="tx1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7891" name="Rectangle 38">
            <a:extLst>
              <a:ext uri="{FF2B5EF4-FFF2-40B4-BE49-F238E27FC236}">
                <a16:creationId xmlns:a16="http://schemas.microsoft.com/office/drawing/2014/main" id="{27D91062-944D-4544-8C08-6F2DD2336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2819400"/>
            <a:ext cx="7772400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Char char="•"/>
            </a:pPr>
            <a:r>
              <a:rPr kumimoji="0" lang="ko-KR" altLang="en-US">
                <a:latin typeface="Times" panose="02020603050405020304" pitchFamily="18" charset="0"/>
                <a:ea typeface="굴림" panose="020B0600000101010101" pitchFamily="50" charset="-127"/>
              </a:rPr>
              <a:t>두 점 사이 해밀토니안 경로 문제</a:t>
            </a:r>
          </a:p>
          <a:p>
            <a:pPr lvl="1">
              <a:buClrTx/>
            </a:pPr>
            <a:r>
              <a:rPr kumimoji="0" lang="ko-KR" altLang="en-US" sz="2000">
                <a:latin typeface="Times" panose="02020603050405020304" pitchFamily="18" charset="0"/>
                <a:ea typeface="굴림" panose="020B0600000101010101" pitchFamily="50" charset="-127"/>
              </a:rPr>
              <a:t>주어진 그래프에서 정점 </a:t>
            </a:r>
            <a:r>
              <a:rPr kumimoji="0" lang="en-US" altLang="ko-KR" sz="2000">
                <a:latin typeface="Times" panose="02020603050405020304" pitchFamily="18" charset="0"/>
                <a:ea typeface="굴림" panose="020B0600000101010101" pitchFamily="50" charset="-127"/>
              </a:rPr>
              <a:t>s</a:t>
            </a:r>
            <a:r>
              <a:rPr kumimoji="0" lang="ko-KR" altLang="en-US" sz="2000">
                <a:latin typeface="Times" panose="02020603050405020304" pitchFamily="18" charset="0"/>
                <a:ea typeface="굴림" panose="020B0600000101010101" pitchFamily="50" charset="-127"/>
              </a:rPr>
              <a:t>에서 </a:t>
            </a:r>
            <a:r>
              <a:rPr kumimoji="0" lang="en-US" altLang="ko-KR" sz="2000">
                <a:latin typeface="Times" panose="02020603050405020304" pitchFamily="18" charset="0"/>
                <a:ea typeface="굴림" panose="020B0600000101010101" pitchFamily="50" charset="-127"/>
              </a:rPr>
              <a:t>t</a:t>
            </a:r>
            <a:r>
              <a:rPr kumimoji="0" lang="ko-KR" altLang="en-US" sz="2000">
                <a:latin typeface="Times" panose="02020603050405020304" pitchFamily="18" charset="0"/>
                <a:ea typeface="굴림" panose="020B0600000101010101" pitchFamily="50" charset="-127"/>
              </a:rPr>
              <a:t>에 이르는 해밀토니안 경로가 존재하는가</a:t>
            </a:r>
            <a:r>
              <a:rPr kumimoji="0" lang="en-US" altLang="ko-KR" sz="2000">
                <a:latin typeface="Times" panose="02020603050405020304" pitchFamily="18" charset="0"/>
                <a:ea typeface="굴림" panose="020B0600000101010101" pitchFamily="50" charset="-127"/>
              </a:rPr>
              <a:t>?</a:t>
            </a:r>
          </a:p>
          <a:p>
            <a:pPr lvl="1">
              <a:buClrTx/>
            </a:pPr>
            <a:r>
              <a:rPr kumimoji="0" lang="en-US" altLang="ko-KR" sz="2000">
                <a:latin typeface="Times" panose="02020603050405020304" pitchFamily="18" charset="0"/>
                <a:ea typeface="굴림" panose="020B0600000101010101" pitchFamily="50" charset="-127"/>
              </a:rPr>
              <a:t>NP-Complete</a:t>
            </a:r>
            <a:r>
              <a:rPr kumimoji="0" lang="ko-KR" altLang="en-US" sz="2000">
                <a:latin typeface="Times" panose="02020603050405020304" pitchFamily="18" charset="0"/>
                <a:ea typeface="굴림" panose="020B0600000101010101" pitchFamily="50" charset="-127"/>
              </a:rPr>
              <a:t>이라고 알려져 있음</a:t>
            </a:r>
          </a:p>
          <a:p>
            <a:pPr lvl="1">
              <a:buClrTx/>
            </a:pPr>
            <a:endParaRPr kumimoji="0" lang="en-US" altLang="ko-KR" sz="2000">
              <a:solidFill>
                <a:schemeClr val="tx1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42">
            <a:extLst>
              <a:ext uri="{FF2B5EF4-FFF2-40B4-BE49-F238E27FC236}">
                <a16:creationId xmlns:a16="http://schemas.microsoft.com/office/drawing/2014/main" id="{DE510C53-C5EC-4703-A90F-7DB677239135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1898650"/>
            <a:ext cx="7010400" cy="2049463"/>
            <a:chOff x="370" y="1180"/>
            <a:chExt cx="5040" cy="1513"/>
          </a:xfrm>
        </p:grpSpPr>
        <p:sp>
          <p:nvSpPr>
            <p:cNvPr id="39944" name="Oval 4">
              <a:extLst>
                <a:ext uri="{FF2B5EF4-FFF2-40B4-BE49-F238E27FC236}">
                  <a16:creationId xmlns:a16="http://schemas.microsoft.com/office/drawing/2014/main" id="{2399DFD9-BB69-4AC6-B088-23BD91A57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" y="1226"/>
              <a:ext cx="278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200">
                <a:latin typeface="Bookman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9945" name="Oval 5">
              <a:extLst>
                <a:ext uri="{FF2B5EF4-FFF2-40B4-BE49-F238E27FC236}">
                  <a16:creationId xmlns:a16="http://schemas.microsoft.com/office/drawing/2014/main" id="{8CF72D39-F26C-41AA-AF80-19EEA4088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" y="2047"/>
              <a:ext cx="278" cy="27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2000">
                <a:latin typeface="Verdan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9946" name="Oval 6">
              <a:extLst>
                <a:ext uri="{FF2B5EF4-FFF2-40B4-BE49-F238E27FC236}">
                  <a16:creationId xmlns:a16="http://schemas.microsoft.com/office/drawing/2014/main" id="{54832265-ADD5-4E37-A587-0ECFEB959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" y="1222"/>
              <a:ext cx="278" cy="27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2000">
                <a:latin typeface="Verdan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9947" name="Oval 7">
              <a:extLst>
                <a:ext uri="{FF2B5EF4-FFF2-40B4-BE49-F238E27FC236}">
                  <a16:creationId xmlns:a16="http://schemas.microsoft.com/office/drawing/2014/main" id="{095B107D-4267-4277-956D-25C158609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2043"/>
              <a:ext cx="279" cy="27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2000">
                <a:latin typeface="Verdan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9948" name="Line 8">
              <a:extLst>
                <a:ext uri="{FF2B5EF4-FFF2-40B4-BE49-F238E27FC236}">
                  <a16:creationId xmlns:a16="http://schemas.microsoft.com/office/drawing/2014/main" id="{1B467809-41F7-467A-B164-2A2068857C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" y="1498"/>
              <a:ext cx="7" cy="54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949" name="Line 9">
              <a:extLst>
                <a:ext uri="{FF2B5EF4-FFF2-40B4-BE49-F238E27FC236}">
                  <a16:creationId xmlns:a16="http://schemas.microsoft.com/office/drawing/2014/main" id="{7B80AC94-ED55-4A8E-B9E1-C4CA5C13F2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" y="1348"/>
              <a:ext cx="65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950" name="Line 10">
              <a:extLst>
                <a:ext uri="{FF2B5EF4-FFF2-40B4-BE49-F238E27FC236}">
                  <a16:creationId xmlns:a16="http://schemas.microsoft.com/office/drawing/2014/main" id="{5FA8EAC3-D295-4ACC-8842-CB6B7B55A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1" y="2183"/>
              <a:ext cx="63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951" name="Line 11">
              <a:extLst>
                <a:ext uri="{FF2B5EF4-FFF2-40B4-BE49-F238E27FC236}">
                  <a16:creationId xmlns:a16="http://schemas.microsoft.com/office/drawing/2014/main" id="{B0B2B142-4A61-4621-967E-E2DD9BEEB9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1" y="1448"/>
              <a:ext cx="755" cy="62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952" name="Line 12">
              <a:extLst>
                <a:ext uri="{FF2B5EF4-FFF2-40B4-BE49-F238E27FC236}">
                  <a16:creationId xmlns:a16="http://schemas.microsoft.com/office/drawing/2014/main" id="{DAF472FE-C12F-4AA5-8C66-EB206642B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3" y="1455"/>
              <a:ext cx="731" cy="6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953" name="AutoShape 13">
              <a:extLst>
                <a:ext uri="{FF2B5EF4-FFF2-40B4-BE49-F238E27FC236}">
                  <a16:creationId xmlns:a16="http://schemas.microsoft.com/office/drawing/2014/main" id="{90D89513-A093-4988-A81E-3AE6D1931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" y="1659"/>
              <a:ext cx="260" cy="259"/>
            </a:xfrm>
            <a:prstGeom prst="rightArrow">
              <a:avLst>
                <a:gd name="adj1" fmla="val 50000"/>
                <a:gd name="adj2" fmla="val 2509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2000">
                <a:latin typeface="Verdan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9954" name="Text Box 14">
              <a:extLst>
                <a:ext uri="{FF2B5EF4-FFF2-40B4-BE49-F238E27FC236}">
                  <a16:creationId xmlns:a16="http://schemas.microsoft.com/office/drawing/2014/main" id="{F70647D7-9A42-453E-B8DE-56075EC80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" y="2422"/>
              <a:ext cx="2522" cy="2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굴림" panose="020B0600000101010101" pitchFamily="50" charset="-127"/>
                  <a:ea typeface="굴림" panose="020B0600000101010101" pitchFamily="50" charset="-127"/>
                </a:rPr>
                <a:t>HAM-PATH</a:t>
              </a:r>
              <a:r>
                <a:rPr lang="en-US" altLang="ko-KR" sz="1800">
                  <a:latin typeface="굴림" panose="020B0600000101010101" pitchFamily="50" charset="-127"/>
                  <a:ea typeface="굴림" panose="020B0600000101010101" pitchFamily="50" charset="-127"/>
                </a:rPr>
                <a:t>-</a:t>
              </a:r>
              <a:r>
                <a:rPr lang="en-US" altLang="ko-KR" sz="1400">
                  <a:latin typeface="굴림" panose="020B0600000101010101" pitchFamily="50" charset="-127"/>
                  <a:ea typeface="굴림" panose="020B0600000101010101" pitchFamily="50" charset="-127"/>
                </a:rPr>
                <a:t>2-POINTS</a:t>
              </a:r>
              <a:r>
                <a:rPr lang="en-US" altLang="ko-KR" sz="1800"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lang="ko-KR" altLang="en-US" sz="1400">
                  <a:latin typeface="굴림" panose="020B0600000101010101" pitchFamily="50" charset="-127"/>
                  <a:ea typeface="굴림" panose="020B0600000101010101" pitchFamily="50" charset="-127"/>
                </a:rPr>
                <a:t>문제의 </a:t>
              </a:r>
              <a:r>
                <a:rPr lang="en-US" altLang="ko-KR" sz="1400">
                  <a:latin typeface="굴림" panose="020B0600000101010101" pitchFamily="50" charset="-127"/>
                  <a:ea typeface="굴림" panose="020B0600000101010101" pitchFamily="50" charset="-127"/>
                </a:rPr>
                <a:t>instance</a:t>
              </a:r>
            </a:p>
          </p:txBody>
        </p:sp>
        <p:sp>
          <p:nvSpPr>
            <p:cNvPr id="39955" name="Text Box 15">
              <a:extLst>
                <a:ext uri="{FF2B5EF4-FFF2-40B4-BE49-F238E27FC236}">
                  <a16:creationId xmlns:a16="http://schemas.microsoft.com/office/drawing/2014/main" id="{CCA21CAE-1FDE-4C0E-98CA-5EF84090E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4" y="2456"/>
              <a:ext cx="2106" cy="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굴림" panose="020B0600000101010101" pitchFamily="50" charset="-127"/>
                  <a:ea typeface="굴림" panose="020B0600000101010101" pitchFamily="50" charset="-127"/>
                </a:rPr>
                <a:t>LONGEST-PATH </a:t>
              </a:r>
              <a:r>
                <a:rPr lang="ko-KR" altLang="en-US" sz="1400">
                  <a:latin typeface="굴림" panose="020B0600000101010101" pitchFamily="50" charset="-127"/>
                  <a:ea typeface="굴림" panose="020B0600000101010101" pitchFamily="50" charset="-127"/>
                </a:rPr>
                <a:t>문제의 </a:t>
              </a:r>
              <a:r>
                <a:rPr lang="en-US" altLang="ko-KR" sz="1400">
                  <a:latin typeface="굴림" panose="020B0600000101010101" pitchFamily="50" charset="-127"/>
                  <a:ea typeface="굴림" panose="020B0600000101010101" pitchFamily="50" charset="-127"/>
                </a:rPr>
                <a:t>instance</a:t>
              </a:r>
            </a:p>
          </p:txBody>
        </p:sp>
        <p:sp>
          <p:nvSpPr>
            <p:cNvPr id="39956" name="Text Box 16">
              <a:extLst>
                <a:ext uri="{FF2B5EF4-FFF2-40B4-BE49-F238E27FC236}">
                  <a16:creationId xmlns:a16="http://schemas.microsoft.com/office/drawing/2014/main" id="{5A3D8BD5-B8EB-4D70-8115-8BE16DA99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6" y="1450"/>
              <a:ext cx="388" cy="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>
                  <a:latin typeface="굴림" panose="020B0600000101010101" pitchFamily="50" charset="-127"/>
                  <a:ea typeface="굴림" panose="020B0600000101010101" pitchFamily="50" charset="-127"/>
                </a:rPr>
                <a:t>변환</a:t>
              </a:r>
            </a:p>
          </p:txBody>
        </p:sp>
        <p:sp>
          <p:nvSpPr>
            <p:cNvPr id="39957" name="Oval 17">
              <a:extLst>
                <a:ext uri="{FF2B5EF4-FFF2-40B4-BE49-F238E27FC236}">
                  <a16:creationId xmlns:a16="http://schemas.microsoft.com/office/drawing/2014/main" id="{68A69887-B29F-45F0-8252-44E97DDA0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1603"/>
              <a:ext cx="279" cy="27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2000">
                <a:latin typeface="Verdan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9958" name="Line 18">
              <a:extLst>
                <a:ext uri="{FF2B5EF4-FFF2-40B4-BE49-F238E27FC236}">
                  <a16:creationId xmlns:a16="http://schemas.microsoft.com/office/drawing/2014/main" id="{35A6912F-B1B4-4F71-BA6C-D5DD0E1FD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3" y="1399"/>
              <a:ext cx="461" cy="26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959" name="Line 19">
              <a:extLst>
                <a:ext uri="{FF2B5EF4-FFF2-40B4-BE49-F238E27FC236}">
                  <a16:creationId xmlns:a16="http://schemas.microsoft.com/office/drawing/2014/main" id="{E765D154-A13B-4227-88BC-1BF0DD0FF0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2" y="1812"/>
              <a:ext cx="475" cy="30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960" name="Oval 20">
              <a:extLst>
                <a:ext uri="{FF2B5EF4-FFF2-40B4-BE49-F238E27FC236}">
                  <a16:creationId xmlns:a16="http://schemas.microsoft.com/office/drawing/2014/main" id="{FCA3120D-49BB-4D31-AA15-CA2533C7E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" y="1220"/>
              <a:ext cx="278" cy="2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200">
                <a:latin typeface="Bookman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9961" name="Oval 21">
              <a:extLst>
                <a:ext uri="{FF2B5EF4-FFF2-40B4-BE49-F238E27FC236}">
                  <a16:creationId xmlns:a16="http://schemas.microsoft.com/office/drawing/2014/main" id="{F89F7C86-7C4F-4B06-998F-88303C1FB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" y="2041"/>
              <a:ext cx="278" cy="27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2000">
                <a:latin typeface="Verdan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9962" name="Oval 22">
              <a:extLst>
                <a:ext uri="{FF2B5EF4-FFF2-40B4-BE49-F238E27FC236}">
                  <a16:creationId xmlns:a16="http://schemas.microsoft.com/office/drawing/2014/main" id="{695F3F03-F7B6-4C0F-B28D-C9BACB1B0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4" y="1216"/>
              <a:ext cx="278" cy="27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2000">
                <a:latin typeface="Verdan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9963" name="Oval 23">
              <a:extLst>
                <a:ext uri="{FF2B5EF4-FFF2-40B4-BE49-F238E27FC236}">
                  <a16:creationId xmlns:a16="http://schemas.microsoft.com/office/drawing/2014/main" id="{7653AB3C-584F-4C9F-8C92-DF227376E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2037"/>
              <a:ext cx="279" cy="27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2000">
                <a:latin typeface="Verdan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9964" name="Line 24">
              <a:extLst>
                <a:ext uri="{FF2B5EF4-FFF2-40B4-BE49-F238E27FC236}">
                  <a16:creationId xmlns:a16="http://schemas.microsoft.com/office/drawing/2014/main" id="{B834314B-0935-4BAB-9BF9-38A54ADDDB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6" y="1492"/>
              <a:ext cx="7" cy="54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965" name="Line 25">
              <a:extLst>
                <a:ext uri="{FF2B5EF4-FFF2-40B4-BE49-F238E27FC236}">
                  <a16:creationId xmlns:a16="http://schemas.microsoft.com/office/drawing/2014/main" id="{61D1121B-0A49-4E04-8F0F-8DE97099EE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1" y="1342"/>
              <a:ext cx="65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966" name="Line 26">
              <a:extLst>
                <a:ext uri="{FF2B5EF4-FFF2-40B4-BE49-F238E27FC236}">
                  <a16:creationId xmlns:a16="http://schemas.microsoft.com/office/drawing/2014/main" id="{92301758-9F4F-43D3-ADC5-91A600323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177"/>
              <a:ext cx="63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967" name="Line 27">
              <a:extLst>
                <a:ext uri="{FF2B5EF4-FFF2-40B4-BE49-F238E27FC236}">
                  <a16:creationId xmlns:a16="http://schemas.microsoft.com/office/drawing/2014/main" id="{5C91E390-ACAD-431C-9A33-1028901D5C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34" y="1442"/>
              <a:ext cx="755" cy="62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968" name="Line 28">
              <a:extLst>
                <a:ext uri="{FF2B5EF4-FFF2-40B4-BE49-F238E27FC236}">
                  <a16:creationId xmlns:a16="http://schemas.microsoft.com/office/drawing/2014/main" id="{3F7E4D2F-9030-474C-827C-725AF553A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6" y="1449"/>
              <a:ext cx="731" cy="6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969" name="Oval 29">
              <a:extLst>
                <a:ext uri="{FF2B5EF4-FFF2-40B4-BE49-F238E27FC236}">
                  <a16:creationId xmlns:a16="http://schemas.microsoft.com/office/drawing/2014/main" id="{E729AC5B-B4AE-4AA7-A860-2AB1EA8C8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0" y="1597"/>
              <a:ext cx="279" cy="27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2000">
                <a:latin typeface="Verdan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9970" name="Line 30">
              <a:extLst>
                <a:ext uri="{FF2B5EF4-FFF2-40B4-BE49-F238E27FC236}">
                  <a16:creationId xmlns:a16="http://schemas.microsoft.com/office/drawing/2014/main" id="{267C5806-3AF9-47B6-B1A3-AF51B4A4E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6" y="1393"/>
              <a:ext cx="461" cy="26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971" name="Line 31">
              <a:extLst>
                <a:ext uri="{FF2B5EF4-FFF2-40B4-BE49-F238E27FC236}">
                  <a16:creationId xmlns:a16="http://schemas.microsoft.com/office/drawing/2014/main" id="{1B3CE50F-C9C7-4211-AF59-792ED1F28A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5" y="1806"/>
              <a:ext cx="475" cy="30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972" name="Text Box 32">
              <a:extLst>
                <a:ext uri="{FF2B5EF4-FFF2-40B4-BE49-F238E27FC236}">
                  <a16:creationId xmlns:a16="http://schemas.microsoft.com/office/drawing/2014/main" id="{50914BA5-213A-417A-BA31-B37DBB4A3F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5" y="1686"/>
              <a:ext cx="197" cy="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Bookman" pitchFamily="18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39973" name="Text Box 33">
              <a:extLst>
                <a:ext uri="{FF2B5EF4-FFF2-40B4-BE49-F238E27FC236}">
                  <a16:creationId xmlns:a16="http://schemas.microsoft.com/office/drawing/2014/main" id="{9C514FD0-E17B-495A-BC50-E910E18F4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5" y="2155"/>
              <a:ext cx="196" cy="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Bookman" pitchFamily="18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39974" name="Text Box 34">
              <a:extLst>
                <a:ext uri="{FF2B5EF4-FFF2-40B4-BE49-F238E27FC236}">
                  <a16:creationId xmlns:a16="http://schemas.microsoft.com/office/drawing/2014/main" id="{14483082-D5E9-4D57-BEA4-E38914BB7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8" y="1180"/>
              <a:ext cx="196" cy="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Bookman" pitchFamily="18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39975" name="Text Box 35">
              <a:extLst>
                <a:ext uri="{FF2B5EF4-FFF2-40B4-BE49-F238E27FC236}">
                  <a16:creationId xmlns:a16="http://schemas.microsoft.com/office/drawing/2014/main" id="{01CBCFE8-EBD2-42EF-ADFE-B8AA79079B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3" y="1510"/>
              <a:ext cx="196" cy="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Bookman" pitchFamily="18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39976" name="Text Box 36">
              <a:extLst>
                <a:ext uri="{FF2B5EF4-FFF2-40B4-BE49-F238E27FC236}">
                  <a16:creationId xmlns:a16="http://schemas.microsoft.com/office/drawing/2014/main" id="{5CCAB811-853B-47C0-956B-FEB883EDC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10"/>
              <a:ext cx="197" cy="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Bookman" pitchFamily="18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39977" name="Text Box 37">
              <a:extLst>
                <a:ext uri="{FF2B5EF4-FFF2-40B4-BE49-F238E27FC236}">
                  <a16:creationId xmlns:a16="http://schemas.microsoft.com/office/drawing/2014/main" id="{81CD55C5-52FC-40A8-B4FB-5C808A1B31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1" y="1344"/>
              <a:ext cx="196" cy="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Bookman" pitchFamily="18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39978" name="Text Box 38">
              <a:extLst>
                <a:ext uri="{FF2B5EF4-FFF2-40B4-BE49-F238E27FC236}">
                  <a16:creationId xmlns:a16="http://schemas.microsoft.com/office/drawing/2014/main" id="{F93185ED-FC6B-480A-AE67-71AAA13A1E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2" y="1791"/>
              <a:ext cx="196" cy="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Bookman" pitchFamily="18" charset="0"/>
                  <a:ea typeface="굴림" panose="020B0600000101010101" pitchFamily="50" charset="-127"/>
                </a:rPr>
                <a:t>1</a:t>
              </a:r>
            </a:p>
          </p:txBody>
        </p:sp>
      </p:grpSp>
      <p:sp>
        <p:nvSpPr>
          <p:cNvPr id="39939" name="Rectangle 39">
            <a:extLst>
              <a:ext uri="{FF2B5EF4-FFF2-40B4-BE49-F238E27FC236}">
                <a16:creationId xmlns:a16="http://schemas.microsoft.com/office/drawing/2014/main" id="{FB51A931-A837-42C2-96E4-452BC919A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39800"/>
            <a:ext cx="77724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Char char="•"/>
            </a:pPr>
            <a:r>
              <a:rPr kumimoji="0" lang="ko-KR" altLang="en-US">
                <a:latin typeface="Times" panose="02020603050405020304" pitchFamily="18" charset="0"/>
                <a:ea typeface="굴림" panose="020B0600000101010101" pitchFamily="50" charset="-127"/>
              </a:rPr>
              <a:t>두 점 사이 해밀토니안 경로 문제의 </a:t>
            </a:r>
            <a:r>
              <a:rPr kumimoji="0" lang="en-US" altLang="ko-KR">
                <a:latin typeface="Times" panose="02020603050405020304" pitchFamily="18" charset="0"/>
                <a:ea typeface="굴림" panose="020B0600000101010101" pitchFamily="50" charset="-127"/>
              </a:rPr>
              <a:t>instance A</a:t>
            </a:r>
            <a:r>
              <a:rPr kumimoji="0" lang="ko-KR" altLang="en-US">
                <a:latin typeface="Times" panose="02020603050405020304" pitchFamily="18" charset="0"/>
                <a:ea typeface="굴림" panose="020B0600000101010101" pitchFamily="50" charset="-127"/>
              </a:rPr>
              <a:t>로부터 </a:t>
            </a:r>
            <a:r>
              <a:rPr kumimoji="0" lang="en-US" altLang="ko-KR">
                <a:latin typeface="Times" panose="02020603050405020304" pitchFamily="18" charset="0"/>
                <a:ea typeface="굴림" panose="020B0600000101010101" pitchFamily="50" charset="-127"/>
              </a:rPr>
              <a:t>Longest Path </a:t>
            </a:r>
            <a:r>
              <a:rPr kumimoji="0" lang="ko-KR" altLang="en-US">
                <a:latin typeface="Times" panose="02020603050405020304" pitchFamily="18" charset="0"/>
                <a:ea typeface="굴림" panose="020B0600000101010101" pitchFamily="50" charset="-127"/>
              </a:rPr>
              <a:t>문제의 </a:t>
            </a:r>
            <a:r>
              <a:rPr kumimoji="0" lang="en-US" altLang="ko-KR">
                <a:latin typeface="Times" panose="02020603050405020304" pitchFamily="18" charset="0"/>
                <a:ea typeface="굴림" panose="020B0600000101010101" pitchFamily="50" charset="-127"/>
              </a:rPr>
              <a:t>instance B</a:t>
            </a:r>
            <a:r>
              <a:rPr kumimoji="0" lang="ko-KR" altLang="en-US">
                <a:latin typeface="Times" panose="02020603050405020304" pitchFamily="18" charset="0"/>
                <a:ea typeface="굴림" panose="020B0600000101010101" pitchFamily="50" charset="-127"/>
              </a:rPr>
              <a:t>로 다항식 시간 </a:t>
            </a:r>
            <a:r>
              <a:rPr kumimoji="0" lang="ko-KR" altLang="en-US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변환</a:t>
            </a:r>
            <a:endParaRPr kumimoji="0" lang="en-US" altLang="ko-KR">
              <a:solidFill>
                <a:schemeClr val="tx1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9940" name="Rectangle 40">
            <a:extLst>
              <a:ext uri="{FF2B5EF4-FFF2-40B4-BE49-F238E27FC236}">
                <a16:creationId xmlns:a16="http://schemas.microsoft.com/office/drawing/2014/main" id="{9E4043AB-65B6-4A05-88F7-D083A107E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00" y="4191000"/>
            <a:ext cx="68072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ko-KR" sz="18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Instance A</a:t>
            </a:r>
            <a:r>
              <a:rPr kumimoji="0" lang="ko-KR" altLang="en-US" sz="18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가 두 점 </a:t>
            </a:r>
            <a:r>
              <a:rPr kumimoji="0" lang="en-US" altLang="ko-KR" sz="18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s</a:t>
            </a:r>
            <a:r>
              <a:rPr kumimoji="0" lang="ko-KR" altLang="en-US" sz="18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와 </a:t>
            </a:r>
            <a:r>
              <a:rPr kumimoji="0" lang="en-US" altLang="ko-KR" sz="18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t</a:t>
            </a:r>
            <a:r>
              <a:rPr kumimoji="0" lang="ko-KR" altLang="en-US" sz="18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사이에 해밀토니안 경로를 갖는다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kumimoji="0" lang="ko-KR" altLang="en-US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  <a:sym typeface="Wingdings" panose="05000000000000000000" pitchFamily="2" charset="2"/>
              </a:rPr>
              <a:t></a:t>
            </a:r>
            <a:r>
              <a:rPr kumimoji="0" lang="ko-KR" altLang="en-US" sz="18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  <a:sym typeface="Wingdings" panose="05000000000000000000" pitchFamily="2" charset="2"/>
              </a:rPr>
              <a:t> </a:t>
            </a:r>
            <a:r>
              <a:rPr kumimoji="0" lang="en-US" altLang="ko-KR" sz="18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Instance B</a:t>
            </a:r>
            <a:r>
              <a:rPr kumimoji="0" lang="ko-KR" altLang="en-US" sz="18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가 두 점 </a:t>
            </a:r>
            <a:r>
              <a:rPr kumimoji="0" lang="en-US" altLang="ko-KR" sz="18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s</a:t>
            </a:r>
            <a:r>
              <a:rPr kumimoji="0" lang="ko-KR" altLang="en-US" sz="18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와 </a:t>
            </a:r>
            <a:r>
              <a:rPr kumimoji="0" lang="en-US" altLang="ko-KR" sz="18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t </a:t>
            </a:r>
            <a:r>
              <a:rPr kumimoji="0" lang="ko-KR" altLang="en-US" sz="18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사이에 길이 </a:t>
            </a:r>
            <a:r>
              <a:rPr kumimoji="0" lang="en-US" altLang="ko-KR" sz="18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4 </a:t>
            </a:r>
            <a:r>
              <a:rPr kumimoji="0" lang="ko-KR" altLang="en-US" sz="18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이상인 </a:t>
            </a:r>
            <a:r>
              <a:rPr kumimoji="0" lang="en-US" altLang="ko-KR" sz="18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kumimoji="0" lang="ko-KR" altLang="en-US" sz="18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사실은 정확히 </a:t>
            </a:r>
            <a:r>
              <a:rPr kumimoji="0" lang="en-US" altLang="ko-KR" sz="18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4) </a:t>
            </a:r>
            <a:r>
              <a:rPr kumimoji="0" lang="ko-KR" altLang="en-US" sz="18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단순 경로를 갖는다 </a:t>
            </a:r>
            <a:r>
              <a:rPr kumimoji="0" lang="en-US" altLang="ko-KR" sz="18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kumimoji="0" lang="ko-KR" altLang="en-US" sz="18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그래프의 크기가 </a:t>
            </a:r>
            <a:r>
              <a:rPr kumimoji="0" lang="en-US" altLang="ko-KR" sz="18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ko-KR" altLang="en-US" sz="18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이면 </a:t>
            </a:r>
            <a:r>
              <a:rPr kumimoji="0" lang="en-US" altLang="ko-KR" sz="18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4 </a:t>
            </a:r>
            <a:r>
              <a:rPr kumimoji="0" lang="ko-KR" altLang="en-US" sz="18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대신 </a:t>
            </a:r>
            <a:r>
              <a:rPr kumimoji="0" lang="en-US" altLang="ko-KR" sz="18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n-1)</a:t>
            </a:r>
          </a:p>
        </p:txBody>
      </p:sp>
      <p:sp>
        <p:nvSpPr>
          <p:cNvPr id="39941" name="Rectangle 41">
            <a:extLst>
              <a:ext uri="{FF2B5EF4-FFF2-40B4-BE49-F238E27FC236}">
                <a16:creationId xmlns:a16="http://schemas.microsoft.com/office/drawing/2014/main" id="{C9B6194B-4520-435B-85FF-85C7B3609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5537200"/>
            <a:ext cx="6629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Char char="Ø"/>
            </a:pPr>
            <a:r>
              <a:rPr kumimoji="0" lang="ko-KR" altLang="en-US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그러므로 </a:t>
            </a:r>
            <a:r>
              <a:rPr kumimoji="0" lang="en-US" altLang="ko-KR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Longest Path </a:t>
            </a:r>
            <a:r>
              <a:rPr kumimoji="0" lang="ko-KR" altLang="en-US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문제는 </a:t>
            </a:r>
            <a:r>
              <a:rPr kumimoji="0" lang="en-US" altLang="ko-KR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NP-Hard</a:t>
            </a:r>
            <a:r>
              <a:rPr kumimoji="0" lang="ko-KR" altLang="en-US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이다</a:t>
            </a:r>
            <a:r>
              <a:rPr kumimoji="0" lang="en-US" altLang="ko-KR" sz="20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39942" name="Rectangle 43">
            <a:extLst>
              <a:ext uri="{FF2B5EF4-FFF2-40B4-BE49-F238E27FC236}">
                <a16:creationId xmlns:a16="http://schemas.microsoft.com/office/drawing/2014/main" id="{66FA392B-C955-40A5-BB74-6F311C0E5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9400" y="6286500"/>
            <a:ext cx="5054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kumimoji="0" lang="ko-KR" altLang="en-US" sz="1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핵심에 집중하기 위해 성질 </a:t>
            </a:r>
            <a:r>
              <a:rPr kumimoji="0" lang="en-US" altLang="ko-KR" sz="1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1</a:t>
            </a:r>
            <a:r>
              <a:rPr kumimoji="0" lang="ko-KR" altLang="en-US" sz="1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은 일부러 누락</a:t>
            </a:r>
            <a:r>
              <a:rPr kumimoji="0" lang="en-US" altLang="ko-KR" sz="1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.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kumimoji="0" lang="ko-KR" altLang="en-US" sz="1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추가로 성질 </a:t>
            </a:r>
            <a:r>
              <a:rPr kumimoji="0" lang="en-US" altLang="ko-KR" sz="1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1</a:t>
            </a:r>
            <a:r>
              <a:rPr kumimoji="0" lang="ko-KR" altLang="en-US" sz="1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을 증명해서 </a:t>
            </a:r>
            <a:r>
              <a:rPr kumimoji="0" lang="en-US" altLang="ko-KR" sz="1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NP-Complete</a:t>
            </a:r>
            <a:r>
              <a:rPr kumimoji="0" lang="ko-KR" altLang="en-US" sz="1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임을 보이는 것은 매우 간단하다</a:t>
            </a:r>
            <a:r>
              <a:rPr kumimoji="0" lang="en-US" altLang="ko-KR" sz="1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39943" name="Rectangle 44">
            <a:extLst>
              <a:ext uri="{FF2B5EF4-FFF2-40B4-BE49-F238E27FC236}">
                <a16:creationId xmlns:a16="http://schemas.microsoft.com/office/drawing/2014/main" id="{94549EC5-A7AD-4CC1-AD35-E4EE4860E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5638800"/>
            <a:ext cx="1651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2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>
            <a:extLst>
              <a:ext uri="{FF2B5EF4-FFF2-40B4-BE49-F238E27FC236}">
                <a16:creationId xmlns:a16="http://schemas.microsoft.com/office/drawing/2014/main" id="{B96F5886-BC70-424B-83FF-21F04435A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2541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ko-KR" sz="4800" dirty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NP-</a:t>
            </a:r>
            <a:r>
              <a:rPr lang="ko-KR" altLang="en-US" sz="4800" dirty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완비</a:t>
            </a:r>
            <a:r>
              <a:rPr lang="en-US" altLang="ko-KR" sz="4800" dirty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4800" dirty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완전</a:t>
            </a:r>
            <a:r>
              <a:rPr lang="en-US" altLang="ko-KR" sz="4800" dirty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en-US" altLang="ko-KR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NP-Completeness</a:t>
            </a:r>
            <a:endParaRPr lang="ko-KR" alt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DF69A51-9C5F-4A3E-B2C6-FB21B33BE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3365500"/>
            <a:ext cx="7204075" cy="231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r" eaLnBrk="1" latinLnBrk="1" hangingPunct="1">
              <a:buClrTx/>
              <a:buSzTx/>
              <a:buFontTx/>
              <a:buNone/>
            </a:pPr>
            <a:r>
              <a:rPr lang="ko-KR" altLang="ko-KR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나는 그저 NP-완비 이론이 흥미로운 발상이라고만 생각했다.</a:t>
            </a:r>
          </a:p>
          <a:p>
            <a:pPr algn="r" eaLnBrk="1" latinLnBrk="1" hangingPunct="1">
              <a:buClrTx/>
              <a:buSzTx/>
              <a:buFontTx/>
              <a:buNone/>
            </a:pPr>
            <a:r>
              <a:rPr lang="ko-KR" altLang="ko-KR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그것이 지닌 잠재적 영향력은 제대로 인식하지 못했다.</a:t>
            </a:r>
          </a:p>
          <a:p>
            <a:pPr algn="r" eaLnBrk="1" latinLnBrk="1" hangingPunct="1">
              <a:buClrTx/>
              <a:buSzTx/>
              <a:buFontTx/>
              <a:buNone/>
            </a:pPr>
            <a:r>
              <a:rPr lang="ko-KR" altLang="en-US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ko-KR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스티븐 쿡</a:t>
            </a:r>
            <a:endParaRPr lang="ko-KR" altLang="en-US" sz="2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r" eaLnBrk="1" latinLnBrk="1" hangingPunct="1">
              <a:buClrTx/>
              <a:buSzTx/>
              <a:buFontTx/>
              <a:buNone/>
            </a:pPr>
            <a:endParaRPr lang="ko-KR" altLang="ko-KR" sz="2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r" eaLnBrk="1" latinLnBrk="1" hangingPunct="1">
              <a:buClrTx/>
              <a:buSzTx/>
              <a:buFontTx/>
              <a:buNone/>
            </a:pPr>
            <a:r>
              <a:rPr lang="ko-KR" altLang="ko-KR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때로는 어떤 것이 불가능하다는 사실이 유용할 때도 있다.</a:t>
            </a:r>
          </a:p>
          <a:p>
            <a:pPr algn="r" eaLnBrk="1" latinLnBrk="1" hangingPunct="1">
              <a:buClrTx/>
              <a:buSzTx/>
              <a:buFontTx/>
              <a:buNone/>
            </a:pPr>
            <a:r>
              <a:rPr lang="ko-KR" altLang="en-US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ko-KR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레오나드 레빈</a:t>
            </a:r>
            <a:endParaRPr lang="ko-KR" altLang="en-US" sz="2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2A2714FC-671A-42D6-AC3F-3148E2E4F6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5175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NP </a:t>
            </a:r>
            <a:r>
              <a:rPr lang="ko-KR" altLang="en-US">
                <a:ea typeface="굴림" panose="020B0600000101010101" pitchFamily="50" charset="-127"/>
              </a:rPr>
              <a:t>이론의 유용성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A448F1FB-6F31-4FEC-B957-FB1799A22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514600"/>
          </a:xfrm>
        </p:spPr>
        <p:txBody>
          <a:bodyPr/>
          <a:lstStyle/>
          <a:p>
            <a:r>
              <a:rPr lang="ko-KR" altLang="en-US" sz="2800">
                <a:ea typeface="굴림" panose="020B0600000101010101" pitchFamily="50" charset="-127"/>
              </a:rPr>
              <a:t>어떤 문제가 </a:t>
            </a:r>
            <a:r>
              <a:rPr lang="en-US" altLang="ko-KR" sz="2800">
                <a:ea typeface="굴림" panose="020B0600000101010101" pitchFamily="50" charset="-127"/>
              </a:rPr>
              <a:t>NP-Complete/Hard</a:t>
            </a:r>
            <a:r>
              <a:rPr lang="ko-KR" altLang="en-US" sz="2800">
                <a:ea typeface="굴림" panose="020B0600000101010101" pitchFamily="50" charset="-127"/>
              </a:rPr>
              <a:t>임이 확인되면</a:t>
            </a:r>
          </a:p>
          <a:p>
            <a:pPr lvl="1">
              <a:buFont typeface="Wingdings" panose="05000000000000000000" pitchFamily="2" charset="2"/>
              <a:buChar char="ð"/>
            </a:pPr>
            <a:r>
              <a:rPr lang="ko-KR" altLang="en-US">
                <a:ea typeface="굴림" panose="020B0600000101010101" pitchFamily="50" charset="-127"/>
              </a:rPr>
              <a:t>쉬운 알고리즘을 찾으려는 헛된 노력은 일단 중지한다</a:t>
            </a:r>
          </a:p>
          <a:p>
            <a:pPr lvl="1">
              <a:buFont typeface="Wingdings" panose="05000000000000000000" pitchFamily="2" charset="2"/>
              <a:buChar char="ð"/>
            </a:pPr>
            <a:r>
              <a:rPr lang="ko-KR" altLang="en-US">
                <a:ea typeface="굴림" panose="020B0600000101010101" pitchFamily="50" charset="-127"/>
              </a:rPr>
              <a:t>주어진 시간 예산 내에서 최대한 좋은 해를 찾는 알고리즘 </a:t>
            </a:r>
            <a:r>
              <a:rPr lang="en-US" altLang="ko-KR">
                <a:ea typeface="굴림" panose="020B0600000101010101" pitchFamily="50" charset="-127"/>
              </a:rPr>
              <a:t>(heuristic) </a:t>
            </a:r>
            <a:r>
              <a:rPr lang="ko-KR" altLang="en-US">
                <a:ea typeface="굴림" panose="020B0600000101010101" pitchFamily="50" charset="-127"/>
              </a:rPr>
              <a:t>개발에 집중한다</a:t>
            </a:r>
          </a:p>
        </p:txBody>
      </p:sp>
      <p:sp>
        <p:nvSpPr>
          <p:cNvPr id="286724" name="Text Box 4">
            <a:extLst>
              <a:ext uri="{FF2B5EF4-FFF2-40B4-BE49-F238E27FC236}">
                <a16:creationId xmlns:a16="http://schemas.microsoft.com/office/drawing/2014/main" id="{003ED57C-1B23-4DFC-BEDB-5F3306793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4951413"/>
            <a:ext cx="5376863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Remind: </a:t>
            </a:r>
            <a:r>
              <a: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때로는 어떤 것이 불가능하다는 사실이 유용할 때도 있다</a:t>
            </a: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				     -- </a:t>
            </a:r>
            <a:r>
              <a: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레오나드 레빈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Oval 2">
            <a:extLst>
              <a:ext uri="{FF2B5EF4-FFF2-40B4-BE49-F238E27FC236}">
                <a16:creationId xmlns:a16="http://schemas.microsoft.com/office/drawing/2014/main" id="{3B21E275-F0BD-41A4-A939-013E08B93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2152650"/>
            <a:ext cx="3052763" cy="18288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2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4035" name="Oval 3">
            <a:extLst>
              <a:ext uri="{FF2B5EF4-FFF2-40B4-BE49-F238E27FC236}">
                <a16:creationId xmlns:a16="http://schemas.microsoft.com/office/drawing/2014/main" id="{E3A7EE88-9E97-47FB-89A7-FF7E6DA15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088" y="2098675"/>
            <a:ext cx="3052762" cy="18288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2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4036" name="Oval 4">
            <a:extLst>
              <a:ext uri="{FF2B5EF4-FFF2-40B4-BE49-F238E27FC236}">
                <a16:creationId xmlns:a16="http://schemas.microsoft.com/office/drawing/2014/main" id="{4D9FCB73-8B88-4861-8794-4B8EC79CD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175" y="2698750"/>
            <a:ext cx="1298575" cy="70802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44037" name="Text Box 5">
            <a:extLst>
              <a:ext uri="{FF2B5EF4-FFF2-40B4-BE49-F238E27FC236}">
                <a16:creationId xmlns:a16="http://schemas.microsoft.com/office/drawing/2014/main" id="{8097D230-9B14-4F91-ACD6-B00109A39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363" y="2087563"/>
            <a:ext cx="574675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NP</a:t>
            </a:r>
          </a:p>
        </p:txBody>
      </p:sp>
      <p:sp>
        <p:nvSpPr>
          <p:cNvPr id="44038" name="Text Box 6">
            <a:extLst>
              <a:ext uri="{FF2B5EF4-FFF2-40B4-BE49-F238E27FC236}">
                <a16:creationId xmlns:a16="http://schemas.microsoft.com/office/drawing/2014/main" id="{3D1BFEAA-64F3-4A4F-9482-DABF95AF8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2022475"/>
            <a:ext cx="915987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P=NP</a:t>
            </a:r>
          </a:p>
        </p:txBody>
      </p:sp>
      <p:sp>
        <p:nvSpPr>
          <p:cNvPr id="44039" name="Text Box 7">
            <a:extLst>
              <a:ext uri="{FF2B5EF4-FFF2-40B4-BE49-F238E27FC236}">
                <a16:creationId xmlns:a16="http://schemas.microsoft.com/office/drawing/2014/main" id="{13DD9C74-7A08-4BE2-9272-1E61CBDD5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132263"/>
            <a:ext cx="522287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(a)</a:t>
            </a:r>
          </a:p>
        </p:txBody>
      </p:sp>
      <p:sp>
        <p:nvSpPr>
          <p:cNvPr id="44040" name="Text Box 8">
            <a:extLst>
              <a:ext uri="{FF2B5EF4-FFF2-40B4-BE49-F238E27FC236}">
                <a16:creationId xmlns:a16="http://schemas.microsoft.com/office/drawing/2014/main" id="{73244076-4219-4D4A-BDFA-36396F2A2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0775" y="4094163"/>
            <a:ext cx="53975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(b)</a:t>
            </a:r>
          </a:p>
        </p:txBody>
      </p:sp>
      <p:sp>
        <p:nvSpPr>
          <p:cNvPr id="44041" name="Rectangle 9">
            <a:extLst>
              <a:ext uri="{FF2B5EF4-FFF2-40B4-BE49-F238E27FC236}">
                <a16:creationId xmlns:a16="http://schemas.microsoft.com/office/drawing/2014/main" id="{EAEAC5F5-5AD6-4E94-8E64-632B40730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P</a:t>
            </a:r>
            <a:r>
              <a:rPr kumimoji="0" lang="ko-KR" altLang="en-US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와 </a:t>
            </a:r>
            <a:r>
              <a:rPr kumimoji="0" lang="en-US" altLang="ko-KR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NP</a:t>
            </a:r>
            <a:r>
              <a:rPr kumimoji="0" lang="ko-KR" altLang="en-US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의 포함 관계</a:t>
            </a:r>
          </a:p>
        </p:txBody>
      </p:sp>
      <p:sp>
        <p:nvSpPr>
          <p:cNvPr id="44042" name="Text Box 10">
            <a:extLst>
              <a:ext uri="{FF2B5EF4-FFF2-40B4-BE49-F238E27FC236}">
                <a16:creationId xmlns:a16="http://schemas.microsoft.com/office/drawing/2014/main" id="{AB664A83-693B-4634-8795-DB20CE733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825" y="5121275"/>
            <a:ext cx="59737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kumimoji="0" lang="ko-KR" altLang="en-US">
                <a:latin typeface="Verdana" panose="020B0604030504040204" pitchFamily="34" charset="0"/>
                <a:ea typeface="굴림" panose="020B0600000101010101" pitchFamily="50" charset="-127"/>
              </a:rPr>
              <a:t> 위 </a:t>
            </a:r>
            <a:r>
              <a:rPr kumimoji="0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(a)</a:t>
            </a:r>
            <a:r>
              <a:rPr kumimoji="0" lang="ko-KR" altLang="en-US">
                <a:latin typeface="Verdana" panose="020B0604030504040204" pitchFamily="34" charset="0"/>
                <a:ea typeface="굴림" panose="020B0600000101010101" pitchFamily="50" charset="-127"/>
              </a:rPr>
              <a:t>인지 </a:t>
            </a:r>
            <a:r>
              <a:rPr kumimoji="0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(b)</a:t>
            </a:r>
            <a:r>
              <a:rPr kumimoji="0" lang="ko-KR" altLang="en-US">
                <a:latin typeface="Verdana" panose="020B0604030504040204" pitchFamily="34" charset="0"/>
                <a:ea typeface="굴림" panose="020B0600000101010101" pitchFamily="50" charset="-127"/>
              </a:rPr>
              <a:t>인지는 아직 밝혀지지 않음</a:t>
            </a:r>
            <a:r>
              <a:rPr kumimoji="0" lang="en-US" altLang="ko-KR">
                <a:latin typeface="Verdana" panose="020B0604030504040204" pitchFamily="34" charset="0"/>
                <a:ea typeface="굴림" panose="020B0600000101010101" pitchFamily="50" charset="-127"/>
              </a:rPr>
              <a:t>.</a:t>
            </a:r>
          </a:p>
          <a:p>
            <a:pPr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kumimoji="0" lang="en-US" altLang="ko-KR">
                <a:latin typeface="Verdana" panose="020B0604030504040204" pitchFamily="34" charset="0"/>
                <a:ea typeface="굴림" panose="020B0600000101010101" pitchFamily="50" charset="-127"/>
              </a:rPr>
              <a:t> </a:t>
            </a:r>
            <a:r>
              <a:rPr kumimoji="0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(a)</a:t>
            </a:r>
            <a:r>
              <a:rPr kumimoji="0"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일 것이라 강력히 추정됨</a:t>
            </a:r>
            <a:r>
              <a:rPr kumimoji="0"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kumimoji="0"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0"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백만불의 상금이 걸려 있다</a:t>
            </a:r>
            <a:r>
              <a:rPr kumimoji="0"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>
            <a:extLst>
              <a:ext uri="{FF2B5EF4-FFF2-40B4-BE49-F238E27FC236}">
                <a16:creationId xmlns:a16="http://schemas.microsoft.com/office/drawing/2014/main" id="{C9478FEE-4C8B-4E1C-93A5-ECC8A0976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0" y="3244850"/>
            <a:ext cx="3705225" cy="156527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6083" name="Oval 3">
            <a:extLst>
              <a:ext uri="{FF2B5EF4-FFF2-40B4-BE49-F238E27FC236}">
                <a16:creationId xmlns:a16="http://schemas.microsoft.com/office/drawing/2014/main" id="{882C202F-5581-4FB8-9E81-78A8BA24C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3548063"/>
            <a:ext cx="1252538" cy="989012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6084" name="Oval 4">
            <a:extLst>
              <a:ext uri="{FF2B5EF4-FFF2-40B4-BE49-F238E27FC236}">
                <a16:creationId xmlns:a16="http://schemas.microsoft.com/office/drawing/2014/main" id="{43F29AFC-3128-4411-A12F-1AC749ABE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2973388"/>
            <a:ext cx="2667000" cy="1508125"/>
          </a:xfrm>
          <a:prstGeom prst="ellipse">
            <a:avLst/>
          </a:prstGeom>
          <a:gradFill rotWithShape="1">
            <a:gsLst>
              <a:gs pos="0">
                <a:srgbClr val="33CCFF">
                  <a:alpha val="50000"/>
                </a:srgbClr>
              </a:gs>
              <a:gs pos="100000">
                <a:srgbClr val="185E76">
                  <a:alpha val="5000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2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6085" name="Text Box 5">
            <a:extLst>
              <a:ext uri="{FF2B5EF4-FFF2-40B4-BE49-F238E27FC236}">
                <a16:creationId xmlns:a16="http://schemas.microsoft.com/office/drawing/2014/main" id="{58B59458-7665-438D-BED9-1E19F91D5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275" y="2763838"/>
            <a:ext cx="57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NP</a:t>
            </a:r>
          </a:p>
        </p:txBody>
      </p:sp>
      <p:sp>
        <p:nvSpPr>
          <p:cNvPr id="46086" name="Text Box 6">
            <a:extLst>
              <a:ext uri="{FF2B5EF4-FFF2-40B4-BE49-F238E27FC236}">
                <a16:creationId xmlns:a16="http://schemas.microsoft.com/office/drawing/2014/main" id="{00D96D6B-ABF1-449B-BD15-32EE66CB4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400" y="36242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46087" name="Text Box 7">
            <a:extLst>
              <a:ext uri="{FF2B5EF4-FFF2-40B4-BE49-F238E27FC236}">
                <a16:creationId xmlns:a16="http://schemas.microsoft.com/office/drawing/2014/main" id="{A85FE999-D455-43F3-A60E-B1BFC5FE8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1450" y="2557463"/>
            <a:ext cx="118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NP-</a:t>
            </a:r>
            <a:r>
              <a:rPr lang="en-US" altLang="ko-KR" sz="2000">
                <a:latin typeface="Times New Roman" panose="02020603050405020304" pitchFamily="18" charset="0"/>
                <a:ea typeface="돋움" panose="020B0600000101010101" pitchFamily="50" charset="-127"/>
              </a:rPr>
              <a:t>Hard</a:t>
            </a:r>
            <a:endParaRPr lang="ko-KR" altLang="en-US" sz="2000">
              <a:latin typeface="Times New Roman" panose="02020603050405020304" pitchFamily="18" charset="0"/>
              <a:ea typeface="돋움" panose="020B0600000101010101" pitchFamily="50" charset="-127"/>
            </a:endParaRPr>
          </a:p>
        </p:txBody>
      </p:sp>
      <p:sp>
        <p:nvSpPr>
          <p:cNvPr id="46088" name="Text Box 9">
            <a:extLst>
              <a:ext uri="{FF2B5EF4-FFF2-40B4-BE49-F238E27FC236}">
                <a16:creationId xmlns:a16="http://schemas.microsoft.com/office/drawing/2014/main" id="{F1737517-989E-431B-A5C3-2562993ED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0213" y="3468688"/>
            <a:ext cx="1662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NP-</a:t>
            </a:r>
            <a:r>
              <a:rPr lang="en-US" altLang="ko-KR" sz="2000">
                <a:latin typeface="Times New Roman" panose="02020603050405020304" pitchFamily="18" charset="0"/>
                <a:ea typeface="돋움" panose="020B0600000101010101" pitchFamily="50" charset="-127"/>
              </a:rPr>
              <a:t>Complete</a:t>
            </a:r>
            <a:endParaRPr lang="ko-KR" altLang="en-US" sz="2000">
              <a:latin typeface="Times New Roman" panose="02020603050405020304" pitchFamily="18" charset="0"/>
              <a:ea typeface="돋움" panose="020B0600000101010101" pitchFamily="50" charset="-127"/>
            </a:endParaRPr>
          </a:p>
        </p:txBody>
      </p:sp>
      <p:sp>
        <p:nvSpPr>
          <p:cNvPr id="46089" name="Rectangle 10">
            <a:extLst>
              <a:ext uri="{FF2B5EF4-FFF2-40B4-BE49-F238E27FC236}">
                <a16:creationId xmlns:a16="http://schemas.microsoft.com/office/drawing/2014/main" id="{D2603BE3-A611-467B-A269-1BB903C29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09600"/>
            <a:ext cx="8547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NP</a:t>
            </a:r>
            <a:r>
              <a:rPr kumimoji="0" lang="ko-KR" altLang="en-US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와 </a:t>
            </a:r>
            <a:r>
              <a:rPr kumimoji="0" lang="en-US" altLang="ko-KR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NP-Complete, NP-Hard</a:t>
            </a:r>
            <a:r>
              <a:rPr kumimoji="0" lang="ko-KR" altLang="en-US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의 관계</a:t>
            </a:r>
          </a:p>
        </p:txBody>
      </p:sp>
      <p:sp>
        <p:nvSpPr>
          <p:cNvPr id="46090" name="Text Box 11">
            <a:extLst>
              <a:ext uri="{FF2B5EF4-FFF2-40B4-BE49-F238E27FC236}">
                <a16:creationId xmlns:a16="http://schemas.microsoft.com/office/drawing/2014/main" id="{63627B89-9A35-4845-974A-4DD4492D9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5286375"/>
            <a:ext cx="2370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kumimoji="0" lang="ko-KR" altLang="en-US">
                <a:latin typeface="Verdana" panose="020B0604030504040204" pitchFamily="34" charset="0"/>
                <a:ea typeface="굴림" panose="020B0600000101010101" pitchFamily="50" charset="-127"/>
              </a:rPr>
              <a:t> </a:t>
            </a:r>
            <a:r>
              <a:rPr kumimoji="0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  <a:r>
              <a:rPr kumimoji="0" lang="en-US" altLang="ko-KR">
                <a:latin typeface="Verdana" panose="020B0604030504040204" pitchFamily="34" charset="0"/>
                <a:ea typeface="굴림" panose="020B0600000101010101" pitchFamily="50" charset="-127"/>
              </a:rPr>
              <a:t> </a:t>
            </a:r>
            <a:r>
              <a:rPr kumimoji="0" lang="ko-KR" altLang="en-US">
                <a:latin typeface="Verdana" panose="020B0604030504040204" pitchFamily="34" charset="0"/>
                <a:ea typeface="굴림" panose="020B0600000101010101" pitchFamily="50" charset="-127"/>
              </a:rPr>
              <a:t>부분은 추정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9D2CB6A-3982-4362-B1A9-5699B0B95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0513" y="765175"/>
            <a:ext cx="3497262" cy="2022475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2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988E5DF-749F-451D-BA85-9A0D9EB59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0513" y="2846388"/>
            <a:ext cx="3497262" cy="1941512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2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52ABFCF9-28E4-4025-8C3A-39B2429E8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0513" y="4783138"/>
            <a:ext cx="3497262" cy="1978025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2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7173" name="AutoShape 5">
            <a:extLst>
              <a:ext uri="{FF2B5EF4-FFF2-40B4-BE49-F238E27FC236}">
                <a16:creationId xmlns:a16="http://schemas.microsoft.com/office/drawing/2014/main" id="{6FB288BF-4B42-45A5-B5BB-D07EF4A26296}"/>
              </a:ext>
            </a:extLst>
          </p:cNvPr>
          <p:cNvSpPr>
            <a:spLocks/>
          </p:cNvSpPr>
          <p:nvPr/>
        </p:nvSpPr>
        <p:spPr bwMode="auto">
          <a:xfrm>
            <a:off x="2595563" y="823913"/>
            <a:ext cx="171450" cy="1928812"/>
          </a:xfrm>
          <a:prstGeom prst="leftBrace">
            <a:avLst>
              <a:gd name="adj1" fmla="val 93750"/>
              <a:gd name="adj2" fmla="val 50000"/>
            </a:avLst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2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7174" name="AutoShape 6">
            <a:extLst>
              <a:ext uri="{FF2B5EF4-FFF2-40B4-BE49-F238E27FC236}">
                <a16:creationId xmlns:a16="http://schemas.microsoft.com/office/drawing/2014/main" id="{E25E4F7C-A3FD-483B-82BA-F4982C094E7B}"/>
              </a:ext>
            </a:extLst>
          </p:cNvPr>
          <p:cNvSpPr>
            <a:spLocks/>
          </p:cNvSpPr>
          <p:nvPr/>
        </p:nvSpPr>
        <p:spPr bwMode="auto">
          <a:xfrm>
            <a:off x="2589213" y="2873375"/>
            <a:ext cx="180975" cy="3848100"/>
          </a:xfrm>
          <a:prstGeom prst="leftBrace">
            <a:avLst>
              <a:gd name="adj1" fmla="val 177193"/>
              <a:gd name="adj2" fmla="val 50000"/>
            </a:avLst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2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7175" name="AutoShape 7">
            <a:extLst>
              <a:ext uri="{FF2B5EF4-FFF2-40B4-BE49-F238E27FC236}">
                <a16:creationId xmlns:a16="http://schemas.microsoft.com/office/drawing/2014/main" id="{5F6871E1-C5BA-4931-95FE-90742D27AD33}"/>
              </a:ext>
            </a:extLst>
          </p:cNvPr>
          <p:cNvSpPr>
            <a:spLocks/>
          </p:cNvSpPr>
          <p:nvPr/>
        </p:nvSpPr>
        <p:spPr bwMode="auto">
          <a:xfrm>
            <a:off x="6418263" y="2873375"/>
            <a:ext cx="190500" cy="1868488"/>
          </a:xfrm>
          <a:prstGeom prst="rightBrace">
            <a:avLst>
              <a:gd name="adj1" fmla="val 817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2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7176" name="AutoShape 8">
            <a:extLst>
              <a:ext uri="{FF2B5EF4-FFF2-40B4-BE49-F238E27FC236}">
                <a16:creationId xmlns:a16="http://schemas.microsoft.com/office/drawing/2014/main" id="{D243932F-E99D-4397-AB78-925BDBCCAA73}"/>
              </a:ext>
            </a:extLst>
          </p:cNvPr>
          <p:cNvSpPr>
            <a:spLocks/>
          </p:cNvSpPr>
          <p:nvPr/>
        </p:nvSpPr>
        <p:spPr bwMode="auto">
          <a:xfrm>
            <a:off x="6411913" y="4833938"/>
            <a:ext cx="190500" cy="1868487"/>
          </a:xfrm>
          <a:prstGeom prst="rightBrace">
            <a:avLst>
              <a:gd name="adj1" fmla="val 817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2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7177" name="Text Box 9">
            <a:extLst>
              <a:ext uri="{FF2B5EF4-FFF2-40B4-BE49-F238E27FC236}">
                <a16:creationId xmlns:a16="http://schemas.microsoft.com/office/drawing/2014/main" id="{FB1891D5-0E4A-4F7B-A851-D57F28783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1787525"/>
            <a:ext cx="1525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(Unsolvable)</a:t>
            </a:r>
          </a:p>
        </p:txBody>
      </p:sp>
      <p:sp>
        <p:nvSpPr>
          <p:cNvPr id="7178" name="Text Box 10">
            <a:extLst>
              <a:ext uri="{FF2B5EF4-FFF2-40B4-BE49-F238E27FC236}">
                <a16:creationId xmlns:a16="http://schemas.microsoft.com/office/drawing/2014/main" id="{2AE29460-2F8D-4D2D-9DD2-897A29C8F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1397000"/>
            <a:ext cx="201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풀 수 없는 문제들</a:t>
            </a:r>
          </a:p>
        </p:txBody>
      </p:sp>
      <p:sp>
        <p:nvSpPr>
          <p:cNvPr id="7179" name="Text Box 11">
            <a:extLst>
              <a:ext uri="{FF2B5EF4-FFF2-40B4-BE49-F238E27FC236}">
                <a16:creationId xmlns:a16="http://schemas.microsoft.com/office/drawing/2014/main" id="{530CEC0C-7716-400C-B6E5-9FCE62869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152650"/>
            <a:ext cx="1692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(Undecidable)</a:t>
            </a:r>
          </a:p>
        </p:txBody>
      </p:sp>
      <p:sp>
        <p:nvSpPr>
          <p:cNvPr id="7180" name="Text Box 12">
            <a:extLst>
              <a:ext uri="{FF2B5EF4-FFF2-40B4-BE49-F238E27FC236}">
                <a16:creationId xmlns:a16="http://schemas.microsoft.com/office/drawing/2014/main" id="{7E9C191E-4E12-45A1-97BF-D59A5415B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4822825"/>
            <a:ext cx="1254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(Solvable)</a:t>
            </a:r>
          </a:p>
        </p:txBody>
      </p:sp>
      <p:sp>
        <p:nvSpPr>
          <p:cNvPr id="7181" name="Text Box 13">
            <a:extLst>
              <a:ext uri="{FF2B5EF4-FFF2-40B4-BE49-F238E27FC236}">
                <a16:creationId xmlns:a16="http://schemas.microsoft.com/office/drawing/2014/main" id="{F9B987AF-30FA-42BA-A300-F48C50021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063" y="5159375"/>
            <a:ext cx="1423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(Decidable)</a:t>
            </a:r>
          </a:p>
        </p:txBody>
      </p:sp>
      <p:sp>
        <p:nvSpPr>
          <p:cNvPr id="7182" name="Text Box 14">
            <a:extLst>
              <a:ext uri="{FF2B5EF4-FFF2-40B4-BE49-F238E27FC236}">
                <a16:creationId xmlns:a16="http://schemas.microsoft.com/office/drawing/2014/main" id="{37736C59-5572-4898-88D8-275E40DA0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4457700"/>
            <a:ext cx="201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풀 수 있는 문제들</a:t>
            </a:r>
          </a:p>
        </p:txBody>
      </p:sp>
      <p:sp>
        <p:nvSpPr>
          <p:cNvPr id="7183" name="Text Box 15">
            <a:extLst>
              <a:ext uri="{FF2B5EF4-FFF2-40B4-BE49-F238E27FC236}">
                <a16:creationId xmlns:a16="http://schemas.microsoft.com/office/drawing/2014/main" id="{9F5F64FE-6E63-4975-AE5E-96766879F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6388" y="3436938"/>
            <a:ext cx="2089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현실적인 시간내에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풀 수 없는 문제들</a:t>
            </a:r>
          </a:p>
        </p:txBody>
      </p:sp>
      <p:sp>
        <p:nvSpPr>
          <p:cNvPr id="7184" name="Text Box 16">
            <a:extLst>
              <a:ext uri="{FF2B5EF4-FFF2-40B4-BE49-F238E27FC236}">
                <a16:creationId xmlns:a16="http://schemas.microsoft.com/office/drawing/2014/main" id="{DF4CF10C-F378-4B44-8B56-5BA18EF7E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9888" y="5353050"/>
            <a:ext cx="2089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현실적인 시간내에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풀 수 있는 문제들</a:t>
            </a:r>
          </a:p>
        </p:txBody>
      </p:sp>
      <p:sp>
        <p:nvSpPr>
          <p:cNvPr id="7185" name="Text Box 17">
            <a:extLst>
              <a:ext uri="{FF2B5EF4-FFF2-40B4-BE49-F238E27FC236}">
                <a16:creationId xmlns:a16="http://schemas.microsoft.com/office/drawing/2014/main" id="{51F1128C-DF44-4EA3-B583-1A190AD48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7988" y="846138"/>
            <a:ext cx="118427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정지 문제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Verdana" panose="020B0604030504040204" pitchFamily="34" charset="0"/>
                <a:ea typeface="굴림" panose="020B0600000101010101" pitchFamily="50" charset="-127"/>
              </a:rPr>
              <a:t>…</a:t>
            </a:r>
            <a:endParaRPr lang="en-US" altLang="ko-KR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186" name="Text Box 19">
            <a:extLst>
              <a:ext uri="{FF2B5EF4-FFF2-40B4-BE49-F238E27FC236}">
                <a16:creationId xmlns:a16="http://schemas.microsoft.com/office/drawing/2014/main" id="{A9D1EF61-E032-4A64-B5D9-2010977D3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0" y="4854575"/>
            <a:ext cx="22415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최소 신장 트리 문제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최단 거리 문제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Verdana" panose="020B0604030504040204" pitchFamily="34" charset="0"/>
                <a:ea typeface="굴림" panose="020B0600000101010101" pitchFamily="50" charset="-127"/>
              </a:rPr>
              <a:t>…</a:t>
            </a:r>
            <a:endParaRPr lang="en-US" altLang="ko-KR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187" name="Rectangle 20">
            <a:extLst>
              <a:ext uri="{FF2B5EF4-FFF2-40B4-BE49-F238E27FC236}">
                <a16:creationId xmlns:a16="http://schemas.microsoft.com/office/drawing/2014/main" id="{78BB0C4A-231C-47F5-8EBB-D31BF86BC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3719513"/>
            <a:ext cx="2733675" cy="773112"/>
          </a:xfrm>
          <a:prstGeom prst="rect">
            <a:avLst/>
          </a:prstGeom>
          <a:solidFill>
            <a:srgbClr val="33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NP-</a:t>
            </a: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완비</a:t>
            </a: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완전</a:t>
            </a: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188" name="Line 21">
            <a:extLst>
              <a:ext uri="{FF2B5EF4-FFF2-40B4-BE49-F238E27FC236}">
                <a16:creationId xmlns:a16="http://schemas.microsoft.com/office/drawing/2014/main" id="{0766376A-B688-4065-B852-BF41927858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00625" y="2781300"/>
            <a:ext cx="1838325" cy="8874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89" name="Text Box 22">
            <a:extLst>
              <a:ext uri="{FF2B5EF4-FFF2-40B4-BE49-F238E27FC236}">
                <a16:creationId xmlns:a16="http://schemas.microsoft.com/office/drawing/2014/main" id="{7E36AE8C-F312-4C18-A789-95DF26D9B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0" y="2414588"/>
            <a:ext cx="23479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1">
                <a:latin typeface="굴림" panose="020B0600000101010101" pitchFamily="50" charset="-127"/>
                <a:ea typeface="굴림" panose="020B0600000101010101" pitchFamily="50" charset="-127"/>
              </a:rPr>
              <a:t>여기에 속할 것이라고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1">
                <a:latin typeface="굴림" panose="020B0600000101010101" pitchFamily="50" charset="-127"/>
                <a:ea typeface="굴림" panose="020B0600000101010101" pitchFamily="50" charset="-127"/>
              </a:rPr>
              <a:t>강력히 추정</a:t>
            </a:r>
            <a:r>
              <a:rPr lang="en-US" altLang="ko-KR" sz="1800" b="1"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</a:p>
        </p:txBody>
      </p:sp>
      <p:sp>
        <p:nvSpPr>
          <p:cNvPr id="7190" name="Rectangle 23">
            <a:extLst>
              <a:ext uri="{FF2B5EF4-FFF2-40B4-BE49-F238E27FC236}">
                <a16:creationId xmlns:a16="http://schemas.microsoft.com/office/drawing/2014/main" id="{0FC8ED0D-C2A7-4EB8-B799-D7E4D0E15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3825"/>
            <a:ext cx="24003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32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문제의 종류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AB376F2-4025-417A-B8F9-14257E687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5175"/>
          </a:xfrm>
        </p:spPr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현실적인 시간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B061BE2-F5FB-44F0-8615-77509E0FD2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7772400" cy="5545137"/>
          </a:xfrm>
        </p:spPr>
        <p:txBody>
          <a:bodyPr/>
          <a:lstStyle/>
          <a:p>
            <a:r>
              <a:rPr lang="ko-KR" altLang="en-US" sz="2800">
                <a:ea typeface="굴림" panose="020B0600000101010101" pitchFamily="50" charset="-127"/>
              </a:rPr>
              <a:t>다항식 시간을 의미</a:t>
            </a:r>
          </a:p>
          <a:p>
            <a:pPr lvl="1"/>
            <a:r>
              <a:rPr lang="ko-KR" altLang="en-US">
                <a:ea typeface="굴림" panose="020B0600000101010101" pitchFamily="50" charset="-127"/>
              </a:rPr>
              <a:t>입력의 크기 </a:t>
            </a:r>
            <a:r>
              <a:rPr lang="en-US" altLang="ko-KR">
                <a:ea typeface="굴림" panose="020B0600000101010101" pitchFamily="50" charset="-127"/>
              </a:rPr>
              <a:t>n</a:t>
            </a:r>
            <a:r>
              <a:rPr lang="ko-KR" altLang="en-US">
                <a:ea typeface="굴림" panose="020B0600000101010101" pitchFamily="50" charset="-127"/>
              </a:rPr>
              <a:t>의 다항식으로 표시되는 시간</a:t>
            </a:r>
          </a:p>
          <a:p>
            <a:pPr lvl="1"/>
            <a:r>
              <a:rPr lang="ko-KR" altLang="en-US">
                <a:ea typeface="굴림" panose="020B0600000101010101" pitchFamily="50" charset="-127"/>
              </a:rPr>
              <a:t>예</a:t>
            </a:r>
            <a:r>
              <a:rPr lang="en-US" altLang="ko-KR">
                <a:ea typeface="굴림" panose="020B0600000101010101" pitchFamily="50" charset="-127"/>
              </a:rPr>
              <a:t>: 3n</a:t>
            </a:r>
            <a:r>
              <a:rPr lang="en-US" altLang="ko-KR" baseline="30000">
                <a:ea typeface="굴림" panose="020B0600000101010101" pitchFamily="50" charset="-127"/>
              </a:rPr>
              <a:t>k</a:t>
            </a:r>
            <a:r>
              <a:rPr lang="en-US" altLang="ko-KR">
                <a:ea typeface="굴림" panose="020B0600000101010101" pitchFamily="50" charset="-127"/>
              </a:rPr>
              <a:t> + 5n</a:t>
            </a:r>
            <a:r>
              <a:rPr lang="en-US" altLang="ko-KR" baseline="30000">
                <a:ea typeface="굴림" panose="020B0600000101010101" pitchFamily="50" charset="-127"/>
              </a:rPr>
              <a:t>k-1</a:t>
            </a:r>
            <a:r>
              <a:rPr lang="en-US" altLang="ko-KR">
                <a:ea typeface="굴림" panose="020B0600000101010101" pitchFamily="50" charset="-127"/>
              </a:rPr>
              <a:t> + …</a:t>
            </a:r>
          </a:p>
          <a:p>
            <a:r>
              <a:rPr lang="ko-KR" altLang="en-US" sz="2800">
                <a:ea typeface="굴림" panose="020B0600000101010101" pitchFamily="50" charset="-127"/>
              </a:rPr>
              <a:t>비다항식 시간의 예</a:t>
            </a:r>
          </a:p>
          <a:p>
            <a:pPr lvl="1"/>
            <a:r>
              <a:rPr lang="ko-KR" altLang="en-US">
                <a:ea typeface="굴림" panose="020B0600000101010101" pitchFamily="50" charset="-127"/>
              </a:rPr>
              <a:t>지수 시간</a:t>
            </a:r>
          </a:p>
          <a:p>
            <a:pPr lvl="2"/>
            <a:r>
              <a:rPr lang="ko-KR" altLang="en-US" sz="2000">
                <a:ea typeface="굴림" panose="020B0600000101010101" pitchFamily="50" charset="-127"/>
              </a:rPr>
              <a:t>예</a:t>
            </a:r>
            <a:r>
              <a:rPr lang="en-US" altLang="ko-KR" sz="2000">
                <a:ea typeface="굴림" panose="020B0600000101010101" pitchFamily="50" charset="-127"/>
              </a:rPr>
              <a:t>: 2</a:t>
            </a:r>
            <a:r>
              <a:rPr lang="en-US" altLang="ko-KR" sz="2000" baseline="30000">
                <a:ea typeface="굴림" panose="020B0600000101010101" pitchFamily="50" charset="-127"/>
              </a:rPr>
              <a:t>n</a:t>
            </a:r>
          </a:p>
          <a:p>
            <a:pPr lvl="1"/>
            <a:r>
              <a:rPr lang="ko-KR" altLang="en-US">
                <a:ea typeface="굴림" panose="020B0600000101010101" pitchFamily="50" charset="-127"/>
              </a:rPr>
              <a:t>계승시간</a:t>
            </a:r>
          </a:p>
          <a:p>
            <a:pPr lvl="2"/>
            <a:r>
              <a:rPr lang="ko-KR" altLang="en-US" sz="2000">
                <a:ea typeface="굴림" panose="020B0600000101010101" pitchFamily="50" charset="-127"/>
              </a:rPr>
              <a:t>예</a:t>
            </a:r>
            <a:r>
              <a:rPr lang="en-US" altLang="ko-KR" sz="2000">
                <a:ea typeface="굴림" panose="020B0600000101010101" pitchFamily="50" charset="-127"/>
              </a:rPr>
              <a:t>: n!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DC9120F-E57D-49AC-B8D1-4473460030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5175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Yes/No </a:t>
            </a:r>
            <a:r>
              <a:rPr lang="ko-KR" altLang="en-US">
                <a:ea typeface="굴림" panose="020B0600000101010101" pitchFamily="50" charset="-127"/>
              </a:rPr>
              <a:t>문제와 최적화 문제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4AA5EDB-F1AA-4E8A-973C-3768FB571F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52575"/>
            <a:ext cx="7772400" cy="4506913"/>
          </a:xfrm>
        </p:spPr>
        <p:txBody>
          <a:bodyPr/>
          <a:lstStyle/>
          <a:p>
            <a:r>
              <a:rPr lang="en-US" altLang="ko-KR" sz="2800" dirty="0">
                <a:ea typeface="굴림" panose="020B0600000101010101" pitchFamily="50" charset="-127"/>
              </a:rPr>
              <a:t>Yes/No  </a:t>
            </a:r>
            <a:r>
              <a:rPr lang="ko-KR" altLang="en-US" sz="2800" dirty="0">
                <a:ea typeface="굴림" panose="020B0600000101010101" pitchFamily="50" charset="-127"/>
              </a:rPr>
              <a:t>문제 </a:t>
            </a: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예</a:t>
            </a:r>
            <a:r>
              <a:rPr lang="en-US" altLang="ko-KR" dirty="0">
                <a:ea typeface="굴림" panose="020B0600000101010101" pitchFamily="50" charset="-127"/>
              </a:rPr>
              <a:t>: </a:t>
            </a:r>
            <a:r>
              <a:rPr lang="ko-KR" altLang="en-US" dirty="0">
                <a:ea typeface="굴림" panose="020B0600000101010101" pitchFamily="50" charset="-127"/>
              </a:rPr>
              <a:t>그래프 </a:t>
            </a:r>
            <a:r>
              <a:rPr lang="en-US" altLang="ko-KR" dirty="0">
                <a:ea typeface="굴림" panose="020B0600000101010101" pitchFamily="50" charset="-127"/>
              </a:rPr>
              <a:t>G</a:t>
            </a:r>
            <a:r>
              <a:rPr lang="ko-KR" altLang="en-US" dirty="0">
                <a:ea typeface="굴림" panose="020B0600000101010101" pitchFamily="50" charset="-127"/>
              </a:rPr>
              <a:t>에서 </a:t>
            </a:r>
            <a:r>
              <a:rPr lang="ko-KR" altLang="en-US" dirty="0" err="1">
                <a:ea typeface="굴림" panose="020B0600000101010101" pitchFamily="50" charset="-127"/>
              </a:rPr>
              <a:t>해밀토니안</a:t>
            </a:r>
            <a:r>
              <a:rPr lang="en-US" altLang="ko-KR" dirty="0">
                <a:ea typeface="굴림" panose="020B0600000101010101" pitchFamily="50" charset="-127"/>
              </a:rPr>
              <a:t>(Hamiltonian)</a:t>
            </a:r>
            <a:r>
              <a:rPr lang="ko-KR" altLang="en-US" dirty="0">
                <a:ea typeface="굴림" panose="020B0600000101010101" pitchFamily="50" charset="-127"/>
              </a:rPr>
              <a:t> 경로</a:t>
            </a:r>
            <a:r>
              <a:rPr lang="en-US" altLang="ko-KR" dirty="0">
                <a:ea typeface="굴림" panose="020B0600000101010101" pitchFamily="50" charset="-127"/>
              </a:rPr>
              <a:t>(</a:t>
            </a:r>
            <a:r>
              <a:rPr lang="ko-KR" altLang="en-US" dirty="0">
                <a:ea typeface="굴림" panose="020B0600000101010101" pitchFamily="50" charset="-127"/>
              </a:rPr>
              <a:t>사이클</a:t>
            </a:r>
            <a:r>
              <a:rPr lang="en-US" altLang="ko-KR" dirty="0">
                <a:ea typeface="굴림" panose="020B0600000101010101" pitchFamily="50" charset="-127"/>
              </a:rPr>
              <a:t>)</a:t>
            </a:r>
            <a:r>
              <a:rPr lang="ko-KR" altLang="en-US" dirty="0">
                <a:ea typeface="굴림" panose="020B0600000101010101" pitchFamily="50" charset="-127"/>
              </a:rPr>
              <a:t>가 존재하는가</a:t>
            </a:r>
            <a:r>
              <a:rPr lang="en-US" altLang="ko-KR" dirty="0">
                <a:ea typeface="굴림" panose="020B0600000101010101" pitchFamily="50" charset="-127"/>
              </a:rPr>
              <a:t>?</a:t>
            </a:r>
          </a:p>
          <a:p>
            <a:pPr lvl="1"/>
            <a:r>
              <a:rPr lang="ko-KR" altLang="en-US" dirty="0" err="1">
                <a:ea typeface="굴림" panose="020B0600000101010101" pitchFamily="50" charset="-127"/>
              </a:rPr>
              <a:t>해밀토니안</a:t>
            </a:r>
            <a:r>
              <a:rPr lang="ko-KR" altLang="en-US" dirty="0">
                <a:ea typeface="굴림" panose="020B0600000101010101" pitchFamily="50" charset="-127"/>
              </a:rPr>
              <a:t> 경로</a:t>
            </a:r>
            <a:r>
              <a:rPr lang="en-US" altLang="ko-KR" dirty="0">
                <a:ea typeface="굴림" panose="020B0600000101010101" pitchFamily="50" charset="-127"/>
              </a:rPr>
              <a:t>(</a:t>
            </a:r>
            <a:r>
              <a:rPr lang="ko-KR" altLang="en-US" dirty="0">
                <a:ea typeface="굴림" panose="020B0600000101010101" pitchFamily="50" charset="-127"/>
              </a:rPr>
              <a:t>사이클</a:t>
            </a:r>
            <a:r>
              <a:rPr lang="en-US" altLang="ko-KR" dirty="0">
                <a:ea typeface="굴림" panose="020B0600000101010101" pitchFamily="50" charset="-127"/>
              </a:rPr>
              <a:t>) – </a:t>
            </a:r>
            <a:r>
              <a:rPr lang="ko-KR" altLang="en-US" dirty="0">
                <a:ea typeface="굴림" panose="020B0600000101010101" pitchFamily="50" charset="-127"/>
              </a:rPr>
              <a:t>모든 정점을 한번만 지나는 경로</a:t>
            </a:r>
            <a:r>
              <a:rPr lang="en-US" altLang="ko-KR" dirty="0">
                <a:ea typeface="굴림" panose="020B0600000101010101" pitchFamily="50" charset="-127"/>
              </a:rPr>
              <a:t>(</a:t>
            </a:r>
            <a:r>
              <a:rPr lang="ko-KR" altLang="en-US" dirty="0">
                <a:ea typeface="굴림" panose="020B0600000101010101" pitchFamily="50" charset="-127"/>
              </a:rPr>
              <a:t>사이클</a:t>
            </a:r>
            <a:r>
              <a:rPr lang="en-US" altLang="ko-KR" dirty="0">
                <a:ea typeface="굴림" panose="020B0600000101010101" pitchFamily="50" charset="-127"/>
              </a:rPr>
              <a:t>)</a:t>
            </a:r>
          </a:p>
          <a:p>
            <a:r>
              <a:rPr lang="ko-KR" altLang="en-US" sz="2800" dirty="0">
                <a:ea typeface="굴림" panose="020B0600000101010101" pitchFamily="50" charset="-127"/>
              </a:rPr>
              <a:t>최적화 문제</a:t>
            </a: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예</a:t>
            </a:r>
            <a:r>
              <a:rPr lang="en-US" altLang="ko-KR" dirty="0">
                <a:ea typeface="굴림" panose="020B0600000101010101" pitchFamily="50" charset="-127"/>
              </a:rPr>
              <a:t>: </a:t>
            </a:r>
            <a:r>
              <a:rPr lang="ko-KR" altLang="en-US" dirty="0" err="1">
                <a:ea typeface="굴림" panose="020B0600000101010101" pitchFamily="50" charset="-127"/>
              </a:rPr>
              <a:t>에지에</a:t>
            </a:r>
            <a:r>
              <a:rPr lang="ko-KR" altLang="en-US" dirty="0">
                <a:ea typeface="굴림" panose="020B0600000101010101" pitchFamily="50" charset="-127"/>
              </a:rPr>
              <a:t> 가중치가 있는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그래프 </a:t>
            </a:r>
            <a:r>
              <a:rPr lang="en-US" altLang="ko-KR" dirty="0">
                <a:ea typeface="굴림" panose="020B0600000101010101" pitchFamily="50" charset="-127"/>
              </a:rPr>
              <a:t>G</a:t>
            </a:r>
            <a:r>
              <a:rPr lang="ko-KR" altLang="en-US" dirty="0">
                <a:ea typeface="굴림" panose="020B0600000101010101" pitchFamily="50" charset="-127"/>
              </a:rPr>
              <a:t>에서 길이가 가장 짧은 </a:t>
            </a:r>
            <a:r>
              <a:rPr lang="ko-KR" altLang="en-US" dirty="0" err="1">
                <a:ea typeface="굴림" panose="020B0600000101010101" pitchFamily="50" charset="-127"/>
              </a:rPr>
              <a:t>해밀토니안</a:t>
            </a:r>
            <a:r>
              <a:rPr lang="ko-KR" altLang="en-US" dirty="0">
                <a:ea typeface="굴림" panose="020B0600000101010101" pitchFamily="50" charset="-127"/>
              </a:rPr>
              <a:t> 경로</a:t>
            </a:r>
            <a:r>
              <a:rPr lang="en-US" altLang="ko-KR" dirty="0">
                <a:ea typeface="굴림" panose="020B0600000101010101" pitchFamily="50" charset="-127"/>
              </a:rPr>
              <a:t>(</a:t>
            </a:r>
            <a:r>
              <a:rPr lang="ko-KR" altLang="en-US" dirty="0">
                <a:ea typeface="굴림" panose="020B0600000101010101" pitchFamily="50" charset="-127"/>
              </a:rPr>
              <a:t>사이클</a:t>
            </a:r>
            <a:r>
              <a:rPr lang="en-US" altLang="ko-KR" dirty="0">
                <a:ea typeface="굴림" panose="020B0600000101010101" pitchFamily="50" charset="-127"/>
              </a:rPr>
              <a:t>)</a:t>
            </a:r>
            <a:r>
              <a:rPr lang="ko-KR" altLang="en-US" dirty="0">
                <a:ea typeface="굴림" panose="020B0600000101010101" pitchFamily="50" charset="-127"/>
              </a:rPr>
              <a:t>의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길이를 구하라</a:t>
            </a:r>
            <a:r>
              <a:rPr lang="en-US" altLang="ko-KR" dirty="0">
                <a:ea typeface="굴림" panose="020B0600000101010101" pitchFamily="50" charset="-127"/>
              </a:rPr>
              <a:t> =&gt; Traveling Salesman Problem (TSP)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0841525-0EE0-4544-BC29-EEA443E68B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5175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NP-Complete  </a:t>
            </a:r>
            <a:r>
              <a:rPr lang="ko-KR" altLang="en-US">
                <a:ea typeface="굴림" panose="020B0600000101010101" pitchFamily="50" charset="-127"/>
              </a:rPr>
              <a:t>이론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15605A8-A05C-4A6C-9D57-28E1C2A036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700" y="2197100"/>
            <a:ext cx="7721600" cy="2514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Yes/No </a:t>
            </a:r>
            <a:r>
              <a:rPr lang="ko-KR" altLang="en-US">
                <a:ea typeface="굴림" panose="020B0600000101010101" pitchFamily="50" charset="-127"/>
              </a:rPr>
              <a:t>의 대답을 요구하는 문제에 국한</a:t>
            </a:r>
          </a:p>
          <a:p>
            <a:pPr lvl="1">
              <a:lnSpc>
                <a:spcPct val="90000"/>
              </a:lnSpc>
            </a:pPr>
            <a:r>
              <a:rPr lang="ko-KR" altLang="en-US" sz="2000">
                <a:ea typeface="굴림" panose="020B0600000101010101" pitchFamily="50" charset="-127"/>
              </a:rPr>
              <a:t>그렇지만 최적화 문제와 밀접한 관계를 갖고 있다</a:t>
            </a:r>
          </a:p>
          <a:p>
            <a:pPr>
              <a:lnSpc>
                <a:spcPct val="90000"/>
              </a:lnSpc>
            </a:pPr>
            <a:r>
              <a:rPr lang="ko-KR" altLang="en-US">
                <a:ea typeface="굴림" panose="020B0600000101010101" pitchFamily="50" charset="-127"/>
              </a:rPr>
              <a:t>문제를 현실적인 시간에 풀 수 있는가에 관한 이론</a:t>
            </a:r>
          </a:p>
          <a:p>
            <a:pPr>
              <a:lnSpc>
                <a:spcPct val="90000"/>
              </a:lnSpc>
            </a:pPr>
            <a:r>
              <a:rPr lang="ko-KR" altLang="en-US">
                <a:ea typeface="굴림" panose="020B0600000101010101" pitchFamily="50" charset="-127"/>
              </a:rPr>
              <a:t>거대한 군을 이룸</a:t>
            </a:r>
          </a:p>
          <a:p>
            <a:pPr lvl="1">
              <a:lnSpc>
                <a:spcPct val="90000"/>
              </a:lnSpc>
            </a:pPr>
            <a:r>
              <a:rPr lang="ko-KR" altLang="en-US" sz="2000">
                <a:ea typeface="굴림" panose="020B0600000101010101" pitchFamily="50" charset="-127"/>
              </a:rPr>
              <a:t>이 중 한 문제만 현실적인 시간에 풀면 다른 모든 것도 저절로 풀리는 논리적 연결관계를 갖고 있다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7BC89B9-EBE3-4D10-9A0E-A35B89A422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5175"/>
          </a:xfrm>
        </p:spPr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현재까지의 연구결과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DB245CC-744B-4A38-9E39-D22440B22E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700" y="2197100"/>
            <a:ext cx="7772400" cy="3175000"/>
          </a:xfrm>
        </p:spPr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어떤 문제가 </a:t>
            </a:r>
            <a:r>
              <a:rPr lang="en-US" altLang="ko-KR">
                <a:ea typeface="굴림" panose="020B0600000101010101" pitchFamily="50" charset="-127"/>
              </a:rPr>
              <a:t>NP-Complete</a:t>
            </a:r>
            <a:r>
              <a:rPr lang="ko-KR" altLang="en-US">
                <a:ea typeface="굴림" panose="020B0600000101010101" pitchFamily="50" charset="-127"/>
              </a:rPr>
              <a:t>임이 확인되면 </a:t>
            </a:r>
          </a:p>
          <a:p>
            <a:pPr>
              <a:buFont typeface="Wingdings" panose="05000000000000000000" pitchFamily="2" charset="2"/>
              <a:buChar char="ð"/>
            </a:pPr>
            <a:r>
              <a:rPr lang="ko-KR" altLang="en-US">
                <a:ea typeface="굴림" panose="020B0600000101010101" pitchFamily="50" charset="-127"/>
              </a:rPr>
              <a:t>지금까지의 연구결과로는 이 문제를 현실적인 시간에 풀 수 있는 방법은 아직 없다</a:t>
            </a:r>
          </a:p>
          <a:p>
            <a:r>
              <a:rPr lang="ko-KR" altLang="en-US">
                <a:ea typeface="굴림" panose="020B0600000101010101" pitchFamily="50" charset="-127"/>
              </a:rPr>
              <a:t>그렇지만 이 사실이 아직 증명은 되지 않음</a:t>
            </a:r>
          </a:p>
          <a:p>
            <a:r>
              <a:rPr lang="ko-KR" altLang="en-US">
                <a:ea typeface="굴림" panose="020B0600000101010101" pitchFamily="50" charset="-127"/>
              </a:rPr>
              <a:t>클레이수학연구소의 </a:t>
            </a:r>
            <a:r>
              <a:rPr lang="en-US" altLang="ko-KR">
                <a:ea typeface="굴림" panose="020B0600000101010101" pitchFamily="50" charset="-127"/>
              </a:rPr>
              <a:t>21</a:t>
            </a:r>
            <a:r>
              <a:rPr lang="ko-KR" altLang="en-US">
                <a:ea typeface="굴림" panose="020B0600000101010101" pitchFamily="50" charset="-127"/>
              </a:rPr>
              <a:t>세기 </a:t>
            </a:r>
            <a:r>
              <a:rPr lang="en-US" altLang="ko-KR">
                <a:ea typeface="굴림" panose="020B0600000101010101" pitchFamily="50" charset="-127"/>
              </a:rPr>
              <a:t>7</a:t>
            </a:r>
            <a:r>
              <a:rPr lang="ko-KR" altLang="en-US">
                <a:ea typeface="굴림" panose="020B0600000101010101" pitchFamily="50" charset="-127"/>
              </a:rPr>
              <a:t>대 백만불짜리 문제 중의 하나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P=NP </a:t>
            </a:r>
            <a:r>
              <a:rPr lang="ko-KR" altLang="en-US" sz="2000">
                <a:ea typeface="굴림" panose="020B0600000101010101" pitchFamily="50" charset="-127"/>
              </a:rPr>
              <a:t>문제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23">
            <a:extLst>
              <a:ext uri="{FF2B5EF4-FFF2-40B4-BE49-F238E27FC236}">
                <a16:creationId xmlns:a16="http://schemas.microsoft.com/office/drawing/2014/main" id="{B9F8FE38-9D96-426A-9A8C-011FD66DF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00" y="3581400"/>
            <a:ext cx="1676400" cy="990600"/>
          </a:xfrm>
          <a:prstGeom prst="ellipse">
            <a:avLst/>
          </a:prstGeom>
          <a:solidFill>
            <a:srgbClr val="33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문제 </a:t>
            </a:r>
            <a:r>
              <a:rPr lang="en-US" altLang="ko-KR" sz="1800" b="1">
                <a:latin typeface="Times" panose="02020603050405020304" pitchFamily="18" charset="0"/>
                <a:ea typeface="굴림" panose="020B0600000101010101" pitchFamily="50" charset="-127"/>
              </a:rPr>
              <a:t>A</a:t>
            </a:r>
            <a:endParaRPr lang="el-GR" altLang="ko-KR" sz="1800" b="1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7411" name="AutoShape 24">
            <a:extLst>
              <a:ext uri="{FF2B5EF4-FFF2-40B4-BE49-F238E27FC236}">
                <a16:creationId xmlns:a16="http://schemas.microsoft.com/office/drawing/2014/main" id="{50502CFA-5766-4D16-A6D2-3EE49620E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200" y="3581400"/>
            <a:ext cx="1752600" cy="914400"/>
          </a:xfrm>
          <a:prstGeom prst="hexagon">
            <a:avLst>
              <a:gd name="adj" fmla="val 47917"/>
              <a:gd name="vf" fmla="val 115470"/>
            </a:avLst>
          </a:prstGeom>
          <a:solidFill>
            <a:srgbClr val="33CCFF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문제 </a:t>
            </a:r>
            <a:r>
              <a:rPr lang="en-US" altLang="ko-KR" sz="1800">
                <a:latin typeface="Verdana" panose="020B0604030504040204" pitchFamily="34" charset="0"/>
                <a:ea typeface="굴림" panose="020B0600000101010101" pitchFamily="50" charset="-127"/>
              </a:rPr>
              <a:t>B</a:t>
            </a:r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412" name="Line 25">
            <a:extLst>
              <a:ext uri="{FF2B5EF4-FFF2-40B4-BE49-F238E27FC236}">
                <a16:creationId xmlns:a16="http://schemas.microsoft.com/office/drawing/2014/main" id="{EC8898FB-2288-475C-AE7B-B0CD742AA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5500" y="4038600"/>
            <a:ext cx="1676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3" name="Text Box 26">
            <a:extLst>
              <a:ext uri="{FF2B5EF4-FFF2-40B4-BE49-F238E27FC236}">
                <a16:creationId xmlns:a16="http://schemas.microsoft.com/office/drawing/2014/main" id="{78CF098C-C883-47CF-BE4D-2E4D4E1A3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5650" y="3603625"/>
            <a:ext cx="193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다항식 시간 변환</a:t>
            </a:r>
          </a:p>
        </p:txBody>
      </p:sp>
      <p:sp>
        <p:nvSpPr>
          <p:cNvPr id="17414" name="Text Box 27">
            <a:extLst>
              <a:ext uri="{FF2B5EF4-FFF2-40B4-BE49-F238E27FC236}">
                <a16:creationId xmlns:a16="http://schemas.microsoft.com/office/drawing/2014/main" id="{CAD3A2E1-6F13-45E6-AC23-688AB1FCB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350" y="4662488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Yes</a:t>
            </a:r>
          </a:p>
        </p:txBody>
      </p:sp>
      <p:sp>
        <p:nvSpPr>
          <p:cNvPr id="17415" name="Text Box 28">
            <a:extLst>
              <a:ext uri="{FF2B5EF4-FFF2-40B4-BE49-F238E27FC236}">
                <a16:creationId xmlns:a16="http://schemas.microsoft.com/office/drawing/2014/main" id="{BBD0A72E-8F7E-46DD-A242-E6FC58649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600" y="4662488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Yes</a:t>
            </a:r>
          </a:p>
        </p:txBody>
      </p:sp>
      <p:sp>
        <p:nvSpPr>
          <p:cNvPr id="17416" name="Text Box 29">
            <a:extLst>
              <a:ext uri="{FF2B5EF4-FFF2-40B4-BE49-F238E27FC236}">
                <a16:creationId xmlns:a16="http://schemas.microsoft.com/office/drawing/2014/main" id="{F90A4F45-1620-4018-A308-5378BC066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8600" y="5119688"/>
            <a:ext cx="48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No</a:t>
            </a:r>
          </a:p>
        </p:txBody>
      </p:sp>
      <p:sp>
        <p:nvSpPr>
          <p:cNvPr id="17417" name="Text Box 30">
            <a:extLst>
              <a:ext uri="{FF2B5EF4-FFF2-40B4-BE49-F238E27FC236}">
                <a16:creationId xmlns:a16="http://schemas.microsoft.com/office/drawing/2014/main" id="{EF6D64CF-A903-4C3B-8791-3489CCABA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800" y="5105400"/>
            <a:ext cx="48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No</a:t>
            </a:r>
          </a:p>
        </p:txBody>
      </p:sp>
      <p:sp>
        <p:nvSpPr>
          <p:cNvPr id="17418" name="Line 31">
            <a:extLst>
              <a:ext uri="{FF2B5EF4-FFF2-40B4-BE49-F238E27FC236}">
                <a16:creationId xmlns:a16="http://schemas.microsoft.com/office/drawing/2014/main" id="{E1D28ABC-D185-4881-9715-876E15E8CE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3600" y="4876800"/>
            <a:ext cx="2209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9" name="Line 32">
            <a:extLst>
              <a:ext uri="{FF2B5EF4-FFF2-40B4-BE49-F238E27FC236}">
                <a16:creationId xmlns:a16="http://schemas.microsoft.com/office/drawing/2014/main" id="{4E16887D-4B3E-4CF6-AEE6-82778DAD7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3600" y="5334000"/>
            <a:ext cx="2209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20" name="Rectangle 33">
            <a:extLst>
              <a:ext uri="{FF2B5EF4-FFF2-40B4-BE49-F238E27FC236}">
                <a16:creationId xmlns:a16="http://schemas.microsoft.com/office/drawing/2014/main" id="{D3724D0F-5170-4F1A-B206-EA87728C6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1498600"/>
            <a:ext cx="7772400" cy="176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Char char="•"/>
            </a:pPr>
            <a:r>
              <a:rPr kumimoji="0" lang="ko-KR" altLang="en-US" sz="2800">
                <a:latin typeface="Times" panose="02020603050405020304" pitchFamily="18" charset="0"/>
                <a:ea typeface="굴림" panose="020B0600000101010101" pitchFamily="50" charset="-127"/>
              </a:rPr>
              <a:t>상황</a:t>
            </a:r>
          </a:p>
          <a:p>
            <a:pPr lvl="1">
              <a:buClrTx/>
            </a:pPr>
            <a:r>
              <a:rPr kumimoji="0" lang="ko-KR" altLang="en-US">
                <a:latin typeface="Times" panose="02020603050405020304" pitchFamily="18" charset="0"/>
                <a:ea typeface="굴림" panose="020B0600000101010101" pitchFamily="50" charset="-127"/>
              </a:rPr>
              <a:t>문제 </a:t>
            </a:r>
            <a:r>
              <a:rPr lang="en-US" altLang="ko-KR">
                <a:latin typeface="Times" panose="02020603050405020304" pitchFamily="18" charset="0"/>
                <a:ea typeface="굴림" panose="020B0600000101010101" pitchFamily="50" charset="-127"/>
              </a:rPr>
              <a:t>B</a:t>
            </a:r>
            <a:r>
              <a:rPr kumimoji="0" lang="ko-KR" altLang="en-US">
                <a:latin typeface="Times" panose="02020603050405020304" pitchFamily="18" charset="0"/>
                <a:ea typeface="굴림" panose="020B0600000101010101" pitchFamily="50" charset="-127"/>
              </a:rPr>
              <a:t>는 쉽다 </a:t>
            </a:r>
          </a:p>
          <a:p>
            <a:pPr lvl="1">
              <a:buClrTx/>
            </a:pPr>
            <a:r>
              <a:rPr kumimoji="0" lang="ko-KR" altLang="en-US">
                <a:latin typeface="Times" panose="02020603050405020304" pitchFamily="18" charset="0"/>
                <a:ea typeface="굴림" panose="020B0600000101010101" pitchFamily="50" charset="-127"/>
              </a:rPr>
              <a:t>문제 </a:t>
            </a:r>
            <a:r>
              <a:rPr lang="en-US" altLang="ko-KR">
                <a:latin typeface="Times" panose="02020603050405020304" pitchFamily="18" charset="0"/>
                <a:ea typeface="굴림" panose="020B0600000101010101" pitchFamily="50" charset="-127"/>
              </a:rPr>
              <a:t>A</a:t>
            </a:r>
            <a:r>
              <a:rPr kumimoji="0" lang="ko-KR" altLang="en-US">
                <a:latin typeface="Times" panose="02020603050405020304" pitchFamily="18" charset="0"/>
                <a:ea typeface="굴림" panose="020B0600000101010101" pitchFamily="50" charset="-127"/>
              </a:rPr>
              <a:t>는 </a:t>
            </a:r>
            <a:r>
              <a:rPr kumimoji="0" lang="en-US" altLang="ko-KR">
                <a:latin typeface="Times" panose="02020603050405020304" pitchFamily="18" charset="0"/>
                <a:ea typeface="굴림" panose="020B0600000101010101" pitchFamily="50" charset="-127"/>
              </a:rPr>
              <a:t>Yes/No </a:t>
            </a:r>
            <a:r>
              <a:rPr kumimoji="0" lang="ko-KR" altLang="en-US">
                <a:latin typeface="Times" panose="02020603050405020304" pitchFamily="18" charset="0"/>
                <a:ea typeface="굴림" panose="020B0600000101010101" pitchFamily="50" charset="-127"/>
              </a:rPr>
              <a:t>대답이 일치하는 문제 </a:t>
            </a:r>
            <a:r>
              <a:rPr lang="en-US" altLang="ko-KR">
                <a:latin typeface="Times" panose="02020603050405020304" pitchFamily="18" charset="0"/>
                <a:ea typeface="굴림" panose="020B0600000101010101" pitchFamily="50" charset="-127"/>
              </a:rPr>
              <a:t>B</a:t>
            </a:r>
            <a:r>
              <a:rPr kumimoji="0" lang="ko-KR" altLang="en-US">
                <a:latin typeface="Times" panose="02020603050405020304" pitchFamily="18" charset="0"/>
                <a:ea typeface="굴림" panose="020B0600000101010101" pitchFamily="50" charset="-127"/>
              </a:rPr>
              <a:t>로 쉽게 변형된다</a:t>
            </a:r>
          </a:p>
        </p:txBody>
      </p:sp>
      <p:sp>
        <p:nvSpPr>
          <p:cNvPr id="17421" name="Rectangle 34">
            <a:extLst>
              <a:ext uri="{FF2B5EF4-FFF2-40B4-BE49-F238E27FC236}">
                <a16:creationId xmlns:a16="http://schemas.microsoft.com/office/drawing/2014/main" id="{AAFF4E45-80A6-411E-98A7-544D569E5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" y="58674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Char char="ü"/>
            </a:pPr>
            <a:r>
              <a:rPr kumimoji="0" lang="ko-KR" altLang="en-US" sz="28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문제 </a:t>
            </a:r>
            <a:r>
              <a:rPr lang="en-US" altLang="ko-KR" sz="28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A</a:t>
            </a:r>
            <a:r>
              <a:rPr kumimoji="0" lang="ko-KR" altLang="en-US" sz="28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도 쉬운가</a:t>
            </a:r>
            <a:r>
              <a:rPr kumimoji="0" lang="en-US" altLang="ko-KR" sz="280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?</a:t>
            </a:r>
          </a:p>
        </p:txBody>
      </p:sp>
      <p:sp>
        <p:nvSpPr>
          <p:cNvPr id="270371" name="Text Box 35">
            <a:extLst>
              <a:ext uri="{FF2B5EF4-FFF2-40B4-BE49-F238E27FC236}">
                <a16:creationId xmlns:a16="http://schemas.microsoft.com/office/drawing/2014/main" id="{EA05DA96-30ED-4C9E-AC01-E5C85D53C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4725" y="2001838"/>
            <a:ext cx="2511425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쉽다 </a:t>
            </a: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= </a:t>
            </a:r>
            <a:r>
              <a:rPr lang="ko-KR" altLang="en-US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현실적인 시간에 풀 수 있다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D2D52A1-B42A-455A-B895-EB154F420A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5175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Poly-Time Reduction </a:t>
            </a:r>
            <a:r>
              <a:rPr lang="en-US" altLang="ko-KR" sz="2400">
                <a:ea typeface="굴림" panose="020B0600000101010101" pitchFamily="50" charset="-127"/>
              </a:rPr>
              <a:t>(</a:t>
            </a:r>
            <a:r>
              <a:rPr lang="ko-KR" altLang="en-US" sz="2400">
                <a:ea typeface="굴림" panose="020B0600000101010101" pitchFamily="50" charset="-127"/>
              </a:rPr>
              <a:t>다항식 시간 변환</a:t>
            </a:r>
            <a:r>
              <a:rPr lang="en-US" altLang="ko-KR" sz="2400"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12CEB22-A852-49B2-B35D-F807C3121E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2273300"/>
            <a:ext cx="7772400" cy="4114800"/>
          </a:xfrm>
        </p:spPr>
        <p:txBody>
          <a:bodyPr/>
          <a:lstStyle/>
          <a:p>
            <a:pPr marL="609600" indent="-609600"/>
            <a:r>
              <a:rPr lang="ko-KR" altLang="en-US" sz="2800">
                <a:ea typeface="굴림" panose="020B0600000101010101" pitchFamily="50" charset="-127"/>
              </a:rPr>
              <a:t>문제 </a:t>
            </a:r>
            <a:r>
              <a:rPr lang="en-US" altLang="ko-KR" sz="2800">
                <a:ea typeface="굴림" panose="020B0600000101010101" pitchFamily="50" charset="-127"/>
              </a:rPr>
              <a:t>A</a:t>
            </a:r>
            <a:r>
              <a:rPr lang="ko-KR" altLang="en-US" sz="2800">
                <a:ea typeface="굴림" panose="020B0600000101010101" pitchFamily="50" charset="-127"/>
              </a:rPr>
              <a:t>의 사례 </a:t>
            </a:r>
            <a:r>
              <a:rPr lang="el-GR" altLang="ko-KR" sz="2800">
                <a:latin typeface="굴림" panose="020B0600000101010101" pitchFamily="50" charset="-127"/>
                <a:ea typeface="굴림" panose="020B0600000101010101" pitchFamily="50" charset="-127"/>
              </a:rPr>
              <a:t>α</a:t>
            </a:r>
            <a:r>
              <a:rPr lang="ko-KR" altLang="en-US" sz="2800">
                <a:ea typeface="굴림" panose="020B0600000101010101" pitchFamily="50" charset="-127"/>
              </a:rPr>
              <a:t>를 문제 </a:t>
            </a:r>
            <a:r>
              <a:rPr lang="en-US" altLang="ko-KR" sz="2800">
                <a:ea typeface="굴림" panose="020B0600000101010101" pitchFamily="50" charset="-127"/>
              </a:rPr>
              <a:t>B</a:t>
            </a:r>
            <a:r>
              <a:rPr lang="ko-KR" altLang="en-US" sz="2800">
                <a:ea typeface="굴림" panose="020B0600000101010101" pitchFamily="50" charset="-127"/>
              </a:rPr>
              <a:t>의 사례 </a:t>
            </a:r>
            <a:r>
              <a:rPr lang="el-GR" altLang="ko-KR" sz="2800">
                <a:ea typeface="굴림" panose="020B0600000101010101" pitchFamily="50" charset="-127"/>
              </a:rPr>
              <a:t>β</a:t>
            </a:r>
            <a:r>
              <a:rPr lang="ko-KR" altLang="en-US" sz="2800">
                <a:ea typeface="굴림" panose="020B0600000101010101" pitchFamily="50" charset="-127"/>
              </a:rPr>
              <a:t>로 바꾸되 아래 성질을 만족하면 </a:t>
            </a:r>
            <a:r>
              <a:rPr lang="en-US" altLang="ko-KR" sz="2800">
                <a:solidFill>
                  <a:srgbClr val="FF0000"/>
                </a:solidFill>
                <a:ea typeface="굴림" panose="020B0600000101010101" pitchFamily="50" charset="-127"/>
              </a:rPr>
              <a:t>polynomial-time reduction</a:t>
            </a:r>
            <a:r>
              <a:rPr lang="ko-KR" altLang="en-US" sz="2800">
                <a:ea typeface="굴림" panose="020B0600000101010101" pitchFamily="50" charset="-127"/>
              </a:rPr>
              <a:t>이라 하고</a:t>
            </a:r>
            <a:r>
              <a:rPr lang="en-US" altLang="ko-KR" sz="2800">
                <a:ea typeface="굴림" panose="020B0600000101010101" pitchFamily="50" charset="-127"/>
              </a:rPr>
              <a:t>, </a:t>
            </a:r>
            <a:r>
              <a:rPr lang="ko-KR" altLang="en-US" sz="2800">
                <a:ea typeface="굴림" panose="020B0600000101010101" pitchFamily="50" charset="-127"/>
              </a:rPr>
              <a:t>이를 </a:t>
            </a:r>
            <a:r>
              <a:rPr lang="el-GR" altLang="ko-KR" sz="2800">
                <a:latin typeface="굴림" panose="020B0600000101010101" pitchFamily="50" charset="-127"/>
                <a:ea typeface="굴림" panose="020B0600000101010101" pitchFamily="50" charset="-127"/>
              </a:rPr>
              <a:t>α</a:t>
            </a:r>
            <a:r>
              <a:rPr lang="ko-KR" altLang="en-US" sz="2800">
                <a:ea typeface="굴림" panose="020B0600000101010101" pitchFamily="50" charset="-127"/>
              </a:rPr>
              <a:t> ≤  </a:t>
            </a:r>
            <a:r>
              <a:rPr lang="el-GR" altLang="ko-KR" sz="2800">
                <a:ea typeface="굴림" panose="020B0600000101010101" pitchFamily="50" charset="-127"/>
              </a:rPr>
              <a:t>β</a:t>
            </a:r>
            <a:r>
              <a:rPr lang="ko-KR" altLang="en-US" sz="2800">
                <a:ea typeface="굴림" panose="020B0600000101010101" pitchFamily="50" charset="-127"/>
              </a:rPr>
              <a:t> 로 표기한다</a:t>
            </a:r>
          </a:p>
          <a:p>
            <a:pPr marL="609600" indent="-609600"/>
            <a:endParaRPr lang="ko-KR" altLang="en-US" sz="900">
              <a:ea typeface="굴림" panose="020B0600000101010101" pitchFamily="50" charset="-127"/>
            </a:endParaRPr>
          </a:p>
          <a:p>
            <a:pPr marL="990600" lvl="1" indent="-533400">
              <a:buFontTx/>
              <a:buAutoNum type="circleNumDbPlain"/>
            </a:pPr>
            <a:r>
              <a:rPr lang="ko-KR" altLang="en-US">
                <a:ea typeface="굴림" panose="020B0600000101010101" pitchFamily="50" charset="-127"/>
              </a:rPr>
              <a:t>변환은 다항식 시간에 이루어진다</a:t>
            </a:r>
          </a:p>
          <a:p>
            <a:pPr marL="990600" lvl="1" indent="-533400">
              <a:buFontTx/>
              <a:buAutoNum type="circleNumDbPlain"/>
            </a:pPr>
            <a:r>
              <a:rPr lang="ko-KR" altLang="en-US">
                <a:ea typeface="굴림" panose="020B0600000101010101" pitchFamily="50" charset="-127"/>
              </a:rPr>
              <a:t>두 사례의 답은 일치한다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04089C36-E355-4E1A-A729-7E770151B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3246438"/>
            <a:ext cx="3111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>
                <a:latin typeface="Verdana" panose="020B0604030504040204" pitchFamily="34" charset="0"/>
                <a:ea typeface="굴림" panose="020B0600000101010101" pitchFamily="50" charset="-127"/>
              </a:rPr>
              <a:t>p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8594</TotalTime>
  <Words>1120</Words>
  <Application>Microsoft Office PowerPoint</Application>
  <PresentationFormat>화면 슬라이드 쇼(4:3)</PresentationFormat>
  <Paragraphs>231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6" baseType="lpstr">
      <vt:lpstr>Verdana</vt:lpstr>
      <vt:lpstr>Arial</vt:lpstr>
      <vt:lpstr>Wingdings</vt:lpstr>
      <vt:lpstr>Angsana New</vt:lpstr>
      <vt:lpstr>굴림</vt:lpstr>
      <vt:lpstr>Cordia New</vt:lpstr>
      <vt:lpstr>맑은 고딕</vt:lpstr>
      <vt:lpstr>Arial Black</vt:lpstr>
      <vt:lpstr>HY헤드라인M</vt:lpstr>
      <vt:lpstr>Times</vt:lpstr>
      <vt:lpstr>돋움</vt:lpstr>
      <vt:lpstr>Bookman</vt:lpstr>
      <vt:lpstr>Times New Roman</vt:lpstr>
      <vt:lpstr>Default Design</vt:lpstr>
      <vt:lpstr>NP-완비(완전) NP-Completeness</vt:lpstr>
      <vt:lpstr>NP-완비(완전)NP-Completeness</vt:lpstr>
      <vt:lpstr>PowerPoint 프레젠테이션</vt:lpstr>
      <vt:lpstr>현실적인 시간</vt:lpstr>
      <vt:lpstr>Yes/No 문제와 최적화 문제</vt:lpstr>
      <vt:lpstr>NP-Complete  이론</vt:lpstr>
      <vt:lpstr>현재까지의 연구결과</vt:lpstr>
      <vt:lpstr>PowerPoint 프레젠테이션</vt:lpstr>
      <vt:lpstr>Poly-Time Reduction (다항식 시간 변환)</vt:lpstr>
      <vt:lpstr>PowerPoint 프레젠테이션</vt:lpstr>
      <vt:lpstr>P와 NP</vt:lpstr>
      <vt:lpstr>NP-Complete/Hard </vt:lpstr>
      <vt:lpstr>정리 1</vt:lpstr>
      <vt:lpstr>PowerPoint 프레젠테이션</vt:lpstr>
      <vt:lpstr>NP-Hard 증명의 예</vt:lpstr>
      <vt:lpstr>PowerPoint 프레젠테이션</vt:lpstr>
      <vt:lpstr>직관과 배치되는 NP-Complete 문제의 예</vt:lpstr>
      <vt:lpstr>PowerPoint 프레젠테이션</vt:lpstr>
      <vt:lpstr>PowerPoint 프레젠테이션</vt:lpstr>
      <vt:lpstr>NP 이론의 유용성</vt:lpstr>
      <vt:lpstr>PowerPoint 프레젠테이션</vt:lpstr>
      <vt:lpstr>PowerPoint 프레젠테이션</vt:lpstr>
    </vt:vector>
  </TitlesOfParts>
  <Company>Department of Computer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Pradondet Nilagupta</dc:creator>
  <cp:lastModifiedBy>HCKIM</cp:lastModifiedBy>
  <cp:revision>398</cp:revision>
  <cp:lastPrinted>2000-06-14T10:30:00Z</cp:lastPrinted>
  <dcterms:created xsi:type="dcterms:W3CDTF">1999-09-28T09:52:25Z</dcterms:created>
  <dcterms:modified xsi:type="dcterms:W3CDTF">2021-12-03T01:31:18Z</dcterms:modified>
</cp:coreProperties>
</file>