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643" r:id="rId3"/>
    <p:sldId id="644" r:id="rId4"/>
    <p:sldId id="645" r:id="rId5"/>
    <p:sldId id="686" r:id="rId6"/>
    <p:sldId id="687" r:id="rId7"/>
    <p:sldId id="688" r:id="rId8"/>
    <p:sldId id="689" r:id="rId9"/>
    <p:sldId id="692" r:id="rId10"/>
    <p:sldId id="646" r:id="rId11"/>
    <p:sldId id="656" r:id="rId12"/>
    <p:sldId id="682" r:id="rId13"/>
    <p:sldId id="647" r:id="rId14"/>
    <p:sldId id="681" r:id="rId15"/>
    <p:sldId id="660" r:id="rId16"/>
    <p:sldId id="683" r:id="rId17"/>
    <p:sldId id="684" r:id="rId18"/>
    <p:sldId id="685" r:id="rId19"/>
    <p:sldId id="650" r:id="rId20"/>
    <p:sldId id="651" r:id="rId21"/>
    <p:sldId id="652" r:id="rId22"/>
    <p:sldId id="653" r:id="rId23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1" hangingPunct="1"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1" hangingPunct="1"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1" hangingPunct="1"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1" hangingPunct="1"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F2ECA4"/>
    <a:srgbClr val="FFFF66"/>
    <a:srgbClr val="FFFFCC"/>
    <a:srgbClr val="CCFFFF"/>
    <a:srgbClr val="33CC33"/>
    <a:srgbClr val="E4627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9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50">
            <a:extLst>
              <a:ext uri="{FF2B5EF4-FFF2-40B4-BE49-F238E27FC236}">
                <a16:creationId xmlns:a16="http://schemas.microsoft.com/office/drawing/2014/main" id="{028BA5FC-4FB7-40CD-A10A-6463D539601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t" anchorCtr="0" compatLnSpc="1">
            <a:prstTxWarp prst="textNoShape">
              <a:avLst/>
            </a:prstTxWarp>
          </a:bodyPr>
          <a:lstStyle>
            <a:lvl1pPr defTabSz="952500">
              <a:defRPr sz="1800">
                <a:solidFill>
                  <a:schemeClr val="tx1"/>
                </a:solidFill>
                <a:latin typeface="Angsana New" pitchFamily="18" charset="-34"/>
              </a:defRPr>
            </a:lvl1pPr>
          </a:lstStyle>
          <a:p>
            <a:pPr>
              <a:defRPr/>
            </a:pPr>
            <a:r>
              <a:rPr lang="th-TH"/>
              <a:t>Pradondet Nilagupta</a:t>
            </a:r>
          </a:p>
        </p:txBody>
      </p:sp>
      <p:sp>
        <p:nvSpPr>
          <p:cNvPr id="15363" name="Rectangle 2051">
            <a:extLst>
              <a:ext uri="{FF2B5EF4-FFF2-40B4-BE49-F238E27FC236}">
                <a16:creationId xmlns:a16="http://schemas.microsoft.com/office/drawing/2014/main" id="{3C1DADD8-6A33-4355-8E24-445E2489088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t" anchorCtr="0" compatLnSpc="1">
            <a:prstTxWarp prst="textNoShape">
              <a:avLst/>
            </a:prstTxWarp>
          </a:bodyPr>
          <a:lstStyle>
            <a:lvl1pPr algn="r" defTabSz="952500">
              <a:defRPr sz="1800">
                <a:solidFill>
                  <a:schemeClr val="tx1"/>
                </a:solidFill>
                <a:latin typeface="Angsana New" pitchFamily="18" charset="-34"/>
              </a:defRPr>
            </a:lvl1pPr>
          </a:lstStyle>
          <a:p>
            <a:pPr>
              <a:defRPr/>
            </a:pPr>
            <a:endParaRPr lang="th-TH" altLang="ko-KR"/>
          </a:p>
        </p:txBody>
      </p:sp>
      <p:sp>
        <p:nvSpPr>
          <p:cNvPr id="15364" name="Rectangle 2052">
            <a:extLst>
              <a:ext uri="{FF2B5EF4-FFF2-40B4-BE49-F238E27FC236}">
                <a16:creationId xmlns:a16="http://schemas.microsoft.com/office/drawing/2014/main" id="{465C8D22-98B7-4758-B9B1-DA600B00B02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b" anchorCtr="0" compatLnSpc="1">
            <a:prstTxWarp prst="textNoShape">
              <a:avLst/>
            </a:prstTxWarp>
          </a:bodyPr>
          <a:lstStyle>
            <a:lvl1pPr defTabSz="952500">
              <a:defRPr sz="1800">
                <a:solidFill>
                  <a:schemeClr val="tx1"/>
                </a:solidFill>
                <a:latin typeface="Angsana New" pitchFamily="18" charset="-34"/>
              </a:defRPr>
            </a:lvl1pPr>
          </a:lstStyle>
          <a:p>
            <a:pPr>
              <a:defRPr/>
            </a:pPr>
            <a:r>
              <a:rPr lang="th-TH"/>
              <a:t>Title goes here</a:t>
            </a:r>
          </a:p>
        </p:txBody>
      </p:sp>
      <p:sp>
        <p:nvSpPr>
          <p:cNvPr id="15365" name="Rectangle 2053">
            <a:extLst>
              <a:ext uri="{FF2B5EF4-FFF2-40B4-BE49-F238E27FC236}">
                <a16:creationId xmlns:a16="http://schemas.microsoft.com/office/drawing/2014/main" id="{85C57C03-ACC8-4D44-810C-E2724064216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b" anchorCtr="0" compatLnSpc="1">
            <a:prstTxWarp prst="textNoShape">
              <a:avLst/>
            </a:prstTxWarp>
          </a:bodyPr>
          <a:lstStyle>
            <a:lvl1pPr algn="r" defTabSz="952500">
              <a:defRPr sz="1800">
                <a:solidFill>
                  <a:schemeClr val="tx1"/>
                </a:solidFill>
                <a:latin typeface="Angsana New" panose="02020603050405020304" pitchFamily="18" charset="-34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DFA17FE-F12C-47D8-A4C8-35D8FFEAC1EA}" type="slidenum">
              <a:rPr lang="en-US" altLang="ko-KR"/>
              <a:pPr>
                <a:defRPr/>
              </a:pPr>
              <a:t>‹#›</a:t>
            </a:fld>
            <a:endParaRPr lang="th-TH" altLang="ko-KR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F420CC6-313F-455E-8918-21F527D6A5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t" anchorCtr="0" compatLnSpc="1">
            <a:prstTxWarp prst="textNoShape">
              <a:avLst/>
            </a:prstTxWarp>
          </a:bodyPr>
          <a:lstStyle>
            <a:lvl1pPr defTabSz="952500">
              <a:defRPr sz="1300">
                <a:solidFill>
                  <a:schemeClr val="tx1"/>
                </a:solidFill>
                <a:latin typeface="Angsana New" pitchFamily="18" charset="-34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B48D99B-1D68-47EA-B3E4-8D55F0CFA07E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A48ACF8-8EE1-453A-ACFD-2697636474A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9475"/>
            <a:ext cx="4984750" cy="44434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09E1A217-CB9F-48D0-9589-059440AC077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t" anchorCtr="0" compatLnSpc="1">
            <a:prstTxWarp prst="textNoShape">
              <a:avLst/>
            </a:prstTxWarp>
          </a:bodyPr>
          <a:lstStyle>
            <a:lvl1pPr algn="r" defTabSz="952500">
              <a:defRPr sz="1300">
                <a:solidFill>
                  <a:schemeClr val="tx1"/>
                </a:solidFill>
                <a:latin typeface="Angsana New" pitchFamily="18" charset="-34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6B810A0B-6019-47C4-9C6E-E8A0F70323F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b" anchorCtr="0" compatLnSpc="1">
            <a:prstTxWarp prst="textNoShape">
              <a:avLst/>
            </a:prstTxWarp>
          </a:bodyPr>
          <a:lstStyle>
            <a:lvl1pPr defTabSz="952500">
              <a:defRPr sz="1300">
                <a:solidFill>
                  <a:schemeClr val="tx1"/>
                </a:solidFill>
                <a:latin typeface="Angsana New" pitchFamily="18" charset="-34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0C426544-4145-4504-B7D4-3FBBAF95E9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b" anchorCtr="0" compatLnSpc="1">
            <a:prstTxWarp prst="textNoShape">
              <a:avLst/>
            </a:prstTxWarp>
          </a:bodyPr>
          <a:lstStyle>
            <a:lvl1pPr algn="r" defTabSz="952500">
              <a:defRPr sz="1300">
                <a:solidFill>
                  <a:schemeClr val="tx1"/>
                </a:solidFill>
                <a:latin typeface="Angsana New" panose="02020603050405020304" pitchFamily="18" charset="-34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57C072DB-3C2F-47F4-9942-B840D13F274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9E70111-E115-4A27-9579-A2E1C819A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0"/>
            <a:ext cx="1447800" cy="68564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86B7BD6-AA5D-4EF5-86CD-BD5DC2BA7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24175"/>
            <a:ext cx="4267200" cy="152400"/>
          </a:xfrm>
          <a:prstGeom prst="rect">
            <a:avLst/>
          </a:prstGeom>
          <a:solidFill>
            <a:srgbClr val="E4627B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000">
                <a:solidFill>
                  <a:schemeClr val="bg2"/>
                </a:solidFill>
                <a:latin typeface="Verdana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3568" y="1628800"/>
            <a:ext cx="7772400" cy="85496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 noProof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3573016"/>
            <a:ext cx="6400800" cy="2294384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latin typeface="Angsana New" pitchFamily="18" charset="-34"/>
              </a:defRPr>
            </a:lvl1pPr>
          </a:lstStyle>
          <a:p>
            <a:pPr lvl="0"/>
            <a:r>
              <a:rPr lang="en-US" altLang="ko-KR" noProof="0" dirty="0"/>
              <a:t>Click to edit Master subtitle style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6C76A1-FEEB-447D-AF9A-D311DE9A9E6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</a:lstStyle>
          <a:p>
            <a:pPr>
              <a:defRPr/>
            </a:pPr>
            <a:fld id="{F52235EE-9345-4D08-81C4-7505197DFFA8}" type="datetime4">
              <a:rPr lang="th-TH"/>
              <a:pPr>
                <a:defRPr/>
              </a:pPr>
              <a:t>02 พ.ย. 64</a:t>
            </a:fld>
            <a:endParaRPr lang="th-TH">
              <a:cs typeface="+mn-cs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4DC8707-B799-4742-B65C-337FB5D12C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172200"/>
            <a:ext cx="28956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1" sz="1400">
                <a:solidFill>
                  <a:schemeClr val="tx1"/>
                </a:solidFill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772F082-56D5-428B-92C2-E6C20BC2AD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1400">
                <a:solidFill>
                  <a:schemeClr val="tx1"/>
                </a:solidFill>
                <a:latin typeface="Angsana New" panose="02020603050405020304" pitchFamily="18" charset="-34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7EB18F69-F8EA-49D9-8B14-6666BE4A7A09}" type="slidenum">
              <a:rPr lang="en-US" altLang="ko-KR"/>
              <a:pPr>
                <a:defRPr/>
              </a:pPr>
              <a:t>‹#›</a:t>
            </a:fld>
            <a:endParaRPr lang="th-TH" altLang="ko-KR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959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9626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4531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4531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57962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7767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7767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6742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7767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48200" y="1676400"/>
            <a:ext cx="3810000" cy="4776788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833342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835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470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052736"/>
            <a:ext cx="7772400" cy="55446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6301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4310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77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77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1969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8096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7209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13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323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3926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6D48AA22-196E-4D62-BF77-6C5137E97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228600"/>
            <a:ext cx="8380412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Verdana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6ADC8FDA-DE21-4F8D-9A6D-13E4585D4D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8" name="Rectangle 7">
            <a:extLst>
              <a:ext uri="{FF2B5EF4-FFF2-40B4-BE49-F238E27FC236}">
                <a16:creationId xmlns:a16="http://schemas.microsoft.com/office/drawing/2014/main" id="{2EE24DB5-3D32-4CFB-AA17-45AEC11455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0563" y="868363"/>
            <a:ext cx="7772400" cy="568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9" name="Rectangle 12">
            <a:extLst>
              <a:ext uri="{FF2B5EF4-FFF2-40B4-BE49-F238E27FC236}">
                <a16:creationId xmlns:a16="http://schemas.microsoft.com/office/drawing/2014/main" id="{F842D523-A92B-4AA1-B9E3-519C558EE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" y="685800"/>
            <a:ext cx="9144000" cy="152400"/>
          </a:xfrm>
          <a:prstGeom prst="rect">
            <a:avLst/>
          </a:prstGeom>
          <a:solidFill>
            <a:srgbClr val="E4627B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000">
                <a:solidFill>
                  <a:schemeClr val="bg2"/>
                </a:solidFill>
                <a:latin typeface="Verdana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1030" name="Text Box 18">
            <a:extLst>
              <a:ext uri="{FF2B5EF4-FFF2-40B4-BE49-F238E27FC236}">
                <a16:creationId xmlns:a16="http://schemas.microsoft.com/office/drawing/2014/main" id="{E49D7D6F-1E29-4135-AA15-D4852C832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350" y="6553200"/>
            <a:ext cx="522288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A29993E5-C9E6-45AB-AADE-5E37F21EC4B1}" type="slidenum">
              <a:rPr lang="en-US" altLang="ko-KR" sz="1400" smtClean="0"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th-TH" altLang="ko-KR" sz="1400">
              <a:latin typeface="Arial" panose="020B0604020202020204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66" r:id="rId1"/>
    <p:sldLayoutId id="2147484153" r:id="rId2"/>
    <p:sldLayoutId id="2147484154" r:id="rId3"/>
    <p:sldLayoutId id="2147484155" r:id="rId4"/>
    <p:sldLayoutId id="2147484156" r:id="rId5"/>
    <p:sldLayoutId id="2147484157" r:id="rId6"/>
    <p:sldLayoutId id="2147484158" r:id="rId7"/>
    <p:sldLayoutId id="2147484159" r:id="rId8"/>
    <p:sldLayoutId id="2147484160" r:id="rId9"/>
    <p:sldLayoutId id="2147484161" r:id="rId10"/>
    <p:sldLayoutId id="2147484162" r:id="rId11"/>
    <p:sldLayoutId id="2147484163" r:id="rId12"/>
    <p:sldLayoutId id="2147484164" r:id="rId13"/>
    <p:sldLayoutId id="2147484165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anose="05000000000000000000" pitchFamily="2" charset="2"/>
        <a:buChar char="l"/>
        <a:defRPr kumimoji="1"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kumimoji="1"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4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kumimoji="1" sz="24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400">
          <a:solidFill>
            <a:schemeClr val="bg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400">
          <a:solidFill>
            <a:schemeClr val="bg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400">
          <a:solidFill>
            <a:schemeClr val="bg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400">
          <a:solidFill>
            <a:schemeClr val="bg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400">
          <a:solidFill>
            <a:schemeClr val="bg2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24807686-56A0-4374-B0C2-5B8F1013D17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5E8458-84C6-4D8D-9981-62A36F04E8A1}" type="datetime4">
              <a:rPr lang="th-TH" altLang="ko-KR" sz="1400" smtClean="0">
                <a:solidFill>
                  <a:schemeClr val="tx1"/>
                </a:solidFill>
                <a:latin typeface="Angsana New" panose="02020603050405020304" pitchFamily="18" charset="-34"/>
                <a:ea typeface="Angsana New" panose="02020603050405020304" pitchFamily="18" charset="-34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02 พ.ย. 64</a:t>
            </a:fld>
            <a:endParaRPr lang="th-TH" altLang="ko-KR" sz="1400">
              <a:solidFill>
                <a:schemeClr val="tx1"/>
              </a:solidFill>
              <a:latin typeface="Angsana New" panose="02020603050405020304" pitchFamily="18" charset="-34"/>
              <a:ea typeface="Angsana New" panose="02020603050405020304" pitchFamily="18" charset="-34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A981E8F-4ECB-4F5A-A41F-D4DB46586A3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1295400"/>
            <a:ext cx="8640762" cy="1752600"/>
          </a:xfrm>
          <a:noFill/>
        </p:spPr>
        <p:txBody>
          <a:bodyPr/>
          <a:lstStyle/>
          <a:p>
            <a:pPr algn="ctr"/>
            <a:r>
              <a:rPr lang="ko-KR" altLang="en-US" sz="4000" b="1">
                <a:ea typeface="굴림" panose="020B0600000101010101" pitchFamily="50" charset="-127"/>
              </a:rPr>
              <a:t>욕심쟁이방법</a:t>
            </a:r>
            <a:br>
              <a:rPr lang="en-US" altLang="ko-KR" sz="4000" b="1">
                <a:ea typeface="굴림" panose="020B0600000101010101" pitchFamily="50" charset="-127"/>
              </a:rPr>
            </a:br>
            <a:r>
              <a:rPr lang="en-US" altLang="ko-KR" sz="4000">
                <a:ea typeface="굴림" panose="020B0600000101010101" pitchFamily="50" charset="-127"/>
              </a:rPr>
              <a:t>(Greedy Method)</a:t>
            </a:r>
            <a:endParaRPr lang="th-TH" altLang="ko-KR" sz="4000" b="1"/>
          </a:p>
        </p:txBody>
      </p:sp>
      <p:sp>
        <p:nvSpPr>
          <p:cNvPr id="5124" name="부제목 1">
            <a:extLst>
              <a:ext uri="{FF2B5EF4-FFF2-40B4-BE49-F238E27FC236}">
                <a16:creationId xmlns:a16="http://schemas.microsoft.com/office/drawing/2014/main" id="{C2CA158D-7A80-4A4A-8CA0-8D25F86A9B51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3573463"/>
            <a:ext cx="6400800" cy="2735262"/>
          </a:xfrm>
        </p:spPr>
        <p:txBody>
          <a:bodyPr/>
          <a:lstStyle/>
          <a:p>
            <a:pPr algn="l" eaLnBrk="1" hangingPunct="1">
              <a:buClr>
                <a:srgbClr val="0033CC"/>
              </a:buClr>
              <a:buSzPct val="150000"/>
              <a:buFont typeface="Wingdings" pitchFamily="2" charset="2"/>
              <a:buChar char="§"/>
            </a:pPr>
            <a:r>
              <a:rPr lang="ko-KR" altLang="en-US">
                <a:ea typeface="굴림" panose="020B0600000101010101" pitchFamily="50" charset="-127"/>
              </a:rPr>
              <a:t> 개요</a:t>
            </a:r>
          </a:p>
          <a:p>
            <a:pPr algn="l" eaLnBrk="1" hangingPunct="1">
              <a:buClr>
                <a:srgbClr val="0033CC"/>
              </a:buClr>
              <a:buSzPct val="150000"/>
              <a:buFont typeface="Wingdings" pitchFamily="2" charset="2"/>
              <a:buChar char="§"/>
            </a:pPr>
            <a:r>
              <a:rPr lang="ko-KR" altLang="en-US">
                <a:ea typeface="굴림" panose="020B0600000101010101" pitchFamily="50" charset="-127"/>
              </a:rPr>
              <a:t> 동전 교환 문제</a:t>
            </a:r>
            <a:endParaRPr lang="en-US" altLang="ko-KR">
              <a:ea typeface="굴림" panose="020B0600000101010101" pitchFamily="50" charset="-127"/>
            </a:endParaRPr>
          </a:p>
          <a:p>
            <a:pPr algn="l" eaLnBrk="1" hangingPunct="1">
              <a:buClr>
                <a:srgbClr val="0033CC"/>
              </a:buClr>
              <a:buSzPct val="150000"/>
              <a:buFont typeface="Wingdings" pitchFamily="2" charset="2"/>
              <a:buChar char="§"/>
            </a:pPr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ko-KR" altLang="en-US">
                <a:ea typeface="굴림" panose="020B0600000101010101" pitchFamily="50" charset="-127"/>
              </a:rPr>
              <a:t>평균적인 대기 시간을 최소로 하는 작업 스케쥴링</a:t>
            </a:r>
          </a:p>
          <a:p>
            <a:pPr algn="l" eaLnBrk="1" hangingPunct="1">
              <a:buClr>
                <a:srgbClr val="0033CC"/>
              </a:buClr>
              <a:buSzPct val="150000"/>
              <a:buFont typeface="Wingdings" pitchFamily="2" charset="2"/>
              <a:buChar char="§"/>
            </a:pPr>
            <a:r>
              <a:rPr lang="ko-KR" altLang="en-US">
                <a:ea typeface="굴림" panose="020B0600000101010101" pitchFamily="50" charset="-127"/>
              </a:rPr>
              <a:t> 회의실 배정 문제 </a:t>
            </a:r>
            <a:endParaRPr lang="en-US" altLang="ko-KR">
              <a:ea typeface="굴림" panose="020B0600000101010101" pitchFamily="50" charset="-127"/>
            </a:endParaRPr>
          </a:p>
          <a:p>
            <a:pPr algn="l" eaLnBrk="1" hangingPunct="1">
              <a:buClr>
                <a:srgbClr val="0033CC"/>
              </a:buClr>
              <a:buSzPct val="150000"/>
              <a:buFont typeface="Wingdings" pitchFamily="2" charset="2"/>
              <a:buChar char="§"/>
            </a:pPr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ko-KR" altLang="en-US">
                <a:ea typeface="굴림" panose="020B0600000101010101" pitchFamily="50" charset="-127"/>
              </a:rPr>
              <a:t>배낭 문제</a:t>
            </a:r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F84B1C9-8533-47C0-873C-D20681651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93175" cy="765175"/>
          </a:xfrm>
        </p:spPr>
        <p:txBody>
          <a:bodyPr/>
          <a:lstStyle/>
          <a:p>
            <a:r>
              <a:rPr lang="ko-KR" altLang="en-US" sz="2800">
                <a:latin typeface="굴림" panose="020B0600000101010101" pitchFamily="50" charset="-127"/>
                <a:ea typeface="굴림" panose="020B0600000101010101" pitchFamily="50" charset="-127"/>
              </a:rPr>
              <a:t>예 </a:t>
            </a:r>
            <a:r>
              <a:rPr lang="en-US" altLang="ko-KR" sz="2800">
                <a:latin typeface="굴림" panose="020B0600000101010101" pitchFamily="50" charset="-127"/>
                <a:ea typeface="굴림" panose="020B0600000101010101" pitchFamily="50" charset="-127"/>
              </a:rPr>
              <a:t>3 - </a:t>
            </a:r>
            <a:r>
              <a:rPr lang="ko-KR" altLang="en-US" sz="2800">
                <a:latin typeface="굴림" panose="020B0600000101010101" pitchFamily="50" charset="-127"/>
                <a:ea typeface="굴림" panose="020B0600000101010101" pitchFamily="50" charset="-127"/>
              </a:rPr>
              <a:t>회의실 배정 문제</a:t>
            </a:r>
            <a:r>
              <a:rPr lang="en-US" altLang="ko-KR" sz="2800">
                <a:latin typeface="굴림" panose="020B0600000101010101" pitchFamily="50" charset="-127"/>
                <a:ea typeface="굴림" panose="020B0600000101010101" pitchFamily="50" charset="-127"/>
              </a:rPr>
              <a:t> (Activity Selection Problem)</a:t>
            </a:r>
            <a:endParaRPr lang="ko-KR" altLang="en-US" sz="2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07E4901-917A-4412-8DA9-F0CE115550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981075"/>
            <a:ext cx="8001000" cy="5111750"/>
          </a:xfrm>
        </p:spPr>
        <p:txBody>
          <a:bodyPr/>
          <a:lstStyle/>
          <a:p>
            <a:pPr algn="just">
              <a:lnSpc>
                <a:spcPct val="15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0000"/>
                </a:solidFill>
                <a:ea typeface="굴림" panose="020B0600000101010101" pitchFamily="50" charset="-127"/>
              </a:rPr>
              <a:t>한 개의 회의실이 있는데 이를 사용하고자 하는 </a:t>
            </a:r>
            <a:r>
              <a:rPr lang="en-US" altLang="ko-KR" sz="2000">
                <a:solidFill>
                  <a:srgbClr val="000000"/>
                </a:solidFill>
                <a:ea typeface="굴림" panose="020B0600000101010101" pitchFamily="50" charset="-127"/>
              </a:rPr>
              <a:t>n</a:t>
            </a:r>
            <a:r>
              <a:rPr lang="ko-KR" altLang="en-US" sz="2000">
                <a:solidFill>
                  <a:srgbClr val="000000"/>
                </a:solidFill>
                <a:ea typeface="굴림" panose="020B0600000101010101" pitchFamily="50" charset="-127"/>
              </a:rPr>
              <a:t>개의 회의</a:t>
            </a:r>
            <a:r>
              <a:rPr lang="en-US" altLang="ko-KR" sz="2000">
                <a:solidFill>
                  <a:srgbClr val="000000"/>
                </a:solidFill>
                <a:ea typeface="굴림" panose="020B0600000101010101" pitchFamily="50" charset="-127"/>
              </a:rPr>
              <a:t>(activity)</a:t>
            </a:r>
            <a:r>
              <a:rPr lang="ko-KR" altLang="en-US" sz="2000">
                <a:solidFill>
                  <a:srgbClr val="000000"/>
                </a:solidFill>
                <a:ea typeface="굴림" panose="020B0600000101010101" pitchFamily="50" charset="-127"/>
              </a:rPr>
              <a:t>들에 대하여 각 회의 </a:t>
            </a:r>
            <a:r>
              <a:rPr lang="en-US" altLang="ko-KR" sz="2000">
                <a:solidFill>
                  <a:srgbClr val="000000"/>
                </a:solidFill>
                <a:ea typeface="굴림" panose="020B0600000101010101" pitchFamily="50" charset="-127"/>
              </a:rPr>
              <a:t>i</a:t>
            </a:r>
            <a:r>
              <a:rPr lang="ko-KR" altLang="en-US" sz="2000">
                <a:solidFill>
                  <a:srgbClr val="000000"/>
                </a:solidFill>
                <a:ea typeface="굴림" panose="020B0600000101010101" pitchFamily="50" charset="-127"/>
              </a:rPr>
              <a:t>의 시작시간 </a:t>
            </a:r>
            <a:r>
              <a:rPr lang="en-US" altLang="ko-KR" sz="2000">
                <a:solidFill>
                  <a:srgbClr val="000000"/>
                </a:solidFill>
                <a:ea typeface="굴림" panose="020B0600000101010101" pitchFamily="50" charset="-127"/>
              </a:rPr>
              <a:t>s</a:t>
            </a:r>
            <a:r>
              <a:rPr lang="en-US" altLang="ko-KR" sz="2000" baseline="-30000">
                <a:solidFill>
                  <a:srgbClr val="000000"/>
                </a:solidFill>
                <a:ea typeface="굴림" panose="020B0600000101010101" pitchFamily="50" charset="-127"/>
              </a:rPr>
              <a:t>i</a:t>
            </a:r>
            <a:r>
              <a:rPr lang="ko-KR" altLang="en-US" sz="2000">
                <a:solidFill>
                  <a:srgbClr val="000000"/>
                </a:solidFill>
                <a:ea typeface="굴림" panose="020B0600000101010101" pitchFamily="50" charset="-127"/>
              </a:rPr>
              <a:t>와 끝나는 시간 </a:t>
            </a:r>
            <a:r>
              <a:rPr lang="en-US" altLang="ko-KR" sz="2000">
                <a:solidFill>
                  <a:srgbClr val="000000"/>
                </a:solidFill>
                <a:ea typeface="굴림" panose="020B0600000101010101" pitchFamily="50" charset="-127"/>
              </a:rPr>
              <a:t>f</a:t>
            </a:r>
            <a:r>
              <a:rPr lang="en-US" altLang="ko-KR" sz="2000" baseline="-30000">
                <a:solidFill>
                  <a:srgbClr val="000000"/>
                </a:solidFill>
                <a:ea typeface="굴림" panose="020B0600000101010101" pitchFamily="50" charset="-127"/>
              </a:rPr>
              <a:t>i</a:t>
            </a:r>
            <a:r>
              <a:rPr lang="ko-KR" altLang="en-US" sz="2000">
                <a:solidFill>
                  <a:srgbClr val="000000"/>
                </a:solidFill>
                <a:ea typeface="굴림" panose="020B0600000101010101" pitchFamily="50" charset="-127"/>
              </a:rPr>
              <a:t>가 주어져 있다</a:t>
            </a:r>
            <a:r>
              <a:rPr lang="en-US" altLang="ko-KR" sz="2000">
                <a:solidFill>
                  <a:srgbClr val="000000"/>
                </a:solidFill>
                <a:ea typeface="굴림" panose="020B0600000101010101" pitchFamily="50" charset="-127"/>
              </a:rPr>
              <a:t>. </a:t>
            </a:r>
            <a:r>
              <a:rPr lang="ko-KR" altLang="en-US" sz="2000">
                <a:solidFill>
                  <a:srgbClr val="000000"/>
                </a:solidFill>
                <a:ea typeface="굴림" panose="020B0600000101010101" pitchFamily="50" charset="-127"/>
              </a:rPr>
              <a:t>각 회의가 겹치지 않게 하면서 회의실을 사용할 수 있는 최대수의 회의를 찾아라</a:t>
            </a:r>
            <a:r>
              <a:rPr lang="en-US" altLang="ko-KR" sz="2000">
                <a:solidFill>
                  <a:srgbClr val="000000"/>
                </a:solidFill>
                <a:ea typeface="굴림" panose="020B0600000101010101" pitchFamily="50" charset="-127"/>
              </a:rPr>
              <a:t>. </a:t>
            </a:r>
            <a:r>
              <a:rPr lang="ko-KR" altLang="en-US" sz="2000">
                <a:solidFill>
                  <a:srgbClr val="000000"/>
                </a:solidFill>
                <a:ea typeface="굴림" panose="020B0600000101010101" pitchFamily="50" charset="-127"/>
              </a:rPr>
              <a:t>단</a:t>
            </a:r>
            <a:r>
              <a:rPr lang="en-US" altLang="ko-KR" sz="2000">
                <a:solidFill>
                  <a:srgbClr val="000000"/>
                </a:solidFill>
                <a:ea typeface="굴림" panose="020B0600000101010101" pitchFamily="50" charset="-127"/>
              </a:rPr>
              <a:t>, </a:t>
            </a:r>
            <a:r>
              <a:rPr lang="ko-KR" altLang="en-US" sz="2000">
                <a:solidFill>
                  <a:srgbClr val="000000"/>
                </a:solidFill>
                <a:ea typeface="굴림" panose="020B0600000101010101" pitchFamily="50" charset="-127"/>
              </a:rPr>
              <a:t>회의는 한번 시작하면 중간에 중단될 수 없으며 한 회의가 끝나는 것과 동시에 다음 회의가 시작될 수 있다</a:t>
            </a:r>
            <a:r>
              <a:rPr lang="en-US" altLang="ko-KR" sz="2000">
                <a:solidFill>
                  <a:srgbClr val="000000"/>
                </a:solidFill>
                <a:ea typeface="한양신명조,한컴돋움"/>
                <a:cs typeface="한양신명조,한컴돋움"/>
              </a:rPr>
              <a:t>.</a:t>
            </a:r>
            <a:r>
              <a:rPr lang="en-US" altLang="ko-KR" sz="2000">
                <a:solidFill>
                  <a:srgbClr val="000000"/>
                </a:solidFill>
                <a:ea typeface="한양신명조"/>
                <a:cs typeface="한양신명조"/>
              </a:rPr>
              <a:t> </a:t>
            </a:r>
          </a:p>
          <a:p>
            <a:pPr algn="just">
              <a:lnSpc>
                <a:spcPct val="150000"/>
              </a:lnSpc>
              <a:buSzPct val="150000"/>
              <a:buFont typeface="Wingdings" panose="05000000000000000000" pitchFamily="2" charset="2"/>
              <a:buChar char="§"/>
            </a:pPr>
            <a:endParaRPr lang="en-US" altLang="ko-KR" sz="2000">
              <a:solidFill>
                <a:srgbClr val="000000"/>
              </a:solidFill>
              <a:ea typeface="한양신명조"/>
              <a:cs typeface="한양신명조"/>
            </a:endParaRPr>
          </a:p>
          <a:p>
            <a:r>
              <a:rPr lang="en-US" altLang="ko-KR" sz="2000">
                <a:ea typeface="굴림" panose="020B0600000101010101" pitchFamily="50" charset="-127"/>
              </a:rPr>
              <a:t>Activity selection problem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 n activities:  1, 2, … , n.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Activity  i starts at s</a:t>
            </a:r>
            <a:r>
              <a:rPr lang="en-US" altLang="ko-KR" sz="2000" baseline="-25000">
                <a:ea typeface="굴림" panose="020B0600000101010101" pitchFamily="50" charset="-127"/>
              </a:rPr>
              <a:t>i</a:t>
            </a:r>
            <a:r>
              <a:rPr lang="en-US" altLang="ko-KR" sz="2000">
                <a:ea typeface="굴림" panose="020B0600000101010101" pitchFamily="50" charset="-127"/>
              </a:rPr>
              <a:t> and finishes at f</a:t>
            </a:r>
            <a:r>
              <a:rPr lang="en-US" altLang="ko-KR" sz="2000" baseline="-25000">
                <a:ea typeface="굴림" panose="020B0600000101010101" pitchFamily="50" charset="-127"/>
              </a:rPr>
              <a:t>i</a:t>
            </a:r>
            <a:r>
              <a:rPr lang="en-US" altLang="ko-KR" sz="2000"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Two activities</a:t>
            </a:r>
            <a:r>
              <a:rPr lang="en-US" altLang="ko-KR" sz="2000">
                <a:solidFill>
                  <a:srgbClr val="0066FF"/>
                </a:solidFill>
                <a:ea typeface="굴림" panose="020B0600000101010101" pitchFamily="50" charset="-127"/>
              </a:rPr>
              <a:t> are compatible </a:t>
            </a:r>
            <a:r>
              <a:rPr lang="en-US" altLang="ko-KR" sz="2000">
                <a:ea typeface="굴림" panose="020B0600000101010101" pitchFamily="50" charset="-127"/>
              </a:rPr>
              <a:t>if they don't overlap.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Goal: find maximum subset of mutually compatible activities.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B6BA2CD-F3C6-40D9-9DD2-5767733BBC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5175"/>
          </a:xfrm>
        </p:spPr>
        <p:txBody>
          <a:bodyPr/>
          <a:lstStyle/>
          <a:p>
            <a:pPr algn="ctr"/>
            <a:r>
              <a:rPr lang="ko-KR" altLang="en-US">
                <a:ea typeface="굴림" panose="020B0600000101010101" pitchFamily="50" charset="-127"/>
              </a:rPr>
              <a:t>회의실 배정 문제 </a:t>
            </a:r>
            <a:r>
              <a:rPr lang="en-US" altLang="ko-KR">
                <a:ea typeface="굴림" panose="020B0600000101010101" pitchFamily="50" charset="-127"/>
              </a:rPr>
              <a:t>- </a:t>
            </a:r>
            <a:r>
              <a:rPr lang="ko-KR" altLang="en-US">
                <a:ea typeface="굴림" panose="020B0600000101010101" pitchFamily="50" charset="-127"/>
              </a:rPr>
              <a:t>예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4C66F71-2CF1-43CD-9651-91C12A7356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836613"/>
            <a:ext cx="8001000" cy="633412"/>
          </a:xfrm>
        </p:spPr>
        <p:txBody>
          <a:bodyPr/>
          <a:lstStyle/>
          <a:p>
            <a:pPr algn="just">
              <a:lnSpc>
                <a:spcPct val="15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rgbClr val="000000"/>
                </a:solidFill>
                <a:ea typeface="굴림" panose="020B0600000101010101" pitchFamily="50" charset="-127"/>
              </a:rPr>
              <a:t>예 </a:t>
            </a:r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t>n = 12</a:t>
            </a:r>
            <a:r>
              <a:rPr lang="en-US" altLang="ko-KR">
                <a:solidFill>
                  <a:srgbClr val="000000"/>
                </a:solidFill>
                <a:ea typeface="한양신명조,한컴돋움"/>
                <a:cs typeface="한양신명조,한컴돋움"/>
              </a:rPr>
              <a:t>.</a:t>
            </a:r>
            <a:r>
              <a:rPr lang="en-US" altLang="ko-KR">
                <a:solidFill>
                  <a:srgbClr val="000000"/>
                </a:solidFill>
                <a:ea typeface="한양신명조"/>
                <a:cs typeface="한양신명조"/>
              </a:rPr>
              <a:t> </a:t>
            </a:r>
          </a:p>
          <a:p>
            <a:pPr algn="just">
              <a:lnSpc>
                <a:spcPct val="150000"/>
              </a:lnSpc>
              <a:buSzPct val="150000"/>
              <a:buFont typeface="Wingdings" panose="05000000000000000000" pitchFamily="2" charset="2"/>
              <a:buChar char="§"/>
            </a:pPr>
            <a:endParaRPr lang="en-US" altLang="ko-KR">
              <a:ea typeface="굴림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7C7839B-9B01-4CCB-933E-32875CD07567}"/>
              </a:ext>
            </a:extLst>
          </p:cNvPr>
          <p:cNvGraphicFramePr>
            <a:graphicFrameLocks noGrp="1"/>
          </p:cNvGraphicFramePr>
          <p:nvPr/>
        </p:nvGraphicFramePr>
        <p:xfrm>
          <a:off x="1763713" y="1628775"/>
          <a:ext cx="3956050" cy="4619625"/>
        </p:xfrm>
        <a:graphic>
          <a:graphicData uri="http://schemas.openxmlformats.org/drawingml/2006/table">
            <a:tbl>
              <a:tblPr/>
              <a:tblGrid>
                <a:gridCol w="1030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1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굴림" pitchFamily="50" charset="-127"/>
                        </a:rPr>
                        <a:t>회의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굴림" pitchFamily="50" charset="-127"/>
                        </a:rPr>
                        <a:t>i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굴림" pitchFamily="50" charset="-127"/>
                        </a:rPr>
                        <a:t>시작시간 </a:t>
                      </a: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굴림" pitchFamily="50" charset="-127"/>
                        </a:rPr>
                        <a:t>(s</a:t>
                      </a:r>
                      <a:r>
                        <a:rPr kumimoji="0" lang="en-US" altLang="ko-KR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)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끝나는 시간</a:t>
                      </a: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(f</a:t>
                      </a:r>
                      <a:r>
                        <a:rPr kumimoji="0" lang="en-US" altLang="ko-KR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)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6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1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1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4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6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2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3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5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6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3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0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6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6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4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5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7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6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5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3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8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6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6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5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9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6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7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6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10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6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8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8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11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6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9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8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12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6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10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2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13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56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11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12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14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AC3A0C9-F9B3-4F74-9D56-0E7E02DA30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350"/>
            <a:ext cx="7561263" cy="685800"/>
          </a:xfrm>
        </p:spPr>
        <p:txBody>
          <a:bodyPr/>
          <a:lstStyle/>
          <a:p>
            <a:pPr algn="ctr" eaLnBrk="1" hangingPunct="1"/>
            <a:r>
              <a:rPr lang="ko-KR" altLang="en-US">
                <a:ea typeface="굴림" panose="020B0600000101010101" pitchFamily="50" charset="-127"/>
              </a:rPr>
              <a:t>회의실 배정 문제 </a:t>
            </a:r>
            <a:r>
              <a:rPr lang="en-US" altLang="ko-KR">
                <a:ea typeface="굴림" panose="020B0600000101010101" pitchFamily="50" charset="-127"/>
              </a:rPr>
              <a:t>- </a:t>
            </a:r>
            <a:r>
              <a:rPr lang="ko-KR" altLang="en-US">
                <a:ea typeface="굴림" panose="020B0600000101010101" pitchFamily="50" charset="-127"/>
              </a:rPr>
              <a:t>예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2C42058-7F21-4411-ADEE-A99965341D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3763" y="1277938"/>
            <a:ext cx="7772400" cy="568325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ko-KR" sz="18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ko-KR" sz="1800">
              <a:solidFill>
                <a:srgbClr val="0066FF"/>
              </a:solidFill>
              <a:ea typeface="굴림" panose="020B0600000101010101" pitchFamily="50" charset="-127"/>
            </a:endParaRP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C2D29519-B9E2-48F1-BD05-38C245049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76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89" name="Line 67">
            <a:extLst>
              <a:ext uri="{FF2B5EF4-FFF2-40B4-BE49-F238E27FC236}">
                <a16:creationId xmlns:a16="http://schemas.microsoft.com/office/drawing/2014/main" id="{0F4D284C-4467-4568-B297-A93AD9E23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1575" y="5334000"/>
            <a:ext cx="7072313" cy="0"/>
          </a:xfrm>
          <a:prstGeom prst="line">
            <a:avLst/>
          </a:prstGeom>
          <a:noFill/>
          <a:ln w="158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ko-KR" altLang="en-US"/>
          </a:p>
        </p:txBody>
      </p:sp>
      <p:sp>
        <p:nvSpPr>
          <p:cNvPr id="16390" name="Text Box 69">
            <a:extLst>
              <a:ext uri="{FF2B5EF4-FFF2-40B4-BE49-F238E27FC236}">
                <a16:creationId xmlns:a16="http://schemas.microsoft.com/office/drawing/2014/main" id="{BA799F48-A6A1-43DA-B6CF-FB996ECC3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650" y="5041900"/>
            <a:ext cx="762000" cy="33813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latin typeface="Comic Sans MS" panose="030F0702030302020204" pitchFamily="66" charset="0"/>
                <a:ea typeface="MS PGothic" panose="020B0600070205080204" pitchFamily="34" charset="-128"/>
              </a:rPr>
              <a:t>Time</a:t>
            </a:r>
          </a:p>
        </p:txBody>
      </p:sp>
      <p:sp>
        <p:nvSpPr>
          <p:cNvPr id="16391" name="Line 70">
            <a:extLst>
              <a:ext uri="{FF2B5EF4-FFF2-40B4-BE49-F238E27FC236}">
                <a16:creationId xmlns:a16="http://schemas.microsoft.com/office/drawing/2014/main" id="{051AD480-E2A8-4F29-8BC1-E9D8EEBA3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8" y="5478463"/>
            <a:ext cx="0" cy="0"/>
          </a:xfrm>
          <a:prstGeom prst="line">
            <a:avLst/>
          </a:prstGeom>
          <a:noFill/>
          <a:ln w="158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ko-KR" altLang="en-US"/>
          </a:p>
        </p:txBody>
      </p:sp>
      <p:sp>
        <p:nvSpPr>
          <p:cNvPr id="16392" name="Text Box 71">
            <a:extLst>
              <a:ext uri="{FF2B5EF4-FFF2-40B4-BE49-F238E27FC236}">
                <a16:creationId xmlns:a16="http://schemas.microsoft.com/office/drawing/2014/main" id="{EC2E8FB9-D847-4396-B73E-2736DE1C2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5478463"/>
            <a:ext cx="415925" cy="3079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16393" name="Line 72">
            <a:extLst>
              <a:ext uri="{FF2B5EF4-FFF2-40B4-BE49-F238E27FC236}">
                <a16:creationId xmlns:a16="http://schemas.microsoft.com/office/drawing/2014/main" id="{14CAB128-3398-4ED9-A1AD-D3BA86F1D811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11137" y="3708401"/>
            <a:ext cx="3184525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ko-KR" altLang="en-US"/>
          </a:p>
        </p:txBody>
      </p:sp>
      <p:sp>
        <p:nvSpPr>
          <p:cNvPr id="16394" name="Line 73">
            <a:extLst>
              <a:ext uri="{FF2B5EF4-FFF2-40B4-BE49-F238E27FC236}">
                <a16:creationId xmlns:a16="http://schemas.microsoft.com/office/drawing/2014/main" id="{1A4359E2-AA49-42D2-AFBD-359A99529098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-411956" y="3569494"/>
            <a:ext cx="3462338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ko-KR" altLang="en-US"/>
          </a:p>
        </p:txBody>
      </p:sp>
      <p:sp>
        <p:nvSpPr>
          <p:cNvPr id="16395" name="Line 74">
            <a:extLst>
              <a:ext uri="{FF2B5EF4-FFF2-40B4-BE49-F238E27FC236}">
                <a16:creationId xmlns:a16="http://schemas.microsoft.com/office/drawing/2014/main" id="{6A1ABB07-DCD2-4D12-81BF-2B24E960434C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1181100" y="3708401"/>
            <a:ext cx="3184525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ko-KR" altLang="en-US"/>
          </a:p>
        </p:txBody>
      </p:sp>
      <p:sp>
        <p:nvSpPr>
          <p:cNvPr id="16396" name="Line 75">
            <a:extLst>
              <a:ext uri="{FF2B5EF4-FFF2-40B4-BE49-F238E27FC236}">
                <a16:creationId xmlns:a16="http://schemas.microsoft.com/office/drawing/2014/main" id="{536066C6-9849-4A48-8B92-F90CA2981ED8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95325" y="3708401"/>
            <a:ext cx="3184525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ko-KR" altLang="en-US"/>
          </a:p>
        </p:txBody>
      </p:sp>
      <p:sp>
        <p:nvSpPr>
          <p:cNvPr id="16397" name="Line 76">
            <a:extLst>
              <a:ext uri="{FF2B5EF4-FFF2-40B4-BE49-F238E27FC236}">
                <a16:creationId xmlns:a16="http://schemas.microsoft.com/office/drawing/2014/main" id="{74ECF670-5CE5-448A-A277-4B0CA4A5C473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1665287" y="3708401"/>
            <a:ext cx="3184525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ko-KR" altLang="en-US"/>
          </a:p>
        </p:txBody>
      </p:sp>
      <p:sp>
        <p:nvSpPr>
          <p:cNvPr id="16398" name="Line 77">
            <a:extLst>
              <a:ext uri="{FF2B5EF4-FFF2-40B4-BE49-F238E27FC236}">
                <a16:creationId xmlns:a16="http://schemas.microsoft.com/office/drawing/2014/main" id="{BD688920-EAED-4CE8-9306-51DA35C38613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2870200" y="3460750"/>
            <a:ext cx="3678238" cy="1588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ko-KR" altLang="en-US"/>
          </a:p>
        </p:txBody>
      </p:sp>
      <p:sp>
        <p:nvSpPr>
          <p:cNvPr id="16399" name="Line 78">
            <a:extLst>
              <a:ext uri="{FF2B5EF4-FFF2-40B4-BE49-F238E27FC236}">
                <a16:creationId xmlns:a16="http://schemas.microsoft.com/office/drawing/2014/main" id="{846AB4B8-23CB-41F3-BBE2-37B099FC4515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527300" y="3602038"/>
            <a:ext cx="339725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ko-KR" altLang="en-US"/>
          </a:p>
        </p:txBody>
      </p:sp>
      <p:sp>
        <p:nvSpPr>
          <p:cNvPr id="16400" name="Line 79">
            <a:extLst>
              <a:ext uri="{FF2B5EF4-FFF2-40B4-BE49-F238E27FC236}">
                <a16:creationId xmlns:a16="http://schemas.microsoft.com/office/drawing/2014/main" id="{C58F7F2B-A371-4FE7-955A-13A364C20E1C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977481" y="3599657"/>
            <a:ext cx="3402013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ko-KR" altLang="en-US"/>
          </a:p>
        </p:txBody>
      </p:sp>
      <p:sp>
        <p:nvSpPr>
          <p:cNvPr id="16401" name="Line 80">
            <a:extLst>
              <a:ext uri="{FF2B5EF4-FFF2-40B4-BE49-F238E27FC236}">
                <a16:creationId xmlns:a16="http://schemas.microsoft.com/office/drawing/2014/main" id="{93123DF7-F7B6-4319-B8A9-BCCBCDC6F861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494088" y="3600450"/>
            <a:ext cx="3397250" cy="3175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ko-KR" altLang="en-US"/>
          </a:p>
        </p:txBody>
      </p:sp>
      <p:sp>
        <p:nvSpPr>
          <p:cNvPr id="16402" name="Line 81">
            <a:extLst>
              <a:ext uri="{FF2B5EF4-FFF2-40B4-BE49-F238E27FC236}">
                <a16:creationId xmlns:a16="http://schemas.microsoft.com/office/drawing/2014/main" id="{DE846408-34D9-4F3D-9BFB-D397C36B6088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949825" y="3602038"/>
            <a:ext cx="339725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ko-KR" altLang="en-US"/>
          </a:p>
        </p:txBody>
      </p:sp>
      <p:sp>
        <p:nvSpPr>
          <p:cNvPr id="16403" name="Line 82">
            <a:extLst>
              <a:ext uri="{FF2B5EF4-FFF2-40B4-BE49-F238E27FC236}">
                <a16:creationId xmlns:a16="http://schemas.microsoft.com/office/drawing/2014/main" id="{7069981D-6B84-4526-836D-11DEDCA0DA54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465638" y="3602038"/>
            <a:ext cx="339725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ko-KR" altLang="en-US"/>
          </a:p>
        </p:txBody>
      </p:sp>
      <p:sp>
        <p:nvSpPr>
          <p:cNvPr id="16404" name="Text Box 83">
            <a:extLst>
              <a:ext uri="{FF2B5EF4-FFF2-40B4-BE49-F238E27FC236}">
                <a16:creationId xmlns:a16="http://schemas.microsoft.com/office/drawing/2014/main" id="{1DD7F599-58AA-47DF-9427-01F0F7DB5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288" y="5478463"/>
            <a:ext cx="415925" cy="3079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16405" name="Text Box 84">
            <a:extLst>
              <a:ext uri="{FF2B5EF4-FFF2-40B4-BE49-F238E27FC236}">
                <a16:creationId xmlns:a16="http://schemas.microsoft.com/office/drawing/2014/main" id="{BB1028A4-77C6-4858-A303-1BEA1A9E7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475" y="5478463"/>
            <a:ext cx="415925" cy="3079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MS PGothic" panose="020B0600070205080204" pitchFamily="34" charset="-128"/>
              </a:rPr>
              <a:t>2</a:t>
            </a:r>
          </a:p>
        </p:txBody>
      </p:sp>
      <p:sp>
        <p:nvSpPr>
          <p:cNvPr id="16406" name="Text Box 85">
            <a:extLst>
              <a:ext uri="{FF2B5EF4-FFF2-40B4-BE49-F238E27FC236}">
                <a16:creationId xmlns:a16="http://schemas.microsoft.com/office/drawing/2014/main" id="{DBDEB804-DA2F-49C6-94F2-586360C58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663" y="5478463"/>
            <a:ext cx="415925" cy="3079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MS PGothic" panose="020B0600070205080204" pitchFamily="34" charset="-128"/>
              </a:rPr>
              <a:t>3</a:t>
            </a:r>
          </a:p>
        </p:txBody>
      </p:sp>
      <p:sp>
        <p:nvSpPr>
          <p:cNvPr id="16407" name="Text Box 86">
            <a:extLst>
              <a:ext uri="{FF2B5EF4-FFF2-40B4-BE49-F238E27FC236}">
                <a16:creationId xmlns:a16="http://schemas.microsoft.com/office/drawing/2014/main" id="{87AEAD8D-F07D-4942-BE52-D5F3CB3A0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8" y="5478463"/>
            <a:ext cx="414337" cy="3079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MS PGothic" panose="020B0600070205080204" pitchFamily="34" charset="-128"/>
              </a:rPr>
              <a:t>4</a:t>
            </a:r>
          </a:p>
        </p:txBody>
      </p:sp>
      <p:sp>
        <p:nvSpPr>
          <p:cNvPr id="16408" name="Text Box 87">
            <a:extLst>
              <a:ext uri="{FF2B5EF4-FFF2-40B4-BE49-F238E27FC236}">
                <a16:creationId xmlns:a16="http://schemas.microsoft.com/office/drawing/2014/main" id="{012A5764-4C79-4C58-A9EE-B33575A7E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25" y="5478463"/>
            <a:ext cx="414338" cy="3079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MS PGothic" panose="020B0600070205080204" pitchFamily="34" charset="-128"/>
              </a:rPr>
              <a:t>5</a:t>
            </a:r>
          </a:p>
        </p:txBody>
      </p:sp>
      <p:sp>
        <p:nvSpPr>
          <p:cNvPr id="16409" name="Text Box 88">
            <a:extLst>
              <a:ext uri="{FF2B5EF4-FFF2-40B4-BE49-F238E27FC236}">
                <a16:creationId xmlns:a16="http://schemas.microsoft.com/office/drawing/2014/main" id="{63C3FDE5-5B92-4C4B-AD19-542751F1E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7813" y="5478463"/>
            <a:ext cx="414337" cy="3079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MS PGothic" panose="020B0600070205080204" pitchFamily="34" charset="-128"/>
              </a:rPr>
              <a:t>6</a:t>
            </a:r>
          </a:p>
        </p:txBody>
      </p:sp>
      <p:sp>
        <p:nvSpPr>
          <p:cNvPr id="16410" name="Text Box 89">
            <a:extLst>
              <a:ext uri="{FF2B5EF4-FFF2-40B4-BE49-F238E27FC236}">
                <a16:creationId xmlns:a16="http://schemas.microsoft.com/office/drawing/2014/main" id="{D934FB57-BBDD-475E-B2D6-FA8B4582E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478463"/>
            <a:ext cx="415925" cy="3079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MS PGothic" panose="020B0600070205080204" pitchFamily="34" charset="-128"/>
              </a:rPr>
              <a:t>7</a:t>
            </a:r>
          </a:p>
        </p:txBody>
      </p:sp>
      <p:sp>
        <p:nvSpPr>
          <p:cNvPr id="16411" name="Text Box 90">
            <a:extLst>
              <a:ext uri="{FF2B5EF4-FFF2-40B4-BE49-F238E27FC236}">
                <a16:creationId xmlns:a16="http://schemas.microsoft.com/office/drawing/2014/main" id="{07994DDF-16D0-4EE3-9D3D-CDFFD428E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6188" y="5478463"/>
            <a:ext cx="415925" cy="3079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MS PGothic" panose="020B0600070205080204" pitchFamily="34" charset="-128"/>
              </a:rPr>
              <a:t>8</a:t>
            </a:r>
          </a:p>
        </p:txBody>
      </p:sp>
      <p:sp>
        <p:nvSpPr>
          <p:cNvPr id="16412" name="Text Box 91">
            <a:extLst>
              <a:ext uri="{FF2B5EF4-FFF2-40B4-BE49-F238E27FC236}">
                <a16:creationId xmlns:a16="http://schemas.microsoft.com/office/drawing/2014/main" id="{AB1A0BF7-AB86-42A7-A06E-E2991DCB5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75" y="5478463"/>
            <a:ext cx="415925" cy="3079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MS PGothic" panose="020B0600070205080204" pitchFamily="34" charset="-128"/>
              </a:rPr>
              <a:t>9</a:t>
            </a:r>
          </a:p>
        </p:txBody>
      </p:sp>
      <p:sp>
        <p:nvSpPr>
          <p:cNvPr id="16413" name="Text Box 92">
            <a:extLst>
              <a:ext uri="{FF2B5EF4-FFF2-40B4-BE49-F238E27FC236}">
                <a16:creationId xmlns:a16="http://schemas.microsoft.com/office/drawing/2014/main" id="{CB726A4C-0975-40EB-82D6-B81C5DF0C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300" y="5478463"/>
            <a:ext cx="414338" cy="3079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16414" name="Text Box 93">
            <a:extLst>
              <a:ext uri="{FF2B5EF4-FFF2-40B4-BE49-F238E27FC236}">
                <a16:creationId xmlns:a16="http://schemas.microsoft.com/office/drawing/2014/main" id="{82BAA79C-C6CF-45F2-94AB-89A2C9053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5478463"/>
            <a:ext cx="414337" cy="3079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MS PGothic" panose="020B0600070205080204" pitchFamily="34" charset="-128"/>
              </a:rPr>
              <a:t>11</a:t>
            </a:r>
          </a:p>
        </p:txBody>
      </p:sp>
      <p:sp>
        <p:nvSpPr>
          <p:cNvPr id="16415" name="Rectangle 94">
            <a:extLst>
              <a:ext uri="{FF2B5EF4-FFF2-40B4-BE49-F238E27FC236}">
                <a16:creationId xmlns:a16="http://schemas.microsoft.com/office/drawing/2014/main" id="{92A04F6C-CD6F-47DC-9487-1098A8DFD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738" y="3703638"/>
            <a:ext cx="1936750" cy="276225"/>
          </a:xfrm>
          <a:prstGeom prst="rect">
            <a:avLst/>
          </a:prstGeom>
          <a:solidFill>
            <a:schemeClr val="tx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Comic Sans MS" panose="030F0702030302020204" pitchFamily="66" charset="0"/>
                <a:ea typeface="MS PGothic" panose="020B0600070205080204" pitchFamily="34" charset="-128"/>
              </a:rPr>
              <a:t>6</a:t>
            </a:r>
          </a:p>
        </p:txBody>
      </p:sp>
      <p:sp>
        <p:nvSpPr>
          <p:cNvPr id="16416" name="Rectangle 95">
            <a:extLst>
              <a:ext uri="{FF2B5EF4-FFF2-40B4-BE49-F238E27FC236}">
                <a16:creationId xmlns:a16="http://schemas.microsoft.com/office/drawing/2014/main" id="{C9B8149C-4872-46A7-B702-974426A7A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925" y="4119563"/>
            <a:ext cx="1938338" cy="276225"/>
          </a:xfrm>
          <a:prstGeom prst="rect">
            <a:avLst/>
          </a:prstGeom>
          <a:solidFill>
            <a:schemeClr val="tx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Comic Sans MS" panose="030F0702030302020204" pitchFamily="66" charset="0"/>
                <a:ea typeface="MS PGothic" panose="020B0600070205080204" pitchFamily="34" charset="-128"/>
              </a:rPr>
              <a:t>7</a:t>
            </a:r>
          </a:p>
        </p:txBody>
      </p:sp>
      <p:sp>
        <p:nvSpPr>
          <p:cNvPr id="16417" name="Line 96">
            <a:extLst>
              <a:ext uri="{FF2B5EF4-FFF2-40B4-BE49-F238E27FC236}">
                <a16:creationId xmlns:a16="http://schemas.microsoft.com/office/drawing/2014/main" id="{70DFF949-86F6-45C5-9DFA-E5B279DB4A27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043113" y="3602038"/>
            <a:ext cx="339725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ko-KR" altLang="en-US"/>
          </a:p>
        </p:txBody>
      </p:sp>
      <p:sp>
        <p:nvSpPr>
          <p:cNvPr id="16418" name="Rectangle 97">
            <a:extLst>
              <a:ext uri="{FF2B5EF4-FFF2-40B4-BE49-F238E27FC236}">
                <a16:creationId xmlns:a16="http://schemas.microsoft.com/office/drawing/2014/main" id="{66576709-E82D-457F-AB9D-7412628FB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300" y="4533900"/>
            <a:ext cx="1454150" cy="277813"/>
          </a:xfrm>
          <a:prstGeom prst="rect">
            <a:avLst/>
          </a:prstGeom>
          <a:solidFill>
            <a:schemeClr val="tx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Comic Sans MS" panose="030F0702030302020204" pitchFamily="66" charset="0"/>
                <a:ea typeface="MS PGothic" panose="020B0600070205080204" pitchFamily="34" charset="-128"/>
              </a:rPr>
              <a:t>8</a:t>
            </a:r>
          </a:p>
        </p:txBody>
      </p:sp>
      <p:sp>
        <p:nvSpPr>
          <p:cNvPr id="16419" name="Rectangle 98">
            <a:extLst>
              <a:ext uri="{FF2B5EF4-FFF2-40B4-BE49-F238E27FC236}">
                <a16:creationId xmlns:a16="http://schemas.microsoft.com/office/drawing/2014/main" id="{8E9B13CC-496E-4082-8EAF-F7602AFC0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738" y="3287713"/>
            <a:ext cx="968375" cy="277812"/>
          </a:xfrm>
          <a:prstGeom prst="rect">
            <a:avLst/>
          </a:prstGeom>
          <a:solidFill>
            <a:schemeClr val="tx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Comic Sans MS" panose="030F0702030302020204" pitchFamily="66" charset="0"/>
                <a:ea typeface="MS PGothic" panose="020B0600070205080204" pitchFamily="34" charset="-128"/>
              </a:rPr>
              <a:t>4</a:t>
            </a:r>
          </a:p>
        </p:txBody>
      </p:sp>
      <p:sp>
        <p:nvSpPr>
          <p:cNvPr id="16420" name="Rectangle 99">
            <a:extLst>
              <a:ext uri="{FF2B5EF4-FFF2-40B4-BE49-F238E27FC236}">
                <a16:creationId xmlns:a16="http://schemas.microsoft.com/office/drawing/2014/main" id="{ACEC55DF-83C8-4705-8166-B8435C26A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13" y="1627188"/>
            <a:ext cx="2906712" cy="276225"/>
          </a:xfrm>
          <a:prstGeom prst="rect">
            <a:avLst/>
          </a:prstGeom>
          <a:solidFill>
            <a:schemeClr val="tx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Comic Sans MS" panose="030F0702030302020204" pitchFamily="66" charset="0"/>
                <a:ea typeface="MS PGothic" panose="020B0600070205080204" pitchFamily="34" charset="-128"/>
              </a:rPr>
              <a:t>3</a:t>
            </a:r>
          </a:p>
        </p:txBody>
      </p:sp>
      <p:sp>
        <p:nvSpPr>
          <p:cNvPr id="16421" name="Rectangle 100">
            <a:extLst>
              <a:ext uri="{FF2B5EF4-FFF2-40B4-BE49-F238E27FC236}">
                <a16:creationId xmlns:a16="http://schemas.microsoft.com/office/drawing/2014/main" id="{197188DE-A1CD-4489-8334-A44847363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00" y="2043113"/>
            <a:ext cx="1454150" cy="276225"/>
          </a:xfrm>
          <a:prstGeom prst="rect">
            <a:avLst/>
          </a:prstGeom>
          <a:solidFill>
            <a:schemeClr val="tx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Comic Sans MS" panose="030F0702030302020204" pitchFamily="66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16422" name="Rectangle 101">
            <a:extLst>
              <a:ext uri="{FF2B5EF4-FFF2-40B4-BE49-F238E27FC236}">
                <a16:creationId xmlns:a16="http://schemas.microsoft.com/office/drawing/2014/main" id="{60D1AB47-2B50-4510-BEAB-EAD06564F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363" y="2457450"/>
            <a:ext cx="968375" cy="277813"/>
          </a:xfrm>
          <a:prstGeom prst="rect">
            <a:avLst/>
          </a:prstGeom>
          <a:solidFill>
            <a:schemeClr val="tx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Comic Sans MS" panose="030F0702030302020204" pitchFamily="66" charset="0"/>
                <a:ea typeface="MS PGothic" panose="020B0600070205080204" pitchFamily="34" charset="-128"/>
              </a:rPr>
              <a:t>2</a:t>
            </a:r>
          </a:p>
        </p:txBody>
      </p:sp>
      <p:sp>
        <p:nvSpPr>
          <p:cNvPr id="16423" name="Rectangle 102">
            <a:extLst>
              <a:ext uri="{FF2B5EF4-FFF2-40B4-BE49-F238E27FC236}">
                <a16:creationId xmlns:a16="http://schemas.microsoft.com/office/drawing/2014/main" id="{4EE08691-8A5E-471F-82E1-BA40BD2CE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363" y="2873375"/>
            <a:ext cx="2420937" cy="276225"/>
          </a:xfrm>
          <a:prstGeom prst="rect">
            <a:avLst/>
          </a:prstGeom>
          <a:solidFill>
            <a:schemeClr val="tx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Comic Sans MS" panose="030F0702030302020204" pitchFamily="66" charset="0"/>
                <a:ea typeface="MS PGothic" panose="020B0600070205080204" pitchFamily="34" charset="-128"/>
              </a:rPr>
              <a:t>5</a:t>
            </a:r>
          </a:p>
        </p:txBody>
      </p:sp>
      <p:sp>
        <p:nvSpPr>
          <p:cNvPr id="16424" name="Line 81">
            <a:extLst>
              <a:ext uri="{FF2B5EF4-FFF2-40B4-BE49-F238E27FC236}">
                <a16:creationId xmlns:a16="http://schemas.microsoft.com/office/drawing/2014/main" id="{DB108B99-77C9-4709-A484-2E108EBB707E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5431631" y="3594894"/>
            <a:ext cx="3402013" cy="9525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ko-KR" altLang="en-US"/>
          </a:p>
        </p:txBody>
      </p:sp>
      <p:sp>
        <p:nvSpPr>
          <p:cNvPr id="16425" name="Line 81">
            <a:extLst>
              <a:ext uri="{FF2B5EF4-FFF2-40B4-BE49-F238E27FC236}">
                <a16:creationId xmlns:a16="http://schemas.microsoft.com/office/drawing/2014/main" id="{8257D110-EE5E-4ABC-A891-5BF92ADBAA4B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5757069" y="3461544"/>
            <a:ext cx="3678238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ko-KR" altLang="en-US"/>
          </a:p>
        </p:txBody>
      </p:sp>
      <p:sp>
        <p:nvSpPr>
          <p:cNvPr id="16426" name="Text Box 93">
            <a:extLst>
              <a:ext uri="{FF2B5EF4-FFF2-40B4-BE49-F238E27FC236}">
                <a16:creationId xmlns:a16="http://schemas.microsoft.com/office/drawing/2014/main" id="{B4C1B445-182B-477E-A5A2-C1B9711B1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2138" y="5475288"/>
            <a:ext cx="414337" cy="3079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MS PGothic" panose="020B0600070205080204" pitchFamily="34" charset="-128"/>
              </a:rPr>
              <a:t>12</a:t>
            </a:r>
          </a:p>
        </p:txBody>
      </p:sp>
      <p:sp>
        <p:nvSpPr>
          <p:cNvPr id="16427" name="Text Box 93">
            <a:extLst>
              <a:ext uri="{FF2B5EF4-FFF2-40B4-BE49-F238E27FC236}">
                <a16:creationId xmlns:a16="http://schemas.microsoft.com/office/drawing/2014/main" id="{EB786B9F-0A4C-4799-94BD-B2CE0805F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0" y="5475288"/>
            <a:ext cx="414338" cy="3079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MS PGothic" panose="020B0600070205080204" pitchFamily="34" charset="-128"/>
              </a:rPr>
              <a:t>13</a:t>
            </a:r>
          </a:p>
        </p:txBody>
      </p:sp>
      <p:sp>
        <p:nvSpPr>
          <p:cNvPr id="16428" name="Line 81">
            <a:extLst>
              <a:ext uri="{FF2B5EF4-FFF2-40B4-BE49-F238E27FC236}">
                <a16:creationId xmlns:a16="http://schemas.microsoft.com/office/drawing/2014/main" id="{637A566D-0F91-4540-8D98-905375AEB259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261894" y="3461544"/>
            <a:ext cx="3678238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ko-KR" altLang="en-US"/>
          </a:p>
        </p:txBody>
      </p:sp>
      <p:sp>
        <p:nvSpPr>
          <p:cNvPr id="16429" name="Text Box 93">
            <a:extLst>
              <a:ext uri="{FF2B5EF4-FFF2-40B4-BE49-F238E27FC236}">
                <a16:creationId xmlns:a16="http://schemas.microsoft.com/office/drawing/2014/main" id="{587E55B8-E44F-43CE-85DC-A65FA2E8F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9550" y="5473700"/>
            <a:ext cx="414338" cy="3079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MS PGothic" panose="020B0600070205080204" pitchFamily="34" charset="-128"/>
              </a:rPr>
              <a:t>14</a:t>
            </a:r>
          </a:p>
        </p:txBody>
      </p:sp>
      <p:sp>
        <p:nvSpPr>
          <p:cNvPr id="16430" name="Rectangle 94">
            <a:extLst>
              <a:ext uri="{FF2B5EF4-FFF2-40B4-BE49-F238E27FC236}">
                <a16:creationId xmlns:a16="http://schemas.microsoft.com/office/drawing/2014/main" id="{6CB3E2BC-89D6-4A4F-BB95-D95AB322C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25" y="1622425"/>
            <a:ext cx="1936750" cy="276225"/>
          </a:xfrm>
          <a:prstGeom prst="rect">
            <a:avLst/>
          </a:prstGeom>
          <a:solidFill>
            <a:schemeClr val="tx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Comic Sans MS" panose="030F0702030302020204" pitchFamily="66" charset="0"/>
                <a:ea typeface="MS PGothic" panose="020B0600070205080204" pitchFamily="34" charset="-128"/>
              </a:rPr>
              <a:t>9</a:t>
            </a:r>
          </a:p>
        </p:txBody>
      </p:sp>
      <p:sp>
        <p:nvSpPr>
          <p:cNvPr id="16431" name="Rectangle 99">
            <a:extLst>
              <a:ext uri="{FF2B5EF4-FFF2-40B4-BE49-F238E27FC236}">
                <a16:creationId xmlns:a16="http://schemas.microsoft.com/office/drawing/2014/main" id="{6C2648C1-6E15-44E8-AB72-123852628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5013325"/>
            <a:ext cx="5318125" cy="276225"/>
          </a:xfrm>
          <a:prstGeom prst="rect">
            <a:avLst/>
          </a:prstGeom>
          <a:solidFill>
            <a:schemeClr val="tx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Comic Sans MS" panose="030F0702030302020204" pitchFamily="66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16432" name="Rectangle 101">
            <a:extLst>
              <a:ext uri="{FF2B5EF4-FFF2-40B4-BE49-F238E27FC236}">
                <a16:creationId xmlns:a16="http://schemas.microsoft.com/office/drawing/2014/main" id="{869BDB9B-32A7-43E1-AFEF-99F1212E8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525" y="2595563"/>
            <a:ext cx="968375" cy="277812"/>
          </a:xfrm>
          <a:prstGeom prst="rect">
            <a:avLst/>
          </a:prstGeom>
          <a:solidFill>
            <a:schemeClr val="tx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Comic Sans MS" panose="030F0702030302020204" pitchFamily="66" charset="0"/>
                <a:ea typeface="MS PGothic" panose="020B0600070205080204" pitchFamily="34" charset="-128"/>
              </a:rPr>
              <a:t>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CBD48A9-BC4D-4D77-AE15-271638518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5175"/>
          </a:xfrm>
        </p:spPr>
        <p:txBody>
          <a:bodyPr/>
          <a:lstStyle/>
          <a:p>
            <a:pPr algn="ctr"/>
            <a:r>
              <a:rPr lang="ko-KR" altLang="en-US">
                <a:ea typeface="굴림" panose="020B0600000101010101" pitchFamily="50" charset="-127"/>
              </a:rPr>
              <a:t>회의실 배정 알고리즘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E3CC4CC-2C69-46CB-B41A-D63971AD5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908050"/>
            <a:ext cx="8001000" cy="56896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Algorithm Greedy Schedule(S, n)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입력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: S = {(s</a:t>
            </a:r>
            <a:r>
              <a:rPr lang="en-US" altLang="ko-KR" baseline="-25000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f</a:t>
            </a:r>
            <a:r>
              <a:rPr lang="en-US" altLang="ko-KR" baseline="-25000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) | 1 ≤ i ≤ n}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출력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: Solution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   각 회의의 끝나는 시간이 증가하는 순서대로 정렬한다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</a:t>
            </a:r>
            <a:r>
              <a:rPr lang="en-US" altLang="ko-KR" baseline="-2500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f</a:t>
            </a:r>
            <a:r>
              <a:rPr lang="en-US" altLang="ko-KR" baseline="-2500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. . . , f</a:t>
            </a:r>
            <a:r>
              <a:rPr lang="en-US" altLang="ko-KR" baseline="-25000">
                <a:latin typeface="굴림" panose="020B0600000101010101" pitchFamily="50" charset="-127"/>
                <a:ea typeface="굴림" panose="020B0600000101010101" pitchFamily="50" charset="-127"/>
              </a:rPr>
              <a:t>n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이라 하자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  Solution = {1};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  Last = 1;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  for (int i = 2; i &lt;= n; i++)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     if (s</a:t>
            </a:r>
            <a:r>
              <a:rPr lang="en-US" altLang="ko-KR" baseline="-25000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≥ f</a:t>
            </a:r>
            <a:r>
              <a:rPr lang="en-US" altLang="ko-KR" baseline="-25000">
                <a:latin typeface="굴림" panose="020B0600000101010101" pitchFamily="50" charset="-127"/>
                <a:ea typeface="굴림" panose="020B0600000101010101" pitchFamily="50" charset="-127"/>
              </a:rPr>
              <a:t>Last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     {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        Solution = Solution ∪ {i};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        Last = i;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     }</a:t>
            </a:r>
          </a:p>
          <a:p>
            <a:pPr marL="0" indent="0" algn="just">
              <a:lnSpc>
                <a:spcPct val="150000"/>
              </a:lnSpc>
              <a:buSzPct val="150000"/>
              <a:buFont typeface="Wingdings" panose="05000000000000000000" pitchFamily="2" charset="2"/>
              <a:buNone/>
            </a:pPr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69A7EDA-3314-40D0-9C4A-3279264705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350"/>
            <a:ext cx="7561263" cy="685800"/>
          </a:xfrm>
        </p:spPr>
        <p:txBody>
          <a:bodyPr/>
          <a:lstStyle/>
          <a:p>
            <a:pPr algn="ctr" eaLnBrk="1" hangingPunct="1"/>
            <a:r>
              <a:rPr lang="ko-KR" altLang="en-US">
                <a:ea typeface="굴림" panose="020B0600000101010101" pitchFamily="50" charset="-127"/>
              </a:rPr>
              <a:t>회의실 배정 문제 </a:t>
            </a:r>
            <a:r>
              <a:rPr lang="en-US" altLang="ko-KR">
                <a:ea typeface="굴림" panose="020B0600000101010101" pitchFamily="50" charset="-127"/>
              </a:rPr>
              <a:t>- </a:t>
            </a:r>
            <a:r>
              <a:rPr lang="ko-KR" altLang="en-US">
                <a:ea typeface="굴림" panose="020B0600000101010101" pitchFamily="50" charset="-127"/>
              </a:rPr>
              <a:t>예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A8C0A55-F747-4910-81AE-198AD01ABB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3763" y="1277938"/>
            <a:ext cx="7772400" cy="568325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ko-KR" sz="18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ko-KR" sz="1800">
              <a:solidFill>
                <a:srgbClr val="0066FF"/>
              </a:solidFill>
              <a:ea typeface="굴림" panose="020B0600000101010101" pitchFamily="50" charset="-127"/>
            </a:endParaRP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DBFE2750-CFC4-4CC0-B61E-CF392BECB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76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37" name="Line 67">
            <a:extLst>
              <a:ext uri="{FF2B5EF4-FFF2-40B4-BE49-F238E27FC236}">
                <a16:creationId xmlns:a16="http://schemas.microsoft.com/office/drawing/2014/main" id="{0499C241-6C93-49F9-9776-EE00F26C51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1575" y="5334000"/>
            <a:ext cx="7072313" cy="0"/>
          </a:xfrm>
          <a:prstGeom prst="line">
            <a:avLst/>
          </a:prstGeom>
          <a:noFill/>
          <a:ln w="158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ko-KR" altLang="en-US"/>
          </a:p>
        </p:txBody>
      </p:sp>
      <p:sp>
        <p:nvSpPr>
          <p:cNvPr id="18438" name="Text Box 69">
            <a:extLst>
              <a:ext uri="{FF2B5EF4-FFF2-40B4-BE49-F238E27FC236}">
                <a16:creationId xmlns:a16="http://schemas.microsoft.com/office/drawing/2014/main" id="{8B497983-A4AC-4081-8EF2-A26BEAB43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650" y="5041900"/>
            <a:ext cx="762000" cy="33813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latin typeface="Comic Sans MS" panose="030F0702030302020204" pitchFamily="66" charset="0"/>
                <a:ea typeface="MS PGothic" panose="020B0600070205080204" pitchFamily="34" charset="-128"/>
              </a:rPr>
              <a:t>Time</a:t>
            </a:r>
          </a:p>
        </p:txBody>
      </p:sp>
      <p:sp>
        <p:nvSpPr>
          <p:cNvPr id="18439" name="Line 70">
            <a:extLst>
              <a:ext uri="{FF2B5EF4-FFF2-40B4-BE49-F238E27FC236}">
                <a16:creationId xmlns:a16="http://schemas.microsoft.com/office/drawing/2014/main" id="{4BFEB0D3-6727-421E-88EE-72C63B48E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8" y="5478463"/>
            <a:ext cx="0" cy="0"/>
          </a:xfrm>
          <a:prstGeom prst="line">
            <a:avLst/>
          </a:prstGeom>
          <a:noFill/>
          <a:ln w="158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ko-KR" altLang="en-US"/>
          </a:p>
        </p:txBody>
      </p:sp>
      <p:sp>
        <p:nvSpPr>
          <p:cNvPr id="18440" name="Text Box 71">
            <a:extLst>
              <a:ext uri="{FF2B5EF4-FFF2-40B4-BE49-F238E27FC236}">
                <a16:creationId xmlns:a16="http://schemas.microsoft.com/office/drawing/2014/main" id="{AA7EB5C6-12DB-423D-9059-863D09A93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5478463"/>
            <a:ext cx="415925" cy="3079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18441" name="Line 72">
            <a:extLst>
              <a:ext uri="{FF2B5EF4-FFF2-40B4-BE49-F238E27FC236}">
                <a16:creationId xmlns:a16="http://schemas.microsoft.com/office/drawing/2014/main" id="{44972043-1FDA-4B7F-80F4-7FBEEBD04D98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11137" y="3708401"/>
            <a:ext cx="3184525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ko-KR" altLang="en-US"/>
          </a:p>
        </p:txBody>
      </p:sp>
      <p:sp>
        <p:nvSpPr>
          <p:cNvPr id="18442" name="Line 73">
            <a:extLst>
              <a:ext uri="{FF2B5EF4-FFF2-40B4-BE49-F238E27FC236}">
                <a16:creationId xmlns:a16="http://schemas.microsoft.com/office/drawing/2014/main" id="{ECE5463F-3F95-4239-BD34-85DF78EEFBE0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-411956" y="3569494"/>
            <a:ext cx="3462338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ko-KR" altLang="en-US"/>
          </a:p>
        </p:txBody>
      </p:sp>
      <p:sp>
        <p:nvSpPr>
          <p:cNvPr id="18443" name="Line 74">
            <a:extLst>
              <a:ext uri="{FF2B5EF4-FFF2-40B4-BE49-F238E27FC236}">
                <a16:creationId xmlns:a16="http://schemas.microsoft.com/office/drawing/2014/main" id="{690FA3B2-E064-4F2C-B355-7F3AB00CB34F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1181100" y="3708401"/>
            <a:ext cx="3184525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ko-KR" altLang="en-US"/>
          </a:p>
        </p:txBody>
      </p:sp>
      <p:sp>
        <p:nvSpPr>
          <p:cNvPr id="18444" name="Line 75">
            <a:extLst>
              <a:ext uri="{FF2B5EF4-FFF2-40B4-BE49-F238E27FC236}">
                <a16:creationId xmlns:a16="http://schemas.microsoft.com/office/drawing/2014/main" id="{DB429257-02E3-42A5-8EA8-BFFFF890FC37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95325" y="3708401"/>
            <a:ext cx="3184525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ko-KR" altLang="en-US"/>
          </a:p>
        </p:txBody>
      </p:sp>
      <p:sp>
        <p:nvSpPr>
          <p:cNvPr id="18445" name="Line 76">
            <a:extLst>
              <a:ext uri="{FF2B5EF4-FFF2-40B4-BE49-F238E27FC236}">
                <a16:creationId xmlns:a16="http://schemas.microsoft.com/office/drawing/2014/main" id="{1FEEE763-C3EA-46C5-A29F-7380C5B9790A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1665287" y="3708401"/>
            <a:ext cx="3184525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ko-KR" altLang="en-US"/>
          </a:p>
        </p:txBody>
      </p:sp>
      <p:sp>
        <p:nvSpPr>
          <p:cNvPr id="18446" name="Line 77">
            <a:extLst>
              <a:ext uri="{FF2B5EF4-FFF2-40B4-BE49-F238E27FC236}">
                <a16:creationId xmlns:a16="http://schemas.microsoft.com/office/drawing/2014/main" id="{FFA08238-7902-46C8-B91A-5D4959D73958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2870200" y="3460750"/>
            <a:ext cx="3678238" cy="1588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ko-KR" altLang="en-US"/>
          </a:p>
        </p:txBody>
      </p:sp>
      <p:sp>
        <p:nvSpPr>
          <p:cNvPr id="18447" name="Line 78">
            <a:extLst>
              <a:ext uri="{FF2B5EF4-FFF2-40B4-BE49-F238E27FC236}">
                <a16:creationId xmlns:a16="http://schemas.microsoft.com/office/drawing/2014/main" id="{B50B10BC-1CB1-4EEE-88CC-B3BDC940718A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527300" y="3602038"/>
            <a:ext cx="339725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ko-KR" altLang="en-US"/>
          </a:p>
        </p:txBody>
      </p:sp>
      <p:sp>
        <p:nvSpPr>
          <p:cNvPr id="18448" name="Line 79">
            <a:extLst>
              <a:ext uri="{FF2B5EF4-FFF2-40B4-BE49-F238E27FC236}">
                <a16:creationId xmlns:a16="http://schemas.microsoft.com/office/drawing/2014/main" id="{FBEAC22F-8A67-48F3-A7C5-72C272C585ED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977481" y="3599657"/>
            <a:ext cx="3402013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ko-KR" altLang="en-US"/>
          </a:p>
        </p:txBody>
      </p:sp>
      <p:sp>
        <p:nvSpPr>
          <p:cNvPr id="18449" name="Line 80">
            <a:extLst>
              <a:ext uri="{FF2B5EF4-FFF2-40B4-BE49-F238E27FC236}">
                <a16:creationId xmlns:a16="http://schemas.microsoft.com/office/drawing/2014/main" id="{47613B91-0DEB-4DC0-A569-80BE63E0BA60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494088" y="3600450"/>
            <a:ext cx="3397250" cy="3175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ko-KR" altLang="en-US"/>
          </a:p>
        </p:txBody>
      </p:sp>
      <p:sp>
        <p:nvSpPr>
          <p:cNvPr id="18450" name="Line 81">
            <a:extLst>
              <a:ext uri="{FF2B5EF4-FFF2-40B4-BE49-F238E27FC236}">
                <a16:creationId xmlns:a16="http://schemas.microsoft.com/office/drawing/2014/main" id="{43123EF7-8229-430E-B91D-10D9D219EC03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949825" y="3602038"/>
            <a:ext cx="339725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ko-KR" altLang="en-US"/>
          </a:p>
        </p:txBody>
      </p:sp>
      <p:sp>
        <p:nvSpPr>
          <p:cNvPr id="18451" name="Line 82">
            <a:extLst>
              <a:ext uri="{FF2B5EF4-FFF2-40B4-BE49-F238E27FC236}">
                <a16:creationId xmlns:a16="http://schemas.microsoft.com/office/drawing/2014/main" id="{73338E56-C2A9-40DF-BAB6-32A3DEF37340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465638" y="3602038"/>
            <a:ext cx="339725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ko-KR" altLang="en-US"/>
          </a:p>
        </p:txBody>
      </p:sp>
      <p:sp>
        <p:nvSpPr>
          <p:cNvPr id="18452" name="Text Box 83">
            <a:extLst>
              <a:ext uri="{FF2B5EF4-FFF2-40B4-BE49-F238E27FC236}">
                <a16:creationId xmlns:a16="http://schemas.microsoft.com/office/drawing/2014/main" id="{607862D7-A9F4-4CB4-870D-B6C454DCE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288" y="5478463"/>
            <a:ext cx="415925" cy="3079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18453" name="Text Box 84">
            <a:extLst>
              <a:ext uri="{FF2B5EF4-FFF2-40B4-BE49-F238E27FC236}">
                <a16:creationId xmlns:a16="http://schemas.microsoft.com/office/drawing/2014/main" id="{0C746114-FA76-4241-A9E4-84121EE3B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475" y="5478463"/>
            <a:ext cx="415925" cy="3079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MS PGothic" panose="020B0600070205080204" pitchFamily="34" charset="-128"/>
              </a:rPr>
              <a:t>2</a:t>
            </a:r>
          </a:p>
        </p:txBody>
      </p:sp>
      <p:sp>
        <p:nvSpPr>
          <p:cNvPr id="18454" name="Text Box 85">
            <a:extLst>
              <a:ext uri="{FF2B5EF4-FFF2-40B4-BE49-F238E27FC236}">
                <a16:creationId xmlns:a16="http://schemas.microsoft.com/office/drawing/2014/main" id="{C97DF467-8163-46C5-9DFF-3C7ED3C5C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663" y="5478463"/>
            <a:ext cx="415925" cy="3079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MS PGothic" panose="020B0600070205080204" pitchFamily="34" charset="-128"/>
              </a:rPr>
              <a:t>3</a:t>
            </a:r>
          </a:p>
        </p:txBody>
      </p:sp>
      <p:sp>
        <p:nvSpPr>
          <p:cNvPr id="18455" name="Text Box 86">
            <a:extLst>
              <a:ext uri="{FF2B5EF4-FFF2-40B4-BE49-F238E27FC236}">
                <a16:creationId xmlns:a16="http://schemas.microsoft.com/office/drawing/2014/main" id="{58470C11-FB4B-44F7-B52A-242FE7DCF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8" y="5478463"/>
            <a:ext cx="414337" cy="3079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MS PGothic" panose="020B0600070205080204" pitchFamily="34" charset="-128"/>
              </a:rPr>
              <a:t>4</a:t>
            </a:r>
          </a:p>
        </p:txBody>
      </p:sp>
      <p:sp>
        <p:nvSpPr>
          <p:cNvPr id="18456" name="Text Box 87">
            <a:extLst>
              <a:ext uri="{FF2B5EF4-FFF2-40B4-BE49-F238E27FC236}">
                <a16:creationId xmlns:a16="http://schemas.microsoft.com/office/drawing/2014/main" id="{EF1746A4-02F8-4879-A2DA-0C4A6B094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25" y="5478463"/>
            <a:ext cx="414338" cy="3079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MS PGothic" panose="020B0600070205080204" pitchFamily="34" charset="-128"/>
              </a:rPr>
              <a:t>5</a:t>
            </a:r>
          </a:p>
        </p:txBody>
      </p:sp>
      <p:sp>
        <p:nvSpPr>
          <p:cNvPr id="18457" name="Text Box 88">
            <a:extLst>
              <a:ext uri="{FF2B5EF4-FFF2-40B4-BE49-F238E27FC236}">
                <a16:creationId xmlns:a16="http://schemas.microsoft.com/office/drawing/2014/main" id="{14FFF775-C264-4095-9B37-E51B07E77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7813" y="5478463"/>
            <a:ext cx="414337" cy="3079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MS PGothic" panose="020B0600070205080204" pitchFamily="34" charset="-128"/>
              </a:rPr>
              <a:t>6</a:t>
            </a:r>
          </a:p>
        </p:txBody>
      </p:sp>
      <p:sp>
        <p:nvSpPr>
          <p:cNvPr id="18458" name="Text Box 89">
            <a:extLst>
              <a:ext uri="{FF2B5EF4-FFF2-40B4-BE49-F238E27FC236}">
                <a16:creationId xmlns:a16="http://schemas.microsoft.com/office/drawing/2014/main" id="{2F4D6A41-BA19-4114-8981-AE6DC402B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478463"/>
            <a:ext cx="415925" cy="3079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MS PGothic" panose="020B0600070205080204" pitchFamily="34" charset="-128"/>
              </a:rPr>
              <a:t>7</a:t>
            </a:r>
          </a:p>
        </p:txBody>
      </p:sp>
      <p:sp>
        <p:nvSpPr>
          <p:cNvPr id="18459" name="Text Box 90">
            <a:extLst>
              <a:ext uri="{FF2B5EF4-FFF2-40B4-BE49-F238E27FC236}">
                <a16:creationId xmlns:a16="http://schemas.microsoft.com/office/drawing/2014/main" id="{A23FB14E-8ECF-4F44-95CB-713ECDE51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6188" y="5478463"/>
            <a:ext cx="415925" cy="3079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MS PGothic" panose="020B0600070205080204" pitchFamily="34" charset="-128"/>
              </a:rPr>
              <a:t>8</a:t>
            </a:r>
          </a:p>
        </p:txBody>
      </p:sp>
      <p:sp>
        <p:nvSpPr>
          <p:cNvPr id="18460" name="Text Box 91">
            <a:extLst>
              <a:ext uri="{FF2B5EF4-FFF2-40B4-BE49-F238E27FC236}">
                <a16:creationId xmlns:a16="http://schemas.microsoft.com/office/drawing/2014/main" id="{505FE512-3F1E-4B5C-A883-BC09BFD01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75" y="5478463"/>
            <a:ext cx="415925" cy="3079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MS PGothic" panose="020B0600070205080204" pitchFamily="34" charset="-128"/>
              </a:rPr>
              <a:t>9</a:t>
            </a:r>
          </a:p>
        </p:txBody>
      </p:sp>
      <p:sp>
        <p:nvSpPr>
          <p:cNvPr id="18461" name="Text Box 92">
            <a:extLst>
              <a:ext uri="{FF2B5EF4-FFF2-40B4-BE49-F238E27FC236}">
                <a16:creationId xmlns:a16="http://schemas.microsoft.com/office/drawing/2014/main" id="{0CFFD3FA-DC23-4B9E-AA77-9D46E0107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300" y="5478463"/>
            <a:ext cx="414338" cy="3079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18462" name="Text Box 93">
            <a:extLst>
              <a:ext uri="{FF2B5EF4-FFF2-40B4-BE49-F238E27FC236}">
                <a16:creationId xmlns:a16="http://schemas.microsoft.com/office/drawing/2014/main" id="{A58EA85B-2309-4A12-987B-3DF9E1DF4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5478463"/>
            <a:ext cx="414337" cy="3079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MS PGothic" panose="020B0600070205080204" pitchFamily="34" charset="-128"/>
              </a:rPr>
              <a:t>11</a:t>
            </a:r>
          </a:p>
        </p:txBody>
      </p:sp>
      <p:sp>
        <p:nvSpPr>
          <p:cNvPr id="18463" name="Rectangle 94">
            <a:extLst>
              <a:ext uri="{FF2B5EF4-FFF2-40B4-BE49-F238E27FC236}">
                <a16:creationId xmlns:a16="http://schemas.microsoft.com/office/drawing/2014/main" id="{6A447B6A-7F15-4FDE-9D62-0A2B4BDB6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738" y="3703638"/>
            <a:ext cx="1936750" cy="276225"/>
          </a:xfrm>
          <a:prstGeom prst="rect">
            <a:avLst/>
          </a:prstGeom>
          <a:solidFill>
            <a:schemeClr val="tx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Comic Sans MS" panose="030F0702030302020204" pitchFamily="66" charset="0"/>
                <a:ea typeface="MS PGothic" panose="020B0600070205080204" pitchFamily="34" charset="-128"/>
              </a:rPr>
              <a:t>6</a:t>
            </a:r>
          </a:p>
        </p:txBody>
      </p:sp>
      <p:sp>
        <p:nvSpPr>
          <p:cNvPr id="18464" name="Rectangle 95">
            <a:extLst>
              <a:ext uri="{FF2B5EF4-FFF2-40B4-BE49-F238E27FC236}">
                <a16:creationId xmlns:a16="http://schemas.microsoft.com/office/drawing/2014/main" id="{D5ACCF04-D640-415C-892C-86A66023D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925" y="4119563"/>
            <a:ext cx="1938338" cy="276225"/>
          </a:xfrm>
          <a:prstGeom prst="rect">
            <a:avLst/>
          </a:prstGeom>
          <a:solidFill>
            <a:schemeClr val="tx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Comic Sans MS" panose="030F0702030302020204" pitchFamily="66" charset="0"/>
                <a:ea typeface="MS PGothic" panose="020B0600070205080204" pitchFamily="34" charset="-128"/>
              </a:rPr>
              <a:t>7</a:t>
            </a:r>
          </a:p>
        </p:txBody>
      </p:sp>
      <p:sp>
        <p:nvSpPr>
          <p:cNvPr id="18465" name="Line 96">
            <a:extLst>
              <a:ext uri="{FF2B5EF4-FFF2-40B4-BE49-F238E27FC236}">
                <a16:creationId xmlns:a16="http://schemas.microsoft.com/office/drawing/2014/main" id="{B433A943-E12D-4E53-833A-9414D44DEBB1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043113" y="3602038"/>
            <a:ext cx="339725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ko-KR" altLang="en-US"/>
          </a:p>
        </p:txBody>
      </p:sp>
      <p:sp>
        <p:nvSpPr>
          <p:cNvPr id="18466" name="Rectangle 97">
            <a:extLst>
              <a:ext uri="{FF2B5EF4-FFF2-40B4-BE49-F238E27FC236}">
                <a16:creationId xmlns:a16="http://schemas.microsoft.com/office/drawing/2014/main" id="{21E73A07-E27A-4C83-9BB5-14D9B13A1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300" y="4533900"/>
            <a:ext cx="1454150" cy="277813"/>
          </a:xfrm>
          <a:prstGeom prst="rect">
            <a:avLst/>
          </a:prstGeom>
          <a:solidFill>
            <a:srgbClr val="F2ECA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Comic Sans MS" panose="030F0702030302020204" pitchFamily="66" charset="0"/>
                <a:ea typeface="MS PGothic" panose="020B0600070205080204" pitchFamily="34" charset="-128"/>
              </a:rPr>
              <a:t>8</a:t>
            </a:r>
          </a:p>
        </p:txBody>
      </p:sp>
      <p:sp>
        <p:nvSpPr>
          <p:cNvPr id="18467" name="Rectangle 98">
            <a:extLst>
              <a:ext uri="{FF2B5EF4-FFF2-40B4-BE49-F238E27FC236}">
                <a16:creationId xmlns:a16="http://schemas.microsoft.com/office/drawing/2014/main" id="{684DA0DB-BB9B-465B-8043-720126817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738" y="3287713"/>
            <a:ext cx="968375" cy="277812"/>
          </a:xfrm>
          <a:prstGeom prst="rect">
            <a:avLst/>
          </a:prstGeom>
          <a:solidFill>
            <a:srgbClr val="F2ECA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Comic Sans MS" panose="030F0702030302020204" pitchFamily="66" charset="0"/>
                <a:ea typeface="MS PGothic" panose="020B0600070205080204" pitchFamily="34" charset="-128"/>
              </a:rPr>
              <a:t>4</a:t>
            </a:r>
          </a:p>
        </p:txBody>
      </p:sp>
      <p:sp>
        <p:nvSpPr>
          <p:cNvPr id="18468" name="Rectangle 99">
            <a:extLst>
              <a:ext uri="{FF2B5EF4-FFF2-40B4-BE49-F238E27FC236}">
                <a16:creationId xmlns:a16="http://schemas.microsoft.com/office/drawing/2014/main" id="{21C11C6F-CFB0-45CD-9351-A41F08ED4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13" y="1627188"/>
            <a:ext cx="2906712" cy="276225"/>
          </a:xfrm>
          <a:prstGeom prst="rect">
            <a:avLst/>
          </a:prstGeom>
          <a:solidFill>
            <a:schemeClr val="tx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Comic Sans MS" panose="030F0702030302020204" pitchFamily="66" charset="0"/>
                <a:ea typeface="MS PGothic" panose="020B0600070205080204" pitchFamily="34" charset="-128"/>
              </a:rPr>
              <a:t>3</a:t>
            </a:r>
          </a:p>
        </p:txBody>
      </p:sp>
      <p:sp>
        <p:nvSpPr>
          <p:cNvPr id="18469" name="Rectangle 100">
            <a:extLst>
              <a:ext uri="{FF2B5EF4-FFF2-40B4-BE49-F238E27FC236}">
                <a16:creationId xmlns:a16="http://schemas.microsoft.com/office/drawing/2014/main" id="{24B8C633-D37C-415C-B94E-11726D1AF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00" y="2043113"/>
            <a:ext cx="1454150" cy="276225"/>
          </a:xfrm>
          <a:prstGeom prst="rect">
            <a:avLst/>
          </a:prstGeom>
          <a:solidFill>
            <a:srgbClr val="F2ECA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Comic Sans MS" panose="030F0702030302020204" pitchFamily="66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18470" name="Rectangle 101">
            <a:extLst>
              <a:ext uri="{FF2B5EF4-FFF2-40B4-BE49-F238E27FC236}">
                <a16:creationId xmlns:a16="http://schemas.microsoft.com/office/drawing/2014/main" id="{0FA83460-2A4E-4C53-A04E-3E9F44A0E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363" y="2457450"/>
            <a:ext cx="968375" cy="277813"/>
          </a:xfrm>
          <a:prstGeom prst="rect">
            <a:avLst/>
          </a:prstGeom>
          <a:solidFill>
            <a:schemeClr val="tx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Comic Sans MS" panose="030F0702030302020204" pitchFamily="66" charset="0"/>
                <a:ea typeface="MS PGothic" panose="020B0600070205080204" pitchFamily="34" charset="-128"/>
              </a:rPr>
              <a:t>2</a:t>
            </a:r>
          </a:p>
        </p:txBody>
      </p:sp>
      <p:sp>
        <p:nvSpPr>
          <p:cNvPr id="18471" name="Rectangle 102">
            <a:extLst>
              <a:ext uri="{FF2B5EF4-FFF2-40B4-BE49-F238E27FC236}">
                <a16:creationId xmlns:a16="http://schemas.microsoft.com/office/drawing/2014/main" id="{91287CD6-A5EA-4ABA-9289-4AF3570BC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363" y="2873375"/>
            <a:ext cx="2420937" cy="276225"/>
          </a:xfrm>
          <a:prstGeom prst="rect">
            <a:avLst/>
          </a:prstGeom>
          <a:solidFill>
            <a:schemeClr val="tx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Comic Sans MS" panose="030F0702030302020204" pitchFamily="66" charset="0"/>
                <a:ea typeface="MS PGothic" panose="020B0600070205080204" pitchFamily="34" charset="-128"/>
              </a:rPr>
              <a:t>5</a:t>
            </a:r>
          </a:p>
        </p:txBody>
      </p:sp>
      <p:sp>
        <p:nvSpPr>
          <p:cNvPr id="18472" name="Line 81">
            <a:extLst>
              <a:ext uri="{FF2B5EF4-FFF2-40B4-BE49-F238E27FC236}">
                <a16:creationId xmlns:a16="http://schemas.microsoft.com/office/drawing/2014/main" id="{F387D4B9-5390-41A4-8DCC-C50EC594DA9D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5431631" y="3594894"/>
            <a:ext cx="3402013" cy="9525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ko-KR" altLang="en-US"/>
          </a:p>
        </p:txBody>
      </p:sp>
      <p:sp>
        <p:nvSpPr>
          <p:cNvPr id="18473" name="Line 81">
            <a:extLst>
              <a:ext uri="{FF2B5EF4-FFF2-40B4-BE49-F238E27FC236}">
                <a16:creationId xmlns:a16="http://schemas.microsoft.com/office/drawing/2014/main" id="{8055E504-5B53-48C1-818F-43BC1B7DB944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5757069" y="3461544"/>
            <a:ext cx="3678238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ko-KR" altLang="en-US"/>
          </a:p>
        </p:txBody>
      </p:sp>
      <p:sp>
        <p:nvSpPr>
          <p:cNvPr id="18474" name="Text Box 93">
            <a:extLst>
              <a:ext uri="{FF2B5EF4-FFF2-40B4-BE49-F238E27FC236}">
                <a16:creationId xmlns:a16="http://schemas.microsoft.com/office/drawing/2014/main" id="{B7B4D37D-EFF1-4CF9-8F74-E38A9F7A5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2138" y="5475288"/>
            <a:ext cx="414337" cy="3079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MS PGothic" panose="020B0600070205080204" pitchFamily="34" charset="-128"/>
              </a:rPr>
              <a:t>12</a:t>
            </a:r>
          </a:p>
        </p:txBody>
      </p:sp>
      <p:sp>
        <p:nvSpPr>
          <p:cNvPr id="18475" name="Text Box 93">
            <a:extLst>
              <a:ext uri="{FF2B5EF4-FFF2-40B4-BE49-F238E27FC236}">
                <a16:creationId xmlns:a16="http://schemas.microsoft.com/office/drawing/2014/main" id="{54193841-A217-4B95-AB9A-38D133AEB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0" y="5475288"/>
            <a:ext cx="414338" cy="3079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MS PGothic" panose="020B0600070205080204" pitchFamily="34" charset="-128"/>
              </a:rPr>
              <a:t>13</a:t>
            </a:r>
          </a:p>
        </p:txBody>
      </p:sp>
      <p:sp>
        <p:nvSpPr>
          <p:cNvPr id="18476" name="Line 81">
            <a:extLst>
              <a:ext uri="{FF2B5EF4-FFF2-40B4-BE49-F238E27FC236}">
                <a16:creationId xmlns:a16="http://schemas.microsoft.com/office/drawing/2014/main" id="{10F0413F-5671-4EA2-921C-DE4C325913DB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261894" y="3461544"/>
            <a:ext cx="3678238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ko-KR" altLang="en-US"/>
          </a:p>
        </p:txBody>
      </p:sp>
      <p:sp>
        <p:nvSpPr>
          <p:cNvPr id="18477" name="Text Box 93">
            <a:extLst>
              <a:ext uri="{FF2B5EF4-FFF2-40B4-BE49-F238E27FC236}">
                <a16:creationId xmlns:a16="http://schemas.microsoft.com/office/drawing/2014/main" id="{22668B38-4728-4E12-A042-2BB829352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9550" y="5473700"/>
            <a:ext cx="414338" cy="3079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Comic Sans MS" panose="030F0702030302020204" pitchFamily="66" charset="0"/>
                <a:ea typeface="MS PGothic" panose="020B0600070205080204" pitchFamily="34" charset="-128"/>
              </a:rPr>
              <a:t>14</a:t>
            </a:r>
          </a:p>
        </p:txBody>
      </p:sp>
      <p:sp>
        <p:nvSpPr>
          <p:cNvPr id="18478" name="Rectangle 94">
            <a:extLst>
              <a:ext uri="{FF2B5EF4-FFF2-40B4-BE49-F238E27FC236}">
                <a16:creationId xmlns:a16="http://schemas.microsoft.com/office/drawing/2014/main" id="{7F82C5A1-E346-49A0-9E6C-BD2C16E39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25" y="1622425"/>
            <a:ext cx="1936750" cy="276225"/>
          </a:xfrm>
          <a:prstGeom prst="rect">
            <a:avLst/>
          </a:prstGeom>
          <a:solidFill>
            <a:schemeClr val="tx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Comic Sans MS" panose="030F0702030302020204" pitchFamily="66" charset="0"/>
                <a:ea typeface="MS PGothic" panose="020B0600070205080204" pitchFamily="34" charset="-128"/>
              </a:rPr>
              <a:t>9</a:t>
            </a:r>
          </a:p>
        </p:txBody>
      </p:sp>
      <p:sp>
        <p:nvSpPr>
          <p:cNvPr id="18479" name="Rectangle 99">
            <a:extLst>
              <a:ext uri="{FF2B5EF4-FFF2-40B4-BE49-F238E27FC236}">
                <a16:creationId xmlns:a16="http://schemas.microsoft.com/office/drawing/2014/main" id="{DB73E1D6-272B-458F-A1F3-5552E4DAC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5013325"/>
            <a:ext cx="5318125" cy="276225"/>
          </a:xfrm>
          <a:prstGeom prst="rect">
            <a:avLst/>
          </a:prstGeom>
          <a:solidFill>
            <a:schemeClr val="tx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Comic Sans MS" panose="030F0702030302020204" pitchFamily="66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18480" name="Rectangle 101">
            <a:extLst>
              <a:ext uri="{FF2B5EF4-FFF2-40B4-BE49-F238E27FC236}">
                <a16:creationId xmlns:a16="http://schemas.microsoft.com/office/drawing/2014/main" id="{5B6FD40C-1E14-41C3-8946-C1713DD57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525" y="2595563"/>
            <a:ext cx="968375" cy="277812"/>
          </a:xfrm>
          <a:prstGeom prst="rect">
            <a:avLst/>
          </a:prstGeom>
          <a:solidFill>
            <a:srgbClr val="F2ECA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Comic Sans MS" panose="030F0702030302020204" pitchFamily="66" charset="0"/>
                <a:ea typeface="MS PGothic" panose="020B0600070205080204" pitchFamily="34" charset="-128"/>
              </a:rPr>
              <a:t>11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DCB03D2-3F86-4245-A688-0242A69BF4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5175"/>
          </a:xfrm>
        </p:spPr>
        <p:txBody>
          <a:bodyPr/>
          <a:lstStyle/>
          <a:p>
            <a:pPr algn="ctr"/>
            <a:r>
              <a:rPr lang="ko-KR" altLang="en-US">
                <a:ea typeface="굴림" panose="020B0600000101010101" pitchFamily="50" charset="-127"/>
              </a:rPr>
              <a:t>회의실 배정 문제 </a:t>
            </a:r>
            <a:r>
              <a:rPr lang="en-US" altLang="ko-KR">
                <a:ea typeface="굴림" panose="020B0600000101010101" pitchFamily="50" charset="-127"/>
              </a:rPr>
              <a:t>- </a:t>
            </a:r>
            <a:r>
              <a:rPr lang="ko-KR" altLang="en-US">
                <a:ea typeface="굴림" panose="020B0600000101010101" pitchFamily="50" charset="-127"/>
              </a:rPr>
              <a:t>예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F5A24C0-ED34-48C2-946D-28317A06A9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836613"/>
            <a:ext cx="8001000" cy="633412"/>
          </a:xfrm>
        </p:spPr>
        <p:txBody>
          <a:bodyPr/>
          <a:lstStyle/>
          <a:p>
            <a:pPr algn="just">
              <a:lnSpc>
                <a:spcPct val="15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rgbClr val="000000"/>
                </a:solidFill>
                <a:ea typeface="굴림" panose="020B0600000101010101" pitchFamily="50" charset="-127"/>
              </a:rPr>
              <a:t>예 </a:t>
            </a:r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t>n = 12</a:t>
            </a:r>
            <a:r>
              <a:rPr lang="en-US" altLang="ko-KR">
                <a:solidFill>
                  <a:srgbClr val="000000"/>
                </a:solidFill>
                <a:ea typeface="한양신명조,한컴돋움"/>
                <a:cs typeface="한양신명조,한컴돋움"/>
              </a:rPr>
              <a:t>.</a:t>
            </a:r>
            <a:r>
              <a:rPr lang="en-US" altLang="ko-KR">
                <a:solidFill>
                  <a:srgbClr val="000000"/>
                </a:solidFill>
                <a:ea typeface="한양신명조"/>
                <a:cs typeface="한양신명조"/>
              </a:rPr>
              <a:t> </a:t>
            </a:r>
          </a:p>
          <a:p>
            <a:pPr algn="just">
              <a:lnSpc>
                <a:spcPct val="150000"/>
              </a:lnSpc>
              <a:buSzPct val="150000"/>
              <a:buFont typeface="Wingdings" panose="05000000000000000000" pitchFamily="2" charset="2"/>
              <a:buChar char="§"/>
            </a:pPr>
            <a:endParaRPr lang="en-US" altLang="ko-KR">
              <a:ea typeface="굴림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646CB5A-3329-45C9-8283-A6B7AD6A292D}"/>
              </a:ext>
            </a:extLst>
          </p:cNvPr>
          <p:cNvGraphicFramePr>
            <a:graphicFrameLocks noGrp="1"/>
          </p:cNvGraphicFramePr>
          <p:nvPr/>
        </p:nvGraphicFramePr>
        <p:xfrm>
          <a:off x="1763713" y="1628775"/>
          <a:ext cx="3956050" cy="4619625"/>
        </p:xfrm>
        <a:graphic>
          <a:graphicData uri="http://schemas.openxmlformats.org/drawingml/2006/table">
            <a:tbl>
              <a:tblPr/>
              <a:tblGrid>
                <a:gridCol w="1030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1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굴림" pitchFamily="50" charset="-127"/>
                        </a:rPr>
                        <a:t>회의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굴림" pitchFamily="50" charset="-127"/>
                        </a:rPr>
                        <a:t>i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굴림" pitchFamily="50" charset="-127"/>
                        </a:rPr>
                        <a:t>시작시간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굴림" pitchFamily="50" charset="-127"/>
                        </a:rPr>
                        <a:t>(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굴림" pitchFamily="50" charset="-127"/>
                        </a:rPr>
                        <a:t>s</a:t>
                      </a:r>
                      <a:r>
                        <a:rPr kumimoji="0" lang="en-US" altLang="ko-KR" sz="14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)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끝나는 시간</a:t>
                      </a: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(f</a:t>
                      </a:r>
                      <a:r>
                        <a:rPr kumimoji="0" lang="en-US" altLang="ko-KR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i</a:t>
                      </a: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)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6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1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1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4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6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2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3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5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6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3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0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6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6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4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5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7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6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5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3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8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6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6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5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9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6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7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6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10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6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8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8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11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6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9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8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12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6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10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2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13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56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11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12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  <a:cs typeface="한양신명조"/>
                        </a:rPr>
                        <a:t>14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양신명조"/>
                        <a:ea typeface="굴림" pitchFamily="50" charset="-127"/>
                      </a:endParaRPr>
                    </a:p>
                  </a:txBody>
                  <a:tcPr marL="17906" marR="17906" marT="17903" marB="1790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9514" name="직사각형 3">
            <a:extLst>
              <a:ext uri="{FF2B5EF4-FFF2-40B4-BE49-F238E27FC236}">
                <a16:creationId xmlns:a16="http://schemas.microsoft.com/office/drawing/2014/main" id="{AB9CEC3A-F332-44D8-9DD0-A43B8B759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19400"/>
            <a:ext cx="3048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r>
              <a:rPr lang="ko-KR" altLang="en-US" sz="1800" b="1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욕심쟁이 방법에 의한 최적해</a:t>
            </a:r>
          </a:p>
          <a:p>
            <a:pPr algn="ctr"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r>
              <a:rPr lang="en-US" altLang="ko-KR" sz="1800" b="1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Solution = {(1, 4), (5, 7), (8, 11), (12, 14)}</a:t>
            </a:r>
            <a:endParaRPr lang="ko-KR" altLang="en-US" sz="1800" b="1">
              <a:solidFill>
                <a:srgbClr val="0066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178A2C0-A5F9-440E-B5A5-A73CEDD8B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5175"/>
          </a:xfrm>
        </p:spPr>
        <p:txBody>
          <a:bodyPr/>
          <a:lstStyle/>
          <a:p>
            <a:pPr algn="ctr"/>
            <a:r>
              <a:rPr lang="ko-KR" altLang="en-US">
                <a:ea typeface="굴림" panose="020B0600000101010101" pitchFamily="50" charset="-127"/>
              </a:rPr>
              <a:t>회의실 배정 알고리즘의 정확성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87E2B13-37C3-443B-BD2F-179F916EA1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229600" cy="5761037"/>
          </a:xfrm>
        </p:spPr>
        <p:txBody>
          <a:bodyPr/>
          <a:lstStyle/>
          <a:p>
            <a:pPr algn="just">
              <a:lnSpc>
                <a:spcPct val="150000"/>
              </a:lnSpc>
              <a:buSzPct val="150000"/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ea typeface="굴림" panose="020B0600000101010101" pitchFamily="50" charset="-127"/>
              </a:rPr>
              <a:t>정리</a:t>
            </a:r>
            <a:r>
              <a:rPr lang="en-US" altLang="ko-KR" sz="2000" b="1" dirty="0">
                <a:ea typeface="굴림" panose="020B0600000101010101" pitchFamily="50" charset="-127"/>
              </a:rPr>
              <a:t>: </a:t>
            </a:r>
            <a:r>
              <a:rPr lang="ko-KR" altLang="en-US" sz="2000" b="1" dirty="0">
                <a:ea typeface="굴림" panose="020B0600000101010101" pitchFamily="50" charset="-127"/>
              </a:rPr>
              <a:t>욕심쟁이 방법</a:t>
            </a:r>
            <a:r>
              <a:rPr lang="en-US" altLang="ko-KR" sz="2000" b="1" dirty="0">
                <a:ea typeface="굴림" panose="020B0600000101010101" pitchFamily="50" charset="-127"/>
              </a:rPr>
              <a:t>(</a:t>
            </a:r>
            <a:r>
              <a:rPr lang="ko-KR" altLang="en-US" sz="2000" b="1" dirty="0">
                <a:ea typeface="굴림" panose="020B0600000101010101" pitchFamily="50" charset="-127"/>
              </a:rPr>
              <a:t>끝나는 시간이 빠른</a:t>
            </a:r>
            <a:r>
              <a:rPr lang="en-US" altLang="ko-KR" sz="2000" b="1" dirty="0">
                <a:ea typeface="굴림" panose="020B0600000101010101" pitchFamily="50" charset="-127"/>
              </a:rPr>
              <a:t> activity </a:t>
            </a:r>
            <a:r>
              <a:rPr lang="ko-KR" altLang="en-US" sz="2000" b="1" dirty="0">
                <a:ea typeface="굴림" panose="020B0600000101010101" pitchFamily="50" charset="-127"/>
              </a:rPr>
              <a:t>부터 선택</a:t>
            </a:r>
            <a:r>
              <a:rPr lang="en-US" altLang="ko-KR" sz="2000" b="1" dirty="0">
                <a:ea typeface="굴림" panose="020B0600000101010101" pitchFamily="50" charset="-127"/>
              </a:rPr>
              <a:t>)</a:t>
            </a:r>
            <a:r>
              <a:rPr lang="ko-KR" altLang="en-US" sz="2000" b="1" dirty="0">
                <a:ea typeface="굴림" panose="020B0600000101010101" pitchFamily="50" charset="-127"/>
              </a:rPr>
              <a:t>이 최적이 해를 구한다</a:t>
            </a:r>
            <a:r>
              <a:rPr lang="en-US" altLang="ko-KR" sz="2000" b="1" dirty="0">
                <a:ea typeface="굴림" panose="020B0600000101010101" pitchFamily="50" charset="-127"/>
              </a:rPr>
              <a:t>. </a:t>
            </a:r>
          </a:p>
          <a:p>
            <a:pPr marL="0" indent="0" algn="just">
              <a:lnSpc>
                <a:spcPct val="150000"/>
              </a:lnSpc>
              <a:buSzPct val="150000"/>
              <a:buFont typeface="Wingdings" panose="05000000000000000000" pitchFamily="2" charset="2"/>
              <a:buNone/>
              <a:defRPr/>
            </a:pPr>
            <a:r>
              <a:rPr lang="en-US" altLang="ko-KR" sz="1800" dirty="0">
                <a:ea typeface="굴림" panose="020B0600000101010101" pitchFamily="50" charset="-127"/>
              </a:rPr>
              <a:t>S = {1, 2, ..., n} : </a:t>
            </a:r>
            <a:r>
              <a:rPr lang="ko-KR" altLang="en-US" sz="1800" dirty="0">
                <a:ea typeface="굴림" panose="020B0600000101010101" pitchFamily="50" charset="-127"/>
              </a:rPr>
              <a:t>스케줄 할 </a:t>
            </a:r>
            <a:r>
              <a:rPr lang="ko-KR" altLang="en-US" sz="1800" dirty="0" err="1">
                <a:ea typeface="굴림" panose="020B0600000101010101" pitchFamily="50" charset="-127"/>
              </a:rPr>
              <a:t>회의들로서</a:t>
            </a:r>
            <a:r>
              <a:rPr lang="ko-KR" altLang="en-US" sz="1800" dirty="0">
                <a:ea typeface="굴림" panose="020B0600000101010101" pitchFamily="50" charset="-127"/>
              </a:rPr>
              <a:t> 끝나는 시간에 의하여 정렬되어 있다고 가정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ko-KR" altLang="en-US" sz="1800" b="1" dirty="0">
                <a:solidFill>
                  <a:srgbClr val="0066FF"/>
                </a:solidFill>
                <a:ea typeface="굴림" panose="020B0600000101010101" pitchFamily="50" charset="-127"/>
              </a:rPr>
              <a:t>성질 </a:t>
            </a:r>
            <a:r>
              <a:rPr lang="en-US" altLang="ko-KR" sz="1800" b="1" dirty="0">
                <a:solidFill>
                  <a:srgbClr val="0066FF"/>
                </a:solidFill>
                <a:ea typeface="굴림" panose="020B0600000101010101" pitchFamily="50" charset="-127"/>
              </a:rPr>
              <a:t>1: </a:t>
            </a:r>
            <a:r>
              <a:rPr lang="ko-KR" altLang="en-US" sz="1800" b="1" dirty="0">
                <a:solidFill>
                  <a:srgbClr val="0066FF"/>
                </a:solidFill>
                <a:ea typeface="굴림" panose="020B0600000101010101" pitchFamily="50" charset="-127"/>
              </a:rPr>
              <a:t>회의</a:t>
            </a:r>
            <a:r>
              <a:rPr lang="en-US" altLang="ko-KR" sz="1800" b="1" dirty="0">
                <a:solidFill>
                  <a:srgbClr val="0066FF"/>
                </a:solidFill>
                <a:ea typeface="굴림" panose="020B0600000101010101" pitchFamily="50" charset="-127"/>
              </a:rPr>
              <a:t> 1</a:t>
            </a:r>
            <a:r>
              <a:rPr lang="ko-KR" altLang="en-US" sz="1800" b="1" dirty="0">
                <a:solidFill>
                  <a:srgbClr val="0066FF"/>
                </a:solidFill>
                <a:ea typeface="굴림" panose="020B0600000101010101" pitchFamily="50" charset="-127"/>
              </a:rPr>
              <a:t>을</a:t>
            </a:r>
            <a:r>
              <a:rPr lang="en-US" altLang="ko-KR" sz="1800" b="1" dirty="0">
                <a:solidFill>
                  <a:srgbClr val="0066FF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800" b="1" dirty="0">
                <a:solidFill>
                  <a:srgbClr val="0066FF"/>
                </a:solidFill>
                <a:ea typeface="굴림" panose="020B0600000101010101" pitchFamily="50" charset="-127"/>
              </a:rPr>
              <a:t>포함하는 최적인 해 </a:t>
            </a:r>
            <a:r>
              <a:rPr lang="en-US" altLang="ko-KR" sz="1800" b="1" dirty="0">
                <a:solidFill>
                  <a:srgbClr val="0066FF"/>
                </a:solidFill>
                <a:ea typeface="굴림" panose="020B0600000101010101" pitchFamily="50" charset="-127"/>
              </a:rPr>
              <a:t>A</a:t>
            </a:r>
            <a:r>
              <a:rPr lang="ko-KR" altLang="en-US" sz="1800" b="1" dirty="0">
                <a:solidFill>
                  <a:srgbClr val="0066FF"/>
                </a:solidFill>
                <a:ea typeface="굴림" panose="020B0600000101010101" pitchFamily="50" charset="-127"/>
              </a:rPr>
              <a:t>가 존재한다</a:t>
            </a:r>
            <a:r>
              <a:rPr lang="en-US" altLang="ko-KR" sz="1800" b="1" dirty="0">
                <a:solidFill>
                  <a:srgbClr val="0066FF"/>
                </a:solidFill>
                <a:ea typeface="굴림" panose="020B0600000101010101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ko-KR" altLang="en-US" sz="1800" b="1" dirty="0">
                <a:ea typeface="굴림" panose="020B0600000101010101" pitchFamily="50" charset="-127"/>
              </a:rPr>
              <a:t>증명</a:t>
            </a:r>
            <a:r>
              <a:rPr lang="en-US" altLang="ko-KR" sz="1800" b="1" dirty="0">
                <a:ea typeface="굴림" panose="020B0600000101010101" pitchFamily="50" charset="-127"/>
              </a:rPr>
              <a:t>:</a:t>
            </a:r>
            <a:endParaRPr lang="ko-KR" altLang="en-US" sz="1800" b="1" dirty="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ko-KR" altLang="en-US" sz="1800" dirty="0">
                <a:ea typeface="굴림" panose="020B0600000101010101" pitchFamily="50" charset="-127"/>
              </a:rPr>
              <a:t>최적 해 </a:t>
            </a:r>
            <a:r>
              <a:rPr lang="en-US" altLang="ko-KR" sz="1800" dirty="0">
                <a:ea typeface="굴림" panose="020B0600000101010101" pitchFamily="50" charset="-127"/>
              </a:rPr>
              <a:t>A = {i</a:t>
            </a:r>
            <a:r>
              <a:rPr lang="en-US" altLang="ko-KR" sz="1800" baseline="-25000" dirty="0">
                <a:ea typeface="굴림" panose="020B0600000101010101" pitchFamily="50" charset="-127"/>
              </a:rPr>
              <a:t>1</a:t>
            </a:r>
            <a:r>
              <a:rPr lang="en-US" altLang="ko-KR" sz="1800" dirty="0">
                <a:ea typeface="굴림" panose="020B0600000101010101" pitchFamily="50" charset="-127"/>
              </a:rPr>
              <a:t>, i</a:t>
            </a:r>
            <a:r>
              <a:rPr lang="en-US" altLang="ko-KR" sz="1800" baseline="-25000" dirty="0">
                <a:ea typeface="굴림" panose="020B0600000101010101" pitchFamily="50" charset="-127"/>
              </a:rPr>
              <a:t>2</a:t>
            </a:r>
            <a:r>
              <a:rPr lang="en-US" altLang="ko-KR" sz="1800" dirty="0">
                <a:ea typeface="굴림" panose="020B0600000101010101" pitchFamily="50" charset="-127"/>
              </a:rPr>
              <a:t>, ..., </a:t>
            </a:r>
            <a:r>
              <a:rPr lang="en-US" altLang="ko-KR" sz="1800" dirty="0" err="1">
                <a:ea typeface="굴림" panose="020B0600000101010101" pitchFamily="50" charset="-127"/>
              </a:rPr>
              <a:t>i</a:t>
            </a:r>
            <a:r>
              <a:rPr lang="en-US" altLang="ko-KR" sz="1800" baseline="-25000" dirty="0" err="1">
                <a:ea typeface="굴림" panose="020B0600000101010101" pitchFamily="50" charset="-127"/>
              </a:rPr>
              <a:t>k</a:t>
            </a:r>
            <a:r>
              <a:rPr lang="en-US" altLang="ko-KR" sz="1800" dirty="0">
                <a:ea typeface="굴림" panose="020B0600000101010101" pitchFamily="50" charset="-127"/>
              </a:rPr>
              <a:t>}: </a:t>
            </a:r>
            <a:r>
              <a:rPr lang="ko-KR" altLang="en-US" sz="1800" dirty="0">
                <a:ea typeface="굴림" panose="020B0600000101010101" pitchFamily="50" charset="-127"/>
              </a:rPr>
              <a:t>최적인 해에 들어가는 회의들 </a:t>
            </a:r>
            <a:r>
              <a:rPr lang="en-US" altLang="ko-KR" sz="1800" dirty="0">
                <a:ea typeface="굴림" panose="020B0600000101010101" pitchFamily="50" charset="-127"/>
              </a:rPr>
              <a:t>(</a:t>
            </a:r>
            <a:r>
              <a:rPr lang="ko-KR" altLang="en-US" sz="1800" dirty="0">
                <a:ea typeface="굴림" panose="020B0600000101010101" pitchFamily="50" charset="-127"/>
              </a:rPr>
              <a:t>끝나는 시간에 의하여 정렬</a:t>
            </a:r>
            <a:r>
              <a:rPr lang="en-US" altLang="ko-KR" sz="1800" dirty="0">
                <a:ea typeface="굴림" panose="020B0600000101010101" pitchFamily="50" charset="-127"/>
              </a:rPr>
              <a:t>)</a:t>
            </a:r>
            <a:endParaRPr lang="ko-KR" altLang="en-US" sz="1800" dirty="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800" dirty="0">
                <a:ea typeface="굴림" panose="020B0600000101010101" pitchFamily="50" charset="-127"/>
              </a:rPr>
              <a:t>i</a:t>
            </a:r>
            <a:r>
              <a:rPr lang="en-US" altLang="ko-KR" sz="1800" baseline="-25000" dirty="0">
                <a:ea typeface="굴림" panose="020B0600000101010101" pitchFamily="50" charset="-127"/>
              </a:rPr>
              <a:t>1</a:t>
            </a:r>
            <a:r>
              <a:rPr lang="ko-KR" altLang="en-US" sz="1800" dirty="0">
                <a:ea typeface="굴림" panose="020B0600000101010101" pitchFamily="50" charset="-127"/>
              </a:rPr>
              <a:t> </a:t>
            </a:r>
            <a:r>
              <a:rPr lang="en-US" altLang="ko-KR" sz="1800" dirty="0">
                <a:ea typeface="굴림" panose="020B0600000101010101" pitchFamily="50" charset="-127"/>
              </a:rPr>
              <a:t>= 1</a:t>
            </a:r>
            <a:r>
              <a:rPr lang="ko-KR" altLang="en-US" sz="1800" dirty="0">
                <a:ea typeface="굴림" panose="020B0600000101010101" pitchFamily="50" charset="-127"/>
              </a:rPr>
              <a:t>일 경우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ko-KR" altLang="en-US" sz="1800" dirty="0">
                <a:ea typeface="굴림" panose="020B0600000101010101" pitchFamily="50" charset="-127"/>
              </a:rPr>
              <a:t>     성립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800" dirty="0">
                <a:ea typeface="굴림" panose="020B0600000101010101" pitchFamily="50" charset="-127"/>
              </a:rPr>
              <a:t>i</a:t>
            </a:r>
            <a:r>
              <a:rPr lang="en-US" altLang="ko-KR" sz="1800" baseline="-25000" dirty="0">
                <a:ea typeface="굴림" panose="020B0600000101010101" pitchFamily="50" charset="-127"/>
              </a:rPr>
              <a:t>1</a:t>
            </a:r>
            <a:r>
              <a:rPr lang="ko-KR" altLang="en-US" sz="1800" dirty="0">
                <a:ea typeface="굴림" panose="020B0600000101010101" pitchFamily="50" charset="-127"/>
              </a:rPr>
              <a:t> ≠ </a:t>
            </a:r>
            <a:r>
              <a:rPr lang="en-US" altLang="ko-KR" sz="1800" dirty="0">
                <a:ea typeface="굴림" panose="020B0600000101010101" pitchFamily="50" charset="-127"/>
              </a:rPr>
              <a:t>1</a:t>
            </a:r>
            <a:r>
              <a:rPr lang="ko-KR" altLang="en-US" sz="1800" dirty="0">
                <a:ea typeface="굴림" panose="020B0600000101010101" pitchFamily="50" charset="-127"/>
              </a:rPr>
              <a:t>인 경우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800" dirty="0">
                <a:ea typeface="굴림" panose="020B0600000101010101" pitchFamily="50" charset="-127"/>
              </a:rPr>
              <a:t>  A’ = (A - {i</a:t>
            </a:r>
            <a:r>
              <a:rPr lang="en-US" altLang="ko-KR" sz="1800" baseline="-25000" dirty="0">
                <a:ea typeface="굴림" panose="020B0600000101010101" pitchFamily="50" charset="-127"/>
              </a:rPr>
              <a:t>1</a:t>
            </a:r>
            <a:r>
              <a:rPr lang="en-US" altLang="ko-KR" sz="1800" dirty="0">
                <a:ea typeface="굴림" panose="020B0600000101010101" pitchFamily="50" charset="-127"/>
              </a:rPr>
              <a:t>}) ∪ {1}</a:t>
            </a:r>
            <a:r>
              <a:rPr lang="ko-KR" altLang="en-US" sz="1800" dirty="0">
                <a:ea typeface="굴림" panose="020B0600000101010101" pitchFamily="50" charset="-127"/>
              </a:rPr>
              <a:t>에 속하는 모든 회의는 서로 겹치지 않는다</a:t>
            </a:r>
            <a:r>
              <a:rPr lang="en-US" altLang="ko-KR" sz="1800" dirty="0">
                <a:ea typeface="굴림" panose="020B0600000101010101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800" dirty="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ko-KR" altLang="en-US" sz="1800" dirty="0">
                <a:ea typeface="굴림" panose="020B0600000101010101" pitchFamily="50" charset="-127"/>
              </a:rPr>
              <a:t>그러므로 회의 </a:t>
            </a:r>
            <a:r>
              <a:rPr lang="en-US" altLang="ko-KR" sz="1800" dirty="0">
                <a:ea typeface="굴림" panose="020B0600000101010101" pitchFamily="50" charset="-127"/>
              </a:rPr>
              <a:t>1</a:t>
            </a:r>
            <a:r>
              <a:rPr lang="ko-KR" altLang="en-US" sz="1800" dirty="0">
                <a:ea typeface="굴림" panose="020B0600000101010101" pitchFamily="50" charset="-127"/>
              </a:rPr>
              <a:t>을 포함하는 최적해가 있다</a:t>
            </a:r>
            <a:r>
              <a:rPr lang="en-US" altLang="ko-KR" sz="1800" dirty="0">
                <a:ea typeface="굴림" panose="020B0600000101010101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800" dirty="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800" dirty="0">
                <a:ea typeface="굴림" panose="020B0600000101010101" pitchFamily="50" charset="-127"/>
              </a:rPr>
              <a:t>=&gt;</a:t>
            </a:r>
            <a:r>
              <a:rPr lang="ko-KR" altLang="en-US" sz="1800" dirty="0">
                <a:ea typeface="굴림" panose="020B0600000101010101" pitchFamily="50" charset="-127"/>
              </a:rPr>
              <a:t>욕심쟁이 선택으로 시작하는 최적인 해가 존재한다</a:t>
            </a:r>
            <a:r>
              <a:rPr lang="en-US" altLang="ko-KR" sz="1800" dirty="0">
                <a:ea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11974B8-A8F2-4D13-90C2-E7D6D79FD1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5175"/>
          </a:xfrm>
        </p:spPr>
        <p:txBody>
          <a:bodyPr/>
          <a:lstStyle/>
          <a:p>
            <a:pPr algn="ctr"/>
            <a:r>
              <a:rPr lang="ko-KR" altLang="en-US">
                <a:ea typeface="굴림" panose="020B0600000101010101" pitchFamily="50" charset="-127"/>
              </a:rPr>
              <a:t>회의실 배정 알고리즘의 정확성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8EB43A0-4FDA-4978-A92B-905C740FD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5410200"/>
          </a:xfrm>
        </p:spPr>
        <p:txBody>
          <a:bodyPr/>
          <a:lstStyle/>
          <a:p>
            <a:pPr algn="just">
              <a:lnSpc>
                <a:spcPct val="15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ko-KR" altLang="en-US" sz="2000" b="1">
                <a:ea typeface="굴림" panose="020B0600000101010101" pitchFamily="50" charset="-127"/>
              </a:rPr>
              <a:t>정리</a:t>
            </a:r>
            <a:r>
              <a:rPr lang="en-US" altLang="ko-KR" sz="2000" b="1">
                <a:ea typeface="굴림" panose="020B0600000101010101" pitchFamily="50" charset="-127"/>
              </a:rPr>
              <a:t>: </a:t>
            </a:r>
            <a:r>
              <a:rPr lang="ko-KR" altLang="en-US" sz="2000" b="1">
                <a:ea typeface="굴림" panose="020B0600000101010101" pitchFamily="50" charset="-127"/>
              </a:rPr>
              <a:t>욕심쟁이 방법</a:t>
            </a:r>
            <a:r>
              <a:rPr lang="en-US" altLang="ko-KR" sz="2000" b="1">
                <a:ea typeface="굴림" panose="020B0600000101010101" pitchFamily="50" charset="-127"/>
              </a:rPr>
              <a:t> (</a:t>
            </a:r>
            <a:r>
              <a:rPr lang="ko-KR" altLang="en-US" sz="2000" b="1">
                <a:ea typeface="굴림" panose="020B0600000101010101" pitchFamily="50" charset="-127"/>
              </a:rPr>
              <a:t>끝나는 시간이 빠른</a:t>
            </a:r>
            <a:r>
              <a:rPr lang="en-US" altLang="ko-KR" sz="2000" b="1">
                <a:ea typeface="굴림" panose="020B0600000101010101" pitchFamily="50" charset="-127"/>
              </a:rPr>
              <a:t> activity </a:t>
            </a:r>
            <a:r>
              <a:rPr lang="ko-KR" altLang="en-US" sz="2000" b="1">
                <a:ea typeface="굴림" panose="020B0600000101010101" pitchFamily="50" charset="-127"/>
              </a:rPr>
              <a:t>부터 선택</a:t>
            </a:r>
            <a:r>
              <a:rPr lang="en-US" altLang="ko-KR" sz="2000" b="1">
                <a:ea typeface="굴림" panose="020B0600000101010101" pitchFamily="50" charset="-127"/>
              </a:rPr>
              <a:t>)</a:t>
            </a:r>
            <a:r>
              <a:rPr lang="ko-KR" altLang="en-US" sz="2000" b="1">
                <a:ea typeface="굴림" panose="020B0600000101010101" pitchFamily="50" charset="-127"/>
              </a:rPr>
              <a:t>이 최적이 해를 구한다</a:t>
            </a:r>
            <a:r>
              <a:rPr lang="en-US" altLang="ko-KR" sz="2000" b="1">
                <a:ea typeface="굴림" panose="020B0600000101010101" pitchFamily="50" charset="-127"/>
              </a:rPr>
              <a:t>. </a:t>
            </a:r>
          </a:p>
          <a:p>
            <a:pPr algn="just">
              <a:lnSpc>
                <a:spcPct val="150000"/>
              </a:lnSpc>
              <a:buSzPct val="150000"/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S = {1, 2, ..., n} : </a:t>
            </a:r>
            <a:r>
              <a:rPr lang="ko-KR" altLang="en-US" sz="1800">
                <a:ea typeface="굴림" panose="020B0600000101010101" pitchFamily="50" charset="-127"/>
              </a:rPr>
              <a:t>스케줄 할 회의들로서 끝나는 시간에 의하여 정렬되어 있다고 가정</a:t>
            </a:r>
            <a:endParaRPr lang="en-US" altLang="ko-KR" sz="1800"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  <a:buSzPct val="150000"/>
              <a:buFont typeface="Wingdings" panose="05000000000000000000" pitchFamily="2" charset="2"/>
              <a:buNone/>
            </a:pPr>
            <a:endParaRPr lang="ko-KR" altLang="en-US" sz="180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1800" b="1">
                <a:solidFill>
                  <a:srgbClr val="0066FF"/>
                </a:solidFill>
                <a:ea typeface="굴림" panose="020B0600000101010101" pitchFamily="50" charset="-127"/>
              </a:rPr>
              <a:t>성질 </a:t>
            </a:r>
            <a:r>
              <a:rPr lang="en-US" altLang="ko-KR" sz="1800" b="1">
                <a:solidFill>
                  <a:srgbClr val="0066FF"/>
                </a:solidFill>
                <a:ea typeface="굴림" panose="020B0600000101010101" pitchFamily="50" charset="-127"/>
              </a:rPr>
              <a:t>2: </a:t>
            </a:r>
            <a:r>
              <a:rPr lang="en-US" altLang="ko-KR" sz="1800">
                <a:solidFill>
                  <a:srgbClr val="0066FF"/>
                </a:solidFill>
                <a:ea typeface="굴림" panose="020B0600000101010101" pitchFamily="50" charset="-127"/>
              </a:rPr>
              <a:t>A(</a:t>
            </a:r>
            <a:r>
              <a:rPr lang="ko-KR" altLang="en-US" sz="1800">
                <a:solidFill>
                  <a:srgbClr val="0066FF"/>
                </a:solidFill>
                <a:ea typeface="굴림" panose="020B0600000101010101" pitchFamily="50" charset="-127"/>
              </a:rPr>
              <a:t>회의 </a:t>
            </a:r>
            <a:r>
              <a:rPr lang="en-US" altLang="ko-KR" sz="1800">
                <a:solidFill>
                  <a:srgbClr val="0066FF"/>
                </a:solidFill>
                <a:ea typeface="굴림" panose="020B0600000101010101" pitchFamily="50" charset="-127"/>
              </a:rPr>
              <a:t>1</a:t>
            </a:r>
            <a:r>
              <a:rPr lang="ko-KR" altLang="en-US" sz="1800">
                <a:solidFill>
                  <a:srgbClr val="0066FF"/>
                </a:solidFill>
                <a:ea typeface="굴림" panose="020B0600000101010101" pitchFamily="50" charset="-127"/>
              </a:rPr>
              <a:t>을 포함</a:t>
            </a:r>
            <a:r>
              <a:rPr lang="en-US" altLang="ko-KR" sz="1800">
                <a:solidFill>
                  <a:srgbClr val="0066FF"/>
                </a:solidFill>
                <a:ea typeface="굴림" panose="020B0600000101010101" pitchFamily="50" charset="-127"/>
              </a:rPr>
              <a:t>)</a:t>
            </a:r>
            <a:r>
              <a:rPr lang="ko-KR" altLang="en-US" sz="1800">
                <a:solidFill>
                  <a:srgbClr val="0066FF"/>
                </a:solidFill>
                <a:ea typeface="굴림" panose="020B0600000101010101" pitchFamily="50" charset="-127"/>
              </a:rPr>
              <a:t>가 최적해라면</a:t>
            </a:r>
            <a:r>
              <a:rPr lang="en-US" altLang="ko-KR" sz="1800">
                <a:solidFill>
                  <a:srgbClr val="0066FF"/>
                </a:solidFill>
                <a:ea typeface="굴림" panose="020B0600000101010101" pitchFamily="50" charset="-127"/>
              </a:rPr>
              <a:t>,  A’</a:t>
            </a:r>
            <a:r>
              <a:rPr lang="ko-KR" altLang="en-US" sz="1800">
                <a:solidFill>
                  <a:srgbClr val="0066FF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800">
                <a:solidFill>
                  <a:srgbClr val="0066FF"/>
                </a:solidFill>
                <a:ea typeface="굴림" panose="020B0600000101010101" pitchFamily="50" charset="-127"/>
              </a:rPr>
              <a:t>=</a:t>
            </a:r>
            <a:r>
              <a:rPr lang="ko-KR" altLang="en-US" sz="1800">
                <a:solidFill>
                  <a:srgbClr val="0066FF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800">
                <a:solidFill>
                  <a:srgbClr val="0066FF"/>
                </a:solidFill>
                <a:ea typeface="굴림" panose="020B0600000101010101" pitchFamily="50" charset="-127"/>
              </a:rPr>
              <a:t>A – {1}</a:t>
            </a:r>
            <a:r>
              <a:rPr lang="ko-KR" altLang="en-US" sz="1800">
                <a:solidFill>
                  <a:srgbClr val="0066FF"/>
                </a:solidFill>
                <a:ea typeface="굴림" panose="020B0600000101010101" pitchFamily="50" charset="-127"/>
              </a:rPr>
              <a:t>은</a:t>
            </a:r>
            <a:r>
              <a:rPr lang="en-US" altLang="ko-KR" sz="1800">
                <a:solidFill>
                  <a:srgbClr val="0066FF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800">
                <a:solidFill>
                  <a:srgbClr val="0066FF"/>
                </a:solidFill>
                <a:ea typeface="굴림" panose="020B0600000101010101" pitchFamily="50" charset="-127"/>
              </a:rPr>
              <a:t>회의들 </a:t>
            </a:r>
            <a:r>
              <a:rPr lang="en-US" altLang="ko-KR" sz="1800">
                <a:solidFill>
                  <a:srgbClr val="0066FF"/>
                </a:solidFill>
                <a:ea typeface="굴림" panose="020B0600000101010101" pitchFamily="50" charset="-127"/>
              </a:rPr>
              <a:t>S’ = { i </a:t>
            </a:r>
            <a:r>
              <a:rPr lang="en-US" altLang="ko-KR" sz="1800">
                <a:solidFill>
                  <a:srgbClr val="0066FF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 S: s</a:t>
            </a:r>
            <a:r>
              <a:rPr kumimoji="0" lang="en-US" altLang="ko-KR" sz="1800" baseline="-25000">
                <a:solidFill>
                  <a:srgbClr val="0066FF"/>
                </a:solidFill>
                <a:latin typeface="한양신명조"/>
                <a:ea typeface="한양신명조"/>
                <a:cs typeface="한양신명조"/>
              </a:rPr>
              <a:t>i</a:t>
            </a:r>
            <a:r>
              <a:rPr lang="en-US" altLang="ko-KR" sz="1800">
                <a:solidFill>
                  <a:srgbClr val="0066FF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 </a:t>
            </a:r>
            <a:r>
              <a:rPr lang="en-US" altLang="ko-KR" sz="1800">
                <a:solidFill>
                  <a:srgbClr val="0066FF"/>
                </a:solidFill>
                <a:ea typeface="굴림" panose="020B0600000101010101" pitchFamily="50" charset="-127"/>
                <a:cs typeface="Arial" panose="020B0604020202020204" pitchFamily="34" charset="0"/>
                <a:sym typeface="Symbol" panose="05050102010706020507" pitchFamily="18" charset="2"/>
              </a:rPr>
              <a:t> f</a:t>
            </a:r>
            <a:r>
              <a:rPr kumimoji="0" lang="en-US" altLang="ko-KR" sz="1800" baseline="-25000">
                <a:solidFill>
                  <a:srgbClr val="0066FF"/>
                </a:solidFill>
                <a:latin typeface="한양신명조"/>
                <a:ea typeface="한양신명조"/>
                <a:cs typeface="한양신명조"/>
              </a:rPr>
              <a:t>1</a:t>
            </a:r>
            <a:r>
              <a:rPr lang="en-US" altLang="ko-KR" sz="1800">
                <a:solidFill>
                  <a:srgbClr val="0066FF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}</a:t>
            </a:r>
            <a:r>
              <a:rPr lang="ko-KR" altLang="en-US" sz="1800">
                <a:solidFill>
                  <a:srgbClr val="0066FF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에 대한 최적해이다</a:t>
            </a:r>
            <a:r>
              <a:rPr lang="en-US" altLang="ko-KR" sz="1800">
                <a:ea typeface="굴림" panose="020B0600000101010101" pitchFamily="50" charset="-127"/>
                <a:sym typeface="Symbol" panose="05050102010706020507" pitchFamily="18" charset="2"/>
              </a:rPr>
              <a:t>.</a:t>
            </a:r>
            <a:endParaRPr lang="en-US" altLang="ko-KR" sz="180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1800" b="1">
                <a:ea typeface="굴림" panose="020B0600000101010101" pitchFamily="50" charset="-127"/>
              </a:rPr>
              <a:t>증명</a:t>
            </a:r>
            <a:r>
              <a:rPr lang="en-US" altLang="ko-KR" sz="1800" b="1">
                <a:ea typeface="굴림" panose="020B0600000101010101" pitchFamily="50" charset="-127"/>
              </a:rPr>
              <a:t>: </a:t>
            </a:r>
            <a:r>
              <a:rPr lang="ko-KR" altLang="en-US" sz="1800">
                <a:ea typeface="굴림" panose="020B0600000101010101" pitchFamily="50" charset="-127"/>
              </a:rPr>
              <a:t> </a:t>
            </a:r>
            <a:r>
              <a:rPr lang="en-US" altLang="ko-KR" sz="1800">
                <a:ea typeface="굴림" panose="020B0600000101010101" pitchFamily="50" charset="-127"/>
              </a:rPr>
              <a:t>A'</a:t>
            </a:r>
            <a:r>
              <a:rPr lang="ko-KR" altLang="en-US" sz="1800">
                <a:ea typeface="굴림" panose="020B0600000101010101" pitchFamily="50" charset="-127"/>
              </a:rPr>
              <a:t>가 </a:t>
            </a:r>
            <a:r>
              <a:rPr lang="en-US" altLang="ko-KR" sz="1800">
                <a:ea typeface="굴림" panose="020B0600000101010101" pitchFamily="50" charset="-127"/>
              </a:rPr>
              <a:t>S'</a:t>
            </a:r>
            <a:r>
              <a:rPr lang="ko-KR" altLang="en-US" sz="1800">
                <a:ea typeface="굴림" panose="020B0600000101010101" pitchFamily="50" charset="-127"/>
              </a:rPr>
              <a:t>에 대한 최적해가 아니라 하자</a:t>
            </a:r>
            <a:r>
              <a:rPr lang="en-US" altLang="ko-KR" sz="1800">
                <a:ea typeface="굴림" panose="020B0600000101010101" pitchFamily="50" charset="-127"/>
              </a:rPr>
              <a:t>. </a:t>
            </a:r>
            <a:r>
              <a:rPr lang="ko-KR" altLang="en-US" sz="1800">
                <a:ea typeface="굴림" panose="020B0600000101010101" pitchFamily="50" charset="-127"/>
              </a:rPr>
              <a:t>그러면 </a:t>
            </a:r>
            <a:r>
              <a:rPr lang="en-US" altLang="ko-KR" sz="1800">
                <a:ea typeface="굴림" panose="020B0600000101010101" pitchFamily="50" charset="-127"/>
              </a:rPr>
              <a:t>S’</a:t>
            </a:r>
            <a:r>
              <a:rPr lang="ko-KR" altLang="en-US" sz="1800">
                <a:ea typeface="굴림" panose="020B0600000101010101" pitchFamily="50" charset="-127"/>
              </a:rPr>
              <a:t>에 대한 최적해 </a:t>
            </a:r>
            <a:r>
              <a:rPr lang="en-US" altLang="ko-KR" sz="1800">
                <a:ea typeface="굴림" panose="020B0600000101010101" pitchFamily="50" charset="-127"/>
              </a:rPr>
              <a:t>B'</a:t>
            </a:r>
            <a:r>
              <a:rPr lang="ko-KR" altLang="en-US" sz="1800">
                <a:ea typeface="굴림" panose="020B0600000101010101" pitchFamily="50" charset="-127"/>
              </a:rPr>
              <a:t>에 대하여 </a:t>
            </a:r>
            <a:r>
              <a:rPr lang="en-US" altLang="ko-KR" sz="1800">
                <a:ea typeface="굴림" panose="020B0600000101010101" pitchFamily="50" charset="-127"/>
              </a:rPr>
              <a:t>|B'|</a:t>
            </a:r>
            <a:r>
              <a:rPr lang="ko-KR" altLang="en-US" sz="1800">
                <a:ea typeface="굴림" panose="020B0600000101010101" pitchFamily="50" charset="-127"/>
              </a:rPr>
              <a:t> </a:t>
            </a:r>
            <a:r>
              <a:rPr lang="en-US" altLang="ko-KR" sz="1800">
                <a:ea typeface="굴림" panose="020B0600000101010101" pitchFamily="50" charset="-127"/>
              </a:rPr>
              <a:t>&gt;</a:t>
            </a:r>
            <a:r>
              <a:rPr lang="ko-KR" altLang="en-US" sz="1800">
                <a:ea typeface="굴림" panose="020B0600000101010101" pitchFamily="50" charset="-127"/>
              </a:rPr>
              <a:t> </a:t>
            </a:r>
            <a:r>
              <a:rPr lang="en-US" altLang="ko-KR" sz="1800">
                <a:ea typeface="굴림" panose="020B0600000101010101" pitchFamily="50" charset="-127"/>
              </a:rPr>
              <a:t>|A'|</a:t>
            </a:r>
            <a:r>
              <a:rPr lang="ko-KR" altLang="en-US" sz="1800">
                <a:ea typeface="굴림" panose="020B0600000101010101" pitchFamily="50" charset="-127"/>
              </a:rPr>
              <a:t>이다</a:t>
            </a:r>
            <a:r>
              <a:rPr lang="en-US" altLang="ko-KR" sz="1800">
                <a:ea typeface="굴림" panose="020B0600000101010101" pitchFamily="50" charset="-127"/>
              </a:rPr>
              <a:t>.  B = B' ∪ {1}</a:t>
            </a:r>
            <a:r>
              <a:rPr lang="ko-KR" altLang="en-US" sz="1800">
                <a:ea typeface="굴림" panose="020B0600000101010101" pitchFamily="50" charset="-127"/>
              </a:rPr>
              <a:t>는 구간들이 겹치지 않는다</a:t>
            </a:r>
            <a:r>
              <a:rPr lang="en-US" altLang="ko-KR" sz="1800">
                <a:ea typeface="굴림" panose="020B0600000101010101" pitchFamily="50" charset="-127"/>
              </a:rPr>
              <a:t>. </a:t>
            </a:r>
            <a:r>
              <a:rPr lang="ko-KR" altLang="en-US" sz="1800">
                <a:ea typeface="굴림" panose="020B0600000101010101" pitchFamily="50" charset="-127"/>
              </a:rPr>
              <a:t>그러면 </a:t>
            </a:r>
            <a:r>
              <a:rPr lang="en-US" altLang="ko-KR" sz="1800">
                <a:ea typeface="굴림" panose="020B0600000101010101" pitchFamily="50" charset="-127"/>
              </a:rPr>
              <a:t>|B| &gt; |A|</a:t>
            </a:r>
            <a:r>
              <a:rPr lang="ko-KR" altLang="en-US" sz="1800">
                <a:ea typeface="굴림" panose="020B0600000101010101" pitchFamily="50" charset="-127"/>
              </a:rPr>
              <a:t>가</a:t>
            </a:r>
            <a:r>
              <a:rPr lang="en-US" altLang="ko-KR" sz="1800">
                <a:ea typeface="굴림" panose="020B0600000101010101" pitchFamily="50" charset="-127"/>
              </a:rPr>
              <a:t> </a:t>
            </a:r>
            <a:r>
              <a:rPr lang="ko-KR" altLang="en-US" sz="1800">
                <a:ea typeface="굴림" panose="020B0600000101010101" pitchFamily="50" charset="-127"/>
              </a:rPr>
              <a:t>되어 </a:t>
            </a:r>
            <a:r>
              <a:rPr lang="en-US" altLang="ko-KR" sz="1800">
                <a:ea typeface="굴림" panose="020B0600000101010101" pitchFamily="50" charset="-127"/>
              </a:rPr>
              <a:t>A</a:t>
            </a:r>
            <a:r>
              <a:rPr lang="ko-KR" altLang="en-US" sz="1800">
                <a:ea typeface="굴림" panose="020B0600000101010101" pitchFamily="50" charset="-127"/>
              </a:rPr>
              <a:t>가 최적해라는 것에 위배된다</a:t>
            </a:r>
            <a:r>
              <a:rPr lang="en-US" altLang="ko-KR" sz="1800">
                <a:ea typeface="굴림" panose="020B0600000101010101" pitchFamily="50" charset="-127"/>
              </a:rPr>
              <a:t>.</a:t>
            </a:r>
            <a:endParaRPr lang="ko-KR" altLang="en-US" sz="180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397AC3F-CCDA-48C5-A5F5-C66E813C8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5175"/>
          </a:xfrm>
        </p:spPr>
        <p:txBody>
          <a:bodyPr/>
          <a:lstStyle/>
          <a:p>
            <a:pPr algn="ctr"/>
            <a:r>
              <a:rPr lang="ko-KR" altLang="en-US">
                <a:ea typeface="굴림" panose="020B0600000101010101" pitchFamily="50" charset="-127"/>
              </a:rPr>
              <a:t>회의실 배정 알고리즘의 정확성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872EB76-004A-464E-ADFA-4DF4508CBF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5410200"/>
          </a:xfrm>
        </p:spPr>
        <p:txBody>
          <a:bodyPr/>
          <a:lstStyle/>
          <a:p>
            <a:pPr algn="just">
              <a:lnSpc>
                <a:spcPct val="15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ko-KR" altLang="en-US">
                <a:ea typeface="굴림" panose="020B0600000101010101" pitchFamily="50" charset="-127"/>
              </a:rPr>
              <a:t>정리</a:t>
            </a:r>
            <a:r>
              <a:rPr lang="en-US" altLang="ko-KR">
                <a:ea typeface="굴림" panose="020B0600000101010101" pitchFamily="50" charset="-127"/>
              </a:rPr>
              <a:t>: </a:t>
            </a:r>
            <a:r>
              <a:rPr lang="ko-KR" altLang="en-US">
                <a:ea typeface="굴림" panose="020B0600000101010101" pitchFamily="50" charset="-127"/>
              </a:rPr>
              <a:t>욕심쟁이 방법이 최적이 해를 구한다</a:t>
            </a:r>
            <a:r>
              <a:rPr lang="en-US" altLang="ko-KR">
                <a:ea typeface="굴림" panose="020B0600000101010101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 b="1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1800" b="1">
                <a:ea typeface="굴림" panose="020B0600000101010101" pitchFamily="50" charset="-127"/>
              </a:rPr>
              <a:t>증명</a:t>
            </a:r>
            <a:r>
              <a:rPr lang="en-US" altLang="ko-KR" sz="1800" b="1">
                <a:ea typeface="굴림" panose="020B0600000101010101" pitchFamily="50" charset="-127"/>
              </a:rPr>
              <a:t>: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1800">
                <a:ea typeface="굴림" panose="020B0600000101010101" pitchFamily="50" charset="-127"/>
              </a:rPr>
              <a:t>성질 </a:t>
            </a:r>
            <a:r>
              <a:rPr lang="en-US" altLang="ko-KR" sz="1800">
                <a:ea typeface="굴림" panose="020B0600000101010101" pitchFamily="50" charset="-127"/>
              </a:rPr>
              <a:t>1, 2</a:t>
            </a:r>
            <a:r>
              <a:rPr lang="ko-KR" altLang="en-US" sz="1800">
                <a:ea typeface="굴림" panose="020B0600000101010101" pitchFamily="50" charset="-127"/>
              </a:rPr>
              <a:t>에 의하여 욕심쟁이 선택을 한 후</a:t>
            </a:r>
            <a:r>
              <a:rPr lang="en-US" altLang="ko-KR" sz="1800">
                <a:ea typeface="굴림" panose="020B0600000101010101" pitchFamily="50" charset="-127"/>
              </a:rPr>
              <a:t> </a:t>
            </a:r>
            <a:r>
              <a:rPr lang="ko-KR" altLang="en-US" sz="1800">
                <a:ea typeface="굴림" panose="020B0600000101010101" pitchFamily="50" charset="-127"/>
              </a:rPr>
              <a:t>남은 문제는 원래문제와 같은 형태의 최적화 문제가 된다</a:t>
            </a:r>
            <a:r>
              <a:rPr lang="en-US" altLang="ko-KR" sz="1800">
                <a:ea typeface="굴림" panose="020B0600000101010101" pitchFamily="50" charset="-127"/>
              </a:rPr>
              <a:t>. </a:t>
            </a:r>
            <a:r>
              <a:rPr lang="ko-KR" altLang="en-US" sz="1800">
                <a:ea typeface="굴림" panose="020B0600000101010101" pitchFamily="50" charset="-127"/>
              </a:rPr>
              <a:t> </a:t>
            </a:r>
            <a:endParaRPr lang="en-US" altLang="ko-KR" sz="180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n</a:t>
            </a:r>
            <a:r>
              <a:rPr lang="ko-KR" altLang="en-US" sz="1800">
                <a:ea typeface="굴림" panose="020B0600000101010101" pitchFamily="50" charset="-127"/>
              </a:rPr>
              <a:t>에 대한 귀납법에 의하여 매 단계에서 욕심쟁이 선택을 하면 최적인 해를 얻는다</a:t>
            </a:r>
            <a:r>
              <a:rPr lang="en-US" altLang="ko-KR" sz="1800">
                <a:ea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2960D15-4F32-486B-A0AE-5D9D257AFC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0"/>
            <a:ext cx="8856662" cy="685800"/>
          </a:xfrm>
        </p:spPr>
        <p:txBody>
          <a:bodyPr/>
          <a:lstStyle/>
          <a:p>
            <a:pPr eaLnBrk="1" hangingPunct="1"/>
            <a:r>
              <a:rPr lang="ko-KR" altLang="en-US" sz="3200">
                <a:latin typeface="굴림" panose="020B0600000101010101" pitchFamily="50" charset="-127"/>
                <a:ea typeface="굴림" panose="020B0600000101010101" pitchFamily="50" charset="-127"/>
              </a:rPr>
              <a:t>예 </a:t>
            </a:r>
            <a:r>
              <a:rPr lang="en-US" altLang="ko-KR" sz="3200">
                <a:latin typeface="굴림" panose="020B0600000101010101" pitchFamily="50" charset="-127"/>
                <a:ea typeface="굴림" panose="020B0600000101010101" pitchFamily="50" charset="-127"/>
              </a:rPr>
              <a:t>4 – </a:t>
            </a:r>
            <a:r>
              <a:rPr lang="ko-KR" altLang="en-US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배낭 혹은 냅색 문제 </a:t>
            </a:r>
            <a:r>
              <a:rPr lang="en-US" altLang="ko-KR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(Knapsack Problem)</a:t>
            </a:r>
            <a:r>
              <a:rPr lang="en-US" altLang="ko-KR" sz="3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"/>
              </a:rPr>
              <a:t> </a:t>
            </a:r>
            <a:endParaRPr lang="ko-KR" altLang="en-US" sz="32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한양신명조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9C6D11A-358C-4DE9-AE99-10304424F12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371600"/>
            <a:ext cx="8280400" cy="4343400"/>
          </a:xfrm>
        </p:spPr>
        <p:txBody>
          <a:bodyPr/>
          <a:lstStyle/>
          <a:p>
            <a:pPr algn="just">
              <a:buSzPct val="150000"/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용량이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M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인 배낭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(knapsack)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 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그리고 이 배낭에 넣고자 하는 물건들이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n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개 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물건 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의 무게는 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w</a:t>
            </a:r>
            <a:r>
              <a:rPr lang="en-US" altLang="ko-KR" baseline="-30000" dirty="0" err="1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이고 이것을 배낭에 넣을 경우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p</a:t>
            </a:r>
            <a:r>
              <a:rPr lang="en-US" altLang="ko-KR" baseline="-30000" dirty="0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의 이익을 얻는다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배낭에 넣는 물건들의 총 무게의 합이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M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 넘지 않도록 하면서 얻는 이익의 합이 최대가 되도록 하라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>
              <a:buSzPct val="150000"/>
              <a:buFont typeface="Wingdings" panose="05000000000000000000" pitchFamily="2" charset="2"/>
              <a:buChar char="§"/>
              <a:defRPr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SzPct val="150000"/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다음 조건을 만족하면서  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sym typeface="Symbol" pitchFamily="18" charset="2"/>
              </a:rPr>
              <a:t>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p</a:t>
            </a:r>
            <a:r>
              <a:rPr lang="en-US" altLang="ko-KR" baseline="-30000" dirty="0" err="1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x</a:t>
            </a:r>
            <a:r>
              <a:rPr lang="en-US" altLang="ko-KR" baseline="-30000" dirty="0" err="1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를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최대로 하는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(x</a:t>
            </a:r>
            <a:r>
              <a:rPr lang="en-US" altLang="ko-KR" baseline="-300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,x</a:t>
            </a:r>
            <a:r>
              <a:rPr lang="en-US" altLang="ko-KR" baseline="-30000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,...,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x</a:t>
            </a:r>
            <a:r>
              <a:rPr lang="en-US" altLang="ko-KR" baseline="-30000" dirty="0" err="1">
                <a:latin typeface="굴림" panose="020B0600000101010101" pitchFamily="50" charset="-127"/>
                <a:ea typeface="굴림" panose="020B0600000101010101" pitchFamily="50" charset="-127"/>
              </a:rPr>
              <a:t>n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를 구하라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   </a:t>
            </a:r>
            <a:r>
              <a:rPr lang="en-US" altLang="ko-KR" baseline="30000" dirty="0">
                <a:latin typeface="굴림" panose="020B0600000101010101" pitchFamily="50" charset="-127"/>
                <a:ea typeface="굴림" panose="020B0600000101010101" pitchFamily="50" charset="-127"/>
              </a:rPr>
              <a:t>1 </a:t>
            </a:r>
            <a:r>
              <a:rPr lang="en-US" altLang="ko-KR" baseline="30000" dirty="0">
                <a:latin typeface="굴림" panose="020B0600000101010101" pitchFamily="50" charset="-127"/>
                <a:ea typeface="굴림" panose="020B0600000101010101" pitchFamily="50" charset="-127"/>
                <a:sym typeface="Symbol" pitchFamily="18" charset="2"/>
              </a:rPr>
              <a:t></a:t>
            </a:r>
            <a:r>
              <a:rPr lang="en-US" altLang="ko-KR" baseline="30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aseline="30000" dirty="0" err="1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baseline="30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aseline="30000" dirty="0">
                <a:latin typeface="굴림" panose="020B0600000101010101" pitchFamily="50" charset="-127"/>
                <a:ea typeface="굴림" panose="020B0600000101010101" pitchFamily="50" charset="-127"/>
                <a:sym typeface="Symbol" pitchFamily="18" charset="2"/>
              </a:rPr>
              <a:t></a:t>
            </a:r>
            <a:r>
              <a:rPr lang="en-US" altLang="ko-KR" baseline="30000" dirty="0">
                <a:latin typeface="굴림" panose="020B0600000101010101" pitchFamily="50" charset="-127"/>
                <a:ea typeface="굴림" panose="020B0600000101010101" pitchFamily="50" charset="-127"/>
              </a:rPr>
              <a:t> n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조건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:  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sym typeface="Symbol" pitchFamily="18" charset="2"/>
              </a:rPr>
              <a:t>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w</a:t>
            </a:r>
            <a:r>
              <a:rPr lang="en-US" altLang="ko-KR" baseline="-30000" dirty="0" err="1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x</a:t>
            </a:r>
            <a:r>
              <a:rPr lang="en-US" altLang="ko-KR" baseline="-30000" dirty="0" err="1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sym typeface="Symbol" pitchFamily="18" charset="2"/>
              </a:rPr>
              <a:t>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M,  0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sym typeface="Symbol" pitchFamily="18" charset="2"/>
              </a:rPr>
              <a:t>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x</a:t>
            </a:r>
            <a:r>
              <a:rPr lang="en-US" altLang="ko-KR" baseline="-30000" dirty="0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sym typeface="Symbol" pitchFamily="18" charset="2"/>
              </a:rPr>
              <a:t>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1 (1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sym typeface="Symbol" pitchFamily="18" charset="2"/>
              </a:rPr>
              <a:t>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sym typeface="Symbol" pitchFamily="18" charset="2"/>
              </a:rPr>
              <a:t>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n)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en-US" altLang="ko-KR" baseline="30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1 </a:t>
            </a:r>
            <a:r>
              <a:rPr lang="en-US" altLang="ko-KR" baseline="30000" dirty="0">
                <a:latin typeface="굴림" panose="020B0600000101010101" pitchFamily="50" charset="-127"/>
                <a:ea typeface="굴림" panose="020B0600000101010101" pitchFamily="50" charset="-127"/>
                <a:sym typeface="Symbol" pitchFamily="18" charset="2"/>
              </a:rPr>
              <a:t></a:t>
            </a:r>
            <a:r>
              <a:rPr lang="en-US" altLang="ko-KR" baseline="30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aseline="30000" dirty="0" err="1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baseline="30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aseline="30000" dirty="0">
                <a:latin typeface="굴림" panose="020B0600000101010101" pitchFamily="50" charset="-127"/>
                <a:ea typeface="굴림" panose="020B0600000101010101" pitchFamily="50" charset="-127"/>
                <a:sym typeface="Symbol" pitchFamily="18" charset="2"/>
              </a:rPr>
              <a:t></a:t>
            </a:r>
            <a:r>
              <a:rPr lang="en-US" altLang="ko-KR" baseline="30000" dirty="0">
                <a:latin typeface="굴림" panose="020B0600000101010101" pitchFamily="50" charset="-127"/>
                <a:ea typeface="굴림" panose="020B0600000101010101" pitchFamily="50" charset="-127"/>
              </a:rPr>
              <a:t> n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en-US" altLang="ko-KR" baseline="30000" dirty="0">
                <a:latin typeface="굴림" panose="020B0600000101010101" pitchFamily="50" charset="-127"/>
                <a:ea typeface="굴림" panose="020B0600000101010101" pitchFamily="50" charset="-127"/>
                <a:sym typeface="Symbol" pitchFamily="18" charset="2"/>
              </a:rPr>
              <a:t>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sym typeface="Symbol" pitchFamily="18" charset="2"/>
              </a:rPr>
              <a:t>           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sym typeface="Symbol" pitchFamily="18" charset="2"/>
              </a:rPr>
              <a:t> 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sym typeface="Symbol" pitchFamily="18" charset="2"/>
              </a:rPr>
              <a:t>(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p</a:t>
            </a:r>
            <a:r>
              <a:rPr lang="en-US" altLang="ko-KR" baseline="-30000" dirty="0" err="1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x</a:t>
            </a:r>
            <a:r>
              <a:rPr lang="en-US" altLang="ko-KR" baseline="-30000" dirty="0" err="1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목적함수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296961ED-F1EF-477B-9D15-4D7E54FB6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76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557" name="Rectangle 13">
            <a:extLst>
              <a:ext uri="{FF2B5EF4-FFF2-40B4-BE49-F238E27FC236}">
                <a16:creationId xmlns:a16="http://schemas.microsoft.com/office/drawing/2014/main" id="{ABB9B29A-0A74-43CB-8C4A-2F607F811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6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558" name="Rectangle 23">
            <a:extLst>
              <a:ext uri="{FF2B5EF4-FFF2-40B4-BE49-F238E27FC236}">
                <a16:creationId xmlns:a16="http://schemas.microsoft.com/office/drawing/2014/main" id="{E32B3B86-F59A-44F1-B901-4BD7EACC5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47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E384DB1-8FCC-4ABF-9CEF-C7A50F97E7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5175"/>
          </a:xfrm>
        </p:spPr>
        <p:txBody>
          <a:bodyPr/>
          <a:lstStyle/>
          <a:p>
            <a:pPr algn="ctr" eaLnBrk="1" hangingPunct="1"/>
            <a:r>
              <a:rPr lang="ko-KR" altLang="en-US">
                <a:ea typeface="굴림" panose="020B0600000101010101" pitchFamily="50" charset="-127"/>
              </a:rPr>
              <a:t>욕심쟁이 방법 개요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EE276F-53D4-4361-986C-F6EB78EB2B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7772400" cy="5545137"/>
          </a:xfrm>
        </p:spPr>
        <p:txBody>
          <a:bodyPr/>
          <a:lstStyle/>
          <a:p>
            <a:pPr algn="just">
              <a:buClrTx/>
              <a:buSzPct val="140000"/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주어진 제약 조건을 만족하는 최적인 해를 구하는 문제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최적화문제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에 주로 적용하는 방법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  <a:defRPr/>
            </a:pP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algn="just">
              <a:buClr>
                <a:srgbClr val="0066FF"/>
              </a:buClr>
              <a:buFont typeface="Wingdings" pitchFamily="2" charset="2"/>
              <a:buChar char="ü"/>
              <a:defRPr/>
            </a:pP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최적화문제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제약조건을 만족하면서 목적함수의 값을 최대 혹은 최소로 하는 해를 구하는 문제</a:t>
            </a:r>
          </a:p>
          <a:p>
            <a:pPr algn="just">
              <a:buClr>
                <a:schemeClr val="tx1"/>
              </a:buClr>
              <a:defRPr/>
            </a:pP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algn="just">
              <a:buClr>
                <a:srgbClr val="0066FF"/>
              </a:buClr>
              <a:buSzPct val="140000"/>
              <a:buFont typeface="Wingdings" panose="05000000000000000000" pitchFamily="2" charset="2"/>
              <a:buChar char="ü"/>
              <a:defRPr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한양신명조,한컴돋움"/>
              </a:rPr>
              <a:t>주어진 문제의 해는 일련의 선택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한양신명조,한컴돋움"/>
              </a:rPr>
              <a:t>(x</a:t>
            </a:r>
            <a:r>
              <a:rPr lang="en-US" altLang="ko-KR" sz="2000" baseline="-30000" dirty="0">
                <a:latin typeface="굴림" panose="020B0600000101010101" pitchFamily="50" charset="-127"/>
                <a:ea typeface="굴림" panose="020B0600000101010101" pitchFamily="50" charset="-127"/>
                <a:cs typeface="한양신명조,한컴돋움"/>
              </a:rPr>
              <a:t>1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한양신명조,한컴돋움"/>
              </a:rPr>
              <a:t>, x</a:t>
            </a:r>
            <a:r>
              <a:rPr lang="en-US" altLang="ko-KR" sz="2000" baseline="-30000" dirty="0">
                <a:latin typeface="굴림" panose="020B0600000101010101" pitchFamily="50" charset="-127"/>
                <a:ea typeface="굴림" panose="020B0600000101010101" pitchFamily="50" charset="-127"/>
                <a:cs typeface="한양신명조,한컴돋움"/>
              </a:rPr>
              <a:t>2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한양신명조,한컴돋움"/>
              </a:rPr>
              <a:t>, x</a:t>
            </a:r>
            <a:r>
              <a:rPr lang="en-US" altLang="ko-KR" sz="2000" baseline="-30000" dirty="0">
                <a:latin typeface="굴림" panose="020B0600000101010101" pitchFamily="50" charset="-127"/>
                <a:ea typeface="굴림" panose="020B0600000101010101" pitchFamily="50" charset="-127"/>
                <a:cs typeface="한양신명조,한컴돋움"/>
              </a:rPr>
              <a:t>3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한양신명조,한컴돋움"/>
              </a:rPr>
              <a:t>, . . . ,</a:t>
            </a:r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  <a:cs typeface="한양신명조,한컴돋움"/>
              </a:rPr>
              <a:t>x</a:t>
            </a:r>
            <a:r>
              <a:rPr lang="en-US" altLang="ko-KR" sz="2000" baseline="-30000" dirty="0" err="1">
                <a:latin typeface="굴림" panose="020B0600000101010101" pitchFamily="50" charset="-127"/>
                <a:ea typeface="굴림" panose="020B0600000101010101" pitchFamily="50" charset="-127"/>
                <a:cs typeface="한양신명조,한컴돋움"/>
              </a:rPr>
              <a:t>n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한양신명조,한컴돋움"/>
              </a:rPr>
              <a:t>)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한양신명조,한컴돋움"/>
              </a:rPr>
              <a:t>으로 나타낼 수 있고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한양신명조,한컴돋움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한양신명조,한컴돋움"/>
              </a:rPr>
              <a:t>단계별로 하나씩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한양신명조,한컴돋움"/>
              </a:rPr>
              <a:t>x</a:t>
            </a:r>
            <a:r>
              <a:rPr lang="en-US" altLang="ko-KR" sz="2000" baseline="-30000" dirty="0">
                <a:latin typeface="굴림" panose="020B0600000101010101" pitchFamily="50" charset="-127"/>
                <a:ea typeface="굴림" panose="020B0600000101010101" pitchFamily="50" charset="-127"/>
                <a:cs typeface="한양신명조,한컴돋움"/>
              </a:rPr>
              <a:t>i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한양신명조,한컴돋움"/>
              </a:rPr>
              <a:t>를 결정함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한양신명조"/>
              </a:rPr>
              <a:t> </a:t>
            </a:r>
          </a:p>
          <a:p>
            <a:pPr marL="0" indent="0" algn="just">
              <a:buSzPct val="140000"/>
              <a:buFont typeface="Wingdings" panose="05000000000000000000" pitchFamily="2" charset="2"/>
              <a:buNone/>
              <a:defRPr/>
            </a:pP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algn="just">
              <a:buClr>
                <a:srgbClr val="0066FF"/>
              </a:buClr>
              <a:buSzPct val="140000"/>
              <a:buFont typeface="Wingdings" panose="05000000000000000000" pitchFamily="2" charset="2"/>
              <a:buChar char="ü"/>
              <a:defRPr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각 단계에서 현재상태에서 가장 좋다고 판단되는 결정을 함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lvl="1" indent="0" algn="just">
              <a:buClr>
                <a:srgbClr val="0066FF"/>
              </a:buClr>
              <a:buSzPct val="140000"/>
              <a:buFontTx/>
              <a:buNone/>
              <a:defRPr/>
            </a:pP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  =&gt; local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optimum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이 되는 것을 선택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lvl="1" indent="0" algn="just">
              <a:buClr>
                <a:srgbClr val="0066FF"/>
              </a:buClr>
              <a:buSzPct val="140000"/>
              <a:buFontTx/>
              <a:buNone/>
              <a:defRPr/>
            </a:pP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algn="just">
              <a:buClr>
                <a:srgbClr val="0066FF"/>
              </a:buClr>
              <a:buSzPct val="140000"/>
              <a:buFont typeface="Wingdings" panose="05000000000000000000" pitchFamily="2" charset="2"/>
              <a:buChar char="ü"/>
              <a:defRPr/>
            </a:pP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욕심장이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방법은 전체적인 입장에서 보지 않고 현재까지 선택한 상황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현 단계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에서 가장 최선으로 판단되는 결정을 함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7001E0C5-B165-4D44-AE5A-64FFC96C6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76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49" name="Rectangle 13">
            <a:extLst>
              <a:ext uri="{FF2B5EF4-FFF2-40B4-BE49-F238E27FC236}">
                <a16:creationId xmlns:a16="http://schemas.microsoft.com/office/drawing/2014/main" id="{FF66D9F2-8C27-4FBE-8D4A-83ED79313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6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50" name="Rectangle 23">
            <a:extLst>
              <a:ext uri="{FF2B5EF4-FFF2-40B4-BE49-F238E27FC236}">
                <a16:creationId xmlns:a16="http://schemas.microsoft.com/office/drawing/2014/main" id="{AA5C4AA3-6D1E-47A5-9D77-E778D6A2F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47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3868317-BDF6-405D-8108-24DBEBA790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ko-KR" altLang="en-US">
                <a:solidFill>
                  <a:srgbClr val="000000"/>
                </a:solidFill>
                <a:ea typeface="굴림" panose="020B0600000101010101" pitchFamily="50" charset="-127"/>
              </a:rPr>
              <a:t>배낭 문제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2D4D071-13BB-401D-8430-6C506388C0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330325"/>
            <a:ext cx="8139112" cy="4918075"/>
          </a:xfrm>
        </p:spPr>
        <p:txBody>
          <a:bodyPr/>
          <a:lstStyle/>
          <a:p>
            <a:pPr algn="just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예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: n = 3, M = 20, (p</a:t>
            </a:r>
            <a:r>
              <a:rPr lang="en-US" altLang="ko-KR" baseline="-3000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p</a:t>
            </a:r>
            <a:r>
              <a:rPr lang="en-US" altLang="ko-KR" baseline="-3000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p</a:t>
            </a:r>
            <a:r>
              <a:rPr lang="en-US" altLang="ko-KR" baseline="-3000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) = (25, 24, 15), (w</a:t>
            </a:r>
            <a:r>
              <a:rPr lang="en-US" altLang="ko-KR" baseline="-3000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w</a:t>
            </a:r>
            <a:r>
              <a:rPr lang="en-US" altLang="ko-KR" baseline="-3000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w</a:t>
            </a:r>
            <a:r>
              <a:rPr lang="en-US" altLang="ko-KR" baseline="-3000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) = (18, 15, 10)</a:t>
            </a:r>
          </a:p>
          <a:p>
            <a:pPr algn="just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             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가능한 해          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  <a:sym typeface="Symbol" panose="05050102010706020507" pitchFamily="18" charset="2"/>
              </a:rPr>
              <a:t>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w</a:t>
            </a:r>
            <a:r>
              <a:rPr lang="en-US" altLang="ko-KR" baseline="-30000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x</a:t>
            </a:r>
            <a:r>
              <a:rPr lang="en-US" altLang="ko-KR" baseline="-30000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 	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  <a:sym typeface="Symbol" panose="05050102010706020507" pitchFamily="18" charset="2"/>
              </a:rPr>
              <a:t>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</a:t>
            </a:r>
            <a:r>
              <a:rPr lang="en-US" altLang="ko-KR" baseline="-30000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x</a:t>
            </a:r>
            <a:r>
              <a:rPr lang="en-US" altLang="ko-KR" baseline="-30000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         (1/2, 1/3, 1/4)         16.5 	24.25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         (1, 2/15, 0)     	        20  	28.2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         (0, 1, 1/2)               20  	31.5 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580" name="Rectangle 13">
            <a:extLst>
              <a:ext uri="{FF2B5EF4-FFF2-40B4-BE49-F238E27FC236}">
                <a16:creationId xmlns:a16="http://schemas.microsoft.com/office/drawing/2014/main" id="{B0A4F20B-FA34-4205-A63D-68BD87471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6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81" name="Rectangle 23">
            <a:extLst>
              <a:ext uri="{FF2B5EF4-FFF2-40B4-BE49-F238E27FC236}">
                <a16:creationId xmlns:a16="http://schemas.microsoft.com/office/drawing/2014/main" id="{375FB769-4118-434A-AAC8-9C2E6488A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47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381D30B-ADAA-47F1-B5DB-E982C31750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ko-KR" altLang="en-US">
                <a:solidFill>
                  <a:srgbClr val="000000"/>
                </a:solidFill>
                <a:ea typeface="굴림" panose="020B0600000101010101" pitchFamily="50" charset="-127"/>
              </a:rPr>
              <a:t>배낭 문제 알고리즘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B1C0FDE-0E79-4EE3-84B7-E5512BBD787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908050"/>
            <a:ext cx="8139112" cy="5340350"/>
          </a:xfrm>
        </p:spPr>
        <p:txBody>
          <a:bodyPr/>
          <a:lstStyle/>
          <a:p>
            <a:pPr marL="0" indent="0">
              <a:lnSpc>
                <a:spcPct val="90000"/>
              </a:lnSpc>
              <a:buSzPct val="150000"/>
              <a:buFont typeface="Wingdings" panose="05000000000000000000" pitchFamily="2" charset="2"/>
              <a:buNone/>
            </a:pP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Greedy_Knapsack(float P[], float W[], float X[], float M, int n)</a:t>
            </a:r>
          </a:p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/* P</a:t>
            </a: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D</a:t>
            </a: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P[i]/W[i]</a:t>
            </a: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에 의하여 내림차순으로 정렬되어 있음 *</a:t>
            </a: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</a:p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{  floar cu;</a:t>
            </a:r>
          </a:p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    int i;</a:t>
            </a:r>
          </a:p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    for(i = 1; i &lt;= n; i++) X[i] = 0;</a:t>
            </a:r>
          </a:p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    cu = M; i:= 1;</a:t>
            </a:r>
          </a:p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    while((W[i] </a:t>
            </a: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  <a:sym typeface="Symbol" panose="05050102010706020507" pitchFamily="18" charset="2"/>
              </a:rPr>
              <a:t></a:t>
            </a: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 cu) &amp;&amp; (i </a:t>
            </a: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  <a:sym typeface="Symbol" panose="05050102010706020507" pitchFamily="18" charset="2"/>
              </a:rPr>
              <a:t></a:t>
            </a: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 n)) </a:t>
            </a:r>
          </a:p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    {   X[i] = 1;</a:t>
            </a:r>
          </a:p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         cu = cu - W[i];</a:t>
            </a:r>
          </a:p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         i = i + 1;</a:t>
            </a:r>
          </a:p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    }</a:t>
            </a:r>
          </a:p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    if (i </a:t>
            </a: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  <a:sym typeface="Symbol" panose="05050102010706020507" pitchFamily="18" charset="2"/>
              </a:rPr>
              <a:t></a:t>
            </a: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 n) </a:t>
            </a:r>
          </a:p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    X[i] = cu/W[i]; </a:t>
            </a:r>
          </a:p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1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algn="just">
              <a:lnSpc>
                <a:spcPct val="9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정리</a:t>
            </a: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위의 알고리즘 </a:t>
            </a: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Greedy_Knapsack</a:t>
            </a: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은 최적인 해를 항상 구한다</a:t>
            </a: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25604" name="Rectangle 13">
            <a:extLst>
              <a:ext uri="{FF2B5EF4-FFF2-40B4-BE49-F238E27FC236}">
                <a16:creationId xmlns:a16="http://schemas.microsoft.com/office/drawing/2014/main" id="{7B2FD217-4982-4A06-A566-E3E8CB7B8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6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605" name="Rectangle 23">
            <a:extLst>
              <a:ext uri="{FF2B5EF4-FFF2-40B4-BE49-F238E27FC236}">
                <a16:creationId xmlns:a16="http://schemas.microsoft.com/office/drawing/2014/main" id="{EB4AB140-A497-464B-B377-784516ACD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47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B39334E-3DD3-4C30-8384-D617E1BDDA7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US" altLang="ko-KR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0/1-</a:t>
            </a:r>
            <a:r>
              <a:rPr lang="ko-KR" altLang="en-US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배낭 문제 </a:t>
            </a:r>
            <a:r>
              <a:rPr lang="en-US" altLang="ko-KR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(0/1-Knapsack </a:t>
            </a:r>
            <a:r>
              <a:rPr lang="ko-KR" altLang="en-US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</a:t>
            </a:r>
            <a:r>
              <a:rPr lang="en-US" altLang="ko-KR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D7C9EF7-A816-451B-B420-8EF7F9CD7E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052513"/>
            <a:ext cx="8139112" cy="4918075"/>
          </a:xfrm>
          <a:noFill/>
        </p:spPr>
        <p:txBody>
          <a:bodyPr/>
          <a:lstStyle/>
          <a:p>
            <a:pPr algn="just">
              <a:buSzPct val="150000"/>
              <a:buFont typeface="Wingdings" panose="05000000000000000000" pitchFamily="2" charset="2"/>
              <a:buChar char="§"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배낭 문제에서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x</a:t>
            </a:r>
            <a:r>
              <a:rPr lang="en-US" altLang="ko-KR" baseline="-30000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혹은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로 제한할 경우 알고리즘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Greedy_Knapsack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은 최적 해를 항상 구하는 것은 아니다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문제는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NP-Complete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 </a:t>
            </a:r>
          </a:p>
          <a:p>
            <a:pPr algn="just">
              <a:buSzPct val="150000"/>
            </a:pPr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buSzPct val="150000"/>
            </a:pPr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buSzPct val="150000"/>
              <a:buFont typeface="Wingdings" panose="05000000000000000000" pitchFamily="2" charset="2"/>
              <a:buChar char="§"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예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: n = 3, M = 50, (p</a:t>
            </a:r>
            <a:r>
              <a:rPr lang="en-US" altLang="ko-KR" baseline="-3000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,p</a:t>
            </a:r>
            <a:r>
              <a:rPr lang="en-US" altLang="ko-KR" baseline="-3000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,p</a:t>
            </a:r>
            <a:r>
              <a:rPr lang="en-US" altLang="ko-KR" baseline="-3000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) = (60, 100, 120),  (w</a:t>
            </a:r>
            <a:r>
              <a:rPr lang="en-US" altLang="ko-KR" baseline="-3000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,w</a:t>
            </a:r>
            <a:r>
              <a:rPr lang="en-US" altLang="ko-KR" baseline="-3000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,w</a:t>
            </a:r>
            <a:r>
              <a:rPr lang="en-US" altLang="ko-KR" baseline="-3000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) = (10, 20, 30)</a:t>
            </a:r>
          </a:p>
          <a:p>
            <a:pPr algn="just">
              <a:buSzPct val="150000"/>
            </a:pPr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Greedy_Knapsack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에 의한 해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(x</a:t>
            </a:r>
            <a:r>
              <a:rPr lang="en-US" altLang="ko-KR" baseline="-3000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,x</a:t>
            </a:r>
            <a:r>
              <a:rPr lang="en-US" altLang="ko-KR" baseline="-3000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,x</a:t>
            </a:r>
            <a:r>
              <a:rPr lang="en-US" altLang="ko-KR" baseline="-3000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) = (1, 1, 0)</a:t>
            </a:r>
          </a:p>
          <a:p>
            <a:pPr lvl="1" algn="just">
              <a:buSzPct val="150000"/>
            </a:pPr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최적해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: (x</a:t>
            </a:r>
            <a:r>
              <a:rPr lang="en-US" altLang="ko-KR" baseline="-3000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,x</a:t>
            </a:r>
            <a:r>
              <a:rPr lang="en-US" altLang="ko-KR" baseline="-3000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,x</a:t>
            </a:r>
            <a:r>
              <a:rPr lang="en-US" altLang="ko-KR" baseline="-3000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) = (0, 1, 1) </a:t>
            </a:r>
          </a:p>
        </p:txBody>
      </p:sp>
      <p:sp>
        <p:nvSpPr>
          <p:cNvPr id="26628" name="Rectangle 13">
            <a:extLst>
              <a:ext uri="{FF2B5EF4-FFF2-40B4-BE49-F238E27FC236}">
                <a16:creationId xmlns:a16="http://schemas.microsoft.com/office/drawing/2014/main" id="{864B034F-7CA4-403B-B7E4-D585DD127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6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29" name="Rectangle 23">
            <a:extLst>
              <a:ext uri="{FF2B5EF4-FFF2-40B4-BE49-F238E27FC236}">
                <a16:creationId xmlns:a16="http://schemas.microsoft.com/office/drawing/2014/main" id="{CB20CD62-9F1E-46EC-96EA-666CA789B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47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74D8BDD-AC3B-44F9-B197-5D53C9BDC65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ko-KR" altLang="en-US">
                <a:ea typeface="굴림" panose="020B0600000101010101" pitchFamily="50" charset="-127"/>
              </a:rPr>
              <a:t>기본적인 알고리즘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AF6E973-7423-4655-9CC0-E1EFB60B811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1125538"/>
            <a:ext cx="8280400" cy="5472112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ko-KR" altLang="en-US" sz="1500">
                <a:ea typeface="굴림" panose="020B0600000101010101" pitchFamily="50" charset="-127"/>
                <a:sym typeface="Symbol" panose="05050102010706020507" pitchFamily="18" charset="2"/>
              </a:rPr>
              <a:t></a:t>
            </a:r>
            <a:r>
              <a:rPr lang="ko-KR" altLang="en-US" sz="1500">
                <a:ea typeface="굴림" panose="020B0600000101010101" pitchFamily="50" charset="-127"/>
              </a:rPr>
              <a:t>  </a:t>
            </a:r>
            <a:r>
              <a:rPr lang="en-US" altLang="ko-KR" sz="1600">
                <a:ea typeface="굴림" panose="020B0600000101010101" pitchFamily="50" charset="-127"/>
              </a:rPr>
              <a:t>C: </a:t>
            </a:r>
            <a:r>
              <a:rPr lang="ko-KR" altLang="en-US" sz="1600">
                <a:ea typeface="굴림" panose="020B0600000101010101" pitchFamily="50" charset="-127"/>
              </a:rPr>
              <a:t>후보들의 집합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ko-KR" altLang="en-US" sz="1600">
                <a:ea typeface="굴림" panose="020B0600000101010101" pitchFamily="50" charset="-127"/>
              </a:rPr>
              <a:t> </a:t>
            </a:r>
            <a:r>
              <a:rPr lang="en-US" altLang="ko-KR" sz="1600">
                <a:ea typeface="굴림" panose="020B0600000101010101" pitchFamily="50" charset="-127"/>
              </a:rPr>
              <a:t>Solution(S): </a:t>
            </a:r>
            <a:r>
              <a:rPr lang="ko-KR" altLang="en-US" sz="1600">
                <a:ea typeface="굴림" panose="020B0600000101010101" pitchFamily="50" charset="-127"/>
              </a:rPr>
              <a:t>특정한 후보들의 집합 </a:t>
            </a:r>
            <a:r>
              <a:rPr lang="en-US" altLang="ko-KR" sz="1600">
                <a:ea typeface="굴림" panose="020B0600000101010101" pitchFamily="50" charset="-127"/>
              </a:rPr>
              <a:t>S</a:t>
            </a:r>
            <a:r>
              <a:rPr lang="ko-KR" altLang="en-US" sz="1600">
                <a:ea typeface="굴림" panose="020B0600000101010101" pitchFamily="50" charset="-127"/>
              </a:rPr>
              <a:t>가 주어진 문제의 해인지를 결정하는 함수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ko-KR" altLang="en-US" sz="1600">
                <a:ea typeface="굴림" panose="020B0600000101010101" pitchFamily="50" charset="-127"/>
              </a:rPr>
              <a:t> </a:t>
            </a:r>
            <a:r>
              <a:rPr lang="en-US" altLang="ko-KR" sz="1600">
                <a:ea typeface="굴림" panose="020B0600000101010101" pitchFamily="50" charset="-127"/>
              </a:rPr>
              <a:t>Feasible(S): </a:t>
            </a:r>
            <a:r>
              <a:rPr lang="ko-KR" altLang="en-US" sz="1600">
                <a:ea typeface="굴림" panose="020B0600000101010101" pitchFamily="50" charset="-127"/>
              </a:rPr>
              <a:t>특정한 후보들의 집합 </a:t>
            </a:r>
            <a:r>
              <a:rPr lang="en-US" altLang="ko-KR" sz="1600">
                <a:ea typeface="굴림" panose="020B0600000101010101" pitchFamily="50" charset="-127"/>
              </a:rPr>
              <a:t>S</a:t>
            </a:r>
            <a:r>
              <a:rPr lang="ko-KR" altLang="en-US" sz="1600">
                <a:ea typeface="굴림" panose="020B0600000101010101" pitchFamily="50" charset="-127"/>
              </a:rPr>
              <a:t>가 문제의 해가 될 수 있는 가능성이 있는 지를 결정하는 함수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ko-KR" altLang="en-US" sz="1600">
                <a:ea typeface="굴림" panose="020B0600000101010101" pitchFamily="50" charset="-127"/>
              </a:rPr>
              <a:t> </a:t>
            </a:r>
            <a:r>
              <a:rPr lang="en-US" altLang="ko-KR" sz="1600">
                <a:ea typeface="굴림" panose="020B0600000101010101" pitchFamily="50" charset="-127"/>
              </a:rPr>
              <a:t>Select(C): </a:t>
            </a:r>
            <a:r>
              <a:rPr lang="ko-KR" altLang="en-US" sz="1600">
                <a:ea typeface="굴림" panose="020B0600000101010101" pitchFamily="50" charset="-127"/>
              </a:rPr>
              <a:t>남아 있는 후보들의 집합 </a:t>
            </a:r>
            <a:r>
              <a:rPr lang="en-US" altLang="ko-KR" sz="1600">
                <a:ea typeface="굴림" panose="020B0600000101010101" pitchFamily="50" charset="-127"/>
              </a:rPr>
              <a:t>C</a:t>
            </a:r>
            <a:r>
              <a:rPr lang="ko-KR" altLang="en-US" sz="1600">
                <a:ea typeface="굴림" panose="020B0600000101010101" pitchFamily="50" charset="-127"/>
              </a:rPr>
              <a:t>에서 현 상태에서 가장 좋은 후보를 선택하는 함수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1500">
              <a:ea typeface="굴림" panose="020B0600000101010101" pitchFamily="50" charset="-127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ea typeface="굴림" panose="020B0600000101010101" pitchFamily="50" charset="-127"/>
              </a:rPr>
              <a:t>Set function Greedy(Set C)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ea typeface="굴림" panose="020B0600000101010101" pitchFamily="50" charset="-127"/>
              </a:rPr>
              <a:t>/* C: </a:t>
            </a:r>
            <a:r>
              <a:rPr lang="ko-KR" altLang="en-US" sz="1600">
                <a:ea typeface="굴림" panose="020B0600000101010101" pitchFamily="50" charset="-127"/>
              </a:rPr>
              <a:t>후보들의 집합 *</a:t>
            </a:r>
            <a:r>
              <a:rPr lang="en-US" altLang="ko-KR" sz="1600">
                <a:ea typeface="굴림" panose="020B0600000101010101" pitchFamily="50" charset="-127"/>
              </a:rPr>
              <a:t>/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ea typeface="굴림" panose="020B0600000101010101" pitchFamily="50" charset="-127"/>
              </a:rPr>
              <a:t>{    S = </a:t>
            </a:r>
            <a:r>
              <a:rPr lang="en-US" altLang="ko-KR" sz="1600">
                <a:ea typeface="굴림" panose="020B0600000101010101" pitchFamily="50" charset="-127"/>
                <a:sym typeface="Symbol" panose="05050102010706020507" pitchFamily="18" charset="2"/>
              </a:rPr>
              <a:t></a:t>
            </a:r>
            <a:r>
              <a:rPr lang="en-US" altLang="ko-KR" sz="1600">
                <a:ea typeface="굴림" panose="020B0600000101010101" pitchFamily="50" charset="-127"/>
              </a:rPr>
              <a:t>;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ea typeface="굴림" panose="020B0600000101010101" pitchFamily="50" charset="-127"/>
              </a:rPr>
              <a:t>     while (C</a:t>
            </a:r>
            <a:r>
              <a:rPr lang="en-US" altLang="ko-KR" sz="1600">
                <a:ea typeface="굴림" panose="020B0600000101010101" pitchFamily="50" charset="-127"/>
                <a:sym typeface="Symbol" panose="05050102010706020507" pitchFamily="18" charset="2"/>
              </a:rPr>
              <a:t></a:t>
            </a:r>
            <a:r>
              <a:rPr lang="en-US" altLang="ko-KR" sz="1600">
                <a:ea typeface="굴림" panose="020B0600000101010101" pitchFamily="50" charset="-127"/>
              </a:rPr>
              <a:t> </a:t>
            </a:r>
            <a:r>
              <a:rPr lang="en-US" altLang="ko-KR" sz="1600">
                <a:ea typeface="굴림" panose="020B0600000101010101" pitchFamily="50" charset="-127"/>
                <a:sym typeface="Symbol" panose="05050102010706020507" pitchFamily="18" charset="2"/>
              </a:rPr>
              <a:t></a:t>
            </a:r>
            <a:r>
              <a:rPr lang="en-US" altLang="ko-KR" sz="1600">
                <a:ea typeface="굴림" panose="020B0600000101010101" pitchFamily="50" charset="-127"/>
              </a:rPr>
              <a:t> and !Solution(S)) do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ea typeface="굴림" panose="020B0600000101010101" pitchFamily="50" charset="-127"/>
              </a:rPr>
              <a:t>     {  x = Select(C)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ea typeface="굴림" panose="020B0600000101010101" pitchFamily="50" charset="-127"/>
              </a:rPr>
              <a:t>        C = C - {x}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ea typeface="굴림" panose="020B0600000101010101" pitchFamily="50" charset="-127"/>
              </a:rPr>
              <a:t>        if(Feasible(S </a:t>
            </a:r>
            <a:r>
              <a:rPr lang="en-US" altLang="ko-KR" sz="1600">
                <a:ea typeface="굴림" panose="020B0600000101010101" pitchFamily="50" charset="-127"/>
                <a:sym typeface="Symbol" panose="05050102010706020507" pitchFamily="18" charset="2"/>
              </a:rPr>
              <a:t></a:t>
            </a:r>
            <a:r>
              <a:rPr lang="en-US" altLang="ko-KR" sz="1600">
                <a:ea typeface="굴림" panose="020B0600000101010101" pitchFamily="50" charset="-127"/>
              </a:rPr>
              <a:t>{x}))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ea typeface="굴림" panose="020B0600000101010101" pitchFamily="50" charset="-127"/>
              </a:rPr>
              <a:t>            S = S </a:t>
            </a:r>
            <a:r>
              <a:rPr lang="en-US" altLang="ko-KR" sz="1600">
                <a:ea typeface="굴림" panose="020B0600000101010101" pitchFamily="50" charset="-127"/>
                <a:sym typeface="Symbol" panose="05050102010706020507" pitchFamily="18" charset="2"/>
              </a:rPr>
              <a:t></a:t>
            </a:r>
            <a:r>
              <a:rPr lang="en-US" altLang="ko-KR" sz="1600">
                <a:ea typeface="굴림" panose="020B0600000101010101" pitchFamily="50" charset="-127"/>
              </a:rPr>
              <a:t> {x}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ea typeface="굴림" panose="020B0600000101010101" pitchFamily="50" charset="-127"/>
              </a:rPr>
              <a:t>     }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ea typeface="굴림" panose="020B0600000101010101" pitchFamily="50" charset="-127"/>
              </a:rPr>
              <a:t>     if(Solution(S)) 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ea typeface="굴림" panose="020B0600000101010101" pitchFamily="50" charset="-127"/>
              </a:rPr>
              <a:t>        return S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ea typeface="굴림" panose="020B0600000101010101" pitchFamily="50" charset="-127"/>
              </a:rPr>
              <a:t>     else return </a:t>
            </a:r>
            <a:r>
              <a:rPr lang="en-US" altLang="ko-KR" sz="1600">
                <a:ea typeface="굴림" panose="020B0600000101010101" pitchFamily="50" charset="-127"/>
                <a:sym typeface="Symbol" panose="05050102010706020507" pitchFamily="18" charset="2"/>
              </a:rPr>
              <a:t></a:t>
            </a:r>
            <a:endParaRPr lang="en-US" altLang="ko-KR" sz="1600">
              <a:ea typeface="굴림" panose="020B0600000101010101" pitchFamily="50" charset="-127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ea typeface="굴림" panose="020B0600000101010101" pitchFamily="50" charset="-127"/>
              </a:rPr>
              <a:t>}</a:t>
            </a:r>
            <a:endParaRPr lang="en-US" altLang="ko-KR" sz="16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AB24177B-1421-4EA2-A23D-DDF861C6D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76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73" name="Rectangle 13">
            <a:extLst>
              <a:ext uri="{FF2B5EF4-FFF2-40B4-BE49-F238E27FC236}">
                <a16:creationId xmlns:a16="http://schemas.microsoft.com/office/drawing/2014/main" id="{D80AF87C-ED26-4DCE-90D0-224581129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6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74" name="Rectangle 23">
            <a:extLst>
              <a:ext uri="{FF2B5EF4-FFF2-40B4-BE49-F238E27FC236}">
                <a16:creationId xmlns:a16="http://schemas.microsoft.com/office/drawing/2014/main" id="{6A2A22B5-ADA4-48AB-9DB0-A71275B57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47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051223D-E622-4723-A62B-638368EB67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예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 –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거스름돈 교환 문제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0C82341-D980-4B50-8ABB-BF002C11D15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1052513"/>
            <a:ext cx="8280400" cy="5184775"/>
          </a:xfrm>
        </p:spPr>
        <p:txBody>
          <a:bodyPr/>
          <a:lstStyle/>
          <a:p>
            <a:pPr algn="just">
              <a:buSzPct val="150000"/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,한컴돋움"/>
              </a:rPr>
              <a:t>여러 단위의 동전들이 주어져 있다</a:t>
            </a:r>
            <a:r>
              <a:rPr lang="en-US" altLang="ko-KR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,한컴돋움"/>
              </a:rPr>
              <a:t>. </a:t>
            </a:r>
            <a:r>
              <a:rPr lang="ko-KR" altLang="en-US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,한컴돋움"/>
              </a:rPr>
              <a:t>거스름돈을 가장 적은 수의 동전으로 교환해주는 방법을 설명하라</a:t>
            </a:r>
            <a:r>
              <a:rPr lang="en-US" altLang="ko-KR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,한컴돋움"/>
              </a:rPr>
              <a:t>.</a:t>
            </a:r>
            <a:r>
              <a:rPr lang="en-US" altLang="ko-KR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"/>
              </a:rPr>
              <a:t> 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buClr>
                <a:srgbClr val="0066FF"/>
              </a:buClr>
              <a:buFont typeface="Wingdings" panose="05000000000000000000" pitchFamily="2" charset="2"/>
              <a:buChar char="ü"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목적함수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사용하는 동전들의 개수</a:t>
            </a:r>
          </a:p>
          <a:p>
            <a:pPr algn="just">
              <a:buClr>
                <a:srgbClr val="0066FF"/>
              </a:buClr>
              <a:buFont typeface="Wingdings" panose="05000000000000000000" pitchFamily="2" charset="2"/>
              <a:buChar char="ü"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후보들의 집합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C: 1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원 동전들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10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원 동전들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,...., 500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원 동전들</a:t>
            </a:r>
          </a:p>
          <a:p>
            <a:pPr algn="just">
              <a:buClr>
                <a:srgbClr val="0066FF"/>
              </a:buClr>
              <a:buFont typeface="Wingdings" panose="05000000000000000000" pitchFamily="2" charset="2"/>
              <a:buChar char="ü"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함수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Solution: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선택한 동전들의 합이 거스름돈과 같은 경우 참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(true)</a:t>
            </a:r>
          </a:p>
          <a:p>
            <a:pPr algn="just">
              <a:buClr>
                <a:srgbClr val="0066FF"/>
              </a:buClr>
              <a:buFont typeface="Wingdings" panose="05000000000000000000" pitchFamily="2" charset="2"/>
              <a:buChar char="ü"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함수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Feasible: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선택한 후보들의 합이 거스름 돈을 넘지 않을 경우 참</a:t>
            </a:r>
          </a:p>
          <a:p>
            <a:pPr algn="just">
              <a:buClr>
                <a:srgbClr val="0066FF"/>
              </a:buClr>
              <a:buFont typeface="Wingdings" panose="05000000000000000000" pitchFamily="2" charset="2"/>
              <a:buChar char="ü"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함수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Selection: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후보들 중 가장 단위가 큰 동전을 선택</a:t>
            </a:r>
            <a:r>
              <a:rPr lang="ko-KR" altLang="en-US" sz="320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3BE4ED16-BA1B-4888-B9F9-17988B01C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76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97" name="Rectangle 13">
            <a:extLst>
              <a:ext uri="{FF2B5EF4-FFF2-40B4-BE49-F238E27FC236}">
                <a16:creationId xmlns:a16="http://schemas.microsoft.com/office/drawing/2014/main" id="{ED2F7FD0-028C-48A2-933A-F80642A16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6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98" name="Rectangle 23">
            <a:extLst>
              <a:ext uri="{FF2B5EF4-FFF2-40B4-BE49-F238E27FC236}">
                <a16:creationId xmlns:a16="http://schemas.microsoft.com/office/drawing/2014/main" id="{25D0ABA7-3A94-4667-90AD-6BD18261F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47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406BE18-398A-4257-BB9B-AFB5AE20E2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z="2800">
                <a:ea typeface="굴림" panose="020B0600000101010101" pitchFamily="50" charset="-127"/>
              </a:rPr>
              <a:t>예 </a:t>
            </a:r>
            <a:r>
              <a:rPr lang="en-US" altLang="ko-KR" sz="2800">
                <a:ea typeface="굴림" panose="020B0600000101010101" pitchFamily="50" charset="-127"/>
              </a:rPr>
              <a:t>2 – </a:t>
            </a:r>
            <a:r>
              <a:rPr lang="ko-KR" altLang="en-US" sz="2800">
                <a:ea typeface="굴림" panose="020B0600000101010101" pitchFamily="50" charset="-127"/>
              </a:rPr>
              <a:t>평균적인 대기 시간을 최소로 하는 작업 스케쥴링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79C3595-B4EF-48E1-9E28-23C05513FBB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1052513"/>
            <a:ext cx="8280400" cy="5184775"/>
          </a:xfrm>
        </p:spPr>
        <p:txBody>
          <a:bodyPr/>
          <a:lstStyle/>
          <a:p>
            <a:pPr algn="just">
              <a:buSzPct val="150000"/>
              <a:buFont typeface="Wingdings" panose="05000000000000000000" pitchFamily="2" charset="2"/>
              <a:buChar char="§"/>
            </a:pPr>
            <a:r>
              <a:rPr lang="en-US" altLang="ko-KR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,한컴돋움"/>
              </a:rPr>
              <a:t>n </a:t>
            </a:r>
            <a:r>
              <a:rPr lang="ko-KR" altLang="en-US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,한컴돋움"/>
              </a:rPr>
              <a:t>개의 작업들 </a:t>
            </a:r>
            <a:r>
              <a:rPr lang="en-US" altLang="ko-KR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,한컴돋움"/>
              </a:rPr>
              <a:t>{1, 2, …, n}</a:t>
            </a:r>
            <a:r>
              <a:rPr lang="ko-KR" altLang="en-US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,한컴돋움"/>
              </a:rPr>
              <a:t>이</a:t>
            </a:r>
            <a:r>
              <a:rPr lang="en-US" altLang="ko-KR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,한컴돋움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,한컴돋움"/>
              </a:rPr>
              <a:t>있고</a:t>
            </a:r>
            <a:r>
              <a:rPr lang="en-US" altLang="ko-KR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,한컴돋움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,한컴돋움"/>
              </a:rPr>
              <a:t>각 작업 </a:t>
            </a:r>
            <a:r>
              <a:rPr lang="en-US" altLang="ko-KR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,한컴돋움"/>
              </a:rPr>
              <a:t>i</a:t>
            </a:r>
            <a:r>
              <a:rPr lang="ko-KR" altLang="en-US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,한컴돋움"/>
              </a:rPr>
              <a:t>를 처리하는데 걸리는 시간이 </a:t>
            </a:r>
            <a:r>
              <a:rPr lang="en-US" altLang="ko-KR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,한컴돋움"/>
              </a:rPr>
              <a:t>p(i)</a:t>
            </a:r>
            <a:r>
              <a:rPr lang="ko-KR" altLang="en-US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,한컴돋움"/>
              </a:rPr>
              <a:t>이다</a:t>
            </a:r>
            <a:r>
              <a:rPr lang="en-US" altLang="ko-KR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,한컴돋움"/>
              </a:rPr>
              <a:t>.</a:t>
            </a:r>
          </a:p>
          <a:p>
            <a:pPr algn="just">
              <a:buSzPct val="150000"/>
              <a:buFont typeface="Wingdings" panose="05000000000000000000" pitchFamily="2" charset="2"/>
              <a:buChar char="§"/>
            </a:pPr>
            <a:endParaRPr lang="en-US" altLang="ko-KR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한양신명조,한컴돋움"/>
            </a:endParaRPr>
          </a:p>
          <a:p>
            <a:pPr algn="just">
              <a:buSzPct val="150000"/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,한컴돋움"/>
              </a:rPr>
              <a:t>작업을 처리할 수 있는 </a:t>
            </a:r>
            <a:r>
              <a:rPr lang="en-US" altLang="ko-KR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,한컴돋움"/>
              </a:rPr>
              <a:t>server</a:t>
            </a:r>
            <a:r>
              <a:rPr lang="ko-KR" altLang="en-US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,한컴돋움"/>
              </a:rPr>
              <a:t>가 하나</a:t>
            </a:r>
            <a:endParaRPr lang="en-US" altLang="ko-KR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한양신명조,한컴돋움"/>
            </a:endParaRPr>
          </a:p>
          <a:p>
            <a:pPr algn="just">
              <a:buSzPct val="150000"/>
              <a:buFont typeface="Wingdings" panose="05000000000000000000" pitchFamily="2" charset="2"/>
              <a:buChar char="§"/>
            </a:pPr>
            <a:endParaRPr lang="en-US" altLang="ko-KR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한양신명조,한컴돋움"/>
            </a:endParaRPr>
          </a:p>
          <a:p>
            <a:pPr algn="just">
              <a:buSzPct val="150000"/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,한컴돋움"/>
              </a:rPr>
              <a:t>작업들의 평균적인 대기시간을 최소로 하는 작업들의 처리 순서를 정하라</a:t>
            </a:r>
            <a:r>
              <a:rPr lang="en-US" altLang="ko-KR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,한컴돋움"/>
              </a:rPr>
              <a:t>.</a:t>
            </a:r>
            <a:r>
              <a:rPr lang="ko-KR" altLang="en-US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,한컴돋움"/>
              </a:rPr>
              <a:t>  </a:t>
            </a:r>
            <a:endParaRPr lang="en-US" altLang="ko-KR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한양신명조,한컴돋움"/>
            </a:endParaRPr>
          </a:p>
          <a:p>
            <a:pPr algn="just">
              <a:buSzPct val="150000"/>
              <a:buFont typeface="Wingdings" panose="05000000000000000000" pitchFamily="2" charset="2"/>
              <a:buChar char="§"/>
            </a:pPr>
            <a:endParaRPr lang="en-US" altLang="ko-KR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한양신명조"/>
            </a:endParaRPr>
          </a:p>
          <a:p>
            <a:pPr algn="just">
              <a:buSzPct val="150000"/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"/>
              </a:rPr>
              <a:t>예</a:t>
            </a:r>
            <a:endParaRPr lang="en-US" altLang="ko-KR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한양신명조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9620BD23-A7C6-400B-8C79-CA89929C8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76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1" name="Rectangle 13">
            <a:extLst>
              <a:ext uri="{FF2B5EF4-FFF2-40B4-BE49-F238E27FC236}">
                <a16:creationId xmlns:a16="http://schemas.microsoft.com/office/drawing/2014/main" id="{7DF74248-24CC-4D59-A7EC-4B069FAE7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6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2" name="Rectangle 23">
            <a:extLst>
              <a:ext uri="{FF2B5EF4-FFF2-40B4-BE49-F238E27FC236}">
                <a16:creationId xmlns:a16="http://schemas.microsoft.com/office/drawing/2014/main" id="{231F9AAB-6582-4817-8E77-2F616579A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47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92C1935-951A-4F52-9571-EA6941180BFB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5062538"/>
          <a:ext cx="5375275" cy="742950"/>
        </p:xfrm>
        <a:graphic>
          <a:graphicData uri="http://schemas.openxmlformats.org/drawingml/2006/table">
            <a:tbl>
              <a:tblPr/>
              <a:tblGrid>
                <a:gridCol w="1223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5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작업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1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2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3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4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5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6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처리시간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3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4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1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8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2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6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B7C90D4-681A-4A86-AE69-0016E10D988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z="2800">
                <a:ea typeface="굴림" panose="020B0600000101010101" pitchFamily="50" charset="-127"/>
              </a:rPr>
              <a:t>예 </a:t>
            </a:r>
            <a:r>
              <a:rPr lang="en-US" altLang="ko-KR" sz="2800">
                <a:ea typeface="굴림" panose="020B0600000101010101" pitchFamily="50" charset="-127"/>
              </a:rPr>
              <a:t>2 – </a:t>
            </a:r>
            <a:r>
              <a:rPr lang="ko-KR" altLang="en-US" sz="2800">
                <a:ea typeface="굴림" panose="020B0600000101010101" pitchFamily="50" charset="-127"/>
              </a:rPr>
              <a:t>평균적인 대기 시간을 최소로 하는 작업 스케쥴링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4F7AA55-FC6A-4BA5-9EF8-AB29D3FC7B9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1052513"/>
            <a:ext cx="8280400" cy="5184775"/>
          </a:xfrm>
        </p:spPr>
        <p:txBody>
          <a:bodyPr/>
          <a:lstStyle/>
          <a:p>
            <a:pPr algn="just">
              <a:buSzPct val="150000"/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한양신명조"/>
            </a:endParaRPr>
          </a:p>
          <a:p>
            <a:pPr algn="just">
              <a:buSzPct val="150000"/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"/>
              </a:rPr>
              <a:t>예</a:t>
            </a:r>
            <a:endParaRPr lang="en-US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한양신명조"/>
            </a:endParaRPr>
          </a:p>
          <a:p>
            <a:pPr algn="just">
              <a:buSzPct val="150000"/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한양신명조"/>
            </a:endParaRPr>
          </a:p>
          <a:p>
            <a:pPr algn="just">
              <a:buSzPct val="150000"/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한양신명조"/>
            </a:endParaRPr>
          </a:p>
          <a:p>
            <a:pPr algn="just">
              <a:buSzPct val="150000"/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한양신명조"/>
            </a:endParaRPr>
          </a:p>
          <a:p>
            <a:pPr algn="just">
              <a:buSzPct val="150000"/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한양신명조"/>
            </a:endParaRPr>
          </a:p>
          <a:p>
            <a:pPr algn="just">
              <a:buSzPct val="150000"/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"/>
              </a:rPr>
              <a:t>처리하는 작업 순서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"/>
              </a:rPr>
              <a:t>: 1, 2, 3, 4, 5, 6</a:t>
            </a:r>
          </a:p>
          <a:p>
            <a:pPr algn="just">
              <a:buSzPct val="150000"/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"/>
              </a:rPr>
              <a:t>모든 작업의 대기 시간 총합</a:t>
            </a:r>
            <a:endParaRPr lang="en-US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한양신명조"/>
            </a:endParaRPr>
          </a:p>
          <a:p>
            <a:pPr marL="0" indent="0" algn="just">
              <a:buSzPct val="150000"/>
              <a:buFont typeface="Wingdings" panose="05000000000000000000" pitchFamily="2" charset="2"/>
              <a:buNone/>
              <a:defRPr/>
            </a:pP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"/>
              </a:rPr>
              <a:t>     = 0 + 3 + (3 + 4) + (3 + 4 + 1) + (3 + 4 + 1 + 8) +</a:t>
            </a:r>
          </a:p>
          <a:p>
            <a:pPr marL="0" indent="0" algn="just">
              <a:buSzPct val="150000"/>
              <a:buFont typeface="Wingdings" panose="05000000000000000000" pitchFamily="2" charset="2"/>
              <a:buNone/>
              <a:defRPr/>
            </a:pP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"/>
              </a:rPr>
              <a:t>        (3 + 4 + 1 + 8 + 2) </a:t>
            </a:r>
          </a:p>
          <a:p>
            <a:pPr marL="0" indent="0" algn="just">
              <a:buSzPct val="150000"/>
              <a:buFont typeface="Wingdings" panose="05000000000000000000" pitchFamily="2" charset="2"/>
              <a:buNone/>
              <a:defRPr/>
            </a:pP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"/>
              </a:rPr>
              <a:t>     = …</a:t>
            </a:r>
          </a:p>
          <a:p>
            <a:pPr algn="just">
              <a:buFont typeface="Wingdings" panose="05000000000000000000" pitchFamily="2" charset="2"/>
              <a:buNone/>
              <a:defRPr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269F8480-B998-4355-9A14-52795DA34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76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45" name="Rectangle 13">
            <a:extLst>
              <a:ext uri="{FF2B5EF4-FFF2-40B4-BE49-F238E27FC236}">
                <a16:creationId xmlns:a16="http://schemas.microsoft.com/office/drawing/2014/main" id="{61C21FD2-15FE-4411-9381-68129FEC8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6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46" name="Rectangle 23">
            <a:extLst>
              <a:ext uri="{FF2B5EF4-FFF2-40B4-BE49-F238E27FC236}">
                <a16:creationId xmlns:a16="http://schemas.microsoft.com/office/drawing/2014/main" id="{8799C992-7ABC-4ECB-B26B-1F824382F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47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1A2B896-4F43-4E4E-9D45-689F3358D7B5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2105025"/>
          <a:ext cx="5375275" cy="742950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작업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 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1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2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3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4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5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6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처리시간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3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4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1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8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2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6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52814DA-D2CA-45F2-BA20-5C5F4510F6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z="2800">
                <a:ea typeface="굴림" panose="020B0600000101010101" pitchFamily="50" charset="-127"/>
              </a:rPr>
              <a:t>예 </a:t>
            </a:r>
            <a:r>
              <a:rPr lang="en-US" altLang="ko-KR" sz="2800">
                <a:ea typeface="굴림" panose="020B0600000101010101" pitchFamily="50" charset="-127"/>
              </a:rPr>
              <a:t>2 – </a:t>
            </a:r>
            <a:r>
              <a:rPr lang="ko-KR" altLang="en-US" sz="2800">
                <a:ea typeface="굴림" panose="020B0600000101010101" pitchFamily="50" charset="-127"/>
              </a:rPr>
              <a:t>평균적인 대기 시간을 최소로 하는 작업 스케쥴링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6EF5DE6-C9E2-4596-A428-407CBF4E94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1052513"/>
            <a:ext cx="8280400" cy="5184775"/>
          </a:xfrm>
        </p:spPr>
        <p:txBody>
          <a:bodyPr/>
          <a:lstStyle/>
          <a:p>
            <a:pPr algn="just">
              <a:buSzPct val="150000"/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"/>
              </a:rPr>
              <a:t>예</a:t>
            </a:r>
            <a:endParaRPr lang="en-US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한양신명조"/>
            </a:endParaRPr>
          </a:p>
          <a:p>
            <a:pPr algn="just">
              <a:buSzPct val="150000"/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한양신명조"/>
            </a:endParaRPr>
          </a:p>
          <a:p>
            <a:pPr marL="0" indent="0" algn="just">
              <a:buSzPct val="150000"/>
              <a:buFont typeface="Wingdings" panose="05000000000000000000" pitchFamily="2" charset="2"/>
              <a:buNone/>
              <a:defRPr/>
            </a:pPr>
            <a:endParaRPr lang="en-US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한양신명조"/>
            </a:endParaRPr>
          </a:p>
          <a:p>
            <a:pPr algn="just">
              <a:buSzPct val="150000"/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"/>
              </a:rPr>
              <a:t>처리하는 작업 순서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"/>
              </a:rPr>
              <a:t>: 1, 2, 3, 4, 5, 6</a:t>
            </a:r>
          </a:p>
          <a:p>
            <a:pPr marL="0" indent="0" algn="just">
              <a:buSzPct val="150000"/>
              <a:buFont typeface="Wingdings" panose="05000000000000000000" pitchFamily="2" charset="2"/>
              <a:buNone/>
              <a:defRPr/>
            </a:pP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"/>
              </a:rPr>
              <a:t>    모든 작업의 대기 시간 총합</a:t>
            </a:r>
            <a:endParaRPr lang="en-US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한양신명조"/>
            </a:endParaRPr>
          </a:p>
          <a:p>
            <a:pPr marL="0" indent="0" algn="just">
              <a:buSzPct val="150000"/>
              <a:buFont typeface="Wingdings" panose="05000000000000000000" pitchFamily="2" charset="2"/>
              <a:buNone/>
              <a:defRPr/>
            </a:pP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"/>
              </a:rPr>
              <a:t>     = 0 + 3 + (3 + 4) + (3 + 4 + 1) + (3 + 4 + 1 + 8) +</a:t>
            </a:r>
          </a:p>
          <a:p>
            <a:pPr marL="0" indent="0" algn="just">
              <a:buSzPct val="150000"/>
              <a:buFont typeface="Wingdings" panose="05000000000000000000" pitchFamily="2" charset="2"/>
              <a:buNone/>
              <a:defRPr/>
            </a:pP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"/>
              </a:rPr>
              <a:t>        (3 + 4 + 1 + 8 + 2) </a:t>
            </a:r>
          </a:p>
          <a:p>
            <a:pPr marL="0" indent="0" algn="just">
              <a:buSzPct val="150000"/>
              <a:buFont typeface="Wingdings" panose="05000000000000000000" pitchFamily="2" charset="2"/>
              <a:buNone/>
              <a:defRPr/>
            </a:pP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"/>
              </a:rPr>
              <a:t>     = ..</a:t>
            </a:r>
          </a:p>
          <a:p>
            <a:pPr algn="just">
              <a:buSzPct val="150000"/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"/>
              </a:rPr>
              <a:t>최적인 작업 처리 순서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"/>
              </a:rPr>
              <a:t>: 3, 5, 1, 2, 6, 4</a:t>
            </a:r>
          </a:p>
          <a:p>
            <a:pPr marL="0" indent="0" algn="just">
              <a:buSzPct val="150000"/>
              <a:buFont typeface="Wingdings" panose="05000000000000000000" pitchFamily="2" charset="2"/>
              <a:buNone/>
              <a:defRPr/>
            </a:pP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"/>
              </a:rPr>
              <a:t>    </a:t>
            </a: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"/>
              </a:rPr>
              <a:t>모든 작업의 대기 시간 총합</a:t>
            </a:r>
            <a:endParaRPr lang="en-US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한양신명조"/>
            </a:endParaRPr>
          </a:p>
          <a:p>
            <a:pPr marL="0" indent="0" algn="just">
              <a:buSzPct val="150000"/>
              <a:buFont typeface="Wingdings" panose="05000000000000000000" pitchFamily="2" charset="2"/>
              <a:buNone/>
              <a:defRPr/>
            </a:pP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"/>
              </a:rPr>
              <a:t>    = 0 + 1 + (1 + 2) + (1 + 2 + 3) + (1 + 2 + 3 + 4) + </a:t>
            </a:r>
          </a:p>
          <a:p>
            <a:pPr marL="0" indent="0" algn="just">
              <a:buSzPct val="150000"/>
              <a:buFont typeface="Wingdings" panose="05000000000000000000" pitchFamily="2" charset="2"/>
              <a:buNone/>
              <a:defRPr/>
            </a:pP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"/>
              </a:rPr>
              <a:t>       (1 + 2 + 3 + 4 + 6)</a:t>
            </a:r>
          </a:p>
          <a:p>
            <a:pPr algn="just">
              <a:buFont typeface="Wingdings" panose="05000000000000000000" pitchFamily="2" charset="2"/>
              <a:buNone/>
              <a:defRPr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AB6AFF98-AE12-4E6B-B197-65010AE66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76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69" name="Rectangle 13">
            <a:extLst>
              <a:ext uri="{FF2B5EF4-FFF2-40B4-BE49-F238E27FC236}">
                <a16:creationId xmlns:a16="http://schemas.microsoft.com/office/drawing/2014/main" id="{40FE2DF7-41D8-465A-B18B-6BA426A20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6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70" name="Rectangle 23">
            <a:extLst>
              <a:ext uri="{FF2B5EF4-FFF2-40B4-BE49-F238E27FC236}">
                <a16:creationId xmlns:a16="http://schemas.microsoft.com/office/drawing/2014/main" id="{7D87F079-DEA4-4043-993C-6B7407172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47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32FDBF9-F2FC-4830-BDAD-109489A91084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1557338"/>
          <a:ext cx="5375275" cy="742950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작업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 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1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2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3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4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5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6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처리시간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3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4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1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8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2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6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CB96CAE-3651-4F3D-8A56-F8FC72E6AA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z="2800">
                <a:ea typeface="굴림" panose="020B0600000101010101" pitchFamily="50" charset="-127"/>
              </a:rPr>
              <a:t>예 </a:t>
            </a:r>
            <a:r>
              <a:rPr lang="en-US" altLang="ko-KR" sz="2800">
                <a:ea typeface="굴림" panose="020B0600000101010101" pitchFamily="50" charset="-127"/>
              </a:rPr>
              <a:t>2 – </a:t>
            </a:r>
            <a:r>
              <a:rPr lang="ko-KR" altLang="en-US" sz="2800">
                <a:ea typeface="굴림" panose="020B0600000101010101" pitchFamily="50" charset="-127"/>
              </a:rPr>
              <a:t>평균적인 대기 시간을 최소로 하는 작업 스케쥴링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5BC7BDF-0B5C-4BD6-987F-6AA45E672B2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1052513"/>
            <a:ext cx="8280400" cy="5184775"/>
          </a:xfrm>
        </p:spPr>
        <p:txBody>
          <a:bodyPr/>
          <a:lstStyle/>
          <a:p>
            <a:pPr algn="just">
              <a:buSzPct val="150000"/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"/>
              </a:rPr>
              <a:t>예</a:t>
            </a:r>
            <a:endParaRPr lang="en-US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한양신명조"/>
            </a:endParaRPr>
          </a:p>
          <a:p>
            <a:pPr algn="just">
              <a:buSzPct val="150000"/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한양신명조"/>
            </a:endParaRPr>
          </a:p>
          <a:p>
            <a:pPr marL="0" indent="0" algn="just">
              <a:buSzPct val="150000"/>
              <a:buFont typeface="Wingdings" panose="05000000000000000000" pitchFamily="2" charset="2"/>
              <a:buNone/>
              <a:defRPr/>
            </a:pPr>
            <a:endParaRPr lang="en-US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한양신명조"/>
            </a:endParaRPr>
          </a:p>
          <a:p>
            <a:pPr algn="just">
              <a:buSzPct val="150000"/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"/>
              </a:rPr>
              <a:t>최적인 작업 처리 순서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"/>
              </a:rPr>
              <a:t>: 3, 5, 1, 2, 6, 4</a:t>
            </a:r>
          </a:p>
          <a:p>
            <a:pPr marL="0" indent="0" algn="just">
              <a:buSzPct val="150000"/>
              <a:buFont typeface="Wingdings" panose="05000000000000000000" pitchFamily="2" charset="2"/>
              <a:buNone/>
              <a:defRPr/>
            </a:pP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"/>
              </a:rPr>
              <a:t>    </a:t>
            </a: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"/>
              </a:rPr>
              <a:t>모든 작업의 대기 시간 총합</a:t>
            </a:r>
            <a:endParaRPr lang="en-US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한양신명조"/>
            </a:endParaRPr>
          </a:p>
          <a:p>
            <a:pPr marL="0" indent="0" algn="just">
              <a:buSzPct val="150000"/>
              <a:buFont typeface="Wingdings" panose="05000000000000000000" pitchFamily="2" charset="2"/>
              <a:buNone/>
              <a:defRPr/>
            </a:pP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"/>
              </a:rPr>
              <a:t>    = 0 + 1 + (1 + 2) + (1 + 2 + 3) + (1 + 2 + 3 + 4) + </a:t>
            </a:r>
          </a:p>
          <a:p>
            <a:pPr marL="0" indent="0" algn="just">
              <a:buSzPct val="150000"/>
              <a:buFont typeface="Wingdings" panose="05000000000000000000" pitchFamily="2" charset="2"/>
              <a:buNone/>
              <a:defRPr/>
            </a:pP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"/>
              </a:rPr>
              <a:t>       (1 + 2 + 3 + 4 + 6)</a:t>
            </a:r>
          </a:p>
          <a:p>
            <a:pPr marL="0" indent="0" algn="just">
              <a:buSzPct val="150000"/>
              <a:buFont typeface="Wingdings" panose="05000000000000000000" pitchFamily="2" charset="2"/>
              <a:buNone/>
              <a:defRPr/>
            </a:pPr>
            <a:endParaRPr lang="en-US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한양신명조"/>
            </a:endParaRPr>
          </a:p>
          <a:p>
            <a:pPr algn="just">
              <a:buSzPct val="150000"/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한양신명조"/>
              </a:rPr>
              <a:t>처리시간이 작은 작업부터 차례대로 처리</a:t>
            </a:r>
            <a:endParaRPr lang="en-US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한양신명조"/>
            </a:endParaRPr>
          </a:p>
          <a:p>
            <a:pPr algn="just">
              <a:buFont typeface="Wingdings" panose="05000000000000000000" pitchFamily="2" charset="2"/>
              <a:buNone/>
              <a:defRPr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B52BE9B8-E359-4007-9815-8B985BBB8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76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93" name="Rectangle 13">
            <a:extLst>
              <a:ext uri="{FF2B5EF4-FFF2-40B4-BE49-F238E27FC236}">
                <a16:creationId xmlns:a16="http://schemas.microsoft.com/office/drawing/2014/main" id="{58C3E721-F214-430B-B9C9-615775F21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6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94" name="Rectangle 23">
            <a:extLst>
              <a:ext uri="{FF2B5EF4-FFF2-40B4-BE49-F238E27FC236}">
                <a16:creationId xmlns:a16="http://schemas.microsoft.com/office/drawing/2014/main" id="{100ECF11-56BE-4778-A070-72ECBC5E0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47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8DCDF65-14F1-4770-83F5-92453D2B7D72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1557338"/>
          <a:ext cx="5375275" cy="742950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작업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 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1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2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3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4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5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6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처리시간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3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4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1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8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2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6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CB96CAE-3651-4F3D-8A56-F8FC72E6AA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z="2800" dirty="0">
                <a:ea typeface="굴림" panose="020B0600000101010101" pitchFamily="50" charset="-127"/>
              </a:rPr>
              <a:t>평균적인 대기 시간을 최소로 하는 작업 </a:t>
            </a:r>
            <a:r>
              <a:rPr lang="ko-KR" altLang="en-US" sz="2800" dirty="0" err="1">
                <a:ea typeface="굴림" panose="020B0600000101010101" pitchFamily="50" charset="-127"/>
              </a:rPr>
              <a:t>스케쥴링</a:t>
            </a:r>
            <a:endParaRPr lang="ko-KR" altLang="en-US" sz="2800" dirty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5" name="Rectangle 3">
                <a:extLst>
                  <a:ext uri="{FF2B5EF4-FFF2-40B4-BE49-F238E27FC236}">
                    <a16:creationId xmlns:a16="http://schemas.microsoft.com/office/drawing/2014/main" id="{F5BC7BDF-0B5C-4BD6-987F-6AA45E672B2A}"/>
                  </a:ext>
                </a:extLst>
              </p:cNvPr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95536" y="1052513"/>
                <a:ext cx="8280400" cy="5184775"/>
              </a:xfrm>
            </p:spPr>
            <p:txBody>
              <a:bodyPr/>
              <a:lstStyle/>
              <a:p>
                <a:pPr algn="just">
                  <a:buSzPct val="150000"/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처리시간이 작은 작업부터 차례대로 처리하면 평균적인 대기시간이 최소이다</a:t>
                </a:r>
                <a:r>
                  <a:rPr lang="en-US" altLang="ko-KR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.</a:t>
                </a:r>
              </a:p>
              <a:p>
                <a:pPr marL="0" indent="0" algn="just">
                  <a:buSzPct val="150000"/>
                  <a:buNone/>
                  <a:defRPr/>
                </a:pPr>
                <a:r>
                  <a:rPr lang="ko-KR" altLang="en-US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증명</a:t>
                </a:r>
                <a:r>
                  <a:rPr lang="en-US" altLang="ko-KR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: </a:t>
                </a:r>
                <a:r>
                  <a:rPr lang="ko-KR" altLang="en-US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최적인 작업처리 순서를 </a:t>
                </a:r>
                <a:r>
                  <a:rPr lang="en-US" altLang="ko-KR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i</a:t>
                </a:r>
                <a:r>
                  <a:rPr lang="en-US" altLang="ko-KR" baseline="-25000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1</a:t>
                </a:r>
                <a:r>
                  <a:rPr lang="en-US" altLang="ko-KR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, i</a:t>
                </a:r>
                <a:r>
                  <a:rPr lang="en-US" altLang="ko-KR" baseline="-25000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2</a:t>
                </a:r>
                <a:r>
                  <a:rPr lang="en-US" altLang="ko-KR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, …, i</a:t>
                </a:r>
                <a:r>
                  <a:rPr lang="en-US" altLang="ko-KR" baseline="-25000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n</a:t>
                </a:r>
                <a:r>
                  <a:rPr lang="ko-KR" altLang="en-US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이라 하자</a:t>
                </a:r>
                <a:r>
                  <a:rPr lang="en-US" altLang="ko-KR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. </a:t>
                </a:r>
                <a:r>
                  <a:rPr lang="ko-KR" altLang="en-US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이 처리순서에서 </a:t>
                </a:r>
                <a:r>
                  <a:rPr lang="en-US" altLang="ko-KR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j &lt; k</a:t>
                </a:r>
                <a:r>
                  <a:rPr lang="ko-KR" altLang="en-US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이고</a:t>
                </a:r>
                <a:r>
                  <a:rPr lang="en-US" altLang="ko-KR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 t(</a:t>
                </a:r>
                <a:r>
                  <a:rPr lang="en-US" altLang="ko-KR" dirty="0" err="1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i</a:t>
                </a:r>
                <a:r>
                  <a:rPr lang="en-US" altLang="ko-KR" baseline="-25000" dirty="0" err="1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j</a:t>
                </a:r>
                <a:r>
                  <a:rPr lang="en-US" altLang="ko-KR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)</a:t>
                </a:r>
                <a:r>
                  <a:rPr lang="ko-KR" altLang="en-US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 </a:t>
                </a:r>
                <a:r>
                  <a:rPr lang="en-US" altLang="ko-KR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&gt;</a:t>
                </a:r>
                <a:r>
                  <a:rPr lang="ko-KR" altLang="en-US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 </a:t>
                </a:r>
                <a:r>
                  <a:rPr lang="en-US" altLang="ko-KR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t(</a:t>
                </a:r>
                <a:r>
                  <a:rPr lang="en-US" altLang="ko-KR" dirty="0" err="1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i</a:t>
                </a:r>
                <a:r>
                  <a:rPr lang="en-US" altLang="ko-KR" baseline="-25000" dirty="0" err="1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k</a:t>
                </a:r>
                <a:r>
                  <a:rPr lang="en-US" altLang="ko-KR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)</a:t>
                </a:r>
                <a:r>
                  <a:rPr lang="ko-KR" altLang="en-US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인 두 작업 </a:t>
                </a:r>
                <a:r>
                  <a:rPr lang="en-US" altLang="ko-KR" dirty="0" err="1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i</a:t>
                </a:r>
                <a:r>
                  <a:rPr lang="en-US" altLang="ko-KR" baseline="-25000" dirty="0" err="1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j</a:t>
                </a:r>
                <a:r>
                  <a:rPr lang="en-US" altLang="ko-KR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, </a:t>
                </a:r>
                <a:r>
                  <a:rPr lang="en-US" altLang="ko-KR" dirty="0" err="1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i</a:t>
                </a:r>
                <a:r>
                  <a:rPr lang="en-US" altLang="ko-KR" baseline="-25000" dirty="0" err="1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k</a:t>
                </a:r>
                <a:r>
                  <a:rPr lang="ko-KR" altLang="en-US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가 있다면</a:t>
                </a:r>
                <a:r>
                  <a:rPr lang="en-US" altLang="ko-KR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,</a:t>
                </a:r>
                <a:r>
                  <a:rPr lang="ko-KR" altLang="en-US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 이 두 작업의 순서를 교환하면 모든 작업들의 대기 시간의 총합이 증가하지 않음을 보이면 된다</a:t>
                </a:r>
                <a:r>
                  <a:rPr lang="en-US" altLang="ko-KR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.</a:t>
                </a:r>
              </a:p>
              <a:p>
                <a:pPr marL="0" indent="0" algn="just">
                  <a:buSzPct val="150000"/>
                  <a:buFont typeface="Wingdings" panose="05000000000000000000" pitchFamily="2" charset="2"/>
                  <a:buNone/>
                  <a:defRPr/>
                </a:pPr>
                <a:endParaRPr lang="en-US" altLang="ko-KR" dirty="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한양신명조"/>
                </a:endParaRPr>
              </a:p>
              <a:p>
                <a:pPr marL="0" indent="0" algn="just">
                  <a:buSzPct val="150000"/>
                  <a:buFont typeface="Wingdings" panose="05000000000000000000" pitchFamily="2" charset="2"/>
                  <a:buNone/>
                  <a:defRPr/>
                </a:pPr>
                <a:r>
                  <a:rPr lang="ko-KR" altLang="en-US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작업처리 순서 </a:t>
                </a:r>
                <a:r>
                  <a:rPr lang="en-US" altLang="ko-KR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i</a:t>
                </a:r>
                <a:r>
                  <a:rPr lang="en-US" altLang="ko-KR" baseline="-25000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1</a:t>
                </a:r>
                <a:r>
                  <a:rPr lang="en-US" altLang="ko-KR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, i</a:t>
                </a:r>
                <a:r>
                  <a:rPr lang="en-US" altLang="ko-KR" baseline="-25000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2</a:t>
                </a:r>
                <a:r>
                  <a:rPr lang="en-US" altLang="ko-KR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, …, i</a:t>
                </a:r>
                <a:r>
                  <a:rPr lang="en-US" altLang="ko-KR" baseline="-25000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n</a:t>
                </a:r>
                <a:r>
                  <a:rPr lang="ko-KR" altLang="en-US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의 대기시간 총합을 </a:t>
                </a:r>
                <a:r>
                  <a:rPr lang="en-US" altLang="ko-KR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S</a:t>
                </a:r>
                <a:r>
                  <a:rPr lang="en-US" altLang="ko-KR" baseline="-25000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1</a:t>
                </a:r>
                <a:r>
                  <a:rPr lang="ko-KR" altLang="en-US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이라 하자</a:t>
                </a:r>
                <a:r>
                  <a:rPr lang="en-US" altLang="ko-KR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.</a:t>
                </a:r>
              </a:p>
              <a:p>
                <a:pPr marL="0" indent="0" algn="just">
                  <a:buSzPct val="150000"/>
                  <a:buNone/>
                  <a:defRPr/>
                </a:pPr>
                <a:r>
                  <a:rPr lang="en-US" altLang="ko-KR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S</a:t>
                </a:r>
                <a:r>
                  <a:rPr lang="en-US" altLang="ko-KR" baseline="-25000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1</a:t>
                </a:r>
                <a:r>
                  <a:rPr lang="en-US" altLang="ko-KR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𝑝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𝑝</m:t>
                            </m:r>
                          </m:e>
                        </m:d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𝑖𝑝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)</m:t>
                        </m:r>
                      </m:e>
                    </m:nary>
                  </m:oMath>
                </a14:m>
                <a:r>
                  <a:rPr lang="ko-KR" altLang="en-US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이다</a:t>
                </a:r>
                <a:r>
                  <a:rPr lang="en-US" altLang="ko-KR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.</a:t>
                </a:r>
              </a:p>
              <a:p>
                <a:pPr marL="0" indent="0" algn="just">
                  <a:buSzPct val="150000"/>
                  <a:buFont typeface="Wingdings" panose="05000000000000000000" pitchFamily="2" charset="2"/>
                  <a:buNone/>
                  <a:defRPr/>
                </a:pPr>
                <a:r>
                  <a:rPr lang="ko-KR" altLang="en-US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위의 작업처리 순서에서 </a:t>
                </a:r>
                <a:r>
                  <a:rPr lang="en-US" altLang="ko-KR" dirty="0" err="1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i</a:t>
                </a:r>
                <a:r>
                  <a:rPr lang="en-US" altLang="ko-KR" baseline="-25000" dirty="0" err="1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j</a:t>
                </a:r>
                <a:r>
                  <a:rPr lang="en-US" altLang="ko-KR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, </a:t>
                </a:r>
                <a:r>
                  <a:rPr lang="en-US" altLang="ko-KR" dirty="0" err="1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i</a:t>
                </a:r>
                <a:r>
                  <a:rPr lang="en-US" altLang="ko-KR" baseline="-25000" dirty="0" err="1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k</a:t>
                </a:r>
                <a:r>
                  <a:rPr lang="ko-KR" altLang="en-US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를 바꿀 때</a:t>
                </a:r>
                <a:r>
                  <a:rPr lang="en-US" altLang="ko-KR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, </a:t>
                </a:r>
                <a:r>
                  <a:rPr lang="ko-KR" altLang="en-US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대기시간 총합은 </a:t>
                </a:r>
                <a:r>
                  <a:rPr lang="en-US" altLang="ko-KR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S</a:t>
                </a:r>
                <a:r>
                  <a:rPr lang="en-US" altLang="ko-KR" baseline="-25000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2</a:t>
                </a:r>
                <a:r>
                  <a:rPr lang="ko-KR" altLang="en-US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라 하자</a:t>
                </a:r>
                <a:r>
                  <a:rPr lang="en-US" altLang="ko-KR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.</a:t>
                </a:r>
              </a:p>
              <a:p>
                <a:pPr marL="0" indent="0" algn="just">
                  <a:buSzPct val="150000"/>
                  <a:buFont typeface="Wingdings" panose="05000000000000000000" pitchFamily="2" charset="2"/>
                  <a:buNone/>
                  <a:defRPr/>
                </a:pPr>
                <a:r>
                  <a:rPr lang="en-US" altLang="ko-KR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S</a:t>
                </a:r>
                <a:r>
                  <a:rPr lang="en-US" altLang="ko-KR" baseline="-25000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1</a:t>
                </a:r>
                <a:r>
                  <a:rPr lang="en-US" altLang="ko-KR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 – S</a:t>
                </a:r>
                <a:r>
                  <a:rPr lang="en-US" altLang="ko-KR" baseline="-25000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2</a:t>
                </a:r>
                <a:r>
                  <a:rPr lang="en-US" altLang="ko-KR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 = (n-j)t(</a:t>
                </a:r>
                <a:r>
                  <a:rPr lang="en-US" altLang="ko-KR" dirty="0" err="1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i</a:t>
                </a:r>
                <a:r>
                  <a:rPr lang="en-US" altLang="ko-KR" baseline="-25000" dirty="0" err="1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j</a:t>
                </a:r>
                <a:r>
                  <a:rPr lang="en-US" altLang="ko-KR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) + (n-k)t(</a:t>
                </a:r>
                <a:r>
                  <a:rPr lang="en-US" altLang="ko-KR" dirty="0" err="1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i</a:t>
                </a:r>
                <a:r>
                  <a:rPr lang="en-US" altLang="ko-KR" baseline="-25000" dirty="0" err="1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k</a:t>
                </a:r>
                <a:r>
                  <a:rPr lang="en-US" altLang="ko-KR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) – (n-j)t(</a:t>
                </a:r>
                <a:r>
                  <a:rPr lang="en-US" altLang="ko-KR" dirty="0" err="1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i</a:t>
                </a:r>
                <a:r>
                  <a:rPr lang="en-US" altLang="ko-KR" baseline="-25000" dirty="0" err="1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k</a:t>
                </a:r>
                <a:r>
                  <a:rPr lang="en-US" altLang="ko-KR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) – (n-k)t(</a:t>
                </a:r>
                <a:r>
                  <a:rPr lang="en-US" altLang="ko-KR" dirty="0" err="1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i</a:t>
                </a:r>
                <a:r>
                  <a:rPr lang="en-US" altLang="ko-KR" baseline="-25000" dirty="0" err="1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j</a:t>
                </a:r>
                <a:r>
                  <a:rPr lang="en-US" altLang="ko-KR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)</a:t>
                </a:r>
              </a:p>
              <a:p>
                <a:pPr marL="0" indent="0" algn="just">
                  <a:buSzPct val="150000"/>
                  <a:buFont typeface="Wingdings" panose="05000000000000000000" pitchFamily="2" charset="2"/>
                  <a:buNone/>
                  <a:defRPr/>
                </a:pPr>
                <a:r>
                  <a:rPr lang="en-US" altLang="ko-KR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            = (n-j)(t(</a:t>
                </a:r>
                <a:r>
                  <a:rPr lang="en-US" altLang="ko-KR" dirty="0" err="1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i</a:t>
                </a:r>
                <a:r>
                  <a:rPr lang="en-US" altLang="ko-KR" baseline="-25000" dirty="0" err="1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j</a:t>
                </a:r>
                <a:r>
                  <a:rPr lang="en-US" altLang="ko-KR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) – t(</a:t>
                </a:r>
                <a:r>
                  <a:rPr lang="en-US" altLang="ko-KR" dirty="0" err="1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i</a:t>
                </a:r>
                <a:r>
                  <a:rPr lang="en-US" altLang="ko-KR" baseline="-25000" dirty="0" err="1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k</a:t>
                </a:r>
                <a:r>
                  <a:rPr lang="en-US" altLang="ko-KR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)) + (n-k)(t(</a:t>
                </a:r>
                <a:r>
                  <a:rPr lang="en-US" altLang="ko-KR" dirty="0" err="1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i</a:t>
                </a:r>
                <a:r>
                  <a:rPr lang="en-US" altLang="ko-KR" baseline="-25000" dirty="0" err="1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k</a:t>
                </a:r>
                <a:r>
                  <a:rPr lang="en-US" altLang="ko-KR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)- t(</a:t>
                </a:r>
                <a:r>
                  <a:rPr lang="en-US" altLang="ko-KR" dirty="0" err="1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i</a:t>
                </a:r>
                <a:r>
                  <a:rPr lang="en-US" altLang="ko-KR" baseline="-25000" dirty="0" err="1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j</a:t>
                </a:r>
                <a:r>
                  <a:rPr lang="en-US" altLang="ko-KR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))</a:t>
                </a:r>
              </a:p>
              <a:p>
                <a:pPr marL="0" indent="0" algn="just">
                  <a:buSzPct val="150000"/>
                  <a:buFont typeface="Wingdings" panose="05000000000000000000" pitchFamily="2" charset="2"/>
                  <a:buNone/>
                  <a:defRPr/>
                </a:pPr>
                <a:r>
                  <a:rPr lang="en-US" altLang="ko-KR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            =  (k-j)(t(</a:t>
                </a:r>
                <a:r>
                  <a:rPr lang="en-US" altLang="ko-KR" dirty="0" err="1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i</a:t>
                </a:r>
                <a:r>
                  <a:rPr lang="en-US" altLang="ko-KR" baseline="-25000" dirty="0" err="1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j</a:t>
                </a:r>
                <a:r>
                  <a:rPr lang="en-US" altLang="ko-KR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) – t(</a:t>
                </a:r>
                <a:r>
                  <a:rPr lang="en-US" altLang="ko-KR" dirty="0" err="1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i</a:t>
                </a:r>
                <a:r>
                  <a:rPr lang="en-US" altLang="ko-KR" baseline="-25000" dirty="0" err="1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한양신명조"/>
                  </a:rPr>
                  <a:t>k</a:t>
                </a:r>
                <a:r>
                  <a:rPr lang="en-US" altLang="ko-KR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)) &gt; 0</a:t>
                </a:r>
                <a:endParaRPr lang="en-US" altLang="ko-KR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mc:Choice>
        <mc:Fallback>
          <p:sp>
            <p:nvSpPr>
              <p:cNvPr id="8195" name="Rectangle 3">
                <a:extLst>
                  <a:ext uri="{FF2B5EF4-FFF2-40B4-BE49-F238E27FC236}">
                    <a16:creationId xmlns:a16="http://schemas.microsoft.com/office/drawing/2014/main" id="{F5BC7BDF-0B5C-4BD6-987F-6AA45E672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95536" y="1052513"/>
                <a:ext cx="8280400" cy="5184775"/>
              </a:xfrm>
              <a:blipFill>
                <a:blip r:embed="rId2"/>
                <a:stretch>
                  <a:fillRect l="-1988" t="-3412" r="-1105" b="-152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2" name="Rectangle 4">
            <a:extLst>
              <a:ext uri="{FF2B5EF4-FFF2-40B4-BE49-F238E27FC236}">
                <a16:creationId xmlns:a16="http://schemas.microsoft.com/office/drawing/2014/main" id="{B52BE9B8-E359-4007-9815-8B985BBB8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76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93" name="Rectangle 13">
            <a:extLst>
              <a:ext uri="{FF2B5EF4-FFF2-40B4-BE49-F238E27FC236}">
                <a16:creationId xmlns:a16="http://schemas.microsoft.com/office/drawing/2014/main" id="{58C3E721-F214-430B-B9C9-615775F21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6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94" name="Rectangle 23">
            <a:extLst>
              <a:ext uri="{FF2B5EF4-FFF2-40B4-BE49-F238E27FC236}">
                <a16:creationId xmlns:a16="http://schemas.microsoft.com/office/drawing/2014/main" id="{100ECF11-56BE-4778-A070-72ECBC5E0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47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A0030"/>
              </a:buClr>
              <a:buSzTx/>
              <a:buFont typeface="Times New Roman" panose="02020603050405020304" pitchFamily="18" charset="0"/>
              <a:buNone/>
            </a:pPr>
            <a:endParaRPr lang="ko-KR" altLang="en-US" sz="1800" b="1">
              <a:solidFill>
                <a:srgbClr val="CA00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41450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3710</TotalTime>
  <Words>2135</Words>
  <Application>Microsoft Office PowerPoint</Application>
  <PresentationFormat>화면 슬라이드 쇼(4:3)</PresentationFormat>
  <Paragraphs>376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굴림</vt:lpstr>
      <vt:lpstr>맑은 고딕</vt:lpstr>
      <vt:lpstr>Angsana New</vt:lpstr>
      <vt:lpstr>Arial</vt:lpstr>
      <vt:lpstr>Cambria Math</vt:lpstr>
      <vt:lpstr>Comic Sans MS</vt:lpstr>
      <vt:lpstr>Times New Roman</vt:lpstr>
      <vt:lpstr>Verdana</vt:lpstr>
      <vt:lpstr>Wingdings</vt:lpstr>
      <vt:lpstr>한양신명조</vt:lpstr>
      <vt:lpstr>Default Design</vt:lpstr>
      <vt:lpstr>욕심쟁이방법 (Greedy Method)</vt:lpstr>
      <vt:lpstr>욕심쟁이 방법 개요</vt:lpstr>
      <vt:lpstr>기본적인 알고리즘</vt:lpstr>
      <vt:lpstr>예 1 – 거스름돈 교환 문제</vt:lpstr>
      <vt:lpstr>예 2 – 평균적인 대기 시간을 최소로 하는 작업 스케쥴링</vt:lpstr>
      <vt:lpstr>예 2 – 평균적인 대기 시간을 최소로 하는 작업 스케쥴링</vt:lpstr>
      <vt:lpstr>예 2 – 평균적인 대기 시간을 최소로 하는 작업 스케쥴링</vt:lpstr>
      <vt:lpstr>예 2 – 평균적인 대기 시간을 최소로 하는 작업 스케쥴링</vt:lpstr>
      <vt:lpstr>평균적인 대기 시간을 최소로 하는 작업 스케쥴링</vt:lpstr>
      <vt:lpstr>예 3 - 회의실 배정 문제 (Activity Selection Problem)</vt:lpstr>
      <vt:lpstr>회의실 배정 문제 - 예</vt:lpstr>
      <vt:lpstr>회의실 배정 문제 - 예</vt:lpstr>
      <vt:lpstr>회의실 배정 알고리즘</vt:lpstr>
      <vt:lpstr>회의실 배정 문제 - 예</vt:lpstr>
      <vt:lpstr>회의실 배정 문제 - 예</vt:lpstr>
      <vt:lpstr>회의실 배정 알고리즘의 정확성</vt:lpstr>
      <vt:lpstr>회의실 배정 알고리즘의 정확성</vt:lpstr>
      <vt:lpstr>회의실 배정 알고리즘의 정확성</vt:lpstr>
      <vt:lpstr>예 4 – 배낭 혹은 냅색 문제 (Knapsack Problem) </vt:lpstr>
      <vt:lpstr>배낭 문제</vt:lpstr>
      <vt:lpstr>배낭 문제 알고리즘</vt:lpstr>
      <vt:lpstr>0/1-배낭 문제 (0/1-Knapsack 문제)</vt:lpstr>
    </vt:vector>
  </TitlesOfParts>
  <Company>Department of Computer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Pradondet Nilagupta</dc:creator>
  <cp:lastModifiedBy>HCKIM</cp:lastModifiedBy>
  <cp:revision>327</cp:revision>
  <cp:lastPrinted>2000-06-14T10:30:00Z</cp:lastPrinted>
  <dcterms:created xsi:type="dcterms:W3CDTF">1999-09-28T09:52:25Z</dcterms:created>
  <dcterms:modified xsi:type="dcterms:W3CDTF">2021-11-02T10:27:57Z</dcterms:modified>
</cp:coreProperties>
</file>