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58" r:id="rId3"/>
    <p:sldId id="683" r:id="rId4"/>
    <p:sldId id="659" r:id="rId5"/>
    <p:sldId id="681" r:id="rId6"/>
    <p:sldId id="662" r:id="rId7"/>
    <p:sldId id="685" r:id="rId8"/>
    <p:sldId id="704" r:id="rId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66"/>
    <a:srgbClr val="FFFFCC"/>
    <a:srgbClr val="CCFFFF"/>
    <a:srgbClr val="33CC33"/>
    <a:srgbClr val="E4627B"/>
    <a:srgbClr val="FF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25D83428-6AB6-4D12-8B29-B107CD11AB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6FF731D2-E156-48A4-86C6-6E7F921BE9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B1FB94D4-EFA0-445B-BEC6-D23F0087CD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69312668-7052-46C0-9A25-E926BCF28A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8773D05-E0E6-4634-9CD4-FDDEEDCF6C31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0T04:38:1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1176 0 0,'2'0'416'0'0,"1"2"-392"0"0,-1 1-8 0 0,-4-1 0 0 0,6 1-8 0 0,-4-1 0 0 0,3 1-8 0 0,-1 0 0 0 0,-6 1 8 0 0,3 1-8 0 0,-3-2-24 0 0,4 0 0 0 0,-1 0-32 0 0,-3 1-168 0 0,3-1-864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3C5C2E5-9321-451D-ADB8-CA9B7E391E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49EE60-9C91-4233-AB7B-6A9030048755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70172EF-B575-4C1E-B3F7-BDD4A3E2B1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6065D99-2784-417E-B02C-5A29D99CE3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88D8016-84B0-4BF8-A375-7A2F994BCA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1B040A2-6F73-4E1A-B876-70F5FFC38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CD89F4F-EA8D-4350-A06E-3B940693B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06344B1-EB0D-487E-9946-0004F6A60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51652695-5800-47CA-A9B9-ADD34253358D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86230D8-EF63-4256-8839-CA42F76065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72FCCD3-BFF5-48D2-9D11-B53A137A90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altLang="ko-KR">
                <a:latin typeface="Times New Roman" panose="02020603050405020304" pitchFamily="18" charset="0"/>
                <a:ea typeface="바탕체" panose="02030609000101010101" pitchFamily="17" charset="-127"/>
              </a:rPr>
              <a:t> </a:t>
            </a:r>
            <a:endParaRPr lang="en-US" altLang="ko-KR">
              <a:ea typeface="바탕체" panose="02030609000101010101" pitchFamily="17" charset="-127"/>
            </a:endParaRP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시간분석</a:t>
            </a:r>
            <a:r>
              <a:rPr lang="en-US" altLang="ko-KR">
                <a:ea typeface="바탕체" panose="02030609000101010101" pitchFamily="17" charset="-127"/>
              </a:rPr>
              <a:t>: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1.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최악의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W(n):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   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역순으로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2.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가장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좋은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B(n): O(n)</a:t>
            </a: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3.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평균적인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A(n):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7A86648-BFA5-4CAD-852B-133392F8C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3F383D93-FEE6-4DC2-87EE-CA21022EC51A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6988DF7-161F-4C57-98E3-4AA24449DE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1118FBB-9CF3-4634-8FFC-9F2525381E9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altLang="ko-KR">
                <a:latin typeface="Times New Roman" panose="02020603050405020304" pitchFamily="18" charset="0"/>
                <a:ea typeface="바탕체" panose="02030609000101010101" pitchFamily="17" charset="-127"/>
              </a:rPr>
              <a:t> </a:t>
            </a:r>
            <a:endParaRPr lang="en-US" altLang="ko-KR">
              <a:ea typeface="바탕체" panose="02030609000101010101" pitchFamily="17" charset="-127"/>
            </a:endParaRP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시간분석</a:t>
            </a:r>
            <a:r>
              <a:rPr lang="en-US" altLang="ko-KR">
                <a:ea typeface="바탕체" panose="02030609000101010101" pitchFamily="17" charset="-127"/>
              </a:rPr>
              <a:t>: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1.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최악의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W(n):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   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역순으로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2.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가장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좋은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B(n): O(n)</a:t>
            </a: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3.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평균적인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A(n):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209B45-890E-4F5E-BE01-D6FD513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D547DFD-1BAC-4008-B5EC-CCF22692D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A4E4-B92C-441F-A23D-6067F63C8E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2A42736F-B59B-4550-9290-6E7D88FB3432}" type="datetime4">
              <a:rPr lang="th-TH"/>
              <a:pPr>
                <a:defRPr/>
              </a:pPr>
              <a:t>23 พ.ย.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0217B0-A20B-4186-95D9-0E59D59C9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2D8AE3E-06FA-4AED-9B9B-25450FB8B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6B556C5-EF3B-452E-920D-8C3EC66BC2D8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5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6383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296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9509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26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625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12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66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87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835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9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514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7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25A678FE-CC42-4446-AC64-77931D85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646679F-0D72-4A40-99BC-8E5552D73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417E8B14-9793-4A48-BB7C-31AE487E9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14576A08-EE24-4D22-AF13-A1114206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078ED16F-78E5-4EF7-9AB0-282872CF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6FBB5792-A2C6-48B4-A138-05C6D69D955F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7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A6EA1193-1620-4D43-B938-590386146C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78CAA-ECE5-46CD-9BEE-5A241AD2C8E2}" type="datetime4">
              <a:rPr lang="th-TH" altLang="ko-KR" sz="1400" smtClean="0">
                <a:solidFill>
                  <a:schemeClr val="tx1"/>
                </a:solidFill>
                <a:latin typeface="Angsana New" panose="02020603050405020304" pitchFamily="18" charset="-34"/>
                <a:ea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 พ.ย. 64</a:t>
            </a:fld>
            <a:endParaRPr lang="th-TH" altLang="ko-KR" sz="1400">
              <a:solidFill>
                <a:schemeClr val="tx1"/>
              </a:solidFill>
              <a:latin typeface="Angsana New" panose="02020603050405020304" pitchFamily="18" charset="-34"/>
              <a:ea typeface="Angsana New" panose="02020603050405020304" pitchFamily="18" charset="-34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0C2B5F7-4558-4597-8A02-385E81F7913F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179388" y="1295400"/>
            <a:ext cx="8640762" cy="1752600"/>
          </a:xfrm>
          <a:noFill/>
        </p:spPr>
        <p:txBody>
          <a:bodyPr/>
          <a:lstStyle/>
          <a:p>
            <a:pPr algn="ctr"/>
            <a:r>
              <a:rPr lang="ko-KR" altLang="en-US" sz="4000" b="1">
                <a:ea typeface="굴림" panose="020B0600000101010101" pitchFamily="50" charset="-127"/>
              </a:rPr>
              <a:t>그래프 </a:t>
            </a:r>
            <a:br>
              <a:rPr lang="en-US" altLang="ko-KR" sz="4000" b="1">
                <a:ea typeface="굴림" panose="020B0600000101010101" pitchFamily="50" charset="-127"/>
              </a:rPr>
            </a:br>
            <a:r>
              <a:rPr lang="en-US" altLang="ko-KR" sz="4000" b="1">
                <a:ea typeface="굴림" panose="020B0600000101010101" pitchFamily="50" charset="-127"/>
              </a:rPr>
              <a:t>(Graph)</a:t>
            </a:r>
            <a:endParaRPr lang="th-TH" altLang="ko-KR" sz="4000" b="1"/>
          </a:p>
        </p:txBody>
      </p:sp>
      <p:sp>
        <p:nvSpPr>
          <p:cNvPr id="5124" name="부제목 1">
            <a:extLst>
              <a:ext uri="{FF2B5EF4-FFF2-40B4-BE49-F238E27FC236}">
                <a16:creationId xmlns:a16="http://schemas.microsoft.com/office/drawing/2014/main" id="{7CD4188F-4A98-414E-86E4-B489FBD8D8E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573463"/>
            <a:ext cx="7054850" cy="2735262"/>
          </a:xfrm>
        </p:spPr>
        <p:txBody>
          <a:bodyPr/>
          <a:lstStyle/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endParaRPr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에지에 가중치가 있는</a:t>
            </a:r>
            <a:r>
              <a:rPr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(weighted)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DAG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최장경로</a:t>
            </a:r>
            <a:r>
              <a:rPr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(longest path)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endParaRPr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endParaRPr lang="ko-KR" altLang="en-US" b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99680A7-F397-44B8-9025-43FE849C0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5. </a:t>
            </a:r>
            <a:r>
              <a:rPr lang="ko-KR" altLang="en-US" b="1">
                <a:ea typeface="굴림" panose="020B0600000101010101" pitchFamily="50" charset="-127"/>
              </a:rPr>
              <a:t>위상정렬 </a:t>
            </a:r>
            <a:r>
              <a:rPr lang="en-US" altLang="ko-KR" b="1">
                <a:ea typeface="굴림" panose="020B0600000101010101" pitchFamily="50" charset="-127"/>
              </a:rPr>
              <a:t>(topological sort)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2E02EBF-FF08-498F-A244-7C93B6BD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772400" cy="4191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위상순서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(topological order): DAG G = (V, E)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정점들에 다음과 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번호를 부여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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E(G)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번호가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번호보다 작다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DAG G = (V, E)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위상정렬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(topological sort):  V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정점들을 다음 조건을 만족하면서  일렬로  나열하는 것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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E(G)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앞서 나와야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방향그래프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사이클을 가지고 있으면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없다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B8E605-D52C-45F1-B875-B0EA8E36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eaLnBrk="1" hangingPunct="1"/>
            <a:r>
              <a:rPr lang="ko-KR" altLang="en-US" b="1">
                <a:ea typeface="굴림" panose="020B0600000101010101" pitchFamily="50" charset="-127"/>
              </a:rPr>
              <a:t>종속 태스크 스케줄링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7E2489-E05E-4629-B6A5-7CC093441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772400" cy="2173287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종속 태스크  스케줄링</a:t>
            </a:r>
          </a:p>
          <a:p>
            <a:pPr marL="533400" indent="-533400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n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개의 태스크들과 이들 태스크들 사이의 종속관계가 주어져 있다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: 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두 태스크 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t1, t2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에 대하여 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t2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가 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t1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에 종속된다 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 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t1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이 끝나야만 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t2</a:t>
            </a: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를 시작할 수 있다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 </a:t>
            </a:r>
          </a:p>
          <a:p>
            <a:pPr marL="533400" indent="-533400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en-US" altLang="ko-KR" sz="2000">
              <a:latin typeface="Tahoma" panose="020B0604030504040204" pitchFamily="34" charset="0"/>
              <a:ea typeface="굴림" panose="020B0600000101010101" pitchFamily="50" charset="-127"/>
            </a:endParaRPr>
          </a:p>
          <a:p>
            <a:pPr marL="533400" indent="-533400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ko-KR" altLang="en-US" sz="2000">
                <a:latin typeface="Tahoma" panose="020B0604030504040204" pitchFamily="34" charset="0"/>
                <a:ea typeface="굴림" panose="020B0600000101010101" pitchFamily="50" charset="-127"/>
              </a:rPr>
              <a:t>태스크들의 종속관계를 만족하는 태스크들의 수행 순서를 구하라</a:t>
            </a:r>
            <a:r>
              <a:rPr lang="en-US" altLang="ko-KR" sz="2000">
                <a:latin typeface="Tahoma" panose="020B0604030504040204" pitchFamily="34" charset="0"/>
                <a:ea typeface="굴림" panose="020B0600000101010101" pitchFamily="50" charset="-127"/>
              </a:rPr>
              <a:t>. </a:t>
            </a:r>
            <a:endParaRPr lang="en-US" altLang="ko-KR" sz="2000">
              <a:latin typeface="Tahoma" panose="020B0604030504040204" pitchFamily="34" charset="0"/>
              <a:ea typeface="바탕체" panose="02030609000101010101" pitchFamily="17" charset="-127"/>
            </a:endParaRPr>
          </a:p>
        </p:txBody>
      </p:sp>
      <p:graphicFrame>
        <p:nvGraphicFramePr>
          <p:cNvPr id="116795" name="Group 59">
            <a:extLst>
              <a:ext uri="{FF2B5EF4-FFF2-40B4-BE49-F238E27FC236}">
                <a16:creationId xmlns:a16="http://schemas.microsoft.com/office/drawing/2014/main" id="{8476A315-5A32-48A6-90B1-33A50AC861A8}"/>
              </a:ext>
            </a:extLst>
          </p:cNvPr>
          <p:cNvGraphicFramePr>
            <a:graphicFrameLocks noGrp="1"/>
          </p:cNvGraphicFramePr>
          <p:nvPr/>
        </p:nvGraphicFramePr>
        <p:xfrm>
          <a:off x="2555875" y="3716338"/>
          <a:ext cx="5105400" cy="3048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태스크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태스크 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종속 태스크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옷 고르기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옷 입기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아침식사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5, 6, 7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커피 만들기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토스트 만들기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주스 따르기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샤워하기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잠깨기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3C27833-90B2-4375-8670-6905D8FE3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위상정렬 예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453DCCA-D46D-41AE-853B-F12E55B14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700" y="1484313"/>
            <a:ext cx="7427913" cy="573087"/>
          </a:xfrm>
        </p:spPr>
        <p:txBody>
          <a:bodyPr/>
          <a:lstStyle/>
          <a:p>
            <a:pPr marL="533400" indent="-533400" eaLnBrk="1" hangingPunct="1"/>
            <a:r>
              <a:rPr lang="ko-KR" altLang="en-US" sz="2000">
                <a:ea typeface="굴림" panose="020B0600000101010101" pitchFamily="50" charset="-127"/>
              </a:rPr>
              <a:t>위상정렬의 예</a:t>
            </a:r>
            <a:endParaRPr lang="ko-KR" altLang="en-US" sz="2000"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88094EE-78E1-4CB9-8547-95D3746AB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5065713"/>
            <a:ext cx="4800600" cy="336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600" dirty="0" err="1">
                <a:latin typeface="Tahoma" panose="020B0604030504040204" pitchFamily="34" charset="0"/>
                <a:ea typeface="굴림" panose="020B0600000101010101" pitchFamily="50" charset="-127"/>
              </a:rPr>
              <a:t>위상정렬결과</a:t>
            </a:r>
            <a:r>
              <a:rPr lang="en-US" altLang="ko-KR" sz="1600" dirty="0">
                <a:latin typeface="Tahoma" panose="020B0604030504040204" pitchFamily="34" charset="0"/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latin typeface="Tahoma" panose="020B0604030504040204" pitchFamily="34" charset="0"/>
                <a:ea typeface="바탕체" panose="02030609000101010101" pitchFamily="17" charset="-127"/>
              </a:rPr>
              <a:t>5, 1, 3, 4, 0, 6, 2, 7 </a:t>
            </a:r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6261D394-4720-4E20-811F-FFCD6FC0827A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2017713"/>
            <a:ext cx="5292725" cy="2841625"/>
            <a:chOff x="896" y="1010"/>
            <a:chExt cx="2952" cy="1656"/>
          </a:xfrm>
        </p:grpSpPr>
        <p:sp>
          <p:nvSpPr>
            <p:cNvPr id="8199" name="Oval 6">
              <a:extLst>
                <a:ext uri="{FF2B5EF4-FFF2-40B4-BE49-F238E27FC236}">
                  <a16:creationId xmlns:a16="http://schemas.microsoft.com/office/drawing/2014/main" id="{350DA535-8F37-40AE-8BCA-6D47B9212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8200" name="Oval 7">
              <a:extLst>
                <a:ext uri="{FF2B5EF4-FFF2-40B4-BE49-F238E27FC236}">
                  <a16:creationId xmlns:a16="http://schemas.microsoft.com/office/drawing/2014/main" id="{61D3B79E-1EE1-4A3F-9302-11F2E5FF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165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8201" name="Oval 8">
              <a:extLst>
                <a:ext uri="{FF2B5EF4-FFF2-40B4-BE49-F238E27FC236}">
                  <a16:creationId xmlns:a16="http://schemas.microsoft.com/office/drawing/2014/main" id="{834D2E12-2F91-45E8-A3DC-67F8F4BF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23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8202" name="Oval 9">
              <a:extLst>
                <a:ext uri="{FF2B5EF4-FFF2-40B4-BE49-F238E27FC236}">
                  <a16:creationId xmlns:a16="http://schemas.microsoft.com/office/drawing/2014/main" id="{B34266BD-0A77-4D3B-8265-79227BA1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8203" name="Oval 10">
              <a:extLst>
                <a:ext uri="{FF2B5EF4-FFF2-40B4-BE49-F238E27FC236}">
                  <a16:creationId xmlns:a16="http://schemas.microsoft.com/office/drawing/2014/main" id="{9D370F5A-B8BD-4122-AFB2-9AF4B0ACE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6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8204" name="Oval 11">
              <a:extLst>
                <a:ext uri="{FF2B5EF4-FFF2-40B4-BE49-F238E27FC236}">
                  <a16:creationId xmlns:a16="http://schemas.microsoft.com/office/drawing/2014/main" id="{654CA9FC-3828-4144-ADB4-3FC0B5D4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7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8205" name="Oval 12">
              <a:extLst>
                <a:ext uri="{FF2B5EF4-FFF2-40B4-BE49-F238E27FC236}">
                  <a16:creationId xmlns:a16="http://schemas.microsoft.com/office/drawing/2014/main" id="{9B80BA2C-290B-4AC5-BCC6-63D03022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8206" name="Oval 13">
              <a:extLst>
                <a:ext uri="{FF2B5EF4-FFF2-40B4-BE49-F238E27FC236}">
                  <a16:creationId xmlns:a16="http://schemas.microsoft.com/office/drawing/2014/main" id="{AE3B4E34-350F-410C-A5C5-1D115F28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785EA3AF-D847-46F0-8E32-2105B4EA1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12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5E195F94-A77C-4511-BFCE-46482D91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87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25DF90D1-315C-4C51-A2D8-259A1408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226"/>
              <a:ext cx="36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Line 17">
              <a:extLst>
                <a:ext uri="{FF2B5EF4-FFF2-40B4-BE49-F238E27FC236}">
                  <a16:creationId xmlns:a16="http://schemas.microsoft.com/office/drawing/2014/main" id="{14708AAE-02C2-4569-84FF-03A889E8E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2450"/>
              <a:ext cx="79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1" name="Line 18">
              <a:extLst>
                <a:ext uri="{FF2B5EF4-FFF2-40B4-BE49-F238E27FC236}">
                  <a16:creationId xmlns:a16="http://schemas.microsoft.com/office/drawing/2014/main" id="{3BA63FE8-C1CA-4397-8BE9-8C5A70398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1730"/>
              <a:ext cx="43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2" name="Line 19">
              <a:extLst>
                <a:ext uri="{FF2B5EF4-FFF2-40B4-BE49-F238E27FC236}">
                  <a16:creationId xmlns:a16="http://schemas.microsoft.com/office/drawing/2014/main" id="{AE7906CE-0407-4E99-B726-737024CB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22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3" name="Line 20">
              <a:extLst>
                <a:ext uri="{FF2B5EF4-FFF2-40B4-BE49-F238E27FC236}">
                  <a16:creationId xmlns:a16="http://schemas.microsoft.com/office/drawing/2014/main" id="{88BAFA3C-2D14-4ACB-ADA4-5717156DE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154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Line 21">
              <a:extLst>
                <a:ext uri="{FF2B5EF4-FFF2-40B4-BE49-F238E27FC236}">
                  <a16:creationId xmlns:a16="http://schemas.microsoft.com/office/drawing/2014/main" id="{50A5508D-7A70-4C95-8E58-C6A968970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4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Line 22">
              <a:extLst>
                <a:ext uri="{FF2B5EF4-FFF2-40B4-BE49-F238E27FC236}">
                  <a16:creationId xmlns:a16="http://schemas.microsoft.com/office/drawing/2014/main" id="{EB9694F9-9B9D-413D-82F7-9B6DE36D0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80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Line 23">
              <a:extLst>
                <a:ext uri="{FF2B5EF4-FFF2-40B4-BE49-F238E27FC236}">
                  <a16:creationId xmlns:a16="http://schemas.microsoft.com/office/drawing/2014/main" id="{99ED5ADE-C676-41DD-8D44-222FAD1D6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6" y="1874"/>
              <a:ext cx="288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7" name="Line 24">
              <a:extLst>
                <a:ext uri="{FF2B5EF4-FFF2-40B4-BE49-F238E27FC236}">
                  <a16:creationId xmlns:a16="http://schemas.microsoft.com/office/drawing/2014/main" id="{8EE82401-FDE9-4ABE-9879-55ED9812B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298"/>
              <a:ext cx="14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198" name="Rectangle 25">
            <a:extLst>
              <a:ext uri="{FF2B5EF4-FFF2-40B4-BE49-F238E27FC236}">
                <a16:creationId xmlns:a16="http://schemas.microsoft.com/office/drawing/2014/main" id="{09B2ABC2-0C0A-4BD1-B30A-6AAE663E0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5751513"/>
            <a:ext cx="4800600" cy="336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600" dirty="0" err="1">
                <a:latin typeface="Tahoma" panose="020B0604030504040204" pitchFamily="34" charset="0"/>
                <a:ea typeface="굴림" panose="020B0600000101010101" pitchFamily="50" charset="-127"/>
              </a:rPr>
              <a:t>위상정렬결과는</a:t>
            </a:r>
            <a:r>
              <a:rPr lang="ko-KR" altLang="en-US" sz="1600" dirty="0">
                <a:latin typeface="Tahoma" panose="020B0604030504040204" pitchFamily="34" charset="0"/>
                <a:ea typeface="굴림" panose="020B0600000101010101" pitchFamily="50" charset="-127"/>
              </a:rPr>
              <a:t> 여러 가지가 나올 수 있다</a:t>
            </a:r>
            <a:r>
              <a:rPr lang="en-US" altLang="ko-KR" sz="1600" dirty="0">
                <a:latin typeface="Tahoma" panose="020B0604030504040204" pitchFamily="34" charset="0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Tahoma" panose="020B0604030504040204" pitchFamily="34" charset="0"/>
              <a:ea typeface="바탕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0EE2EE0-ADB2-4F44-BBFB-D80293C0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진입분지수를 이용한 위상정렬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7A501D4-E9A6-4275-A0B8-E628CCE82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908050"/>
            <a:ext cx="7772400" cy="13874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indegree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[v]: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들어오는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진입분지수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indegree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정점의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진입분지수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indegree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정점을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출력하고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나가는 모든 에지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진입분지수를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위 과정을 반복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EADEE53-1B02-45B8-99C4-7F9051E4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2295525"/>
            <a:ext cx="365760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#include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&lt;queue&gt;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namespace std;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….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queue&lt;int&gt; Q;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 each vertex v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v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indegree[v]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계산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if(indegree[v] == 0) 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Q.push(v);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6672982-EB66-432B-90B7-E5191C6C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481263"/>
            <a:ext cx="38862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00025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while(!Q.empty())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v = Q.front();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Q.pop();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output v;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for each vertex w adjacent from v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{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indegree[w]--;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if(indegree[w] == 0)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Q.push(w);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C8EA95F-B57B-478D-92BD-555F3689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9825"/>
            <a:ext cx="4953000" cy="336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들이 출력되지 않으면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cycle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있음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23" name="Group 5">
            <a:extLst>
              <a:ext uri="{FF2B5EF4-FFF2-40B4-BE49-F238E27FC236}">
                <a16:creationId xmlns:a16="http://schemas.microsoft.com/office/drawing/2014/main" id="{4893A38D-7E90-45EC-98AA-BA462FF8DAB4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4264025"/>
            <a:ext cx="3843337" cy="2368550"/>
            <a:chOff x="896" y="1010"/>
            <a:chExt cx="2952" cy="1656"/>
          </a:xfrm>
        </p:grpSpPr>
        <p:sp>
          <p:nvSpPr>
            <p:cNvPr id="9224" name="Oval 6">
              <a:extLst>
                <a:ext uri="{FF2B5EF4-FFF2-40B4-BE49-F238E27FC236}">
                  <a16:creationId xmlns:a16="http://schemas.microsoft.com/office/drawing/2014/main" id="{4D6151C3-A007-408A-AB3E-2B17EB86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9225" name="Oval 7">
              <a:extLst>
                <a:ext uri="{FF2B5EF4-FFF2-40B4-BE49-F238E27FC236}">
                  <a16:creationId xmlns:a16="http://schemas.microsoft.com/office/drawing/2014/main" id="{E890A7EA-E2A9-4500-89DD-0CA0404C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165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9226" name="Oval 8">
              <a:extLst>
                <a:ext uri="{FF2B5EF4-FFF2-40B4-BE49-F238E27FC236}">
                  <a16:creationId xmlns:a16="http://schemas.microsoft.com/office/drawing/2014/main" id="{5F8E5EC3-FC0F-42F2-8A9C-2D0B487B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23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9227" name="Oval 9">
              <a:extLst>
                <a:ext uri="{FF2B5EF4-FFF2-40B4-BE49-F238E27FC236}">
                  <a16:creationId xmlns:a16="http://schemas.microsoft.com/office/drawing/2014/main" id="{C3F82FA4-6B70-4301-A59C-B799E61C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9228" name="Oval 10">
              <a:extLst>
                <a:ext uri="{FF2B5EF4-FFF2-40B4-BE49-F238E27FC236}">
                  <a16:creationId xmlns:a16="http://schemas.microsoft.com/office/drawing/2014/main" id="{025BE28D-FF06-4ADE-8187-1ED42F07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6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9229" name="Oval 11">
              <a:extLst>
                <a:ext uri="{FF2B5EF4-FFF2-40B4-BE49-F238E27FC236}">
                  <a16:creationId xmlns:a16="http://schemas.microsoft.com/office/drawing/2014/main" id="{D5EE586B-FF67-4006-86F8-AE7CAF8D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7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9230" name="Oval 12">
              <a:extLst>
                <a:ext uri="{FF2B5EF4-FFF2-40B4-BE49-F238E27FC236}">
                  <a16:creationId xmlns:a16="http://schemas.microsoft.com/office/drawing/2014/main" id="{92C291DB-B52A-4B06-A46F-5369DB161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9231" name="Oval 13">
              <a:extLst>
                <a:ext uri="{FF2B5EF4-FFF2-40B4-BE49-F238E27FC236}">
                  <a16:creationId xmlns:a16="http://schemas.microsoft.com/office/drawing/2014/main" id="{B87F67A0-42AC-4BEF-B5BF-BAFA0D04D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9232" name="Line 14">
              <a:extLst>
                <a:ext uri="{FF2B5EF4-FFF2-40B4-BE49-F238E27FC236}">
                  <a16:creationId xmlns:a16="http://schemas.microsoft.com/office/drawing/2014/main" id="{AD3D69BD-8ED6-4EF1-9B2B-DF43295DB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12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Line 15">
              <a:extLst>
                <a:ext uri="{FF2B5EF4-FFF2-40B4-BE49-F238E27FC236}">
                  <a16:creationId xmlns:a16="http://schemas.microsoft.com/office/drawing/2014/main" id="{104FB2A7-513C-4DE8-AEDA-5DB217DF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87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Line 16">
              <a:extLst>
                <a:ext uri="{FF2B5EF4-FFF2-40B4-BE49-F238E27FC236}">
                  <a16:creationId xmlns:a16="http://schemas.microsoft.com/office/drawing/2014/main" id="{DC9A2E7D-EFA0-48D7-ADF6-7B481471E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226"/>
              <a:ext cx="36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Line 17">
              <a:extLst>
                <a:ext uri="{FF2B5EF4-FFF2-40B4-BE49-F238E27FC236}">
                  <a16:creationId xmlns:a16="http://schemas.microsoft.com/office/drawing/2014/main" id="{B26DA30E-F928-45C4-8F5A-3D17C34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2450"/>
              <a:ext cx="79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6" name="Line 18">
              <a:extLst>
                <a:ext uri="{FF2B5EF4-FFF2-40B4-BE49-F238E27FC236}">
                  <a16:creationId xmlns:a16="http://schemas.microsoft.com/office/drawing/2014/main" id="{79511E8A-58B2-4E57-A74E-4D81501DA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1730"/>
              <a:ext cx="43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7" name="Line 19">
              <a:extLst>
                <a:ext uri="{FF2B5EF4-FFF2-40B4-BE49-F238E27FC236}">
                  <a16:creationId xmlns:a16="http://schemas.microsoft.com/office/drawing/2014/main" id="{74E553CE-2BB2-4885-B81E-6CA4A9716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22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8" name="Line 20">
              <a:extLst>
                <a:ext uri="{FF2B5EF4-FFF2-40B4-BE49-F238E27FC236}">
                  <a16:creationId xmlns:a16="http://schemas.microsoft.com/office/drawing/2014/main" id="{3DC1952F-7695-46F4-9781-69BE449AD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154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Line 21">
              <a:extLst>
                <a:ext uri="{FF2B5EF4-FFF2-40B4-BE49-F238E27FC236}">
                  <a16:creationId xmlns:a16="http://schemas.microsoft.com/office/drawing/2014/main" id="{F6FEA926-3860-4901-854D-95E9BB8D9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4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0" name="Line 22">
              <a:extLst>
                <a:ext uri="{FF2B5EF4-FFF2-40B4-BE49-F238E27FC236}">
                  <a16:creationId xmlns:a16="http://schemas.microsoft.com/office/drawing/2014/main" id="{1EA036E1-E0BE-430E-94F9-4EEA00D38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80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1" name="Line 23">
              <a:extLst>
                <a:ext uri="{FF2B5EF4-FFF2-40B4-BE49-F238E27FC236}">
                  <a16:creationId xmlns:a16="http://schemas.microsoft.com/office/drawing/2014/main" id="{6E427536-983C-4181-9579-172645A9D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6" y="1874"/>
              <a:ext cx="288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2" name="Line 24">
              <a:extLst>
                <a:ext uri="{FF2B5EF4-FFF2-40B4-BE49-F238E27FC236}">
                  <a16:creationId xmlns:a16="http://schemas.microsoft.com/office/drawing/2014/main" id="{D21B208C-2400-42D7-B7CC-266AB4C69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298"/>
              <a:ext cx="14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8798A186-233B-4CB1-82F4-4693F2179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6550" y="1311275"/>
            <a:ext cx="5334000" cy="431323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ko-KR" sz="1800" b="1">
                <a:ea typeface="굴림" panose="020B0600000101010101" pitchFamily="50" charset="-127"/>
                <a:cs typeface="Arial" panose="020B0604020202020204" pitchFamily="34" charset="0"/>
              </a:rPr>
              <a:t>Depth First </a:t>
            </a:r>
            <a:r>
              <a:rPr lang="ko-KR" altLang="en-US" sz="1800" b="1">
                <a:ea typeface="굴림" panose="020B0600000101010101" pitchFamily="50" charset="-127"/>
                <a:cs typeface="Arial" panose="020B0604020202020204" pitchFamily="34" charset="0"/>
              </a:rPr>
              <a:t>골격을 이용하여</a:t>
            </a:r>
            <a:r>
              <a:rPr lang="en-US" altLang="ko-KR" sz="1800" b="1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b="1">
                <a:ea typeface="굴림" panose="020B0600000101010101" pitchFamily="50" charset="-127"/>
                <a:cs typeface="Arial" panose="020B0604020202020204" pitchFamily="34" charset="0"/>
              </a:rPr>
              <a:t>위상정렬 역순으로 정점을 출력하는 프로그램</a:t>
            </a:r>
            <a:endParaRPr lang="en-US" altLang="ko-KR" sz="18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ko-KR" sz="1800" b="1">
              <a:latin typeface="Times New Roman" panose="02020603050405020304" pitchFamily="18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Algorithm dfs(g, v, visited) // g</a:t>
            </a:r>
            <a:r>
              <a:rPr lang="ko-KR" altLang="en-US" sz="1400" b="1">
                <a:ea typeface="굴림" panose="020B0600000101010101" pitchFamily="50" charset="-127"/>
                <a:cs typeface="Arial" panose="020B0604020202020204" pitchFamily="34" charset="0"/>
              </a:rPr>
              <a:t>는 그래프</a:t>
            </a: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, v</a:t>
            </a:r>
            <a:r>
              <a:rPr lang="ko-KR" altLang="en-US" sz="1400" b="1">
                <a:ea typeface="굴림" panose="020B0600000101010101" pitchFamily="50" charset="-127"/>
                <a:cs typeface="Arial" panose="020B0604020202020204" pitchFamily="34" charset="0"/>
              </a:rPr>
              <a:t>는 출발정점</a:t>
            </a:r>
            <a:endParaRPr lang="en-US" altLang="ko-KR" sz="14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 visited [v] = true // visit v  </a:t>
            </a:r>
            <a:endParaRPr lang="en-US" altLang="ko-KR" sz="1400" b="1">
              <a:ea typeface="바탕체" panose="02030609000101010101" pitchFamily="17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 v</a:t>
            </a:r>
            <a:r>
              <a:rPr lang="ko-KR" altLang="en-US" sz="1400" b="1">
                <a:ea typeface="굴림" panose="020B0600000101010101" pitchFamily="50" charset="-127"/>
                <a:cs typeface="Arial" panose="020B0604020202020204" pitchFamily="34" charset="0"/>
              </a:rPr>
              <a:t>와 인접한 각 정점 </a:t>
            </a: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w</a:t>
            </a:r>
            <a:r>
              <a:rPr lang="ko-KR" altLang="en-US" sz="1400" b="1">
                <a:ea typeface="굴림" panose="020B0600000101010101" pitchFamily="50" charset="-127"/>
                <a:cs typeface="Arial" panose="020B0604020202020204" pitchFamily="34" charset="0"/>
              </a:rPr>
              <a:t>에 대하여</a:t>
            </a:r>
            <a:endParaRPr lang="en-US" altLang="ko-KR" sz="1400" b="1">
              <a:ea typeface="바탕체" panose="02030609000101010101" pitchFamily="17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     if(!visited[w])  // if w is unvisited</a:t>
            </a:r>
            <a:endParaRPr lang="en-US" altLang="ko-KR" sz="1400" b="1">
              <a:ea typeface="바탕체" panose="02030609000101010101" pitchFamily="17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         dfs(g, w, visited)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4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v</a:t>
            </a:r>
            <a:r>
              <a:rPr lang="ko-KR" altLang="en-US" sz="1400" b="1">
                <a:ea typeface="굴림" panose="020B0600000101010101" pitchFamily="50" charset="-127"/>
                <a:cs typeface="Arial" panose="020B0604020202020204" pitchFamily="34" charset="0"/>
              </a:rPr>
              <a:t>를 출력</a:t>
            </a:r>
            <a:endParaRPr lang="en-US" altLang="ko-KR" sz="1400" b="1">
              <a:ea typeface="바탕체" panose="02030609000101010101" pitchFamily="17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4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Algorithm reverseTopologicalSort(g)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for each vertex v in V: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 if visited[v] == false: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      dfs(v)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4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4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400" b="1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05BC26B-445F-4CC5-9B2C-43F49F7F6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깊이우선탐색을 이용한 위상정렬</a:t>
            </a:r>
          </a:p>
        </p:txBody>
      </p:sp>
      <p:sp>
        <p:nvSpPr>
          <p:cNvPr id="10244" name="Text Box 68">
            <a:extLst>
              <a:ext uri="{FF2B5EF4-FFF2-40B4-BE49-F238E27FC236}">
                <a16:creationId xmlns:a16="http://schemas.microsoft.com/office/drawing/2014/main" id="{4CB8650D-B237-455F-8701-D3D0BC70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91200"/>
            <a:ext cx="2514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태스크들과 이들의 종속관계를 나타내는 </a:t>
            </a:r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DAG G</a:t>
            </a:r>
            <a:endParaRPr lang="en-US" altLang="ko-KR">
              <a:solidFill>
                <a:schemeClr val="tx1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64EA761B-BDA9-40D5-B70E-A0AE6F559011}"/>
              </a:ext>
            </a:extLst>
          </p:cNvPr>
          <p:cNvGrpSpPr>
            <a:grpSpLocks/>
          </p:cNvGrpSpPr>
          <p:nvPr/>
        </p:nvGrpSpPr>
        <p:grpSpPr bwMode="auto">
          <a:xfrm>
            <a:off x="4424363" y="3481388"/>
            <a:ext cx="4359275" cy="2593975"/>
            <a:chOff x="896" y="1010"/>
            <a:chExt cx="2952" cy="1656"/>
          </a:xfrm>
        </p:grpSpPr>
        <p:sp>
          <p:nvSpPr>
            <p:cNvPr id="10247" name="Oval 6">
              <a:extLst>
                <a:ext uri="{FF2B5EF4-FFF2-40B4-BE49-F238E27FC236}">
                  <a16:creationId xmlns:a16="http://schemas.microsoft.com/office/drawing/2014/main" id="{24AF2C6A-79D6-4DD6-8E0D-342FC0AA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10248" name="Oval 7">
              <a:extLst>
                <a:ext uri="{FF2B5EF4-FFF2-40B4-BE49-F238E27FC236}">
                  <a16:creationId xmlns:a16="http://schemas.microsoft.com/office/drawing/2014/main" id="{A9D1EFD5-5DDC-4AA2-9454-3D7107126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165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10249" name="Oval 8">
              <a:extLst>
                <a:ext uri="{FF2B5EF4-FFF2-40B4-BE49-F238E27FC236}">
                  <a16:creationId xmlns:a16="http://schemas.microsoft.com/office/drawing/2014/main" id="{10B0AE35-8057-4C53-A965-B73CD579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23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10250" name="Oval 9">
              <a:extLst>
                <a:ext uri="{FF2B5EF4-FFF2-40B4-BE49-F238E27FC236}">
                  <a16:creationId xmlns:a16="http://schemas.microsoft.com/office/drawing/2014/main" id="{4C761B7F-82F8-4B87-8EC3-AEA0BA3E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10251" name="Oval 10">
              <a:extLst>
                <a:ext uri="{FF2B5EF4-FFF2-40B4-BE49-F238E27FC236}">
                  <a16:creationId xmlns:a16="http://schemas.microsoft.com/office/drawing/2014/main" id="{AA4009A8-641F-4171-858D-30911E3E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6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10252" name="Oval 11">
              <a:extLst>
                <a:ext uri="{FF2B5EF4-FFF2-40B4-BE49-F238E27FC236}">
                  <a16:creationId xmlns:a16="http://schemas.microsoft.com/office/drawing/2014/main" id="{782B8FDB-C526-4585-A3F0-909D3043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7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10253" name="Oval 12">
              <a:extLst>
                <a:ext uri="{FF2B5EF4-FFF2-40B4-BE49-F238E27FC236}">
                  <a16:creationId xmlns:a16="http://schemas.microsoft.com/office/drawing/2014/main" id="{051A2EAA-E05C-44C3-9C5A-26BF4802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10254" name="Oval 13">
              <a:extLst>
                <a:ext uri="{FF2B5EF4-FFF2-40B4-BE49-F238E27FC236}">
                  <a16:creationId xmlns:a16="http://schemas.microsoft.com/office/drawing/2014/main" id="{40C723C5-EC1D-434A-8D8B-3B8071C5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10255" name="Line 14">
              <a:extLst>
                <a:ext uri="{FF2B5EF4-FFF2-40B4-BE49-F238E27FC236}">
                  <a16:creationId xmlns:a16="http://schemas.microsoft.com/office/drawing/2014/main" id="{47FC54A7-1358-4C61-ACF9-01F6E651A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12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Line 15">
              <a:extLst>
                <a:ext uri="{FF2B5EF4-FFF2-40B4-BE49-F238E27FC236}">
                  <a16:creationId xmlns:a16="http://schemas.microsoft.com/office/drawing/2014/main" id="{99FF79F1-1099-4B03-973B-AA58EFDC8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87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Line 16">
              <a:extLst>
                <a:ext uri="{FF2B5EF4-FFF2-40B4-BE49-F238E27FC236}">
                  <a16:creationId xmlns:a16="http://schemas.microsoft.com/office/drawing/2014/main" id="{69D1F0EF-5F56-4695-9E7E-2B4EAB91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226"/>
              <a:ext cx="36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17">
              <a:extLst>
                <a:ext uri="{FF2B5EF4-FFF2-40B4-BE49-F238E27FC236}">
                  <a16:creationId xmlns:a16="http://schemas.microsoft.com/office/drawing/2014/main" id="{0D2EB2C8-D139-4521-BEDD-B3E023909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2450"/>
              <a:ext cx="79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18">
              <a:extLst>
                <a:ext uri="{FF2B5EF4-FFF2-40B4-BE49-F238E27FC236}">
                  <a16:creationId xmlns:a16="http://schemas.microsoft.com/office/drawing/2014/main" id="{0ADE72F0-109E-435E-818F-7E352047B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1730"/>
              <a:ext cx="43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19">
              <a:extLst>
                <a:ext uri="{FF2B5EF4-FFF2-40B4-BE49-F238E27FC236}">
                  <a16:creationId xmlns:a16="http://schemas.microsoft.com/office/drawing/2014/main" id="{C71102E5-BEC0-4A3D-AA19-977E100E7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22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Line 20">
              <a:extLst>
                <a:ext uri="{FF2B5EF4-FFF2-40B4-BE49-F238E27FC236}">
                  <a16:creationId xmlns:a16="http://schemas.microsoft.com/office/drawing/2014/main" id="{1CD33EBC-AE02-4AAA-A5DB-1A79946F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154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Line 21">
              <a:extLst>
                <a:ext uri="{FF2B5EF4-FFF2-40B4-BE49-F238E27FC236}">
                  <a16:creationId xmlns:a16="http://schemas.microsoft.com/office/drawing/2014/main" id="{10F929AD-DDDD-4894-B04B-74969C298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4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Line 22">
              <a:extLst>
                <a:ext uri="{FF2B5EF4-FFF2-40B4-BE49-F238E27FC236}">
                  <a16:creationId xmlns:a16="http://schemas.microsoft.com/office/drawing/2014/main" id="{584ADCC3-8EEE-40A6-8A71-B5B5B2B43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80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Line 23">
              <a:extLst>
                <a:ext uri="{FF2B5EF4-FFF2-40B4-BE49-F238E27FC236}">
                  <a16:creationId xmlns:a16="http://schemas.microsoft.com/office/drawing/2014/main" id="{935AD36F-0049-4154-8F87-F4B9E379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6" y="1874"/>
              <a:ext cx="288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Line 24">
              <a:extLst>
                <a:ext uri="{FF2B5EF4-FFF2-40B4-BE49-F238E27FC236}">
                  <a16:creationId xmlns:a16="http://schemas.microsoft.com/office/drawing/2014/main" id="{1AC3A5C4-C095-4BD8-9CD3-5F4E3F1F4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298"/>
              <a:ext cx="14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F93F076-1931-4AE3-81FB-E5CB38713273}"/>
                  </a:ext>
                </a:extLst>
              </p14:cNvPr>
              <p14:cNvContentPartPr/>
              <p14:nvPr/>
            </p14:nvContentPartPr>
            <p14:xfrm>
              <a:off x="8292456" y="3755736"/>
              <a:ext cx="5760" cy="1584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F93F076-1931-4AE3-81FB-E5CB38713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3456" y="3746736"/>
                <a:ext cx="23400" cy="3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1CB1F48-39DD-4214-ABDE-683A69293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5400"/>
            <a:ext cx="77930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6. Weighted DAG</a:t>
            </a:r>
            <a:r>
              <a:rPr lang="ko-KR" altLang="en-US" sz="3200" b="1">
                <a:ea typeface="굴림" panose="020B0600000101010101" pitchFamily="50" charset="-127"/>
              </a:rPr>
              <a:t>에서 최장경로 문제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C9F485E-A741-4015-893D-FBA9F422C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5113337"/>
          </a:xfrm>
        </p:spPr>
        <p:txBody>
          <a:bodyPr/>
          <a:lstStyle/>
          <a:p>
            <a:pPr algn="just" eaLnBrk="1" hangingPunct="1">
              <a:defRPr/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에지에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가중치가 있는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DAG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에서 두 정점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대하여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까지의 최장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가장 길이가 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경로를 구하는 문제</a:t>
            </a:r>
          </a:p>
          <a:p>
            <a:pPr algn="just" eaLnBrk="1" hangingPunct="1"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weighted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그래프에서 정점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vertex 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까지의 최장경로를 찾는 것은 매우 어려운 문제이다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 eaLnBrk="1" hangingPunct="1"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DAG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vertex s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vertex 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까지의 최장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가장 길이가 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경로를 찾는 것은 쉬운 문제이다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동적계획법을 이용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L[u] : u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로부터 부터 정점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 가는 최장경로의 길이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Out(u) = { v | (u, v)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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E } // u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로부터 인접한 정점들의 집합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L[u] = max { L[v] + weight(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u,v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}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v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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Out(u)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L[]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 err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동적계획법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구한다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 L[t] = 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Symbol"/>
              </a:rPr>
              <a:t>로 초기화 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   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Symbol"/>
              </a:rPr>
              <a:t>나머지 정점들의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L[]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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Symbol"/>
              </a:rPr>
              <a:t>로 초기화 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.)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Symbol"/>
              </a:rPr>
              <a:t>   깊이우선탐색을 이용하여 구한다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   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Symbol"/>
              </a:rPr>
              <a:t>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Symbol"/>
              </a:rPr>
              <a:t>: s = 5, t = 7 </a:t>
            </a:r>
          </a:p>
        </p:txBody>
      </p:sp>
      <p:grpSp>
        <p:nvGrpSpPr>
          <p:cNvPr id="11268" name="Group 5">
            <a:extLst>
              <a:ext uri="{FF2B5EF4-FFF2-40B4-BE49-F238E27FC236}">
                <a16:creationId xmlns:a16="http://schemas.microsoft.com/office/drawing/2014/main" id="{06AF4BF9-3D52-40CE-BD60-0626F559CBDA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286250"/>
            <a:ext cx="4518025" cy="2328863"/>
            <a:chOff x="896" y="1010"/>
            <a:chExt cx="2952" cy="1656"/>
          </a:xfrm>
        </p:grpSpPr>
        <p:sp>
          <p:nvSpPr>
            <p:cNvPr id="11280" name="Oval 6">
              <a:extLst>
                <a:ext uri="{FF2B5EF4-FFF2-40B4-BE49-F238E27FC236}">
                  <a16:creationId xmlns:a16="http://schemas.microsoft.com/office/drawing/2014/main" id="{79E83F23-2C1D-4AC9-98BB-AF15D83DA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11281" name="Oval 7">
              <a:extLst>
                <a:ext uri="{FF2B5EF4-FFF2-40B4-BE49-F238E27FC236}">
                  <a16:creationId xmlns:a16="http://schemas.microsoft.com/office/drawing/2014/main" id="{449A735F-8E9C-4A8D-A4E6-C32412EE7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165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11282" name="Oval 8">
              <a:extLst>
                <a:ext uri="{FF2B5EF4-FFF2-40B4-BE49-F238E27FC236}">
                  <a16:creationId xmlns:a16="http://schemas.microsoft.com/office/drawing/2014/main" id="{457DAE45-C260-4903-A19B-C5FB0815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23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11283" name="Oval 9">
              <a:extLst>
                <a:ext uri="{FF2B5EF4-FFF2-40B4-BE49-F238E27FC236}">
                  <a16:creationId xmlns:a16="http://schemas.microsoft.com/office/drawing/2014/main" id="{58C82A7B-21E2-4907-8623-0D5963C7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11284" name="Oval 10">
              <a:extLst>
                <a:ext uri="{FF2B5EF4-FFF2-40B4-BE49-F238E27FC236}">
                  <a16:creationId xmlns:a16="http://schemas.microsoft.com/office/drawing/2014/main" id="{5DB966C0-1979-41BB-98F0-D71BC22B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6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11285" name="Oval 11">
              <a:extLst>
                <a:ext uri="{FF2B5EF4-FFF2-40B4-BE49-F238E27FC236}">
                  <a16:creationId xmlns:a16="http://schemas.microsoft.com/office/drawing/2014/main" id="{252D62DC-90AC-46E5-94C3-0E5F2FA5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7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11286" name="Oval 12">
              <a:extLst>
                <a:ext uri="{FF2B5EF4-FFF2-40B4-BE49-F238E27FC236}">
                  <a16:creationId xmlns:a16="http://schemas.microsoft.com/office/drawing/2014/main" id="{3722E265-1E72-4BBB-8813-4F770596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586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11287" name="Oval 13">
              <a:extLst>
                <a:ext uri="{FF2B5EF4-FFF2-40B4-BE49-F238E27FC236}">
                  <a16:creationId xmlns:a16="http://schemas.microsoft.com/office/drawing/2014/main" id="{A21B95AA-A337-435A-8081-7BB885AC0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01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4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11288" name="Line 14">
              <a:extLst>
                <a:ext uri="{FF2B5EF4-FFF2-40B4-BE49-F238E27FC236}">
                  <a16:creationId xmlns:a16="http://schemas.microsoft.com/office/drawing/2014/main" id="{A92E89D0-C303-4C3F-B7EA-6F083984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12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Line 15">
              <a:extLst>
                <a:ext uri="{FF2B5EF4-FFF2-40B4-BE49-F238E27FC236}">
                  <a16:creationId xmlns:a16="http://schemas.microsoft.com/office/drawing/2014/main" id="{B15CE868-A847-40E5-8A2E-77A5838AC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87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Line 16">
              <a:extLst>
                <a:ext uri="{FF2B5EF4-FFF2-40B4-BE49-F238E27FC236}">
                  <a16:creationId xmlns:a16="http://schemas.microsoft.com/office/drawing/2014/main" id="{B01A66BF-BA0A-4657-9B04-022A66C32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226"/>
              <a:ext cx="36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Line 17">
              <a:extLst>
                <a:ext uri="{FF2B5EF4-FFF2-40B4-BE49-F238E27FC236}">
                  <a16:creationId xmlns:a16="http://schemas.microsoft.com/office/drawing/2014/main" id="{3455B2B9-44BD-4AF8-A60A-85B28CE68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2450"/>
              <a:ext cx="79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2" name="Line 18">
              <a:extLst>
                <a:ext uri="{FF2B5EF4-FFF2-40B4-BE49-F238E27FC236}">
                  <a16:creationId xmlns:a16="http://schemas.microsoft.com/office/drawing/2014/main" id="{9D332037-5546-499B-B506-584EB380F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1730"/>
              <a:ext cx="43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3" name="Line 19">
              <a:extLst>
                <a:ext uri="{FF2B5EF4-FFF2-40B4-BE49-F238E27FC236}">
                  <a16:creationId xmlns:a16="http://schemas.microsoft.com/office/drawing/2014/main" id="{7814FE38-C822-42F4-9EA9-7B4CD8270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22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Line 20">
              <a:extLst>
                <a:ext uri="{FF2B5EF4-FFF2-40B4-BE49-F238E27FC236}">
                  <a16:creationId xmlns:a16="http://schemas.microsoft.com/office/drawing/2014/main" id="{BC2442AB-7542-4EB7-BD17-24400C461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154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5" name="Line 21">
              <a:extLst>
                <a:ext uri="{FF2B5EF4-FFF2-40B4-BE49-F238E27FC236}">
                  <a16:creationId xmlns:a16="http://schemas.microsoft.com/office/drawing/2014/main" id="{CC3AF2F2-37B3-4BD5-847C-25A59272D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4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6" name="Line 22">
              <a:extLst>
                <a:ext uri="{FF2B5EF4-FFF2-40B4-BE49-F238E27FC236}">
                  <a16:creationId xmlns:a16="http://schemas.microsoft.com/office/drawing/2014/main" id="{DD02DBE0-C989-4241-9D7C-477AF388F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80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7" name="Line 23">
              <a:extLst>
                <a:ext uri="{FF2B5EF4-FFF2-40B4-BE49-F238E27FC236}">
                  <a16:creationId xmlns:a16="http://schemas.microsoft.com/office/drawing/2014/main" id="{0158696E-9F52-4BC3-B1B9-4A4451B92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6" y="1874"/>
              <a:ext cx="288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Line 24">
              <a:extLst>
                <a:ext uri="{FF2B5EF4-FFF2-40B4-BE49-F238E27FC236}">
                  <a16:creationId xmlns:a16="http://schemas.microsoft.com/office/drawing/2014/main" id="{B2DE574B-2862-4B84-AD26-43212EF81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1298"/>
              <a:ext cx="14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69" name="Rectangle 98">
            <a:extLst>
              <a:ext uri="{FF2B5EF4-FFF2-40B4-BE49-F238E27FC236}">
                <a16:creationId xmlns:a16="http://schemas.microsoft.com/office/drawing/2014/main" id="{ED3B2FDE-3112-43D4-9C7A-1510E6C0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46688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11270" name="Rectangle 98">
            <a:extLst>
              <a:ext uri="{FF2B5EF4-FFF2-40B4-BE49-F238E27FC236}">
                <a16:creationId xmlns:a16="http://schemas.microsoft.com/office/drawing/2014/main" id="{AED6A16D-0A38-47C0-9882-DF52FBCB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41481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9</a:t>
            </a:r>
          </a:p>
        </p:txBody>
      </p:sp>
      <p:sp>
        <p:nvSpPr>
          <p:cNvPr id="11271" name="Rectangle 98">
            <a:extLst>
              <a:ext uri="{FF2B5EF4-FFF2-40B4-BE49-F238E27FC236}">
                <a16:creationId xmlns:a16="http://schemas.microsoft.com/office/drawing/2014/main" id="{4E318999-1FFD-4777-84B9-8A42B0B4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5768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11272" name="Rectangle 98">
            <a:extLst>
              <a:ext uri="{FF2B5EF4-FFF2-40B4-BE49-F238E27FC236}">
                <a16:creationId xmlns:a16="http://schemas.microsoft.com/office/drawing/2014/main" id="{3C90B08D-A243-420D-B4E0-F6744368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6057900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11273" name="Rectangle 98">
            <a:extLst>
              <a:ext uri="{FF2B5EF4-FFF2-40B4-BE49-F238E27FC236}">
                <a16:creationId xmlns:a16="http://schemas.microsoft.com/office/drawing/2014/main" id="{ECBB01F1-D265-4F23-91AC-AA323D56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8387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11274" name="Rectangle 98">
            <a:extLst>
              <a:ext uri="{FF2B5EF4-FFF2-40B4-BE49-F238E27FC236}">
                <a16:creationId xmlns:a16="http://schemas.microsoft.com/office/drawing/2014/main" id="{83B18B73-D3D9-41ED-A531-FDF5C985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49911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9</a:t>
            </a:r>
          </a:p>
        </p:txBody>
      </p:sp>
      <p:sp>
        <p:nvSpPr>
          <p:cNvPr id="11275" name="Rectangle 98">
            <a:extLst>
              <a:ext uri="{FF2B5EF4-FFF2-40B4-BE49-F238E27FC236}">
                <a16:creationId xmlns:a16="http://schemas.microsoft.com/office/drawing/2014/main" id="{A8E48093-7E2F-4668-B079-035593DD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573722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11276" name="Rectangle 98">
            <a:extLst>
              <a:ext uri="{FF2B5EF4-FFF2-40B4-BE49-F238E27FC236}">
                <a16:creationId xmlns:a16="http://schemas.microsoft.com/office/drawing/2014/main" id="{2E9C9014-BEAA-4DA8-94FE-30B8463B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5834063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11277" name="Rectangle 98">
            <a:extLst>
              <a:ext uri="{FF2B5EF4-FFF2-40B4-BE49-F238E27FC236}">
                <a16:creationId xmlns:a16="http://schemas.microsoft.com/office/drawing/2014/main" id="{C9DD0F50-733E-42F7-8D3B-5803FBAC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56927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11278" name="Rectangle 98">
            <a:extLst>
              <a:ext uri="{FF2B5EF4-FFF2-40B4-BE49-F238E27FC236}">
                <a16:creationId xmlns:a16="http://schemas.microsoft.com/office/drawing/2014/main" id="{B7E68EFD-FD90-4CCD-87D9-14DF7855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482282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11279" name="Rectangle 98">
            <a:extLst>
              <a:ext uri="{FF2B5EF4-FFF2-40B4-BE49-F238E27FC236}">
                <a16:creationId xmlns:a16="http://schemas.microsoft.com/office/drawing/2014/main" id="{9CA39277-47F3-41BA-B90C-AAE272BF1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5" y="4960938"/>
            <a:ext cx="273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65E1547-AD38-4F8B-B525-96056571C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5400"/>
            <a:ext cx="77930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Weighted DAG</a:t>
            </a:r>
            <a:r>
              <a:rPr lang="ko-KR" altLang="en-US" sz="3200" b="1">
                <a:ea typeface="굴림" panose="020B0600000101010101" pitchFamily="50" charset="-127"/>
              </a:rPr>
              <a:t>에서 최장경로 문제</a:t>
            </a:r>
          </a:p>
        </p:txBody>
      </p:sp>
      <p:grpSp>
        <p:nvGrpSpPr>
          <p:cNvPr id="13315" name="그룹 2">
            <a:extLst>
              <a:ext uri="{FF2B5EF4-FFF2-40B4-BE49-F238E27FC236}">
                <a16:creationId xmlns:a16="http://schemas.microsoft.com/office/drawing/2014/main" id="{C8668E0E-1A4C-4ED7-9D4F-BE9A0BF96E6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0"/>
            <a:ext cx="4518025" cy="2466975"/>
            <a:chOff x="4289425" y="4148138"/>
            <a:chExt cx="4518025" cy="2466975"/>
          </a:xfrm>
        </p:grpSpPr>
        <p:grpSp>
          <p:nvGrpSpPr>
            <p:cNvPr id="13319" name="Group 5">
              <a:extLst>
                <a:ext uri="{FF2B5EF4-FFF2-40B4-BE49-F238E27FC236}">
                  <a16:creationId xmlns:a16="http://schemas.microsoft.com/office/drawing/2014/main" id="{217B2261-0D10-43F2-8E2C-65B02DAC3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425" y="4286250"/>
              <a:ext cx="4518025" cy="2328863"/>
              <a:chOff x="896" y="1010"/>
              <a:chExt cx="2952" cy="1656"/>
            </a:xfrm>
          </p:grpSpPr>
          <p:sp>
            <p:nvSpPr>
              <p:cNvPr id="13331" name="Oval 6">
                <a:extLst>
                  <a:ext uri="{FF2B5EF4-FFF2-40B4-BE49-F238E27FC236}">
                    <a16:creationId xmlns:a16="http://schemas.microsoft.com/office/drawing/2014/main" id="{DEEE1263-192B-4155-B8F8-EFDCECDA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101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13332" name="Oval 7">
                <a:extLst>
                  <a:ext uri="{FF2B5EF4-FFF2-40B4-BE49-F238E27FC236}">
                    <a16:creationId xmlns:a16="http://schemas.microsoft.com/office/drawing/2014/main" id="{335C1B2A-553A-446E-84D9-0F02BF90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658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13333" name="Oval 8">
                <a:extLst>
                  <a:ext uri="{FF2B5EF4-FFF2-40B4-BE49-F238E27FC236}">
                    <a16:creationId xmlns:a16="http://schemas.microsoft.com/office/drawing/2014/main" id="{AC11AF8E-7B55-45FD-AE52-9853E3A5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234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13334" name="Oval 9">
                <a:extLst>
                  <a:ext uri="{FF2B5EF4-FFF2-40B4-BE49-F238E27FC236}">
                    <a16:creationId xmlns:a16="http://schemas.microsoft.com/office/drawing/2014/main" id="{C0C76D3F-0C54-4011-A3AD-F376D9F81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158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13335" name="Oval 10">
                <a:extLst>
                  <a:ext uri="{FF2B5EF4-FFF2-40B4-BE49-F238E27FC236}">
                    <a16:creationId xmlns:a16="http://schemas.microsoft.com/office/drawing/2014/main" id="{FCE3C66F-B472-49F4-9181-06B74BE30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16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13336" name="Oval 11">
                <a:extLst>
                  <a:ext uri="{FF2B5EF4-FFF2-40B4-BE49-F238E27FC236}">
                    <a16:creationId xmlns:a16="http://schemas.microsoft.com/office/drawing/2014/main" id="{8C33D1DD-24B1-437C-8DEC-2A13E6433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378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13337" name="Oval 12">
                <a:extLst>
                  <a:ext uri="{FF2B5EF4-FFF2-40B4-BE49-F238E27FC236}">
                    <a16:creationId xmlns:a16="http://schemas.microsoft.com/office/drawing/2014/main" id="{A99E330E-5416-4526-87ED-28BA2865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158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13338" name="Oval 13">
                <a:extLst>
                  <a:ext uri="{FF2B5EF4-FFF2-40B4-BE49-F238E27FC236}">
                    <a16:creationId xmlns:a16="http://schemas.microsoft.com/office/drawing/2014/main" id="{E54665B5-FDB1-4288-83E4-BAC7B8F4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01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4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13339" name="Line 14">
                <a:extLst>
                  <a:ext uri="{FF2B5EF4-FFF2-40B4-BE49-F238E27FC236}">
                    <a16:creationId xmlns:a16="http://schemas.microsoft.com/office/drawing/2014/main" id="{00D132ED-5458-4E67-ABB8-499396B7E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2" y="1226"/>
                <a:ext cx="3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0" name="Line 15">
                <a:extLst>
                  <a:ext uri="{FF2B5EF4-FFF2-40B4-BE49-F238E27FC236}">
                    <a16:creationId xmlns:a16="http://schemas.microsoft.com/office/drawing/2014/main" id="{58FEACF2-0B61-4252-9363-80B18689F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" y="1874"/>
                <a:ext cx="3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1" name="Line 16">
                <a:extLst>
                  <a:ext uri="{FF2B5EF4-FFF2-40B4-BE49-F238E27FC236}">
                    <a16:creationId xmlns:a16="http://schemas.microsoft.com/office/drawing/2014/main" id="{34496B16-0FF2-4D58-904E-547B1E8EE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0" y="1226"/>
                <a:ext cx="36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2" name="Line 17">
                <a:extLst>
                  <a:ext uri="{FF2B5EF4-FFF2-40B4-BE49-F238E27FC236}">
                    <a16:creationId xmlns:a16="http://schemas.microsoft.com/office/drawing/2014/main" id="{DADC8724-5CA1-4C89-8310-0DB764EDA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8" y="2450"/>
                <a:ext cx="792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3" name="Line 18">
                <a:extLst>
                  <a:ext uri="{FF2B5EF4-FFF2-40B4-BE49-F238E27FC236}">
                    <a16:creationId xmlns:a16="http://schemas.microsoft.com/office/drawing/2014/main" id="{66AE2CB9-A714-4959-9E83-93EDE7A2A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8" y="1730"/>
                <a:ext cx="432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4" name="Line 19">
                <a:extLst>
                  <a:ext uri="{FF2B5EF4-FFF2-40B4-BE49-F238E27FC236}">
                    <a16:creationId xmlns:a16="http://schemas.microsoft.com/office/drawing/2014/main" id="{58E20DCE-4359-413F-A6A2-15C240C7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6" y="1226"/>
                <a:ext cx="21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5" name="Line 20">
                <a:extLst>
                  <a:ext uri="{FF2B5EF4-FFF2-40B4-BE49-F238E27FC236}">
                    <a16:creationId xmlns:a16="http://schemas.microsoft.com/office/drawing/2014/main" id="{949496D7-B3B9-492F-87C7-F004B24CB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0" y="1154"/>
                <a:ext cx="15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6" name="Line 21">
                <a:extLst>
                  <a:ext uri="{FF2B5EF4-FFF2-40B4-BE49-F238E27FC236}">
                    <a16:creationId xmlns:a16="http://schemas.microsoft.com/office/drawing/2014/main" id="{99FCFCE7-ED32-4413-BD8C-BDAD6C0E1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1946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7" name="Line 22">
                <a:extLst>
                  <a:ext uri="{FF2B5EF4-FFF2-40B4-BE49-F238E27FC236}">
                    <a16:creationId xmlns:a16="http://schemas.microsoft.com/office/drawing/2014/main" id="{FCCB0A78-1AD4-44EB-9C15-229170A5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1802"/>
                <a:ext cx="50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8" name="Line 23">
                <a:extLst>
                  <a:ext uri="{FF2B5EF4-FFF2-40B4-BE49-F238E27FC236}">
                    <a16:creationId xmlns:a16="http://schemas.microsoft.com/office/drawing/2014/main" id="{72A02F7D-29E0-4FA0-AE71-94020C94E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6" y="1874"/>
                <a:ext cx="288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49" name="Line 24">
                <a:extLst>
                  <a:ext uri="{FF2B5EF4-FFF2-40B4-BE49-F238E27FC236}">
                    <a16:creationId xmlns:a16="http://schemas.microsoft.com/office/drawing/2014/main" id="{6D771052-493A-4426-A082-6750C3D95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1298"/>
                <a:ext cx="144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320" name="Rectangle 98">
              <a:extLst>
                <a:ext uri="{FF2B5EF4-FFF2-40B4-BE49-F238E27FC236}">
                  <a16:creationId xmlns:a16="http://schemas.microsoft.com/office/drawing/2014/main" id="{ACB845CD-7908-42C8-A605-298DDDD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388" y="4668838"/>
              <a:ext cx="27146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13321" name="Rectangle 98">
              <a:extLst>
                <a:ext uri="{FF2B5EF4-FFF2-40B4-BE49-F238E27FC236}">
                  <a16:creationId xmlns:a16="http://schemas.microsoft.com/office/drawing/2014/main" id="{2E7024FD-E68C-49D5-A9C9-2FDBE147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638" y="4148138"/>
              <a:ext cx="27146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9</a:t>
              </a:r>
            </a:p>
          </p:txBody>
        </p:sp>
        <p:sp>
          <p:nvSpPr>
            <p:cNvPr id="13322" name="Rectangle 98">
              <a:extLst>
                <a:ext uri="{FF2B5EF4-FFF2-40B4-BE49-F238E27FC236}">
                  <a16:creationId xmlns:a16="http://schemas.microsoft.com/office/drawing/2014/main" id="{744F948F-DB41-4A87-B7AE-DBB56A06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388" y="5768975"/>
              <a:ext cx="27146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7</a:t>
              </a:r>
            </a:p>
          </p:txBody>
        </p:sp>
        <p:sp>
          <p:nvSpPr>
            <p:cNvPr id="13323" name="Rectangle 98">
              <a:extLst>
                <a:ext uri="{FF2B5EF4-FFF2-40B4-BE49-F238E27FC236}">
                  <a16:creationId xmlns:a16="http://schemas.microsoft.com/office/drawing/2014/main" id="{959368AE-CD75-4848-AB03-56FC88BF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6057900"/>
              <a:ext cx="27146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8</a:t>
              </a:r>
            </a:p>
          </p:txBody>
        </p:sp>
        <p:sp>
          <p:nvSpPr>
            <p:cNvPr id="13324" name="Rectangle 98">
              <a:extLst>
                <a:ext uri="{FF2B5EF4-FFF2-40B4-BE49-F238E27FC236}">
                  <a16:creationId xmlns:a16="http://schemas.microsoft.com/office/drawing/2014/main" id="{2F2AFF41-5B33-45C8-8E9E-27B9396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25" y="4838700"/>
              <a:ext cx="2714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7</a:t>
              </a:r>
            </a:p>
          </p:txBody>
        </p:sp>
        <p:sp>
          <p:nvSpPr>
            <p:cNvPr id="13325" name="Rectangle 98">
              <a:extLst>
                <a:ext uri="{FF2B5EF4-FFF2-40B4-BE49-F238E27FC236}">
                  <a16:creationId xmlns:a16="http://schemas.microsoft.com/office/drawing/2014/main" id="{98CC01CD-6175-4736-85FC-ED3CFCC8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275" y="4991100"/>
              <a:ext cx="2714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9</a:t>
              </a:r>
            </a:p>
          </p:txBody>
        </p:sp>
        <p:sp>
          <p:nvSpPr>
            <p:cNvPr id="13326" name="Rectangle 98">
              <a:extLst>
                <a:ext uri="{FF2B5EF4-FFF2-40B4-BE49-F238E27FC236}">
                  <a16:creationId xmlns:a16="http://schemas.microsoft.com/office/drawing/2014/main" id="{61B71B21-14CA-40B0-8EBA-FA9C7A220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338" y="5737225"/>
              <a:ext cx="27146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7</a:t>
              </a:r>
            </a:p>
          </p:txBody>
        </p:sp>
        <p:sp>
          <p:nvSpPr>
            <p:cNvPr id="13327" name="Rectangle 98">
              <a:extLst>
                <a:ext uri="{FF2B5EF4-FFF2-40B4-BE49-F238E27FC236}">
                  <a16:creationId xmlns:a16="http://schemas.microsoft.com/office/drawing/2014/main" id="{13B14408-58A7-47DB-B57A-39FD4A92C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0" y="5834063"/>
              <a:ext cx="27146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13328" name="Rectangle 98">
              <a:extLst>
                <a:ext uri="{FF2B5EF4-FFF2-40B4-BE49-F238E27FC236}">
                  <a16:creationId xmlns:a16="http://schemas.microsoft.com/office/drawing/2014/main" id="{596CF234-C4A0-4564-B004-D262D5738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0025" y="5692775"/>
              <a:ext cx="27146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13329" name="Rectangle 98">
              <a:extLst>
                <a:ext uri="{FF2B5EF4-FFF2-40B4-BE49-F238E27FC236}">
                  <a16:creationId xmlns:a16="http://schemas.microsoft.com/office/drawing/2014/main" id="{25FA26AB-0772-46D2-8A1D-C4CE5C69B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288" y="4822825"/>
              <a:ext cx="27146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13330" name="Rectangle 98">
              <a:extLst>
                <a:ext uri="{FF2B5EF4-FFF2-40B4-BE49-F238E27FC236}">
                  <a16:creationId xmlns:a16="http://schemas.microsoft.com/office/drawing/2014/main" id="{9D3CB3E5-81E4-4C0B-A6B9-7D0481ED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725" y="4960938"/>
              <a:ext cx="27305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</p:grpSp>
      <p:sp>
        <p:nvSpPr>
          <p:cNvPr id="13316" name="TextBox 35">
            <a:extLst>
              <a:ext uri="{FF2B5EF4-FFF2-40B4-BE49-F238E27FC236}">
                <a16:creationId xmlns:a16="http://schemas.microsoft.com/office/drawing/2014/main" id="{F3E0CB33-018B-4152-8805-C0053C0E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03275"/>
            <a:ext cx="7329488" cy="58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int maximum(int a, int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if (a &gt;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return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return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void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findLongestPath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(Node**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adjList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, int n,  int v, int 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          vector&lt;bool&gt; &amp;visited,  vector&lt;int&gt; &amp;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visited[v] = true; // v</a:t>
            </a:r>
            <a:r>
              <a:rPr kumimoji="0" lang="ko-KR" altLang="en-US" sz="1200" dirty="0">
                <a:latin typeface="Verdana" panose="020B0604030504040204" pitchFamily="34" charset="0"/>
                <a:ea typeface="굴림" panose="020B0600000101010101" pitchFamily="50" charset="-127"/>
              </a:rPr>
              <a:t>를 방문하였다고 표시함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latin typeface="Verdana" panose="020B0604030504040204" pitchFamily="34" charset="0"/>
                <a:ea typeface="굴림" panose="020B0600000101010101" pitchFamily="50" charset="-127"/>
              </a:rPr>
              <a:t>     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if (v == t){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[v]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//      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cout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&lt;&lt; v &lt;&lt; " 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 return;  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Node*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=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adjList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[v];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while (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!= NULL){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int w =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-&gt;vertex;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if (not visited[w]){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 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findLongestPath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(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adjList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, n, w, t, visited,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 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[v] = maximum(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[v],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[w]+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-&gt;weight);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 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[v] = maximum(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[v],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longestLength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[w]+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-&gt;weight);         			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 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=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ptr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-&gt;link;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//   </a:t>
            </a:r>
            <a:r>
              <a:rPr kumimoji="0" lang="en-US" altLang="ko-KR" sz="1200" dirty="0" err="1">
                <a:latin typeface="Verdana" panose="020B0604030504040204" pitchFamily="34" charset="0"/>
                <a:ea typeface="굴림" panose="020B0600000101010101" pitchFamily="50" charset="-127"/>
              </a:rPr>
              <a:t>cout</a:t>
            </a: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 &lt;&lt; v &lt;&lt; " 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Verdana" panose="020B0604030504040204" pitchFamily="34" charset="0"/>
                <a:ea typeface="굴림" panose="020B0600000101010101" pitchFamily="50" charset="-127"/>
              </a:rPr>
              <a:t>}</a:t>
            </a:r>
            <a:endParaRPr kumimoji="0" lang="ko-KR" altLang="en-US" sz="1200" dirty="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8" name="Rectangle 68">
            <a:extLst>
              <a:ext uri="{FF2B5EF4-FFF2-40B4-BE49-F238E27FC236}">
                <a16:creationId xmlns:a16="http://schemas.microsoft.com/office/drawing/2014/main" id="{8F557D5B-AEB3-4F61-8E63-C48ECE5D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912813"/>
            <a:ext cx="2874962" cy="101441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  <a:defRPr/>
            </a:pPr>
            <a:r>
              <a:rPr lang="en-US" altLang="ko-KR" sz="1200" b="1" dirty="0">
                <a:latin typeface="굴림" panose="020B0600000101010101" pitchFamily="50" charset="-127"/>
                <a:ea typeface="바탕체" panose="02030609000101010101" pitchFamily="17" charset="-127"/>
              </a:rPr>
              <a:t>struct Node {</a:t>
            </a:r>
          </a:p>
          <a:p>
            <a:pPr algn="just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  <a:defRPr/>
            </a:pPr>
            <a:r>
              <a:rPr lang="en-US" altLang="ko-KR" sz="1200" b="1" dirty="0">
                <a:latin typeface="굴림" panose="020B0600000101010101" pitchFamily="50" charset="-127"/>
                <a:ea typeface="바탕체" panose="02030609000101010101" pitchFamily="17" charset="-127"/>
              </a:rPr>
              <a:t>     int  vertex;</a:t>
            </a:r>
          </a:p>
          <a:p>
            <a:pPr algn="just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  <a:defRPr/>
            </a:pPr>
            <a:r>
              <a:rPr lang="en-US" altLang="ko-KR" sz="1200" b="1" dirty="0">
                <a:latin typeface="굴림" panose="020B0600000101010101" pitchFamily="50" charset="-127"/>
                <a:ea typeface="바탕체" panose="02030609000101010101" pitchFamily="17" charset="-127"/>
              </a:rPr>
              <a:t>     int weight; //</a:t>
            </a:r>
          </a:p>
          <a:p>
            <a:pPr algn="just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  <a:defRPr/>
            </a:pPr>
            <a:r>
              <a:rPr lang="en-US" altLang="ko-KR" sz="1200" b="1" dirty="0">
                <a:latin typeface="굴림" panose="020B0600000101010101" pitchFamily="50" charset="-127"/>
                <a:ea typeface="바탕체" panose="02030609000101010101" pitchFamily="17" charset="-127"/>
              </a:rPr>
              <a:t>     struct Node *link;</a:t>
            </a:r>
          </a:p>
          <a:p>
            <a:pPr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  <a:defRPr/>
            </a:pPr>
            <a:r>
              <a:rPr lang="en-US" altLang="ko-KR" sz="1200" b="1" dirty="0">
                <a:latin typeface="굴림" panose="020B0600000101010101" pitchFamily="50" charset="-127"/>
                <a:ea typeface="바탕체" panose="02030609000101010101" pitchFamily="17" charset="-127"/>
              </a:rPr>
              <a:t>};</a:t>
            </a:r>
            <a:r>
              <a:rPr lang="en-US" altLang="ko-KR" sz="1200" b="1" dirty="0">
                <a:latin typeface="굴림" panose="020B0600000101010101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6235E990-562D-48BB-9993-96E03C6B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951538"/>
            <a:ext cx="4953000" cy="336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O(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n+m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3774</TotalTime>
  <Words>1127</Words>
  <Application>Microsoft Office PowerPoint</Application>
  <PresentationFormat>화면 슬라이드 쇼(4:3)</PresentationFormat>
  <Paragraphs>230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Verdana</vt:lpstr>
      <vt:lpstr>Arial</vt:lpstr>
      <vt:lpstr>Wingdings</vt:lpstr>
      <vt:lpstr>Angsana New</vt:lpstr>
      <vt:lpstr>굴림</vt:lpstr>
      <vt:lpstr>Cordia New</vt:lpstr>
      <vt:lpstr>맑은 고딕</vt:lpstr>
      <vt:lpstr>Symbol</vt:lpstr>
      <vt:lpstr>Tahoma</vt:lpstr>
      <vt:lpstr>바탕체</vt:lpstr>
      <vt:lpstr>Times New Roman</vt:lpstr>
      <vt:lpstr>바탕</vt:lpstr>
      <vt:lpstr>Default Design</vt:lpstr>
      <vt:lpstr>그래프  (Graph)</vt:lpstr>
      <vt:lpstr>5. 위상정렬 (topological sort)</vt:lpstr>
      <vt:lpstr>종속 태스크 스케줄링</vt:lpstr>
      <vt:lpstr>위상정렬 예</vt:lpstr>
      <vt:lpstr>진입분지수를 이용한 위상정렬</vt:lpstr>
      <vt:lpstr>깊이우선탐색을 이용한 위상정렬</vt:lpstr>
      <vt:lpstr>6. Weighted DAG에서 최장경로 문제</vt:lpstr>
      <vt:lpstr>Weighted DAG에서 최장경로 문제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356</cp:revision>
  <cp:lastPrinted>2000-06-14T10:30:00Z</cp:lastPrinted>
  <dcterms:created xsi:type="dcterms:W3CDTF">1999-09-28T09:52:25Z</dcterms:created>
  <dcterms:modified xsi:type="dcterms:W3CDTF">2021-11-23T04:54:59Z</dcterms:modified>
</cp:coreProperties>
</file>