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0" r:id="rId1"/>
    <p:sldMasterId id="2147484552" r:id="rId2"/>
  </p:sldMasterIdLst>
  <p:notesMasterIdLst>
    <p:notesMasterId r:id="rId21"/>
  </p:notesMasterIdLst>
  <p:sldIdLst>
    <p:sldId id="331" r:id="rId3"/>
    <p:sldId id="317" r:id="rId4"/>
    <p:sldId id="319" r:id="rId5"/>
    <p:sldId id="336" r:id="rId6"/>
    <p:sldId id="337" r:id="rId7"/>
    <p:sldId id="338" r:id="rId8"/>
    <p:sldId id="320" r:id="rId9"/>
    <p:sldId id="323" r:id="rId10"/>
    <p:sldId id="332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34" r:id="rId19"/>
    <p:sldId id="327" r:id="rId20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2D56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35" autoAdjust="0"/>
  </p:normalViewPr>
  <p:slideViewPr>
    <p:cSldViewPr>
      <p:cViewPr varScale="1">
        <p:scale>
          <a:sx n="109" d="100"/>
          <a:sy n="109" d="100"/>
        </p:scale>
        <p:origin x="19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3978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73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ffffffffffffffffff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391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9/2/2024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 eaLnBrk="1" latinLnBrk="0" hangingPunct="1"/>
              <a:t>‹#›</a:t>
            </a:fld>
            <a:endParaRPr kumimoji="0"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kumimoji="0"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22" y="238336"/>
            <a:ext cx="1571956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8336"/>
            <a:ext cx="1944216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6777B-DC29-4898-9309-F89CF91B7F3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268A988-223C-4C30-90CA-BAEA7062904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8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1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8919">
              <a:spcBef>
                <a:spcPts val="1149"/>
              </a:spcBef>
            </a:pPr>
            <a:r>
              <a:rPr lang="en-US" spc="-109"/>
              <a:t>Figure</a:t>
            </a:r>
            <a:r>
              <a:rPr lang="en-US" spc="92"/>
              <a:t> </a:t>
            </a:r>
            <a:r>
              <a:rPr lang="en-US" spc="-109"/>
              <a:t>1.</a:t>
            </a:r>
            <a:fld id="{81D60167-4931-47E6-BA6A-407CBD079E47}" type="slidenum">
              <a:rPr lang="en-US" spc="-109" smtClean="0"/>
              <a:pPr marL="8919">
                <a:spcBef>
                  <a:spcPts val="1149"/>
                </a:spcBef>
              </a:pPr>
              <a:t>‹#›</a:t>
            </a:fld>
            <a:endParaRPr lang="en-US" spc="-109" dirty="0"/>
          </a:p>
        </p:txBody>
      </p:sp>
    </p:spTree>
    <p:extLst>
      <p:ext uri="{BB962C8B-B14F-4D97-AF65-F5344CB8AC3E}">
        <p14:creationId xmlns:p14="http://schemas.microsoft.com/office/powerpoint/2010/main" val="316163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106" y="642944"/>
            <a:ext cx="7735788" cy="779060"/>
          </a:xfrm>
        </p:spPr>
        <p:txBody>
          <a:bodyPr lIns="0" tIns="0" rIns="0" bIns="0"/>
          <a:lstStyle>
            <a:lvl1pPr>
              <a:defRPr sz="5062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1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8919">
              <a:spcBef>
                <a:spcPts val="1149"/>
              </a:spcBef>
            </a:pPr>
            <a:r>
              <a:rPr lang="en-US" spc="-109"/>
              <a:t>Figure</a:t>
            </a:r>
            <a:r>
              <a:rPr lang="en-US" spc="92"/>
              <a:t> </a:t>
            </a:r>
            <a:r>
              <a:rPr lang="en-US" spc="-109"/>
              <a:t>1.</a:t>
            </a:r>
            <a:fld id="{81D60167-4931-47E6-BA6A-407CBD079E47}" type="slidenum">
              <a:rPr lang="en-US" spc="-109" smtClean="0"/>
              <a:pPr marL="8919">
                <a:spcBef>
                  <a:spcPts val="1149"/>
                </a:spcBef>
              </a:pPr>
              <a:t>‹#›</a:t>
            </a:fld>
            <a:endParaRPr lang="en-US" spc="-109" dirty="0"/>
          </a:p>
        </p:txBody>
      </p:sp>
    </p:spTree>
    <p:extLst>
      <p:ext uri="{BB962C8B-B14F-4D97-AF65-F5344CB8AC3E}">
        <p14:creationId xmlns:p14="http://schemas.microsoft.com/office/powerpoint/2010/main" val="3298041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106" y="642944"/>
            <a:ext cx="7735788" cy="779060"/>
          </a:xfrm>
        </p:spPr>
        <p:txBody>
          <a:bodyPr lIns="0" tIns="0" rIns="0" bIns="0"/>
          <a:lstStyle>
            <a:lvl1pPr>
              <a:defRPr sz="5062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8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8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1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8919">
              <a:spcBef>
                <a:spcPts val="1149"/>
              </a:spcBef>
            </a:pPr>
            <a:r>
              <a:rPr lang="en-US" spc="-109"/>
              <a:t>Figure</a:t>
            </a:r>
            <a:r>
              <a:rPr lang="en-US" spc="92"/>
              <a:t> </a:t>
            </a:r>
            <a:r>
              <a:rPr lang="en-US" spc="-109"/>
              <a:t>1.</a:t>
            </a:r>
            <a:fld id="{81D60167-4931-47E6-BA6A-407CBD079E47}" type="slidenum">
              <a:rPr lang="en-US" spc="-109" smtClean="0"/>
              <a:pPr marL="8919">
                <a:spcBef>
                  <a:spcPts val="1149"/>
                </a:spcBef>
              </a:pPr>
              <a:t>‹#›</a:t>
            </a:fld>
            <a:endParaRPr lang="en-US" spc="-109" dirty="0"/>
          </a:p>
        </p:txBody>
      </p:sp>
    </p:spTree>
    <p:extLst>
      <p:ext uri="{BB962C8B-B14F-4D97-AF65-F5344CB8AC3E}">
        <p14:creationId xmlns:p14="http://schemas.microsoft.com/office/powerpoint/2010/main" val="1663400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106" y="642944"/>
            <a:ext cx="7735788" cy="779060"/>
          </a:xfrm>
        </p:spPr>
        <p:txBody>
          <a:bodyPr lIns="0" tIns="0" rIns="0" bIns="0"/>
          <a:lstStyle>
            <a:lvl1pPr>
              <a:defRPr sz="5062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1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8919">
              <a:spcBef>
                <a:spcPts val="1149"/>
              </a:spcBef>
            </a:pPr>
            <a:r>
              <a:rPr lang="en-US" spc="-109"/>
              <a:t>Figure</a:t>
            </a:r>
            <a:r>
              <a:rPr lang="en-US" spc="92"/>
              <a:t> </a:t>
            </a:r>
            <a:r>
              <a:rPr lang="en-US" spc="-109"/>
              <a:t>1.</a:t>
            </a:r>
            <a:fld id="{81D60167-4931-47E6-BA6A-407CBD079E47}" type="slidenum">
              <a:rPr lang="en-US" spc="-109" smtClean="0"/>
              <a:pPr marL="8919">
                <a:spcBef>
                  <a:spcPts val="1149"/>
                </a:spcBef>
              </a:pPr>
              <a:t>‹#›</a:t>
            </a:fld>
            <a:endParaRPr lang="en-US" spc="-109" dirty="0"/>
          </a:p>
        </p:txBody>
      </p:sp>
    </p:spTree>
    <p:extLst>
      <p:ext uri="{BB962C8B-B14F-4D97-AF65-F5344CB8AC3E}">
        <p14:creationId xmlns:p14="http://schemas.microsoft.com/office/powerpoint/2010/main" val="179223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01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8919">
              <a:spcBef>
                <a:spcPts val="1149"/>
              </a:spcBef>
            </a:pPr>
            <a:r>
              <a:rPr lang="en-US" spc="-109"/>
              <a:t>Figure</a:t>
            </a:r>
            <a:r>
              <a:rPr lang="en-US" spc="92"/>
              <a:t> </a:t>
            </a:r>
            <a:r>
              <a:rPr lang="en-US" spc="-109"/>
              <a:t>1.</a:t>
            </a:r>
            <a:fld id="{81D60167-4931-47E6-BA6A-407CBD079E47}" type="slidenum">
              <a:rPr lang="en-US" spc="-109" smtClean="0"/>
              <a:pPr marL="8919">
                <a:spcBef>
                  <a:spcPts val="1149"/>
                </a:spcBef>
              </a:pPr>
              <a:t>‹#›</a:t>
            </a:fld>
            <a:endParaRPr lang="en-US" spc="-109" dirty="0"/>
          </a:p>
        </p:txBody>
      </p:sp>
    </p:spTree>
    <p:extLst>
      <p:ext uri="{BB962C8B-B14F-4D97-AF65-F5344CB8AC3E}">
        <p14:creationId xmlns:p14="http://schemas.microsoft.com/office/powerpoint/2010/main" val="79305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404CE-95DD-4F5A-AC67-CE30E9D2D77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82540-19CE-44B1-A671-301B8969842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F9B0-19BA-40BB-81CA-8D6D583756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FCA29-3EBF-46D9-A61C-6C80FE6A65A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836827-8F1D-4FAA-AA8E-BD96B8F327E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5C356-86A3-44DC-8E76-7E5D39CDE0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D407EB1E-4F39-47AC-ADCF-1C7934EF557F}" type="datetimeFigureOut">
              <a:rPr lang="en-US" smtClean="0"/>
              <a:pPr eaLnBrk="1" latinLnBrk="0" hangingPunct="1"/>
              <a:t>9/2/2024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468560" y="5930176"/>
            <a:ext cx="1543993" cy="821289"/>
            <a:chOff x="-378361" y="167722"/>
            <a:chExt cx="1543993" cy="821289"/>
          </a:xfrm>
        </p:grpSpPr>
        <p:sp>
          <p:nvSpPr>
            <p:cNvPr id="12" name="TextBox 11"/>
            <p:cNvSpPr txBox="1"/>
            <p:nvPr/>
          </p:nvSpPr>
          <p:spPr>
            <a:xfrm rot="4171849">
              <a:off x="-400028" y="189389"/>
              <a:ext cx="89500" cy="461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300" dirty="0"/>
                <a:t>  </a:t>
              </a:r>
              <a:r>
                <a:rPr lang="ko-KR" altLang="en-US" sz="300" dirty="0">
                  <a:latin typeface="나눔고딕 ExtraBold" pitchFamily="50" charset="-127"/>
                  <a:ea typeface="나눔고딕 ExtraBold" pitchFamily="50" charset="-127"/>
                </a:rPr>
                <a:t>교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53506" y="262469"/>
              <a:ext cx="912126" cy="726542"/>
              <a:chOff x="2405769" y="2923433"/>
              <a:chExt cx="912126" cy="7265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657897" y="2992969"/>
                <a:ext cx="3626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F0000"/>
                    </a:solidFill>
                    <a:latin typeface="MV Boli" pitchFamily="2" charset="0"/>
                    <a:ea typeface="HY견고딕" pitchFamily="18" charset="-127"/>
                    <a:cs typeface="MV Boli" pitchFamily="2" charset="0"/>
                  </a:rPr>
                  <a:t>M</a:t>
                </a:r>
                <a:endParaRPr lang="en-US" altLang="ko-KR" sz="1400" dirty="0">
                  <a:solidFill>
                    <a:srgbClr val="FF0000"/>
                  </a:solidFill>
                  <a:latin typeface="MV Boli" pitchFamily="2" charset="0"/>
                  <a:ea typeface="HY견고딕" pitchFamily="18" charset="-127"/>
                  <a:cs typeface="MV Boli" pitchFamily="2" charset="0"/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2405769" y="2923433"/>
                <a:ext cx="912126" cy="726542"/>
                <a:chOff x="2864531" y="3329896"/>
                <a:chExt cx="912126" cy="72654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 rot="1643307">
                  <a:off x="3391667" y="3418240"/>
                  <a:ext cx="36261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rgbClr val="FF0000"/>
                      </a:solidFill>
                      <a:latin typeface="MV Boli" pitchFamily="2" charset="0"/>
                      <a:ea typeface="HY견고딕" pitchFamily="18" charset="-127"/>
                      <a:cs typeface="MV Boli" pitchFamily="2" charset="0"/>
                    </a:rPr>
                    <a:t>i</a:t>
                  </a:r>
                  <a:endParaRPr lang="en-US" altLang="ko-KR" sz="1400" dirty="0">
                    <a:solidFill>
                      <a:srgbClr val="FF0000"/>
                    </a:solidFill>
                    <a:latin typeface="MV Boli" pitchFamily="2" charset="0"/>
                    <a:ea typeface="HY견고딕" pitchFamily="18" charset="-127"/>
                    <a:cs typeface="MV Boli" pitchFamily="2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rot="670430">
                  <a:off x="2879092" y="3533218"/>
                  <a:ext cx="36261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rgbClr val="0000FF"/>
                      </a:solidFill>
                      <a:latin typeface="Segoe Print" pitchFamily="2" charset="0"/>
                      <a:ea typeface="HY견고딕" pitchFamily="18" charset="-127"/>
                      <a:cs typeface="MV Boli" pitchFamily="2" charset="0"/>
                    </a:rPr>
                    <a:t>P</a:t>
                  </a:r>
                  <a:endParaRPr lang="en-US" altLang="ko-KR" sz="1400" dirty="0">
                    <a:latin typeface="Segoe Print" pitchFamily="2" charset="0"/>
                    <a:ea typeface="HY견고딕" pitchFamily="18" charset="-127"/>
                    <a:cs typeface="MV Boli" pitchFamily="2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110038" y="3403904"/>
                  <a:ext cx="36261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rgbClr val="0000FF"/>
                      </a:solidFill>
                      <a:latin typeface="MV Boli" pitchFamily="2" charset="0"/>
                      <a:ea typeface="HY견고딕" pitchFamily="18" charset="-127"/>
                      <a:cs typeface="MV Boli" pitchFamily="2" charset="0"/>
                    </a:rPr>
                    <a:t>M</a:t>
                  </a:r>
                  <a:endParaRPr lang="en-US" altLang="ko-KR" sz="1400" dirty="0">
                    <a:latin typeface="MV Boli" pitchFamily="2" charset="0"/>
                    <a:ea typeface="HY견고딕" pitchFamily="18" charset="-127"/>
                    <a:cs typeface="MV Boli" pitchFamily="2" charset="0"/>
                  </a:endParaRPr>
                </a:p>
              </p:txBody>
            </p:sp>
            <p:sp>
              <p:nvSpPr>
                <p:cNvPr id="20" name="달 19"/>
                <p:cNvSpPr/>
                <p:nvPr/>
              </p:nvSpPr>
              <p:spPr>
                <a:xfrm rot="9194411">
                  <a:off x="3310475" y="3329896"/>
                  <a:ext cx="466182" cy="412058"/>
                </a:xfrm>
                <a:prstGeom prst="moon">
                  <a:avLst>
                    <a:gd name="adj" fmla="val 8279"/>
                  </a:avLst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" name="달 20"/>
                <p:cNvSpPr/>
                <p:nvPr/>
              </p:nvSpPr>
              <p:spPr>
                <a:xfrm rot="19954495">
                  <a:off x="2864531" y="3664040"/>
                  <a:ext cx="295350" cy="274732"/>
                </a:xfrm>
                <a:prstGeom prst="moon">
                  <a:avLst>
                    <a:gd name="adj" fmla="val 16078"/>
                  </a:avLst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 rot="670430">
                <a:off x="2412666" y="3121428"/>
                <a:ext cx="3626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FF0000"/>
                    </a:solidFill>
                    <a:latin typeface="Segoe Print" pitchFamily="2" charset="0"/>
                    <a:ea typeface="HY견고딕" pitchFamily="18" charset="-127"/>
                    <a:cs typeface="MV Boli" pitchFamily="2" charset="0"/>
                  </a:rPr>
                  <a:t>P</a:t>
                </a:r>
                <a:endParaRPr lang="en-US" altLang="ko-KR" sz="1400" dirty="0">
                  <a:solidFill>
                    <a:srgbClr val="FF0000"/>
                  </a:solidFill>
                  <a:latin typeface="Segoe Print" pitchFamily="2" charset="0"/>
                  <a:ea typeface="HY견고딕" pitchFamily="18" charset="-127"/>
                  <a:cs typeface="MV Boli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1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106" y="642937"/>
            <a:ext cx="7735788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7997" y="2307711"/>
            <a:ext cx="66186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8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68334" y="6309867"/>
            <a:ext cx="1611809" cy="400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1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pPr marL="8919">
              <a:spcBef>
                <a:spcPts val="1149"/>
              </a:spcBef>
            </a:pPr>
            <a:r>
              <a:rPr lang="en-US" spc="-109"/>
              <a:t>Figure</a:t>
            </a:r>
            <a:r>
              <a:rPr lang="en-US" spc="92"/>
              <a:t> </a:t>
            </a:r>
            <a:r>
              <a:rPr lang="en-US" spc="-109"/>
              <a:t>1.</a:t>
            </a:r>
            <a:fld id="{81D60167-4931-47E6-BA6A-407CBD079E47}" type="slidenum">
              <a:rPr lang="en-US" spc="-109" smtClean="0"/>
              <a:pPr marL="8919">
                <a:spcBef>
                  <a:spcPts val="1149"/>
                </a:spcBef>
              </a:pPr>
              <a:t>‹#›</a:t>
            </a:fld>
            <a:endParaRPr lang="en-US" spc="-109" dirty="0"/>
          </a:p>
        </p:txBody>
      </p:sp>
    </p:spTree>
    <p:extLst>
      <p:ext uri="{BB962C8B-B14F-4D97-AF65-F5344CB8AC3E}">
        <p14:creationId xmlns:p14="http://schemas.microsoft.com/office/powerpoint/2010/main" val="185049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073">
        <a:defRPr>
          <a:latin typeface="+mn-lt"/>
          <a:ea typeface="+mn-ea"/>
          <a:cs typeface="+mn-cs"/>
        </a:defRPr>
      </a:lvl2pPr>
      <a:lvl3pPr marL="642145">
        <a:defRPr>
          <a:latin typeface="+mn-lt"/>
          <a:ea typeface="+mn-ea"/>
          <a:cs typeface="+mn-cs"/>
        </a:defRPr>
      </a:lvl3pPr>
      <a:lvl4pPr marL="963216">
        <a:defRPr>
          <a:latin typeface="+mn-lt"/>
          <a:ea typeface="+mn-ea"/>
          <a:cs typeface="+mn-cs"/>
        </a:defRPr>
      </a:lvl4pPr>
      <a:lvl5pPr marL="1284291">
        <a:defRPr>
          <a:latin typeface="+mn-lt"/>
          <a:ea typeface="+mn-ea"/>
          <a:cs typeface="+mn-cs"/>
        </a:defRPr>
      </a:lvl5pPr>
      <a:lvl6pPr marL="1605364">
        <a:defRPr>
          <a:latin typeface="+mn-lt"/>
          <a:ea typeface="+mn-ea"/>
          <a:cs typeface="+mn-cs"/>
        </a:defRPr>
      </a:lvl6pPr>
      <a:lvl7pPr marL="1926438">
        <a:defRPr>
          <a:latin typeface="+mn-lt"/>
          <a:ea typeface="+mn-ea"/>
          <a:cs typeface="+mn-cs"/>
        </a:defRPr>
      </a:lvl7pPr>
      <a:lvl8pPr marL="2247511">
        <a:defRPr>
          <a:latin typeface="+mn-lt"/>
          <a:ea typeface="+mn-ea"/>
          <a:cs typeface="+mn-cs"/>
        </a:defRPr>
      </a:lvl8pPr>
      <a:lvl9pPr marL="256858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073">
        <a:defRPr>
          <a:latin typeface="+mn-lt"/>
          <a:ea typeface="+mn-ea"/>
          <a:cs typeface="+mn-cs"/>
        </a:defRPr>
      </a:lvl2pPr>
      <a:lvl3pPr marL="642145">
        <a:defRPr>
          <a:latin typeface="+mn-lt"/>
          <a:ea typeface="+mn-ea"/>
          <a:cs typeface="+mn-cs"/>
        </a:defRPr>
      </a:lvl3pPr>
      <a:lvl4pPr marL="963216">
        <a:defRPr>
          <a:latin typeface="+mn-lt"/>
          <a:ea typeface="+mn-ea"/>
          <a:cs typeface="+mn-cs"/>
        </a:defRPr>
      </a:lvl4pPr>
      <a:lvl5pPr marL="1284291">
        <a:defRPr>
          <a:latin typeface="+mn-lt"/>
          <a:ea typeface="+mn-ea"/>
          <a:cs typeface="+mn-cs"/>
        </a:defRPr>
      </a:lvl5pPr>
      <a:lvl6pPr marL="1605364">
        <a:defRPr>
          <a:latin typeface="+mn-lt"/>
          <a:ea typeface="+mn-ea"/>
          <a:cs typeface="+mn-cs"/>
        </a:defRPr>
      </a:lvl6pPr>
      <a:lvl7pPr marL="1926438">
        <a:defRPr>
          <a:latin typeface="+mn-lt"/>
          <a:ea typeface="+mn-ea"/>
          <a:cs typeface="+mn-cs"/>
        </a:defRPr>
      </a:lvl7pPr>
      <a:lvl8pPr marL="2247511">
        <a:defRPr>
          <a:latin typeface="+mn-lt"/>
          <a:ea typeface="+mn-ea"/>
          <a:cs typeface="+mn-cs"/>
        </a:defRPr>
      </a:lvl8pPr>
      <a:lvl9pPr marL="256858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blog/article/AlphaStar-Grandmaster-level-in-StarCraft-II-using-multi-agent-reinforcement-learning" TargetMode="External"/><Relationship Id="rId2" Type="http://schemas.openxmlformats.org/officeDocument/2006/relationships/hyperlink" Target="https://www.cs.toronto.edu/~vmnih/docs/dq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projects/fiv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athmind.com/strong-ai-general-a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1772816"/>
            <a:ext cx="8620793" cy="1486334"/>
          </a:xfrm>
          <a:prstGeom prst="rect">
            <a:avLst/>
          </a:prstGeom>
        </p:spPr>
        <p:txBody>
          <a:bodyPr vert="horz" wrap="square" lIns="0" tIns="8919" rIns="0" bIns="0" rtlCol="0">
            <a:spAutoFit/>
          </a:bodyPr>
          <a:lstStyle/>
          <a:p>
            <a:pPr marL="8919" algn="l">
              <a:spcBef>
                <a:spcPts val="70"/>
              </a:spcBef>
            </a:pPr>
            <a:r>
              <a:rPr lang="en-US" sz="4800" b="1" dirty="0">
                <a:solidFill>
                  <a:srgbClr val="0000FF"/>
                </a:solidFill>
              </a:rPr>
              <a:t>Deep Reinforcement Learning: Course Schedule </a:t>
            </a:r>
            <a:endParaRPr sz="48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A5BBA-BE83-44BF-940E-111A84EAD4A9}"/>
              </a:ext>
            </a:extLst>
          </p:cNvPr>
          <p:cNvSpPr txBox="1"/>
          <p:nvPr/>
        </p:nvSpPr>
        <p:spPr>
          <a:xfrm>
            <a:off x="899592" y="4351059"/>
            <a:ext cx="8955184" cy="1488312"/>
          </a:xfrm>
          <a:prstGeom prst="rect">
            <a:avLst/>
          </a:prstGeom>
          <a:noFill/>
        </p:spPr>
        <p:txBody>
          <a:bodyPr wrap="square" lIns="64216" tIns="32109" rIns="64216" bIns="32109">
            <a:spAutoFit/>
          </a:bodyPr>
          <a:lstStyle/>
          <a:p>
            <a:pPr defTabSz="742024" eaLnBrk="1" fontAlgn="auto" latinLnBrk="1" hangingPunct="1">
              <a:spcBef>
                <a:spcPts val="0"/>
              </a:spcBef>
              <a:spcAft>
                <a:spcPts val="1462"/>
              </a:spcAft>
              <a:defRPr/>
            </a:pPr>
            <a:r>
              <a:rPr kumimoji="0" lang="en-US" altLang="ko-KR" sz="225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Jae Young Choi</a:t>
            </a:r>
            <a:endParaRPr kumimoji="0" lang="en-US" altLang="ko-KR" sz="2250" b="1" dirty="0">
              <a:solidFill>
                <a:srgbClr val="17375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742024" eaLnBrk="1" fontAlgn="auto" latinLnBrk="1" hangingPunct="1">
              <a:spcBef>
                <a:spcPts val="0"/>
              </a:spcBef>
              <a:spcAft>
                <a:spcPts val="1462"/>
              </a:spcAft>
              <a:defRPr/>
            </a:pPr>
            <a:r>
              <a:rPr kumimoji="0" lang="en-US" altLang="ko-KR" sz="2250" b="1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Pattern Recognition and Machine Intelligence Lab. (PM</a:t>
            </a:r>
            <a:r>
              <a:rPr kumimoji="0" lang="en-US" altLang="ko-KR" sz="225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en-US" altLang="ko-KR" sz="2250" b="1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742024" eaLnBrk="1" fontAlgn="auto" latinLnBrk="1" hangingPunct="1">
              <a:spcBef>
                <a:spcPts val="0"/>
              </a:spcBef>
              <a:spcAft>
                <a:spcPts val="1462"/>
              </a:spcAft>
              <a:defRPr/>
            </a:pPr>
            <a:r>
              <a:rPr kumimoji="0" lang="en-US" altLang="ko-KR" sz="2250" b="1" dirty="0" err="1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Hankuk</a:t>
            </a:r>
            <a:r>
              <a:rPr kumimoji="0" lang="en-US" altLang="ko-KR" sz="2250" b="1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University of Foreign Studies</a:t>
            </a:r>
          </a:p>
        </p:txBody>
      </p:sp>
      <p:pic>
        <p:nvPicPr>
          <p:cNvPr id="5" name="Picture 2" descr="E:\한국외대\Lab-PMI-운영\Lab 로고\최종로고-이지수\Logo_Color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344" y="-910828"/>
            <a:ext cx="3224468" cy="289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2">
            <a:extLst>
              <a:ext uri="{FF2B5EF4-FFF2-40B4-BE49-F238E27FC236}">
                <a16:creationId xmlns:a16="http://schemas.microsoft.com/office/drawing/2014/main" id="{3EB4AAC5-7BB5-422B-B794-222AA78B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110" y="25057"/>
            <a:ext cx="1187164" cy="115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38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Crouse schedule (2/8)</a:t>
            </a:r>
            <a:endParaRPr lang="ko-KR" altLang="en-US" sz="4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28855"/>
              </p:ext>
            </p:extLst>
          </p:nvPr>
        </p:nvGraphicFramePr>
        <p:xfrm>
          <a:off x="1331640" y="1777406"/>
          <a:ext cx="6765353" cy="4356419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6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Week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Contents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Introduction to Deep Reinforcement Learning-Part II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-Monte Carlo Methods for Reinforcement Learning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-Temporal Difference Learning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-Deep Reinforcement Learning Algorithms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-Deep Learning for Reinforcement Learning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-Reinforcement Learning and Supervised Learning</a:t>
                      </a:r>
                      <a:endParaRPr lang="ko-KR" altLang="en-US" sz="1400" b="1" kern="0" spc="-5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Reinforce Learning Method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Policy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The objective function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The policy gradient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Monte Carlo Sampling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Reinforce Algorithm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0" spc="-5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8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Crouse schedule (3/8)</a:t>
            </a:r>
            <a:endParaRPr lang="ko-KR" altLang="en-US" sz="4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36978"/>
              </p:ext>
            </p:extLst>
          </p:nvPr>
        </p:nvGraphicFramePr>
        <p:xfrm>
          <a:off x="1331640" y="1777406"/>
          <a:ext cx="6765353" cy="4231577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6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Week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Contents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Assignment</a:t>
                      </a:r>
                      <a:r>
                        <a:rPr lang="en-US" altLang="ko-KR" sz="1800" b="1" kern="0" spc="-50" baseline="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1: Code Implementation of Reinforcement Method in Textbook</a:t>
                      </a:r>
                      <a:endParaRPr lang="ko-KR" altLang="en-US" sz="1800" b="1" kern="0" spc="-5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baseline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8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A Minimal Reinforce Learning Implementation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Reinforce Training Loop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Training a Reinforce Agent</a:t>
                      </a:r>
                      <a:endParaRPr lang="ko-KR" altLang="en-US" sz="1800" b="1" kern="0" spc="-5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SARSA Method</a:t>
                      </a:r>
                    </a:p>
                    <a:p>
                      <a:r>
                        <a:rPr lang="en-US" altLang="ko-KR" sz="16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The Q- and V-Functions</a:t>
                      </a:r>
                    </a:p>
                    <a:p>
                      <a:r>
                        <a:rPr lang="en-US" altLang="ko-KR" sz="16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Temporal Difference Learning</a:t>
                      </a:r>
                    </a:p>
                    <a:p>
                      <a:r>
                        <a:rPr lang="en-US" altLang="ko-KR" sz="16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Action Selection in SARSA</a:t>
                      </a:r>
                    </a:p>
                    <a:p>
                      <a:r>
                        <a:rPr lang="en-US" altLang="ko-KR" sz="16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- Exploration and Exploitation</a:t>
                      </a:r>
                    </a:p>
                    <a:p>
                      <a:r>
                        <a:rPr lang="en-US" altLang="ko-KR" sz="16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 SARSA Algorithm</a:t>
                      </a:r>
                      <a:endParaRPr lang="ko-KR" altLang="en-US" sz="1600" b="1" kern="0" spc="-5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1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Crouse schedule (4/8)</a:t>
            </a:r>
            <a:endParaRPr lang="ko-KR" altLang="en-US" sz="4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6980"/>
              </p:ext>
            </p:extLst>
          </p:nvPr>
        </p:nvGraphicFramePr>
        <p:xfrm>
          <a:off x="1331640" y="1777406"/>
          <a:ext cx="6765353" cy="3439097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6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Week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Contents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Assignment</a:t>
                      </a:r>
                      <a:r>
                        <a:rPr lang="en-US" altLang="ko-KR" sz="1800" b="1" kern="0" spc="-50" baseline="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2: Code Implementation of SARSA Method in Textbook</a:t>
                      </a:r>
                      <a:endParaRPr lang="ko-KR" altLang="en-US" sz="1800" b="1" kern="0" spc="-5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 SARSA Training Loop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On-Policy Batched Reply Memory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Training a SARSA Agent</a:t>
                      </a:r>
                      <a:endParaRPr lang="ko-KR" altLang="en-US" sz="1800" b="1" kern="0" spc="-5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4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Mid-term Project</a:t>
                      </a:r>
                    </a:p>
                    <a:p>
                      <a:r>
                        <a:rPr lang="en-US" altLang="ko-KR" sz="24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(TBA)</a:t>
                      </a:r>
                      <a:endParaRPr lang="ko-KR" altLang="en-US" sz="2400" b="1" kern="0" spc="-5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73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Crouse schedule (5/8)</a:t>
            </a:r>
            <a:endParaRPr lang="ko-KR" altLang="en-US" sz="4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58730"/>
              </p:ext>
            </p:extLst>
          </p:nvPr>
        </p:nvGraphicFramePr>
        <p:xfrm>
          <a:off x="1331640" y="1777406"/>
          <a:ext cx="6765353" cy="4524439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6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Week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Contents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0" spc="-5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Deep Q-Network (DQN)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Learning the Q-Function in DQN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Action Selection in DQN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The Boltzmann Policy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Experience Replay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 DQN Algorithm</a:t>
                      </a:r>
                      <a:endParaRPr lang="ko-KR" altLang="en-US" sz="1600" b="1" kern="0" spc="-5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Assignment</a:t>
                      </a:r>
                      <a:r>
                        <a:rPr lang="en-US" altLang="ko-KR" sz="1800" b="1" kern="0" spc="-50" baseline="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3: </a:t>
                      </a:r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Implementing Deep Q-Network (DQN)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Calculating the Q-Loss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DQN Training Loop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Replay Memory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Training a DQN Agent</a:t>
                      </a:r>
                      <a:endParaRPr lang="ko-KR" altLang="en-US" sz="1800" b="1" kern="0" spc="-5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28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Crouse schedule (6/8)</a:t>
            </a:r>
            <a:endParaRPr lang="ko-KR" altLang="en-US" sz="4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71065"/>
              </p:ext>
            </p:extLst>
          </p:nvPr>
        </p:nvGraphicFramePr>
        <p:xfrm>
          <a:off x="1331640" y="1777406"/>
          <a:ext cx="6765353" cy="3823399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6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Week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Contents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Improving DQN Method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Target Networks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Double DQN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 Prioritized Experience Replay (PER)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Importance Sampling</a:t>
                      </a:r>
                      <a:endParaRPr lang="ko-KR" altLang="en-US" sz="1600" b="1" kern="0" spc="-5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Assignment</a:t>
                      </a:r>
                      <a:r>
                        <a:rPr lang="en-US" altLang="ko-KR" sz="2000" b="1" kern="0" spc="-50" baseline="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4: </a:t>
                      </a:r>
                      <a:r>
                        <a:rPr lang="en-US" altLang="ko-KR" sz="20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Modified DQN Implementation</a:t>
                      </a:r>
                    </a:p>
                    <a:p>
                      <a:r>
                        <a:rPr lang="en-US" altLang="ko-KR" sz="20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DQN with Target Networks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Double DQN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Training a DQN to Play Atari Games</a:t>
                      </a:r>
                      <a:endParaRPr lang="ko-KR" altLang="en-US" sz="1800" b="1" kern="0" spc="-5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50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Crouse schedule (7/8)</a:t>
            </a:r>
            <a:endParaRPr lang="ko-KR" altLang="en-US" sz="4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29277"/>
              </p:ext>
            </p:extLst>
          </p:nvPr>
        </p:nvGraphicFramePr>
        <p:xfrm>
          <a:off x="1331640" y="1777406"/>
          <a:ext cx="6765353" cy="4502122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4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Week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Contents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Advantage Actor-Critic (A2C) Method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The Actor and The Critic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The Advantage Function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Learning the Advantage Function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 A2C Algorithm</a:t>
                      </a:r>
                      <a:endParaRPr lang="ko-KR" altLang="en-US" sz="1600" b="1" kern="0" spc="-5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Assignment</a:t>
                      </a:r>
                      <a:r>
                        <a:rPr lang="en-US" altLang="ko-KR" sz="1800" b="1" kern="0" spc="-50" baseline="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5: </a:t>
                      </a:r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Implementing Actor-Critic (A2C) Method</a:t>
                      </a:r>
                    </a:p>
                    <a:p>
                      <a:r>
                        <a:rPr lang="en-US" altLang="ko-KR" sz="14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Advantage Estimation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Calculating Value Loss and Policy Loss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Actor-Critic Training Loop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Network Architecture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Training an A2C Agent</a:t>
                      </a:r>
                      <a:endParaRPr lang="ko-KR" altLang="en-US" sz="1800" b="1" kern="0" spc="-5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38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Crouse schedule (8/8)</a:t>
            </a:r>
            <a:endParaRPr lang="ko-KR" altLang="en-US" sz="4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12939"/>
              </p:ext>
            </p:extLst>
          </p:nvPr>
        </p:nvGraphicFramePr>
        <p:xfrm>
          <a:off x="1331640" y="1777406"/>
          <a:ext cx="6765353" cy="1939481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6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Week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Contents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Final-term Project-Part I (TBA)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Survey of state-of-the-art deep RL algorithms</a:t>
                      </a:r>
                      <a:endParaRPr lang="ko-KR" altLang="en-US" sz="1800" b="1" kern="0" spc="-5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Final-term Project-Part II (TBA)</a:t>
                      </a:r>
                    </a:p>
                    <a:p>
                      <a:r>
                        <a:rPr lang="en-US" altLang="ko-KR" sz="1800" b="1" kern="0" spc="-50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 Implementing recently developed deep RL algorithms </a:t>
                      </a:r>
                      <a:endParaRPr lang="ko-KR" altLang="en-US" sz="1800" b="1" kern="0" spc="-50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62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8407893" cy="440740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4000" dirty="0"/>
              <a:t>Note  </a:t>
            </a:r>
          </a:p>
          <a:p>
            <a:pPr marL="45720" indent="0">
              <a:buNone/>
            </a:pPr>
            <a:endParaRPr lang="en-US" altLang="ko-KR" sz="4000" dirty="0">
              <a:solidFill>
                <a:srgbClr val="0000FF"/>
              </a:solidFill>
            </a:endParaRPr>
          </a:p>
          <a:p>
            <a:pPr marL="45720" indent="0" algn="ctr">
              <a:buNone/>
            </a:pPr>
            <a:r>
              <a:rPr lang="en-US" altLang="ko-KR" sz="3200" i="1" dirty="0">
                <a:solidFill>
                  <a:srgbClr val="0000FF"/>
                </a:solidFill>
              </a:rPr>
              <a:t>The original course schedule could be changed depending on the class situation and progress</a:t>
            </a:r>
          </a:p>
          <a:p>
            <a:pPr marL="45720" indent="0">
              <a:buNone/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Crouse schedule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59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8407893" cy="440740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Students must be respectful of the teacher, and other students</a:t>
            </a:r>
          </a:p>
          <a:p>
            <a:pPr lvl="1"/>
            <a:r>
              <a:rPr lang="en-US" altLang="ko-KR" sz="2400" dirty="0"/>
              <a:t>No private conversation during class</a:t>
            </a:r>
          </a:p>
          <a:p>
            <a:pPr lvl="1"/>
            <a:r>
              <a:rPr lang="en-US" altLang="ko-KR" sz="2400" dirty="0"/>
              <a:t>No food</a:t>
            </a:r>
          </a:p>
          <a:p>
            <a:pPr lvl="1"/>
            <a:r>
              <a:rPr lang="en-US" altLang="ko-KR" sz="2400" dirty="0"/>
              <a:t>Turn off cell phones </a:t>
            </a:r>
          </a:p>
          <a:p>
            <a:pPr lvl="1"/>
            <a:r>
              <a:rPr lang="en-US" altLang="ko-KR" sz="2400" dirty="0"/>
              <a:t>Class begins on time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During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25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Welcome to Deep RL class</a:t>
            </a:r>
            <a:endParaRPr lang="ko-KR" altLang="en-US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27" y="1626586"/>
            <a:ext cx="7215336" cy="47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753" y="1947672"/>
            <a:ext cx="8407893" cy="440740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400" dirty="0"/>
              <a:t>Deep reinforcement learning combines artificial neural networks with a reinforcement learning architecture </a:t>
            </a:r>
          </a:p>
          <a:p>
            <a:pPr algn="just">
              <a:defRPr/>
            </a:pPr>
            <a:r>
              <a:rPr lang="en-US" altLang="ko-KR" sz="2400" dirty="0"/>
              <a:t>Deep RL enables software-defined agents to learn the best actions possible in virtual environment in order to attain their goals </a:t>
            </a:r>
          </a:p>
          <a:p>
            <a:pPr algn="just">
              <a:defRPr/>
            </a:pPr>
            <a:r>
              <a:rPr lang="en-US" altLang="ko-KR" sz="2400" dirty="0"/>
              <a:t> That is, it unites function approximation and target optimization, mapping state-action pairs to expected rewards</a:t>
            </a:r>
            <a:endParaRPr lang="en-US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What is deep RL?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92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defRPr/>
            </a:pPr>
            <a:r>
              <a:rPr lang="en-US" altLang="ko-KR" sz="2400" dirty="0"/>
              <a:t> Reinforcement learning refers to </a:t>
            </a:r>
            <a:r>
              <a:rPr lang="en-US" altLang="ko-KR" sz="2400" dirty="0">
                <a:solidFill>
                  <a:srgbClr val="0000FF"/>
                </a:solidFill>
              </a:rPr>
              <a:t>goal-oriented algorithms</a:t>
            </a:r>
            <a:r>
              <a:rPr lang="en-US" altLang="ko-KR" sz="2400" dirty="0"/>
              <a:t>, which learn how to attain a complex objective (goal) or how to maximize along a particular dimension over many steps</a:t>
            </a:r>
          </a:p>
          <a:p>
            <a:pPr algn="just">
              <a:defRPr/>
            </a:pPr>
            <a:r>
              <a:rPr lang="en-US" altLang="ko-KR" sz="2400" dirty="0"/>
              <a:t>For example, they can maximize the points won in a game over many moves. </a:t>
            </a:r>
          </a:p>
          <a:p>
            <a:pPr algn="just">
              <a:defRPr/>
            </a:pPr>
            <a:r>
              <a:rPr lang="en-US" altLang="ko-KR" sz="2400" dirty="0"/>
              <a:t>RL algorithms can start from a blank slate, and under the right conditions, they achieve superhuman performance. </a:t>
            </a:r>
          </a:p>
          <a:p>
            <a:pPr algn="just">
              <a:defRPr/>
            </a:pPr>
            <a:r>
              <a:rPr lang="en-US" altLang="ko-KR" sz="2400" dirty="0"/>
              <a:t>Like a pet incentivized by scolding and treats, these algorithms are penalized when they make the wrong decisions and rewarded when they make the right ones – this is reinforcement.</a:t>
            </a:r>
            <a:endParaRPr lang="en-US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deep RL?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6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772816"/>
            <a:ext cx="8407893" cy="4407408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altLang="ko-KR" sz="2400" dirty="0"/>
              <a:t>Reinforcement algorithms that incorporate deep neural networks can beat human experts playing numerous </a:t>
            </a:r>
            <a:r>
              <a:rPr lang="en-US" altLang="ko-KR" sz="2400" dirty="0">
                <a:hlinkClick r:id="rId2"/>
              </a:rPr>
              <a:t>Atari video games</a:t>
            </a:r>
            <a:r>
              <a:rPr lang="en-US" altLang="ko-KR" sz="2400" dirty="0"/>
              <a:t>, </a:t>
            </a:r>
            <a:r>
              <a:rPr lang="en-US" altLang="ko-KR" sz="2400" dirty="0" err="1">
                <a:hlinkClick r:id="rId3"/>
              </a:rPr>
              <a:t>Starcraft</a:t>
            </a:r>
            <a:r>
              <a:rPr lang="en-US" altLang="ko-KR" sz="2400" dirty="0">
                <a:hlinkClick r:id="rId3"/>
              </a:rPr>
              <a:t> II</a:t>
            </a:r>
            <a:r>
              <a:rPr lang="en-US" altLang="ko-KR" sz="2400" dirty="0"/>
              <a:t> and </a:t>
            </a:r>
            <a:r>
              <a:rPr lang="en-US" altLang="ko-KR" sz="2400" dirty="0">
                <a:hlinkClick r:id="rId4"/>
              </a:rPr>
              <a:t>Dota-2</a:t>
            </a:r>
            <a:r>
              <a:rPr lang="en-US" altLang="ko-KR" sz="2400" dirty="0"/>
              <a:t>, as well as the world champions of Go</a:t>
            </a:r>
          </a:p>
          <a:p>
            <a:pPr algn="just">
              <a:defRPr/>
            </a:pPr>
            <a:r>
              <a:rPr lang="en-US" altLang="ko-KR" sz="2400" dirty="0"/>
              <a:t>Reinforcement learning solves the difficult problem of </a:t>
            </a:r>
            <a:r>
              <a:rPr lang="en-US" altLang="ko-KR" sz="2400" dirty="0">
                <a:solidFill>
                  <a:srgbClr val="0000FF"/>
                </a:solidFill>
              </a:rPr>
              <a:t>correlating immediate actions with the delayed returns </a:t>
            </a:r>
            <a:r>
              <a:rPr lang="en-US" altLang="ko-KR" sz="2400" dirty="0"/>
              <a:t>they produce</a:t>
            </a:r>
          </a:p>
          <a:p>
            <a:pPr algn="just">
              <a:defRPr/>
            </a:pPr>
            <a:r>
              <a:rPr lang="en-US" altLang="ko-KR" sz="2400" dirty="0"/>
              <a:t>Like humans, reinforcement learning algorithms sometimes have to wait a while to see the fruit of their decisions</a:t>
            </a:r>
          </a:p>
          <a:p>
            <a:pPr algn="just">
              <a:defRPr/>
            </a:pPr>
            <a:r>
              <a:rPr lang="en-US" altLang="ko-KR" sz="2400" dirty="0"/>
              <a:t>They operate </a:t>
            </a:r>
            <a:r>
              <a:rPr lang="en-US" altLang="ko-KR" sz="2400" dirty="0">
                <a:solidFill>
                  <a:srgbClr val="0000FF"/>
                </a:solidFill>
              </a:rPr>
              <a:t>in a delayed return environme</a:t>
            </a:r>
            <a:r>
              <a:rPr lang="en-US" altLang="ko-KR" sz="2400" dirty="0"/>
              <a:t>nt, where it can be difficult to understand which action leads to which outcome over many time steps</a:t>
            </a:r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deep RL?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49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772816"/>
            <a:ext cx="8407893" cy="440740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400" dirty="0"/>
              <a:t>It’s reasonable to assume that reinforcement learning algorithms will </a:t>
            </a:r>
            <a:r>
              <a:rPr lang="en-US" altLang="ko-KR" sz="2400" dirty="0">
                <a:solidFill>
                  <a:srgbClr val="0000FF"/>
                </a:solidFill>
              </a:rPr>
              <a:t>slowly perform better and better </a:t>
            </a:r>
          </a:p>
          <a:p>
            <a:pPr>
              <a:defRPr/>
            </a:pPr>
            <a:r>
              <a:rPr lang="en-US" altLang="ko-KR" sz="2400" dirty="0"/>
              <a:t>Real-life environments while choosing from an arbitrary number of possible actions, rather than from the limited options of a repeatable video game</a:t>
            </a:r>
          </a:p>
          <a:p>
            <a:pPr>
              <a:defRPr/>
            </a:pPr>
            <a:r>
              <a:rPr lang="en-US" altLang="ko-KR" sz="2400" dirty="0"/>
              <a:t>With time we expect them to be valuable to achieve goals in the real world. They may even be the most promising path to </a:t>
            </a:r>
            <a:r>
              <a:rPr lang="en-US" altLang="ko-KR" sz="2400" dirty="0">
                <a:hlinkClick r:id="rId2"/>
              </a:rPr>
              <a:t>strong AI</a:t>
            </a:r>
            <a:r>
              <a:rPr lang="en-US" altLang="ko-KR" sz="2400" dirty="0"/>
              <a:t>, given sufficient data and compute</a:t>
            </a:r>
            <a:endParaRPr lang="en-US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deep RL?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7704" y="5948412"/>
            <a:ext cx="6143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A Beginner's Guide to Deep Reinforcement Learning</a:t>
            </a:r>
          </a:p>
          <a:p>
            <a:r>
              <a:rPr lang="ko-KR" altLang="en-US" sz="1400" dirty="0">
                <a:solidFill>
                  <a:srgbClr val="0000FF"/>
                </a:solidFill>
              </a:rPr>
              <a:t>https://wiki.pathmind.com/deep-reinforcement-learning</a:t>
            </a:r>
          </a:p>
        </p:txBody>
      </p:sp>
    </p:spTree>
    <p:extLst>
      <p:ext uri="{BB962C8B-B14F-4D97-AF65-F5344CB8AC3E}">
        <p14:creationId xmlns:p14="http://schemas.microsoft.com/office/powerpoint/2010/main" val="107328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Foundations of Deep Reinforcement Learning: Theory and Practices in Python </a:t>
            </a:r>
          </a:p>
          <a:p>
            <a:pPr lvl="1"/>
            <a:r>
              <a:rPr lang="en-US" altLang="en-US" dirty="0"/>
              <a:t>Author:  LAURA GRAESSER, Publisher: Pearson Addison-Wesley, 2020</a:t>
            </a:r>
          </a:p>
          <a:p>
            <a:pPr lvl="1"/>
            <a:r>
              <a:rPr lang="en-US" altLang="ko-KR" dirty="0"/>
              <a:t>This is the best deep RL book that I’ve been looked into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Strongly recommended to buy this book because all students have to implement the </a:t>
            </a:r>
            <a:r>
              <a:rPr lang="en-US" altLang="ko-KR" dirty="0" err="1">
                <a:solidFill>
                  <a:srgbClr val="0000FF"/>
                </a:solidFill>
              </a:rPr>
              <a:t>Pytorch</a:t>
            </a:r>
            <a:r>
              <a:rPr lang="en-US" altLang="ko-KR" dirty="0">
                <a:solidFill>
                  <a:srgbClr val="0000FF"/>
                </a:solidFill>
              </a:rPr>
              <a:t> codes in this book</a:t>
            </a:r>
          </a:p>
          <a:p>
            <a:pPr lvl="1"/>
            <a:r>
              <a:rPr lang="en-US" altLang="ko-KR" dirty="0"/>
              <a:t>All course materials (</a:t>
            </a:r>
            <a:r>
              <a:rPr lang="en-US" altLang="ko-KR" dirty="0" err="1"/>
              <a:t>ppt</a:t>
            </a:r>
            <a:r>
              <a:rPr lang="en-US" altLang="ko-KR" dirty="0"/>
              <a:t>) used in this course should be provided to registered students.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Textbook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221088"/>
            <a:ext cx="1912652" cy="24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844824"/>
            <a:ext cx="8407893" cy="4407408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00FF"/>
                </a:solidFill>
              </a:rPr>
              <a:t>Assignment: 60% </a:t>
            </a:r>
          </a:p>
          <a:p>
            <a:r>
              <a:rPr lang="en-US" altLang="en-US" sz="3600" dirty="0">
                <a:solidFill>
                  <a:srgbClr val="0000FF"/>
                </a:solidFill>
              </a:rPr>
              <a:t>Project :  </a:t>
            </a:r>
            <a:r>
              <a:rPr lang="en-US" altLang="en-US" sz="3600" b="1" dirty="0">
                <a:solidFill>
                  <a:srgbClr val="0000FF"/>
                </a:solidFill>
              </a:rPr>
              <a:t>40%</a:t>
            </a:r>
            <a:endParaRPr lang="en-US" altLang="en-US" sz="3600" dirty="0">
              <a:solidFill>
                <a:srgbClr val="0000FF"/>
              </a:solidFill>
            </a:endParaRPr>
          </a:p>
          <a:p>
            <a:pPr marL="45720" indent="0">
              <a:buNone/>
            </a:pPr>
            <a:r>
              <a:rPr lang="en-US" altLang="en-US" sz="3600" dirty="0"/>
              <a:t> (State-of-the-art deep RL</a:t>
            </a:r>
          </a:p>
          <a:p>
            <a:pPr marL="45720" indent="0">
              <a:buNone/>
            </a:pPr>
            <a:r>
              <a:rPr lang="en-US" altLang="en-US" sz="3600" dirty="0"/>
              <a:t> algorithm implementation)</a:t>
            </a:r>
          </a:p>
          <a:p>
            <a:pPr marL="45720" indent="0">
              <a:buNone/>
            </a:pPr>
            <a:endParaRPr lang="en-US" altLang="en-US" sz="3600" dirty="0"/>
          </a:p>
          <a:p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Grading Policy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24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Crouse schedule (1/8)</a:t>
            </a:r>
            <a:endParaRPr lang="ko-KR" altLang="en-US" sz="4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38159"/>
              </p:ext>
            </p:extLst>
          </p:nvPr>
        </p:nvGraphicFramePr>
        <p:xfrm>
          <a:off x="1331640" y="1777406"/>
          <a:ext cx="6765353" cy="4713035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6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Week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-5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Contents</a:t>
                      </a:r>
                      <a:endParaRPr lang="ko-KR" altLang="en-US" sz="20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5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Course Introduction Orientation: Overview and Concept of Deep Reinforcement Learning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-What is Reinforcement Learning?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-What is deep Reinforcement Learning?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-Why is deep Reinforcement Learning?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-Supervised Learning Aspect of Reinforcement Learning (Imitation Learning)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-Cost function and Reward function</a:t>
                      </a:r>
                      <a:endParaRPr lang="ko-KR" altLang="en-US" sz="1400" b="1" kern="0" spc="-5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en-US" sz="1800" b="1" kern="0" spc="-50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Introduction to Deep Reinforcement Learning-Part I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 Reinforcement Learning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-Markov Decision Process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-Learnable Functions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-Dynamic Programming and Bellman Optimality Equation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-5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-Generalized Policy Iteration</a:t>
                      </a:r>
                      <a:endParaRPr lang="ko-KR" altLang="en-US" sz="1400" b="1" kern="0" spc="-5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35941" marR="35941" marT="35941" marB="3594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883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2270</TotalTime>
  <Words>1023</Words>
  <Application>Microsoft Office PowerPoint</Application>
  <PresentationFormat>화면 슬라이드 쇼(4:3)</PresentationFormat>
  <Paragraphs>181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Arial Unicode MS</vt:lpstr>
      <vt:lpstr>HY견고딕</vt:lpstr>
      <vt:lpstr>굴림</vt:lpstr>
      <vt:lpstr>나눔고딕</vt:lpstr>
      <vt:lpstr>나눔고딕 ExtraBold</vt:lpstr>
      <vt:lpstr>맑은 고딕</vt:lpstr>
      <vt:lpstr>Calibri</vt:lpstr>
      <vt:lpstr>Century</vt:lpstr>
      <vt:lpstr>Franklin Gothic Medium</vt:lpstr>
      <vt:lpstr>MV Boli</vt:lpstr>
      <vt:lpstr>Segoe Print</vt:lpstr>
      <vt:lpstr>Wingdings</vt:lpstr>
      <vt:lpstr>Wingdings 2</vt:lpstr>
      <vt:lpstr>눈금</vt:lpstr>
      <vt:lpstr>Office Theme</vt:lpstr>
      <vt:lpstr>Deep Reinforcement Learning: Course Schedule </vt:lpstr>
      <vt:lpstr>Welcome to Deep RL class</vt:lpstr>
      <vt:lpstr>What is deep RL?</vt:lpstr>
      <vt:lpstr>What is deep RL?</vt:lpstr>
      <vt:lpstr>What is deep RL?</vt:lpstr>
      <vt:lpstr>What is deep RL?</vt:lpstr>
      <vt:lpstr>Textbook</vt:lpstr>
      <vt:lpstr>Grading Policy</vt:lpstr>
      <vt:lpstr>Crouse schedule (1/8)</vt:lpstr>
      <vt:lpstr>Crouse schedule (2/8)</vt:lpstr>
      <vt:lpstr>Crouse schedule (3/8)</vt:lpstr>
      <vt:lpstr>Crouse schedule (4/8)</vt:lpstr>
      <vt:lpstr>Crouse schedule (5/8)</vt:lpstr>
      <vt:lpstr>Crouse schedule (6/8)</vt:lpstr>
      <vt:lpstr>Crouse schedule (7/8)</vt:lpstr>
      <vt:lpstr>Crouse schedule (8/8)</vt:lpstr>
      <vt:lpstr>Crouse schedule </vt:lpstr>
      <vt:lpstr>During Class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hufs</cp:lastModifiedBy>
  <cp:revision>340</cp:revision>
  <dcterms:created xsi:type="dcterms:W3CDTF">2006-02-20T18:05:16Z</dcterms:created>
  <dcterms:modified xsi:type="dcterms:W3CDTF">2024-09-02T05:44:32Z</dcterms:modified>
</cp:coreProperties>
</file>