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91" r:id="rId2"/>
    <p:sldId id="258" r:id="rId3"/>
    <p:sldId id="307" r:id="rId4"/>
    <p:sldId id="308" r:id="rId5"/>
    <p:sldId id="294" r:id="rId6"/>
    <p:sldId id="310" r:id="rId7"/>
    <p:sldId id="309" r:id="rId8"/>
    <p:sldId id="293" r:id="rId9"/>
    <p:sldId id="296" r:id="rId10"/>
    <p:sldId id="297" r:id="rId11"/>
    <p:sldId id="298" r:id="rId12"/>
    <p:sldId id="295" r:id="rId13"/>
    <p:sldId id="300" r:id="rId14"/>
    <p:sldId id="302" r:id="rId15"/>
    <p:sldId id="303" r:id="rId16"/>
    <p:sldId id="304" r:id="rId17"/>
    <p:sldId id="301" r:id="rId18"/>
    <p:sldId id="305" r:id="rId19"/>
    <p:sldId id="306" r:id="rId20"/>
    <p:sldId id="292" r:id="rId21"/>
    <p:sldId id="299" r:id="rId22"/>
  </p:sldIdLst>
  <p:sldSz cx="9144000" cy="6858000" type="screen4x3"/>
  <p:notesSz cx="7102475" cy="10234613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B80E6-D044-4927-825D-97274415307A}" v="1" dt="2021-09-02T07:46:21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D72B80E6-D044-4927-825D-97274415307A}"/>
    <pc:docChg chg="modNotesMaster modHandout">
      <pc:chgData name="이준용" userId="b91c6c07-188f-4757-9924-c4a4872845a3" providerId="ADAL" clId="{D72B80E6-D044-4927-825D-97274415307A}" dt="2021-09-02T07:46:21.139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C9BBE25-1181-4C43-B3E8-9A672AB42AD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30E14FF5-BAB3-4ABA-8F43-F297A4F3519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nlpy.org/en/lates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docs.net/book/215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s224n.stanford.ed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 dirty="0"/>
              <a:t>1</a:t>
            </a:r>
            <a:r>
              <a:rPr lang="en-US" altLang="ko-KR" sz="4400"/>
              <a:t>. </a:t>
            </a:r>
            <a:r>
              <a:rPr lang="ko-KR" altLang="en-US" sz="4400"/>
              <a:t>개요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1" dirty="0" err="1"/>
              <a:t>koNLPy</a:t>
            </a:r>
            <a:r>
              <a:rPr lang="en-US" altLang="ko-KR" b="1" dirty="0"/>
              <a:t>(Korean natural language processing in Python)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한국어</a:t>
            </a:r>
            <a:r>
              <a:rPr lang="en-US" altLang="ko-KR" dirty="0"/>
              <a:t> </a:t>
            </a:r>
            <a:r>
              <a:rPr lang="ko-KR" altLang="en-US" dirty="0"/>
              <a:t>형태소 분석기 패키지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Anaconda</a:t>
            </a:r>
            <a:r>
              <a:rPr lang="ko-KR" altLang="en-US" dirty="0"/>
              <a:t> 설치 이후 추가로 설치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소개 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https://konlpy.org/en/latest/</a:t>
            </a:r>
            <a:endParaRPr lang="en-US" altLang="ko-KR" dirty="0"/>
          </a:p>
          <a:p>
            <a:pPr marL="266700" lvl="1" indent="0">
              <a:lnSpc>
                <a:spcPct val="130000"/>
              </a:lnSpc>
              <a:buNone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Anaconda prompt</a:t>
            </a:r>
            <a:r>
              <a:rPr lang="ko-KR" altLang="en-US" dirty="0"/>
              <a:t>에서 설치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&gt; pip install </a:t>
            </a:r>
            <a:r>
              <a:rPr lang="en-US" altLang="ko-KR" dirty="0" err="1"/>
              <a:t>konlpy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…</a:t>
            </a:r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In [1]: import </a:t>
            </a:r>
            <a:r>
              <a:rPr lang="en-US" altLang="ko-KR" dirty="0" err="1"/>
              <a:t>konlpy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In [2]: </a:t>
            </a:r>
            <a:r>
              <a:rPr lang="en-US" altLang="ko-KR" dirty="0" err="1"/>
              <a:t>konlpy</a:t>
            </a:r>
            <a:r>
              <a:rPr lang="en-US" altLang="ko-KR" dirty="0"/>
              <a:t>.__version__</a:t>
            </a:r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Out [2]: ‘0.5.2’</a:t>
            </a:r>
          </a:p>
        </p:txBody>
      </p:sp>
    </p:spTree>
    <p:extLst>
      <p:ext uri="{BB962C8B-B14F-4D97-AF65-F5344CB8AC3E}">
        <p14:creationId xmlns:p14="http://schemas.microsoft.com/office/powerpoint/2010/main" val="426698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에러가 발생할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로 되어있기 때문에 </a:t>
            </a:r>
            <a:r>
              <a:rPr lang="en-US" altLang="ko-KR" dirty="0"/>
              <a:t>JDK 1.7 </a:t>
            </a:r>
            <a:r>
              <a:rPr lang="ko-KR" altLang="en-US" dirty="0"/>
              <a:t>이상 버전과 </a:t>
            </a:r>
            <a:r>
              <a:rPr lang="en-US" altLang="ko-KR" dirty="0" err="1"/>
              <a:t>JPype</a:t>
            </a:r>
            <a:r>
              <a:rPr lang="ko-KR" altLang="en-US" dirty="0"/>
              <a:t>가 설치되어 있어야 함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교재 </a:t>
            </a:r>
            <a:r>
              <a:rPr lang="en-US" altLang="ko-KR" dirty="0">
                <a:solidFill>
                  <a:srgbClr val="FF0000"/>
                </a:solidFill>
              </a:rPr>
              <a:t>1.3</a:t>
            </a:r>
            <a:r>
              <a:rPr lang="ko-KR" altLang="en-US" dirty="0">
                <a:solidFill>
                  <a:srgbClr val="FF0000"/>
                </a:solidFill>
              </a:rPr>
              <a:t>절 참조</a:t>
            </a:r>
            <a:endParaRPr lang="en-US" altLang="ko-KR" dirty="0"/>
          </a:p>
          <a:p>
            <a:r>
              <a:rPr lang="ko-KR" altLang="en-US" dirty="0"/>
              <a:t>교재를 참고하여 다음을 수행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1) 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2) JDK </a:t>
            </a:r>
            <a:r>
              <a:rPr lang="ko-KR" altLang="en-US" dirty="0"/>
              <a:t>환경 변수에서 </a:t>
            </a:r>
            <a:r>
              <a:rPr lang="en-US" altLang="ko-KR" dirty="0"/>
              <a:t>JAVA_HOME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3) </a:t>
            </a:r>
            <a:r>
              <a:rPr lang="en-US" altLang="ko-KR" dirty="0" err="1"/>
              <a:t>JPype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28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Deep learning</a:t>
            </a:r>
            <a:r>
              <a:rPr lang="ko-KR" altLang="en-US" sz="2800" dirty="0"/>
              <a:t> 패키지 설치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Tensorflow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keras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Anaconda prompt </a:t>
            </a:r>
            <a:r>
              <a:rPr lang="ko-KR" altLang="en-US" dirty="0"/>
              <a:t>도구를 이용하여 설치</a:t>
            </a:r>
            <a:endParaRPr lang="en-US" altLang="ko-KR" dirty="0"/>
          </a:p>
          <a:p>
            <a:pPr marL="0" indent="0">
              <a:buNone/>
              <a:tabLst>
                <a:tab pos="360363" algn="l"/>
              </a:tabLst>
            </a:pPr>
            <a:r>
              <a:rPr lang="en-US" altLang="ko-KR" dirty="0"/>
              <a:t>	&gt; pip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ko-KR" altLang="en-US" dirty="0"/>
              <a:t>설치 확인</a:t>
            </a:r>
            <a:r>
              <a:rPr lang="en-US" altLang="ko-KR" dirty="0"/>
              <a:t>: Anaconda prompt</a:t>
            </a:r>
            <a:r>
              <a:rPr lang="ko-KR" altLang="en-US" dirty="0"/>
              <a:t>에서 </a:t>
            </a:r>
            <a:r>
              <a:rPr lang="en-US" altLang="ko-KR" dirty="0" err="1"/>
              <a:t>ipython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&gt;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 ... </a:t>
            </a:r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In [1]: </a:t>
            </a:r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In [2]: </a:t>
            </a:r>
            <a:r>
              <a:rPr lang="en-US" altLang="ko-KR" dirty="0" err="1"/>
              <a:t>tf</a:t>
            </a:r>
            <a:r>
              <a:rPr lang="en-US" altLang="ko-KR" dirty="0"/>
              <a:t>.__version__ 	</a:t>
            </a:r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Out[2]: '2.3.0'</a:t>
            </a:r>
          </a:p>
          <a:p>
            <a:r>
              <a:rPr lang="en-US" altLang="ko-KR" dirty="0" err="1"/>
              <a:t>keras</a:t>
            </a:r>
            <a:r>
              <a:rPr lang="ko-KR" altLang="en-US" dirty="0"/>
              <a:t>도 마찬가지로 설치</a:t>
            </a:r>
            <a:endParaRPr lang="en-US" altLang="ko-KR" dirty="0"/>
          </a:p>
          <a:p>
            <a:pPr marL="360363" indent="0">
              <a:buNone/>
            </a:pPr>
            <a:r>
              <a:rPr lang="en-US" altLang="ko-KR" dirty="0"/>
              <a:t>&gt; pip install </a:t>
            </a:r>
            <a:r>
              <a:rPr lang="en-US" altLang="ko-KR" dirty="0" err="1"/>
              <a:t>keras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1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설치된 패키지 확인</a:t>
            </a:r>
            <a:r>
              <a:rPr lang="en-US" altLang="ko-KR" sz="2800" dirty="0"/>
              <a:t>: pandas, </a:t>
            </a:r>
            <a:r>
              <a:rPr lang="en-US" altLang="ko-KR" sz="2800" dirty="0" err="1"/>
              <a:t>numpy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matplotlib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분석을 위한 패키지들인데</a:t>
            </a:r>
            <a:r>
              <a:rPr lang="en-US" altLang="ko-KR" dirty="0"/>
              <a:t>, Anaconda</a:t>
            </a:r>
            <a:r>
              <a:rPr lang="ko-KR" altLang="en-US" dirty="0"/>
              <a:t>를 설치하면 자동으로 설치됨</a:t>
            </a:r>
            <a:endParaRPr lang="en-US" altLang="ko-KR" dirty="0"/>
          </a:p>
          <a:p>
            <a:r>
              <a:rPr lang="ko-KR" altLang="en-US" b="1" dirty="0" err="1"/>
              <a:t>판다스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데이터 처리 패키지</a:t>
            </a:r>
            <a:endParaRPr lang="en-US" altLang="ko-KR" dirty="0"/>
          </a:p>
          <a:p>
            <a:r>
              <a:rPr lang="ko-KR" altLang="en-US" b="1" dirty="0" err="1"/>
              <a:t>넘파이</a:t>
            </a:r>
            <a:r>
              <a:rPr lang="en-US" altLang="ko-KR" b="1" dirty="0"/>
              <a:t>: </a:t>
            </a:r>
            <a:r>
              <a:rPr lang="ko-KR" altLang="en-US" dirty="0"/>
              <a:t>수치 데이터 처리 패키지</a:t>
            </a:r>
            <a:endParaRPr lang="en-US" altLang="ko-KR" dirty="0"/>
          </a:p>
          <a:p>
            <a:r>
              <a:rPr lang="en-US" altLang="ko-KR" b="1" dirty="0" err="1"/>
              <a:t>matplotlib</a:t>
            </a:r>
            <a:r>
              <a:rPr lang="en-US" altLang="ko-KR" b="1" dirty="0"/>
              <a:t>: </a:t>
            </a:r>
            <a:r>
              <a:rPr lang="ko-KR" altLang="en-US" dirty="0"/>
              <a:t>데이터 시각화 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215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2403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데이터 처리를 위한 패키지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지원되는 데이터 구조</a:t>
            </a:r>
            <a:r>
              <a:rPr lang="en-US" altLang="ko-KR" dirty="0"/>
              <a:t>: series (1</a:t>
            </a:r>
            <a:r>
              <a:rPr lang="ko-KR" altLang="en-US" dirty="0"/>
              <a:t>차원 배열</a:t>
            </a:r>
            <a:r>
              <a:rPr lang="en-US" altLang="ko-KR" dirty="0"/>
              <a:t>), data frame(2</a:t>
            </a:r>
            <a:r>
              <a:rPr lang="ko-KR" altLang="en-US" dirty="0"/>
              <a:t>차원 리스트</a:t>
            </a:r>
            <a:r>
              <a:rPr lang="en-US" altLang="ko-KR" dirty="0"/>
              <a:t>), panel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Series: 1</a:t>
            </a:r>
            <a:r>
              <a:rPr lang="ko-KR" altLang="en-US" dirty="0"/>
              <a:t>차원 </a:t>
            </a:r>
            <a:r>
              <a:rPr lang="ko-KR" altLang="en-US" dirty="0" err="1"/>
              <a:t>배열값에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부여할 수 있음</a:t>
            </a:r>
            <a:endParaRPr lang="en-US" altLang="ko-KR" dirty="0"/>
          </a:p>
          <a:p>
            <a:pPr marL="360363" indent="0">
              <a:lnSpc>
                <a:spcPct val="12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import pandas as </a:t>
            </a:r>
            <a:r>
              <a:rPr lang="en-US" altLang="ko-KR" sz="1600" dirty="0" err="1">
                <a:latin typeface="Consolas" panose="020B0609020204030204" pitchFamily="49" charset="0"/>
              </a:rPr>
              <a:t>pd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sr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pd.Series</a:t>
            </a:r>
            <a:r>
              <a:rPr lang="en-US" altLang="ko-KR" sz="1600" dirty="0">
                <a:latin typeface="Consolas" panose="020B0609020204030204" pitchFamily="49" charset="0"/>
              </a:rPr>
              <a:t>([17000, 18000, 1000, 5000],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  index=[‘</a:t>
            </a:r>
            <a:r>
              <a:rPr lang="ko-KR" altLang="en-US" sz="1600" dirty="0">
                <a:latin typeface="Consolas" panose="020B0609020204030204" pitchFamily="49" charset="0"/>
              </a:rPr>
              <a:t>피자</a:t>
            </a:r>
            <a:r>
              <a:rPr lang="en-US" altLang="ko-KR" sz="1600" dirty="0">
                <a:latin typeface="Consolas" panose="020B0609020204030204" pitchFamily="49" charset="0"/>
              </a:rPr>
              <a:t>’, ‘</a:t>
            </a:r>
            <a:r>
              <a:rPr lang="ko-KR" altLang="en-US" sz="1600" dirty="0">
                <a:latin typeface="Consolas" panose="020B0609020204030204" pitchFamily="49" charset="0"/>
              </a:rPr>
              <a:t>치킨</a:t>
            </a:r>
            <a:r>
              <a:rPr lang="en-US" altLang="ko-KR" sz="1600" dirty="0">
                <a:latin typeface="Consolas" panose="020B0609020204030204" pitchFamily="49" charset="0"/>
              </a:rPr>
              <a:t>‘, ‘</a:t>
            </a:r>
            <a:r>
              <a:rPr lang="ko-KR" altLang="en-US" sz="1600" dirty="0">
                <a:latin typeface="Consolas" panose="020B0609020204030204" pitchFamily="49" charset="0"/>
              </a:rPr>
              <a:t>콜라</a:t>
            </a:r>
            <a:r>
              <a:rPr lang="en-US" altLang="ko-KR" sz="1600" dirty="0">
                <a:latin typeface="Consolas" panose="020B0609020204030204" pitchFamily="49" charset="0"/>
              </a:rPr>
              <a:t>‘, ‘</a:t>
            </a:r>
            <a:r>
              <a:rPr lang="ko-KR" altLang="en-US" sz="1600" dirty="0">
                <a:latin typeface="Consolas" panose="020B0609020204030204" pitchFamily="49" charset="0"/>
              </a:rPr>
              <a:t>맥주</a:t>
            </a:r>
            <a:r>
              <a:rPr lang="en-US" altLang="ko-KR" sz="1600" dirty="0">
                <a:latin typeface="Consolas" panose="020B0609020204030204" pitchFamily="49" charset="0"/>
              </a:rPr>
              <a:t>‘])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sr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637" y="3894021"/>
            <a:ext cx="6408711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피자</a:t>
            </a:r>
            <a:r>
              <a:rPr lang="en-US" altLang="ko-KR" sz="1400" dirty="0">
                <a:latin typeface="Consolas" panose="020B0609020204030204" pitchFamily="49" charset="0"/>
              </a:rPr>
              <a:t>	17000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치킨</a:t>
            </a:r>
            <a:r>
              <a:rPr lang="en-US" altLang="ko-KR" sz="1400" dirty="0">
                <a:latin typeface="Consolas" panose="020B0609020204030204" pitchFamily="49" charset="0"/>
              </a:rPr>
              <a:t>	18000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콜라</a:t>
            </a:r>
            <a:r>
              <a:rPr lang="en-US" altLang="ko-KR" sz="1400" dirty="0">
                <a:latin typeface="Consolas" panose="020B0609020204030204" pitchFamily="49" charset="0"/>
              </a:rPr>
              <a:t>	 1000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맥주</a:t>
            </a:r>
            <a:r>
              <a:rPr lang="en-US" altLang="ko-KR" sz="1400" dirty="0">
                <a:latin typeface="Consolas" panose="020B0609020204030204" pitchFamily="49" charset="0"/>
              </a:rPr>
              <a:t>	 5000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dtype</a:t>
            </a:r>
            <a:r>
              <a:rPr lang="en-US" altLang="ko-KR" sz="1400" dirty="0">
                <a:latin typeface="Consolas" panose="020B0609020204030204" pitchFamily="49" charset="0"/>
              </a:rPr>
              <a:t>: int64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373216"/>
            <a:ext cx="640871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[17000 18000 1000 5000]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640" y="6021288"/>
            <a:ext cx="637762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Index([‘</a:t>
            </a:r>
            <a:r>
              <a:rPr lang="ko-KR" altLang="en-US" sz="1400" dirty="0">
                <a:latin typeface="Consolas" panose="020B0609020204030204" pitchFamily="49" charset="0"/>
              </a:rPr>
              <a:t>피자</a:t>
            </a:r>
            <a:r>
              <a:rPr lang="en-US" altLang="ko-KR" sz="1400" dirty="0">
                <a:latin typeface="Consolas" panose="020B0609020204030204" pitchFamily="49" charset="0"/>
              </a:rPr>
              <a:t>’, ‘</a:t>
            </a:r>
            <a:r>
              <a:rPr lang="ko-KR" altLang="en-US" sz="1400" dirty="0">
                <a:latin typeface="Consolas" panose="020B0609020204030204" pitchFamily="49" charset="0"/>
              </a:rPr>
              <a:t>치킨</a:t>
            </a:r>
            <a:r>
              <a:rPr lang="en-US" altLang="ko-KR" sz="1400" dirty="0">
                <a:latin typeface="Consolas" panose="020B0609020204030204" pitchFamily="49" charset="0"/>
              </a:rPr>
              <a:t>‘, ‘</a:t>
            </a:r>
            <a:r>
              <a:rPr lang="ko-KR" altLang="en-US" sz="1400" dirty="0">
                <a:latin typeface="Consolas" panose="020B0609020204030204" pitchFamily="49" charset="0"/>
              </a:rPr>
              <a:t>콜라</a:t>
            </a:r>
            <a:r>
              <a:rPr lang="en-US" altLang="ko-KR" sz="1400" dirty="0">
                <a:latin typeface="Consolas" panose="020B0609020204030204" pitchFamily="49" charset="0"/>
              </a:rPr>
              <a:t>‘, ‘</a:t>
            </a:r>
            <a:r>
              <a:rPr lang="ko-KR" altLang="en-US" sz="1400" dirty="0">
                <a:latin typeface="Consolas" panose="020B0609020204030204" pitchFamily="49" charset="0"/>
              </a:rPr>
              <a:t>맥주</a:t>
            </a:r>
            <a:r>
              <a:rPr lang="en-US" altLang="ko-KR" sz="1400" dirty="0">
                <a:latin typeface="Consolas" panose="020B0609020204030204" pitchFamily="49" charset="0"/>
              </a:rPr>
              <a:t>＇],  </a:t>
            </a:r>
            <a:r>
              <a:rPr lang="en-US" altLang="ko-KR" sz="1400" dirty="0" err="1">
                <a:latin typeface="Consolas" panose="020B0609020204030204" pitchFamily="49" charset="0"/>
              </a:rPr>
              <a:t>dtype</a:t>
            </a:r>
            <a:r>
              <a:rPr lang="en-US" altLang="ko-KR" sz="1400" dirty="0">
                <a:latin typeface="Consolas" panose="020B0609020204030204" pitchFamily="49" charset="0"/>
              </a:rPr>
              <a:t>=‘object’)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74" y="5013176"/>
            <a:ext cx="6048672" cy="2880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1600" dirty="0"/>
              <a:t>print(</a:t>
            </a:r>
            <a:r>
              <a:rPr lang="en-US" altLang="ko-KR" sz="1600" dirty="0" err="1"/>
              <a:t>sr.values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0967" y="5712984"/>
            <a:ext cx="6048672" cy="2880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1600" dirty="0"/>
              <a:t>print(</a:t>
            </a:r>
            <a:r>
              <a:rPr lang="en-US" altLang="ko-KR" sz="1600" dirty="0" err="1"/>
              <a:t>sr.index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811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: Data 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273630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데이터 처리를 위한 패키지로 </a:t>
            </a:r>
            <a:r>
              <a:rPr lang="ko-KR" altLang="en-US" dirty="0" err="1"/>
              <a:t>행방향</a:t>
            </a:r>
            <a:r>
              <a:rPr lang="en-US" altLang="ko-KR" dirty="0"/>
              <a:t>(index)</a:t>
            </a:r>
            <a:r>
              <a:rPr lang="ko-KR" altLang="en-US" dirty="0"/>
              <a:t>과 </a:t>
            </a:r>
            <a:r>
              <a:rPr lang="ko-KR" altLang="en-US" dirty="0" err="1"/>
              <a:t>열방향</a:t>
            </a:r>
            <a:r>
              <a:rPr lang="en-US" altLang="ko-KR" dirty="0"/>
              <a:t>(column) </a:t>
            </a:r>
            <a:r>
              <a:rPr lang="ko-KR" altLang="en-US" dirty="0"/>
              <a:t>인덱스가 있음</a:t>
            </a:r>
            <a:endParaRPr lang="en-US" altLang="ko-KR" dirty="0"/>
          </a:p>
          <a:p>
            <a:pPr marL="360363" indent="0">
              <a:lnSpc>
                <a:spcPts val="2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values = [[1, 2, 3], [4, 5, 6], [7, 8, 9]]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index = [‘one’, ‘two’, ‘three’]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columns = [‘A’, ‘B’, ‘C’]</a:t>
            </a:r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df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pd.DataFrame</a:t>
            </a:r>
            <a:r>
              <a:rPr lang="en-US" altLang="ko-KR" sz="1600" dirty="0">
                <a:latin typeface="Consolas" panose="020B0609020204030204" pitchFamily="49" charset="0"/>
              </a:rPr>
              <a:t>(values, index=index, columns=columns)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df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717032"/>
            <a:ext cx="6408711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tabLst>
                <a:tab pos="719138" algn="l"/>
                <a:tab pos="1079500" algn="l"/>
                <a:tab pos="1438275" algn="l"/>
              </a:tabLst>
            </a:pPr>
            <a:r>
              <a:rPr lang="en-US" altLang="ko-KR" sz="1600" dirty="0">
                <a:latin typeface="Consolas" panose="020B0609020204030204" pitchFamily="49" charset="0"/>
              </a:rPr>
              <a:t>	A	B	C</a:t>
            </a:r>
          </a:p>
          <a:p>
            <a:pPr>
              <a:tabLst>
                <a:tab pos="719138" algn="l"/>
                <a:tab pos="1079500" algn="l"/>
                <a:tab pos="1438275" algn="l"/>
              </a:tabLst>
            </a:pPr>
            <a:r>
              <a:rPr lang="en-US" altLang="ko-KR" sz="1600" dirty="0">
                <a:latin typeface="Consolas" panose="020B0609020204030204" pitchFamily="49" charset="0"/>
              </a:rPr>
              <a:t>one	1	2	3</a:t>
            </a:r>
          </a:p>
          <a:p>
            <a:pPr>
              <a:tabLst>
                <a:tab pos="719138" algn="l"/>
                <a:tab pos="1079500" algn="l"/>
                <a:tab pos="1438275" algn="l"/>
              </a:tabLst>
            </a:pPr>
            <a:r>
              <a:rPr lang="en-US" altLang="ko-KR" sz="1600" dirty="0">
                <a:latin typeface="Consolas" panose="020B0609020204030204" pitchFamily="49" charset="0"/>
              </a:rPr>
              <a:t>two	4	5	6</a:t>
            </a:r>
          </a:p>
          <a:p>
            <a:pPr>
              <a:tabLst>
                <a:tab pos="719138" algn="l"/>
                <a:tab pos="1079500" algn="l"/>
                <a:tab pos="1438275" algn="l"/>
              </a:tabLst>
            </a:pPr>
            <a:r>
              <a:rPr lang="en-US" altLang="ko-KR" sz="1600" dirty="0">
                <a:latin typeface="Consolas" panose="020B0609020204030204" pitchFamily="49" charset="0"/>
              </a:rPr>
              <a:t>three	7	8	9</a:t>
            </a:r>
          </a:p>
        </p:txBody>
      </p:sp>
    </p:spTree>
    <p:extLst>
      <p:ext uri="{BB962C8B-B14F-4D97-AF65-F5344CB8AC3E}">
        <p14:creationId xmlns:p14="http://schemas.microsoft.com/office/powerpoint/2010/main" val="62398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외부 데이터 읽기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7544" y="980728"/>
            <a:ext cx="828726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데이터 읽기</a:t>
            </a:r>
            <a:r>
              <a:rPr lang="en-US" altLang="ko-KR" dirty="0"/>
              <a:t>: </a:t>
            </a:r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en-US" altLang="ko-KR" dirty="0"/>
              <a:t>csv, </a:t>
            </a:r>
            <a:r>
              <a:rPr lang="ko-KR" altLang="en-US" dirty="0"/>
              <a:t>텍스트</a:t>
            </a:r>
            <a:r>
              <a:rPr lang="en-US" altLang="ko-KR" dirty="0"/>
              <a:t>, Excel, SQL, HTML, JSON </a:t>
            </a:r>
            <a:r>
              <a:rPr lang="ko-KR" altLang="en-US" dirty="0"/>
              <a:t>등 다양한 포맷의 데이터를 읽을 수 있음</a:t>
            </a:r>
            <a:endParaRPr lang="en-US" altLang="ko-KR" dirty="0"/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df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latin typeface="Consolas" panose="020B0609020204030204" pitchFamily="49" charset="0"/>
              </a:rPr>
              <a:t>(‘example.csv’)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df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 marL="360363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755" y="2664296"/>
            <a:ext cx="7560840" cy="155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tabLst>
                <a:tab pos="534988" algn="l"/>
                <a:tab pos="1798638" algn="l"/>
                <a:tab pos="3051175" algn="l"/>
              </a:tabLst>
            </a:pPr>
            <a:r>
              <a:rPr lang="en-US" altLang="ko-KR" sz="1600" dirty="0"/>
              <a:t>	student id	name	score</a:t>
            </a:r>
          </a:p>
          <a:p>
            <a:pPr>
              <a:tabLst>
                <a:tab pos="534988" algn="l"/>
                <a:tab pos="1798638" algn="l"/>
                <a:tab pos="3051175" algn="l"/>
              </a:tabLst>
            </a:pPr>
            <a:r>
              <a:rPr lang="en-US" altLang="ko-KR" sz="1600" dirty="0"/>
              <a:t>0 	1000 	Steve 	90.72</a:t>
            </a:r>
          </a:p>
          <a:p>
            <a:pPr>
              <a:tabLst>
                <a:tab pos="534988" algn="l"/>
                <a:tab pos="1798638" algn="l"/>
                <a:tab pos="3051175" algn="l"/>
              </a:tabLst>
            </a:pPr>
            <a:r>
              <a:rPr lang="en-US" altLang="ko-KR" sz="1600" dirty="0"/>
              <a:t>1	1001 	James 	78.09</a:t>
            </a:r>
          </a:p>
          <a:p>
            <a:pPr>
              <a:tabLst>
                <a:tab pos="534988" algn="l"/>
                <a:tab pos="1798638" algn="l"/>
                <a:tab pos="3051175" algn="l"/>
              </a:tabLst>
            </a:pPr>
            <a:r>
              <a:rPr lang="en-US" altLang="ko-KR" sz="1600" dirty="0"/>
              <a:t>2	1002 	</a:t>
            </a:r>
            <a:r>
              <a:rPr lang="en-US" altLang="ko-KR" sz="1600" dirty="0" err="1"/>
              <a:t>Doyeon</a:t>
            </a:r>
            <a:r>
              <a:rPr lang="en-US" altLang="ko-KR" sz="1600" dirty="0"/>
              <a:t> 	98.43</a:t>
            </a:r>
          </a:p>
          <a:p>
            <a:pPr>
              <a:tabLst>
                <a:tab pos="534988" algn="l"/>
                <a:tab pos="1798638" algn="l"/>
                <a:tab pos="3051175" algn="l"/>
              </a:tabLst>
            </a:pPr>
            <a:r>
              <a:rPr lang="en-US" altLang="ko-KR" sz="1600" dirty="0"/>
              <a:t>3	1003 	Jane 	64.19</a:t>
            </a:r>
          </a:p>
          <a:p>
            <a:pPr>
              <a:tabLst>
                <a:tab pos="534988" algn="l"/>
                <a:tab pos="1798638" algn="l"/>
                <a:tab pos="3051175" algn="l"/>
              </a:tabLst>
            </a:pPr>
            <a:r>
              <a:rPr lang="en-US" altLang="ko-KR" sz="1600" dirty="0"/>
              <a:t>4	1004 	</a:t>
            </a:r>
            <a:r>
              <a:rPr lang="en-US" altLang="ko-KR" sz="1600" dirty="0" err="1"/>
              <a:t>Pilwoong</a:t>
            </a:r>
            <a:r>
              <a:rPr lang="en-US" altLang="ko-KR" sz="1600" dirty="0"/>
              <a:t>	81.30</a:t>
            </a:r>
          </a:p>
        </p:txBody>
      </p:sp>
    </p:spTree>
    <p:extLst>
      <p:ext uri="{BB962C8B-B14F-4D97-AF65-F5344CB8AC3E}">
        <p14:creationId xmlns:p14="http://schemas.microsoft.com/office/powerpoint/2010/main" val="15179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ko-KR" altLang="en-US" dirty="0" err="1"/>
              <a:t>프로파일링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664296"/>
          </a:xfrm>
        </p:spPr>
        <p:txBody>
          <a:bodyPr/>
          <a:lstStyle/>
          <a:p>
            <a:r>
              <a:rPr lang="ko-KR" altLang="en-US" dirty="0"/>
              <a:t>데이터 상태를 분석하는 패키지를 다음과 같이 별도로 설치</a:t>
            </a:r>
            <a:endParaRPr lang="en-US" altLang="ko-KR" dirty="0"/>
          </a:p>
          <a:p>
            <a:pPr marL="360363" indent="0">
              <a:buNone/>
            </a:pPr>
            <a:r>
              <a:rPr lang="en-US" altLang="ko-KR" dirty="0"/>
              <a:t>&gt; pip install –U pandas-profiling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교재 </a:t>
            </a:r>
            <a:r>
              <a:rPr lang="en-US" altLang="ko-KR" dirty="0"/>
              <a:t>1.5</a:t>
            </a:r>
            <a:r>
              <a:rPr lang="ko-KR" altLang="en-US" dirty="0"/>
              <a:t>절에 설명되어 있는 </a:t>
            </a:r>
            <a:r>
              <a:rPr lang="en-US" altLang="ko-KR" dirty="0"/>
              <a:t>“spam.csv” </a:t>
            </a:r>
            <a:r>
              <a:rPr lang="ko-KR" altLang="en-US" dirty="0"/>
              <a:t>파일을</a:t>
            </a:r>
            <a:r>
              <a:rPr lang="en-US" altLang="ko-KR" dirty="0"/>
              <a:t> download </a:t>
            </a:r>
            <a:r>
              <a:rPr lang="ko-KR" altLang="en-US" dirty="0"/>
              <a:t>하여 교재에 설명된 순서대로 분석을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86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240360"/>
          </a:xfrm>
        </p:spPr>
        <p:txBody>
          <a:bodyPr/>
          <a:lstStyle/>
          <a:p>
            <a:r>
              <a:rPr lang="ko-KR" altLang="en-US" dirty="0"/>
              <a:t>수치</a:t>
            </a:r>
            <a:r>
              <a:rPr lang="en-US" altLang="ko-KR" dirty="0"/>
              <a:t> </a:t>
            </a:r>
            <a:r>
              <a:rPr lang="ko-KR" altLang="en-US" dirty="0"/>
              <a:t>데이터 처리를 위한 패키지로서 </a:t>
            </a:r>
            <a:r>
              <a:rPr lang="en-US" altLang="ko-KR" dirty="0"/>
              <a:t>n</a:t>
            </a:r>
            <a:r>
              <a:rPr lang="ko-KR" altLang="en-US" dirty="0"/>
              <a:t>차원 배열인 </a:t>
            </a:r>
            <a:r>
              <a:rPr lang="en-US" altLang="ko-KR" dirty="0" err="1"/>
              <a:t>ndarray</a:t>
            </a:r>
            <a:r>
              <a:rPr lang="ko-KR" altLang="en-US" dirty="0"/>
              <a:t>를 통해 벡터와 행렬을 계산</a:t>
            </a:r>
            <a:endParaRPr lang="en-US" altLang="ko-KR" dirty="0"/>
          </a:p>
          <a:p>
            <a:r>
              <a:rPr lang="ko-KR" altLang="en-US" dirty="0"/>
              <a:t>사용 사례</a:t>
            </a:r>
            <a:endParaRPr lang="en-US" altLang="ko-KR" dirty="0"/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x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np.array</a:t>
            </a:r>
            <a:r>
              <a:rPr lang="en-US" altLang="ko-KR" sz="1600" dirty="0">
                <a:latin typeface="Consolas" panose="020B0609020204030204" pitchFamily="49" charset="0"/>
              </a:rPr>
              <a:t>([1,2,3])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y = </a:t>
            </a:r>
            <a:r>
              <a:rPr lang="en-US" altLang="ko-KR" sz="1600" dirty="0" err="1">
                <a:latin typeface="Consolas" panose="020B0609020204030204" pitchFamily="49" charset="0"/>
              </a:rPr>
              <a:t>np.array</a:t>
            </a:r>
            <a:r>
              <a:rPr lang="en-US" altLang="ko-KR" sz="1600" dirty="0">
                <a:latin typeface="Consolas" panose="020B0609020204030204" pitchFamily="49" charset="0"/>
              </a:rPr>
              <a:t>([4,5,6])</a:t>
            </a:r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b = x + y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b = b * x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b = b / x</a:t>
            </a:r>
          </a:p>
        </p:txBody>
      </p:sp>
    </p:spTree>
    <p:extLst>
      <p:ext uri="{BB962C8B-B14F-4D97-AF65-F5344CB8AC3E}">
        <p14:creationId xmlns:p14="http://schemas.microsoft.com/office/powerpoint/2010/main" val="134781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952328"/>
          </a:xfrm>
        </p:spPr>
        <p:txBody>
          <a:bodyPr/>
          <a:lstStyle/>
          <a:p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차트나 플롯으로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r>
              <a:rPr lang="ko-KR" altLang="en-US" dirty="0"/>
              <a:t>사용 사례</a:t>
            </a:r>
            <a:endParaRPr lang="en-US" altLang="ko-KR" dirty="0"/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z="1600" dirty="0">
                <a:latin typeface="Consolas" panose="020B0609020204030204" pitchFamily="49" charset="0"/>
              </a:rPr>
              <a:t> as </a:t>
            </a:r>
            <a:r>
              <a:rPr lang="en-US" altLang="ko-KR" sz="1600" dirty="0" err="1">
                <a:latin typeface="Consolas" panose="020B0609020204030204" pitchFamily="49" charset="0"/>
              </a:rPr>
              <a:t>plt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plt.title</a:t>
            </a:r>
            <a:r>
              <a:rPr lang="en-US" altLang="ko-KR" sz="1600" dirty="0">
                <a:latin typeface="Consolas" panose="020B0609020204030204" pitchFamily="49" charset="0"/>
              </a:rPr>
              <a:t>(‘test’)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plt.plot</a:t>
            </a:r>
            <a:r>
              <a:rPr lang="en-US" altLang="ko-KR" sz="1600" dirty="0">
                <a:latin typeface="Consolas" panose="020B0609020204030204" pitchFamily="49" charset="0"/>
              </a:rPr>
              <a:t>([1,2,3,4],[2,4,8,6])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plt.xlabel</a:t>
            </a:r>
            <a:r>
              <a:rPr lang="en-US" altLang="ko-KR" sz="1600" dirty="0">
                <a:latin typeface="Consolas" panose="020B0609020204030204" pitchFamily="49" charset="0"/>
              </a:rPr>
              <a:t>(‘hours’)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plt.ylabel</a:t>
            </a:r>
            <a:r>
              <a:rPr lang="en-US" altLang="ko-KR" sz="1600" dirty="0">
                <a:latin typeface="Consolas" panose="020B0609020204030204" pitchFamily="49" charset="0"/>
              </a:rPr>
              <a:t>(‘score’)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plt.show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996952"/>
            <a:ext cx="3888432" cy="29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02" y="404664"/>
            <a:ext cx="8287262" cy="548680"/>
          </a:xfrm>
        </p:spPr>
        <p:txBody>
          <a:bodyPr/>
          <a:lstStyle/>
          <a:p>
            <a:r>
              <a:rPr lang="ko-KR" altLang="en-US" dirty="0"/>
              <a:t>자연어 처리 변화 추세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/>
              <a:t>변화 추세</a:t>
            </a:r>
            <a:r>
              <a:rPr lang="en-US" altLang="ko-KR" b="1" dirty="0"/>
              <a:t>:</a:t>
            </a:r>
            <a:r>
              <a:rPr lang="ko-KR" altLang="ko-KR" b="1" dirty="0"/>
              <a:t> </a:t>
            </a:r>
            <a:r>
              <a:rPr lang="ko-KR" altLang="en-US" dirty="0"/>
              <a:t>자연어 처리 </a:t>
            </a:r>
            <a:r>
              <a:rPr lang="ko-KR" altLang="en-US"/>
              <a:t>분야에서의 최근 시스템 </a:t>
            </a:r>
            <a:r>
              <a:rPr lang="ko-KR" altLang="en-US" dirty="0"/>
              <a:t>성능 향상은 기계학습 방식의 진전에 의해 이루어졌다고 할 수 있음</a:t>
            </a:r>
            <a:endParaRPr lang="en-US" altLang="ko-KR" dirty="0"/>
          </a:p>
          <a:p>
            <a:r>
              <a:rPr lang="ko-KR" altLang="en-US" dirty="0"/>
              <a:t>도서 자료에서도 기계학습 기술들을 많이 다루고 있음</a:t>
            </a:r>
            <a:endParaRPr lang="en-US" altLang="ko-KR" dirty="0"/>
          </a:p>
          <a:p>
            <a:r>
              <a:rPr lang="ko-KR" altLang="en-US" b="1" dirty="0"/>
              <a:t>개발 언어</a:t>
            </a:r>
            <a:r>
              <a:rPr lang="en-US" altLang="ko-KR" b="1" dirty="0"/>
              <a:t>: </a:t>
            </a:r>
            <a:r>
              <a:rPr lang="ko-KR" altLang="en-US" dirty="0"/>
              <a:t>연구와 교육에서는 </a:t>
            </a:r>
            <a:r>
              <a:rPr lang="ko-KR" altLang="en-US" dirty="0" err="1"/>
              <a:t>파이썬</a:t>
            </a:r>
            <a:r>
              <a:rPr lang="ko-KR" altLang="en-US" dirty="0"/>
              <a:t> 언어를 주로 사용하고 있음</a:t>
            </a:r>
            <a:endParaRPr lang="en-US" altLang="ko-KR" dirty="0"/>
          </a:p>
          <a:p>
            <a:r>
              <a:rPr lang="ko-KR" altLang="en-US" b="1" dirty="0"/>
              <a:t>개발 환경</a:t>
            </a:r>
            <a:r>
              <a:rPr lang="en-US" altLang="ko-KR" b="1" dirty="0"/>
              <a:t>: </a:t>
            </a:r>
            <a:r>
              <a:rPr lang="en-US" altLang="ko-KR" dirty="0"/>
              <a:t>Linux, 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en-US" altLang="ko-KR" dirty="0" err="1"/>
              <a:t>MacOS</a:t>
            </a:r>
            <a:r>
              <a:rPr lang="en-US" altLang="ko-KR" dirty="0"/>
              <a:t> </a:t>
            </a:r>
            <a:r>
              <a:rPr lang="ko-KR" altLang="en-US" dirty="0"/>
              <a:t>등에서 사용할 수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35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기능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nltk</a:t>
            </a:r>
            <a:r>
              <a:rPr lang="ko-KR" altLang="en-US" dirty="0"/>
              <a:t>를 이용하여 영어 문장에서 단어의 품사를 확인함</a:t>
            </a:r>
            <a:r>
              <a:rPr lang="en-US" altLang="ko-KR" dirty="0"/>
              <a:t>(tagging)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실행시킨 다음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python </a:t>
            </a:r>
            <a:r>
              <a:rPr lang="ko-KR" altLang="en-US" dirty="0"/>
              <a:t>파일을 생성하고 다음 문장들을 입력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latin typeface="Consolas" panose="020B0609020204030204" pitchFamily="49" charset="0"/>
              </a:rPr>
              <a:t>nltk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sentence = "Seoul is the capital of Korea."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wordsInSent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nltk.word_tokenize</a:t>
            </a:r>
            <a:r>
              <a:rPr lang="en-US" altLang="ko-KR" sz="1400" dirty="0">
                <a:latin typeface="Consolas" panose="020B0609020204030204" pitchFamily="49" charset="0"/>
              </a:rPr>
              <a:t>(sentence)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wordsInSent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partOfSent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nltk.pos_tag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wordsInSent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partOfSent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360363" indent="0">
              <a:lnSpc>
                <a:spcPct val="12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이 프로그램을 수행시키면 다음의 결과를 얻음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['Seoul', 'is', 'the', 'capital', 'of', 'Korea', '.']</a:t>
            </a:r>
          </a:p>
          <a:p>
            <a:pPr marL="360363" indent="0">
              <a:lnSpc>
                <a:spcPct val="120000"/>
              </a:lnSpc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[('Seoul', 'NNP'), ('is', 'VBZ'), ('the', 'DT'), ('capital', 'NN'), ('of', 'IN'), ('Korea', 'NNP'), ('.', '.')]</a:t>
            </a:r>
          </a:p>
        </p:txBody>
      </p:sp>
    </p:spTree>
    <p:extLst>
      <p:ext uri="{BB962C8B-B14F-4D97-AF65-F5344CB8AC3E}">
        <p14:creationId xmlns:p14="http://schemas.microsoft.com/office/powerpoint/2010/main" val="209045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기능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를 이용하여 한글 문장에서 단어의 품사를 확인함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python </a:t>
            </a:r>
            <a:r>
              <a:rPr lang="ko-KR" altLang="en-US" dirty="0"/>
              <a:t>파일을 생성하고 다음 문장들을 입력</a:t>
            </a:r>
            <a:endParaRPr lang="en-US" altLang="ko-KR" dirty="0"/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</a:rPr>
              <a:t>konlpy.tag</a:t>
            </a:r>
            <a:r>
              <a:rPr lang="en-US" altLang="ko-KR" sz="1600" dirty="0">
                <a:latin typeface="Consolas" panose="020B0609020204030204" pitchFamily="49" charset="0"/>
              </a:rPr>
              <a:t> import </a:t>
            </a:r>
            <a:r>
              <a:rPr lang="en-US" altLang="ko-KR" sz="1600" dirty="0" err="1">
                <a:latin typeface="Consolas" panose="020B0609020204030204" pitchFamily="49" charset="0"/>
              </a:rPr>
              <a:t>Kkma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kkma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Kkma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sentence = "</a:t>
            </a:r>
            <a:r>
              <a:rPr lang="ko-KR" altLang="en-US" sz="1600" dirty="0">
                <a:latin typeface="Consolas" panose="020B0609020204030204" pitchFamily="49" charset="0"/>
              </a:rPr>
              <a:t>서울은 한국의 수도라고 하던데</a:t>
            </a:r>
            <a:r>
              <a:rPr lang="en-US" altLang="ko-KR" sz="1600" dirty="0">
                <a:latin typeface="Consolas" panose="020B0609020204030204" pitchFamily="49" charset="0"/>
              </a:rPr>
              <a:t>."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kkma.nouns</a:t>
            </a:r>
            <a:r>
              <a:rPr lang="en-US" altLang="ko-KR" sz="1600" dirty="0">
                <a:latin typeface="Consolas" panose="020B0609020204030204" pitchFamily="49" charset="0"/>
              </a:rPr>
              <a:t>(sentence))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kkma.pos</a:t>
            </a:r>
            <a:r>
              <a:rPr lang="en-US" altLang="ko-KR" sz="1600" dirty="0">
                <a:latin typeface="Consolas" panose="020B0609020204030204" pitchFamily="49" charset="0"/>
              </a:rPr>
              <a:t>(sentence))</a:t>
            </a:r>
          </a:p>
          <a:p>
            <a:pPr marL="360363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dirty="0"/>
              <a:t>이 프로그램을 수행시키면 다음의 결과를 얻음</a:t>
            </a:r>
            <a:endParaRPr lang="en-US" altLang="ko-KR" dirty="0"/>
          </a:p>
          <a:p>
            <a:pPr marL="360363" indent="0">
              <a:buNone/>
            </a:pPr>
            <a:r>
              <a:rPr lang="en-US" altLang="ko-KR" sz="1600" dirty="0"/>
              <a:t>['</a:t>
            </a:r>
            <a:r>
              <a:rPr lang="ko-KR" altLang="en-US" sz="1600" dirty="0"/>
              <a:t>서울</a:t>
            </a:r>
            <a:r>
              <a:rPr lang="en-US" altLang="ko-KR" sz="1600" dirty="0"/>
              <a:t>', '</a:t>
            </a:r>
            <a:r>
              <a:rPr lang="ko-KR" altLang="en-US" sz="1600" dirty="0"/>
              <a:t>한국</a:t>
            </a:r>
            <a:r>
              <a:rPr lang="en-US" altLang="ko-KR" sz="1600" dirty="0"/>
              <a:t>', '</a:t>
            </a:r>
            <a:r>
              <a:rPr lang="ko-KR" altLang="en-US" sz="1600" dirty="0"/>
              <a:t>수도</a:t>
            </a:r>
            <a:r>
              <a:rPr lang="en-US" altLang="ko-KR" sz="1600" dirty="0"/>
              <a:t>']</a:t>
            </a:r>
          </a:p>
          <a:p>
            <a:pPr marL="360363" indent="0">
              <a:buNone/>
            </a:pPr>
            <a:r>
              <a:rPr lang="en-US" altLang="ko-KR" sz="1600" dirty="0"/>
              <a:t>[('</a:t>
            </a:r>
            <a:r>
              <a:rPr lang="ko-KR" altLang="en-US" sz="1600" dirty="0"/>
              <a:t>서울</a:t>
            </a:r>
            <a:r>
              <a:rPr lang="en-US" altLang="ko-KR" sz="1600" dirty="0"/>
              <a:t>', 'NNG'), ('</a:t>
            </a:r>
            <a:r>
              <a:rPr lang="ko-KR" altLang="en-US" sz="1600" dirty="0"/>
              <a:t>은</a:t>
            </a:r>
            <a:r>
              <a:rPr lang="en-US" altLang="ko-KR" sz="1600" dirty="0"/>
              <a:t>', 'JX'), ('</a:t>
            </a:r>
            <a:r>
              <a:rPr lang="ko-KR" altLang="en-US" sz="1600" dirty="0"/>
              <a:t>한국</a:t>
            </a:r>
            <a:r>
              <a:rPr lang="en-US" altLang="ko-KR" sz="1600" dirty="0"/>
              <a:t>', 'NNG'), ('</a:t>
            </a:r>
            <a:r>
              <a:rPr lang="ko-KR" altLang="en-US" sz="1600" dirty="0"/>
              <a:t>의</a:t>
            </a:r>
            <a:r>
              <a:rPr lang="en-US" altLang="ko-KR" sz="1600" dirty="0"/>
              <a:t>', 'JKG'), ('</a:t>
            </a:r>
            <a:r>
              <a:rPr lang="ko-KR" altLang="en-US" sz="1600" dirty="0"/>
              <a:t>수도</a:t>
            </a:r>
            <a:r>
              <a:rPr lang="en-US" altLang="ko-KR" sz="1600" dirty="0"/>
              <a:t>', 'NNG'), ('</a:t>
            </a:r>
            <a:r>
              <a:rPr lang="ko-KR" altLang="en-US" sz="1600" dirty="0"/>
              <a:t>라고</a:t>
            </a:r>
            <a:r>
              <a:rPr lang="en-US" altLang="ko-KR" sz="1600" dirty="0"/>
              <a:t>', 'JX'), ('</a:t>
            </a:r>
            <a:r>
              <a:rPr lang="ko-KR" altLang="en-US" sz="1600" dirty="0"/>
              <a:t>하</a:t>
            </a:r>
            <a:r>
              <a:rPr lang="en-US" altLang="ko-KR" sz="1600" dirty="0"/>
              <a:t>', 'VV'), ('</a:t>
            </a:r>
            <a:r>
              <a:rPr lang="ko-KR" altLang="en-US" sz="1600" dirty="0"/>
              <a:t>던데</a:t>
            </a:r>
            <a:r>
              <a:rPr lang="en-US" altLang="ko-KR" sz="1600" dirty="0"/>
              <a:t>', 'ECD'), ('.', 'SF')]</a:t>
            </a:r>
          </a:p>
        </p:txBody>
      </p:sp>
    </p:spTree>
    <p:extLst>
      <p:ext uri="{BB962C8B-B14F-4D97-AF65-F5344CB8AC3E}">
        <p14:creationId xmlns:p14="http://schemas.microsoft.com/office/powerpoint/2010/main" val="28831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/>
              <a:t>교재 </a:t>
            </a:r>
            <a:r>
              <a:rPr lang="en-US" altLang="ko-KR" b="1" dirty="0"/>
              <a:t>1:</a:t>
            </a:r>
            <a:r>
              <a:rPr lang="en-US" altLang="ko-KR" dirty="0"/>
              <a:t> </a:t>
            </a:r>
            <a:r>
              <a:rPr lang="ko-KR" altLang="en-US" i="1" dirty="0"/>
              <a:t>딥 러닝을 이용한 자연어 처리 입문</a:t>
            </a:r>
            <a:r>
              <a:rPr lang="en-US" altLang="ko-KR" dirty="0"/>
              <a:t>, </a:t>
            </a:r>
            <a:r>
              <a:rPr lang="ko-KR" altLang="en-US" dirty="0"/>
              <a:t>유원준</a:t>
            </a:r>
            <a:r>
              <a:rPr lang="en-US" altLang="ko-KR" dirty="0"/>
              <a:t>, </a:t>
            </a:r>
            <a:r>
              <a:rPr lang="ko-KR" altLang="en-US" dirty="0"/>
              <a:t>온라인 문서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https://wikidocs.net/book/2155</a:t>
            </a:r>
            <a:endParaRPr lang="en-US" altLang="ko-KR" dirty="0"/>
          </a:p>
          <a:p>
            <a:pPr lvl="1"/>
            <a:r>
              <a:rPr lang="en-US" altLang="ko-KR" i="1" dirty="0"/>
              <a:t> </a:t>
            </a:r>
            <a:r>
              <a:rPr lang="ko-KR" altLang="en-US" dirty="0"/>
              <a:t>이 책은 </a:t>
            </a:r>
            <a:r>
              <a:rPr lang="en-US" altLang="ko-KR" dirty="0" err="1"/>
              <a:t>Keras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를 이용한 </a:t>
            </a:r>
            <a:r>
              <a:rPr lang="en-US" altLang="ko-KR" dirty="0"/>
              <a:t>language processing </a:t>
            </a:r>
            <a:r>
              <a:rPr lang="ko-KR" altLang="en-US" dirty="0"/>
              <a:t>프로그램을 예제로 제시하고 있음</a:t>
            </a:r>
            <a:endParaRPr lang="en-US" altLang="ko-KR" dirty="0"/>
          </a:p>
          <a:p>
            <a:pPr lvl="1"/>
            <a:r>
              <a:rPr lang="ko-KR" altLang="en-US" dirty="0"/>
              <a:t>이론적인 부분은 부족하지만 실질적인 알고리즘과 프로그램을 포함하고 있음</a:t>
            </a:r>
            <a:endParaRPr lang="en-US" altLang="ko-KR" dirty="0"/>
          </a:p>
          <a:p>
            <a:pPr lvl="1"/>
            <a:endParaRPr lang="en-US" altLang="ko-KR" i="1" dirty="0"/>
          </a:p>
          <a:p>
            <a:r>
              <a:rPr lang="ko-KR" altLang="en-US" b="1" dirty="0"/>
              <a:t>교재 </a:t>
            </a:r>
            <a:r>
              <a:rPr lang="en-US" altLang="ko-KR" b="1" dirty="0"/>
              <a:t>2:</a:t>
            </a:r>
            <a:r>
              <a:rPr lang="en-US" altLang="ko-KR" dirty="0"/>
              <a:t> </a:t>
            </a:r>
            <a:r>
              <a:rPr lang="en-US" altLang="ko-KR" i="1" dirty="0"/>
              <a:t>Deep Learning with Python</a:t>
            </a:r>
            <a:r>
              <a:rPr lang="en-US" altLang="ko-KR" dirty="0"/>
              <a:t>, Francois </a:t>
            </a:r>
            <a:r>
              <a:rPr lang="en-US" altLang="ko-KR" dirty="0" err="1"/>
              <a:t>Chollet</a:t>
            </a:r>
            <a:r>
              <a:rPr lang="en-US" altLang="ko-KR" dirty="0"/>
              <a:t>, 2018.</a:t>
            </a:r>
          </a:p>
          <a:p>
            <a:pPr marL="358775" indent="0">
              <a:buNone/>
            </a:pPr>
            <a:r>
              <a:rPr lang="en-US" altLang="ko-KR" dirty="0"/>
              <a:t>(</a:t>
            </a:r>
            <a:r>
              <a:rPr lang="ko-KR" altLang="en-US" i="1" dirty="0" err="1"/>
              <a:t>케라스</a:t>
            </a:r>
            <a:r>
              <a:rPr lang="ko-KR" altLang="en-US" i="1" dirty="0"/>
              <a:t> 창시자에게 배우는 </a:t>
            </a:r>
            <a:r>
              <a:rPr lang="ko-KR" altLang="en-US" i="1" dirty="0" err="1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박해선 옮김</a:t>
            </a:r>
            <a:r>
              <a:rPr lang="en-US" altLang="ko-KR" dirty="0"/>
              <a:t>, </a:t>
            </a:r>
            <a:r>
              <a:rPr lang="ko-KR" altLang="en-US" dirty="0"/>
              <a:t>길벗</a:t>
            </a:r>
            <a:r>
              <a:rPr lang="en-US" altLang="ko-KR" dirty="0"/>
              <a:t>, 2018)</a:t>
            </a:r>
          </a:p>
          <a:p>
            <a:pPr lvl="1"/>
            <a:r>
              <a:rPr lang="en-US" altLang="ko-KR" dirty="0" err="1"/>
              <a:t>Keras</a:t>
            </a:r>
            <a:r>
              <a:rPr lang="ko-KR" altLang="en-US" dirty="0"/>
              <a:t>를 이용한</a:t>
            </a:r>
            <a:r>
              <a:rPr lang="en-US" altLang="ko-KR" dirty="0"/>
              <a:t> deep learning </a:t>
            </a:r>
            <a:r>
              <a:rPr lang="ko-KR" altLang="en-US" dirty="0"/>
              <a:t>프로그래밍 기법을 다루고 있음</a:t>
            </a:r>
            <a:endParaRPr lang="en-US" altLang="ko-KR" dirty="0"/>
          </a:p>
          <a:p>
            <a:pPr lvl="1"/>
            <a:r>
              <a:rPr lang="ko-KR" altLang="en-US" dirty="0"/>
              <a:t>영문 </a:t>
            </a:r>
            <a:r>
              <a:rPr lang="en-US" altLang="ko-KR" dirty="0"/>
              <a:t>pdf version</a:t>
            </a:r>
            <a:r>
              <a:rPr lang="ko-KR" altLang="en-US" dirty="0"/>
              <a:t>을 구할 수 있음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913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4949"/>
            <a:ext cx="8287262" cy="548680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이론적인 내용보다 실질적인 알고리즘과 프로그래밍 환경 구축을 강조할 예정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기계학습 부분은 기초 개념부터 다룰 것임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 b="1"/>
              <a:t>자연어처리 기본 이론</a:t>
            </a:r>
            <a:r>
              <a:rPr lang="en-US" altLang="ko-KR" b="1"/>
              <a:t>: </a:t>
            </a:r>
            <a:r>
              <a:rPr lang="ko-KR" altLang="en-US"/>
              <a:t>텍스트 전처리</a:t>
            </a:r>
            <a:r>
              <a:rPr lang="en-US" altLang="ko-KR"/>
              <a:t>, </a:t>
            </a:r>
            <a:r>
              <a:rPr lang="ko-KR" altLang="en-US"/>
              <a:t>언어 모델</a:t>
            </a:r>
            <a:r>
              <a:rPr lang="en-US" altLang="ko-KR"/>
              <a:t>, </a:t>
            </a:r>
            <a:r>
              <a:rPr lang="ko-KR" altLang="en-US"/>
              <a:t>카운트 기반 단어 표현</a:t>
            </a:r>
            <a:r>
              <a:rPr lang="en-US" altLang="ko-KR"/>
              <a:t>, </a:t>
            </a:r>
            <a:r>
              <a:rPr lang="ko-KR" altLang="en-US"/>
              <a:t>토픽 모델링 등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 b="1"/>
              <a:t>머신 러닝 개념</a:t>
            </a:r>
            <a:r>
              <a:rPr lang="en-US" altLang="ko-KR" b="1"/>
              <a:t>: </a:t>
            </a:r>
            <a:r>
              <a:rPr lang="ko-KR" altLang="en-US"/>
              <a:t>선형 회귀</a:t>
            </a:r>
            <a:r>
              <a:rPr lang="en-US" altLang="ko-KR"/>
              <a:t>, </a:t>
            </a:r>
            <a:r>
              <a:rPr lang="ko-KR" altLang="en-US"/>
              <a:t>소프트맥스 회귀</a:t>
            </a:r>
            <a:r>
              <a:rPr lang="en-US" altLang="ko-KR"/>
              <a:t>, </a:t>
            </a:r>
            <a:r>
              <a:rPr lang="ko-KR" altLang="en-US"/>
              <a:t>인공 신경망</a:t>
            </a:r>
            <a:r>
              <a:rPr lang="en-US" altLang="ko-KR"/>
              <a:t>, gradient descent, </a:t>
            </a:r>
            <a:r>
              <a:rPr lang="ko-KR" altLang="en-US"/>
              <a:t>역전파</a:t>
            </a:r>
            <a:r>
              <a:rPr lang="en-US" altLang="ko-KR"/>
              <a:t>, </a:t>
            </a:r>
            <a:r>
              <a:rPr lang="ko-KR" altLang="en-US"/>
              <a:t>기울기 소실</a:t>
            </a:r>
            <a:r>
              <a:rPr lang="en-US" altLang="ko-KR"/>
              <a:t>, </a:t>
            </a:r>
            <a:r>
              <a:rPr lang="ko-KR" altLang="en-US"/>
              <a:t>케라스 사용 방법</a:t>
            </a:r>
            <a:endParaRPr lang="en-US" altLang="ko-KR"/>
          </a:p>
          <a:p>
            <a:r>
              <a:rPr lang="ko-KR" altLang="en-US" b="1"/>
              <a:t>자연어처리에서의 머신 러닝</a:t>
            </a:r>
            <a:r>
              <a:rPr lang="en-US" altLang="ko-KR"/>
              <a:t>: </a:t>
            </a:r>
            <a:r>
              <a:rPr lang="ko-KR" altLang="en-US"/>
              <a:t>순환 신경망</a:t>
            </a:r>
            <a:r>
              <a:rPr lang="en-US" altLang="ko-KR"/>
              <a:t>, </a:t>
            </a:r>
            <a:r>
              <a:rPr lang="ko-KR" altLang="en-US"/>
              <a:t>워드 임베딩</a:t>
            </a:r>
            <a:r>
              <a:rPr lang="en-US" altLang="ko-KR"/>
              <a:t>, </a:t>
            </a:r>
            <a:r>
              <a:rPr lang="ko-KR" altLang="en-US"/>
              <a:t>텍스트 분류</a:t>
            </a:r>
            <a:endParaRPr lang="en-US" altLang="ko-KR"/>
          </a:p>
          <a:p>
            <a:r>
              <a:rPr lang="ko-KR" altLang="en-US" b="1"/>
              <a:t>심화 과정</a:t>
            </a:r>
            <a:r>
              <a:rPr lang="en-US" altLang="ko-KR" b="1"/>
              <a:t>: </a:t>
            </a:r>
            <a:r>
              <a:rPr lang="en-US" altLang="ko-KR"/>
              <a:t>RNN</a:t>
            </a:r>
            <a:r>
              <a:rPr lang="ko-KR" altLang="en-US"/>
              <a:t>을 이용한 기계 번역</a:t>
            </a:r>
            <a:r>
              <a:rPr lang="en-US" altLang="ko-KR"/>
              <a:t>, Attention, Transformer, BERT </a:t>
            </a:r>
            <a:r>
              <a:rPr lang="ko-KR" altLang="en-US"/>
              <a:t>등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0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주요 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/>
              <a:t>주요 도서</a:t>
            </a:r>
            <a:r>
              <a:rPr lang="en-US" altLang="ko-KR" b="1" dirty="0"/>
              <a:t>:</a:t>
            </a:r>
          </a:p>
          <a:p>
            <a:endParaRPr lang="en-US" altLang="ko-KR" b="1" dirty="0"/>
          </a:p>
          <a:p>
            <a:pPr lvl="1"/>
            <a:r>
              <a:rPr lang="ko-KR" altLang="en-US" i="1" dirty="0"/>
              <a:t>자연어처리 바이블</a:t>
            </a:r>
            <a:r>
              <a:rPr lang="en-US" altLang="ko-KR" dirty="0"/>
              <a:t>, </a:t>
            </a:r>
            <a:r>
              <a:rPr lang="ko-KR" altLang="en-US" dirty="0"/>
              <a:t>임희석</a:t>
            </a:r>
            <a:r>
              <a:rPr lang="en-US" altLang="ko-KR" dirty="0"/>
              <a:t>, </a:t>
            </a:r>
            <a:r>
              <a:rPr lang="ko-KR" altLang="en-US" dirty="0" err="1"/>
              <a:t>휴먼싸이언스</a:t>
            </a:r>
            <a:r>
              <a:rPr lang="en-US" altLang="ko-KR" dirty="0"/>
              <a:t>, 2019.</a:t>
            </a:r>
          </a:p>
          <a:p>
            <a:pPr marL="628650" lvl="3" indent="0">
              <a:buNone/>
            </a:pPr>
            <a:endParaRPr lang="en-US" altLang="ko-KR" dirty="0"/>
          </a:p>
          <a:p>
            <a:pPr lvl="1"/>
            <a:r>
              <a:rPr lang="ko-KR" altLang="en-US" i="1" dirty="0"/>
              <a:t>자연어 처리 </a:t>
            </a:r>
            <a:r>
              <a:rPr lang="ko-KR" altLang="en-US" i="1" dirty="0" err="1"/>
              <a:t>딥러닝</a:t>
            </a:r>
            <a:r>
              <a:rPr lang="ko-KR" altLang="en-US" i="1" dirty="0"/>
              <a:t> 캠프</a:t>
            </a:r>
            <a:r>
              <a:rPr lang="en-US" altLang="ko-KR" dirty="0"/>
              <a:t>, </a:t>
            </a:r>
            <a:r>
              <a:rPr lang="ko-KR" altLang="en-US" dirty="0"/>
              <a:t>김기현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en-US" altLang="ko-KR" dirty="0"/>
              <a:t>, 2019.</a:t>
            </a:r>
          </a:p>
          <a:p>
            <a:pPr lvl="3"/>
            <a:r>
              <a:rPr lang="en-US" altLang="ko-KR" dirty="0" err="1"/>
              <a:t>PyTorch</a:t>
            </a:r>
            <a:r>
              <a:rPr lang="en-US" altLang="ko-KR" dirty="0"/>
              <a:t>(Facebook</a:t>
            </a:r>
            <a:r>
              <a:rPr lang="ko-KR" altLang="en-US" dirty="0"/>
              <a:t>에서 개발한 </a:t>
            </a:r>
            <a:r>
              <a:rPr lang="en-US" altLang="ko-KR" dirty="0"/>
              <a:t>deep learning </a:t>
            </a:r>
            <a:r>
              <a:rPr lang="ko-KR" altLang="en-US" dirty="0"/>
              <a:t>개발 환경</a:t>
            </a:r>
            <a:r>
              <a:rPr lang="en-US" altLang="ko-KR" dirty="0"/>
              <a:t>)</a:t>
            </a:r>
            <a:r>
              <a:rPr lang="ko-KR" altLang="en-US" dirty="0"/>
              <a:t>를 기반으로 하고 있음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dirty="0"/>
          </a:p>
          <a:p>
            <a:pPr lvl="1"/>
            <a:r>
              <a:rPr lang="ko-KR" altLang="en-US" i="1" dirty="0" err="1"/>
              <a:t>뉴럴</a:t>
            </a:r>
            <a:r>
              <a:rPr lang="ko-KR" altLang="en-US" i="1" dirty="0"/>
              <a:t> 모델을 이용한 자연어 처리</a:t>
            </a:r>
            <a:r>
              <a:rPr lang="en-US" altLang="ko-KR" dirty="0"/>
              <a:t>, </a:t>
            </a:r>
            <a:r>
              <a:rPr lang="ko-KR" altLang="en-US" dirty="0"/>
              <a:t>이상근</a:t>
            </a:r>
            <a:r>
              <a:rPr lang="en-US" altLang="ko-KR" dirty="0"/>
              <a:t>, </a:t>
            </a:r>
            <a:r>
              <a:rPr lang="ko-KR" altLang="en-US" dirty="0" err="1"/>
              <a:t>메이킹북스</a:t>
            </a:r>
            <a:r>
              <a:rPr lang="en-US" altLang="ko-KR" dirty="0"/>
              <a:t>, 2020.</a:t>
            </a:r>
          </a:p>
          <a:p>
            <a:pPr lvl="3"/>
            <a:r>
              <a:rPr lang="ko-KR" altLang="en-US" dirty="0"/>
              <a:t>신경망 기반 자연어 처리 기술을 설명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dirty="0"/>
          </a:p>
          <a:p>
            <a:pPr lvl="1"/>
            <a:r>
              <a:rPr lang="en-US" altLang="ko-KR" i="1" dirty="0"/>
              <a:t>Speech and Language Processing</a:t>
            </a:r>
            <a:r>
              <a:rPr lang="en-US" altLang="ko-KR" dirty="0"/>
              <a:t>, 3</a:t>
            </a:r>
            <a:r>
              <a:rPr lang="en-US" altLang="ko-KR" baseline="30000" dirty="0"/>
              <a:t>rd</a:t>
            </a:r>
            <a:r>
              <a:rPr lang="en-US" altLang="ko-KR" dirty="0"/>
              <a:t> ed. </a:t>
            </a:r>
            <a:r>
              <a:rPr lang="ko-KR" altLang="en-US" dirty="0"/>
              <a:t>진행중</a:t>
            </a:r>
            <a:r>
              <a:rPr lang="en-US" altLang="ko-KR" dirty="0"/>
              <a:t>, </a:t>
            </a:r>
            <a:r>
              <a:rPr lang="en-US" altLang="ko-KR" dirty="0" err="1"/>
              <a:t>Jurafsky</a:t>
            </a:r>
            <a:r>
              <a:rPr lang="en-US" altLang="ko-KR" dirty="0"/>
              <a:t> &amp; Martin</a:t>
            </a:r>
          </a:p>
          <a:p>
            <a:pPr marL="266700" lvl="1" indent="0">
              <a:buNone/>
            </a:pPr>
            <a:r>
              <a:rPr lang="en-US" altLang="ko-KR" dirty="0"/>
              <a:t>	- </a:t>
            </a:r>
            <a:r>
              <a:rPr lang="en-US" altLang="ko-KR" dirty="0">
                <a:hlinkClick r:id="rId2"/>
              </a:rPr>
              <a:t>https://web.stanford.edu/~jurafsky/slp3/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	- pdf </a:t>
            </a:r>
            <a:r>
              <a:rPr lang="ko-KR" altLang="en-US" dirty="0"/>
              <a:t>파일은 강의 폴더에 있음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44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</a:t>
            </a:r>
            <a:r>
              <a:rPr lang="ko-KR" altLang="en-US"/>
              <a:t>처리 참고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기계학습과 자연어처리에 대한 강의</a:t>
            </a:r>
            <a:r>
              <a:rPr lang="en-US" altLang="ko-KR"/>
              <a:t>/</a:t>
            </a:r>
            <a:r>
              <a:rPr lang="ko-KR" altLang="en-US"/>
              <a:t>참고</a:t>
            </a:r>
            <a:r>
              <a:rPr lang="en-US" altLang="ko-KR"/>
              <a:t> </a:t>
            </a:r>
            <a:r>
              <a:rPr lang="ko-KR" altLang="en-US"/>
              <a:t>자료는 </a:t>
            </a:r>
            <a:r>
              <a:rPr lang="en-US" altLang="ko-KR"/>
              <a:t>Stanford </a:t>
            </a:r>
            <a:r>
              <a:rPr lang="ko-KR" altLang="en-US"/>
              <a:t>대학에서 찾을 수 있음</a:t>
            </a:r>
            <a:endParaRPr lang="en-US" altLang="ko-KR"/>
          </a:p>
          <a:p>
            <a:r>
              <a:rPr lang="en-US" altLang="ko-KR"/>
              <a:t>CS224n: Natural Language Processing with Deep Learning</a:t>
            </a:r>
          </a:p>
          <a:p>
            <a:pPr marL="358775" indent="0">
              <a:buNone/>
            </a:pPr>
            <a:r>
              <a:rPr lang="en-US" altLang="ko-KR"/>
              <a:t>(</a:t>
            </a:r>
            <a:r>
              <a:rPr lang="en-US" altLang="ko-KR">
                <a:hlinkClick r:id="rId2"/>
              </a:rPr>
              <a:t>http://cs224n.Stanford.edu/</a:t>
            </a:r>
            <a:r>
              <a:rPr lang="en-US" altLang="ko-KR"/>
              <a:t>)</a:t>
            </a:r>
          </a:p>
          <a:p>
            <a:pPr marL="358775" indent="0">
              <a:buNone/>
            </a:pPr>
            <a:r>
              <a:rPr lang="en-US" altLang="ko-KR"/>
              <a:t>- </a:t>
            </a:r>
            <a:r>
              <a:rPr lang="ko-KR" altLang="en-US"/>
              <a:t>이 사이트에 강의 </a:t>
            </a:r>
            <a:r>
              <a:rPr lang="en-US" altLang="ko-KR"/>
              <a:t>slides, </a:t>
            </a:r>
            <a:r>
              <a:rPr lang="ko-KR" altLang="en-US"/>
              <a:t>문서</a:t>
            </a:r>
            <a:r>
              <a:rPr lang="en-US" altLang="ko-KR"/>
              <a:t>, </a:t>
            </a:r>
            <a:r>
              <a:rPr lang="ko-KR" altLang="en-US"/>
              <a:t>동영상 등이 포함되어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9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2664296"/>
          </a:xfrm>
        </p:spPr>
        <p:txBody>
          <a:bodyPr/>
          <a:lstStyle/>
          <a:p>
            <a:r>
              <a:rPr lang="ko-KR" altLang="en-US"/>
              <a:t>이 강의에서는 </a:t>
            </a:r>
            <a:r>
              <a:rPr lang="en-US" altLang="ko-KR" b="1"/>
              <a:t>Windows</a:t>
            </a:r>
            <a:r>
              <a:rPr lang="en-US" altLang="ko-KR"/>
              <a:t> (OS) </a:t>
            </a:r>
            <a:r>
              <a:rPr lang="ko-KR" altLang="en-US"/>
              <a:t>환경에서 </a:t>
            </a:r>
            <a:r>
              <a:rPr lang="en-US" altLang="ko-KR" b="1"/>
              <a:t>Python</a:t>
            </a:r>
            <a:r>
              <a:rPr lang="ko-KR" altLang="en-US"/>
              <a:t> 언어와 </a:t>
            </a:r>
            <a:r>
              <a:rPr lang="en-US" altLang="ko-KR" b="1"/>
              <a:t>Anaconda</a:t>
            </a:r>
            <a:r>
              <a:rPr lang="en-US" altLang="ko-KR"/>
              <a:t> (Jupyter notebook) </a:t>
            </a:r>
            <a:r>
              <a:rPr lang="ko-KR" altLang="en-US"/>
              <a:t>프로그래밍 환경</a:t>
            </a:r>
            <a:r>
              <a:rPr lang="en-US" altLang="ko-KR"/>
              <a:t>, </a:t>
            </a:r>
            <a:r>
              <a:rPr lang="en-US" altLang="ko-KR" b="1"/>
              <a:t>Konlpy</a:t>
            </a:r>
            <a:r>
              <a:rPr lang="en-US" altLang="ko-KR"/>
              <a:t> </a:t>
            </a:r>
            <a:r>
              <a:rPr lang="ko-KR" altLang="en-US"/>
              <a:t>한글 처리 도구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 b="1"/>
              <a:t>Tensorflow</a:t>
            </a:r>
            <a:r>
              <a:rPr lang="en-US" altLang="ko-KR"/>
              <a:t> (</a:t>
            </a:r>
            <a:r>
              <a:rPr lang="en-US" altLang="ko-KR" b="1"/>
              <a:t>Keras</a:t>
            </a:r>
            <a:r>
              <a:rPr lang="en-US" altLang="ko-KR"/>
              <a:t> </a:t>
            </a:r>
            <a:r>
              <a:rPr lang="ko-KR" altLang="en-US"/>
              <a:t>포함</a:t>
            </a:r>
            <a:r>
              <a:rPr lang="en-US" altLang="ko-KR"/>
              <a:t>) </a:t>
            </a:r>
            <a:r>
              <a:rPr lang="ko-KR" altLang="en-US"/>
              <a:t>환경을 사용</a:t>
            </a:r>
            <a:endParaRPr lang="en-US" altLang="ko-KR" dirty="0"/>
          </a:p>
          <a:p>
            <a:r>
              <a:rPr lang="ko-KR" altLang="en-US"/>
              <a:t>다음에</a:t>
            </a:r>
            <a:r>
              <a:rPr lang="en-US" altLang="ko-KR"/>
              <a:t> </a:t>
            </a:r>
            <a:r>
              <a:rPr lang="ko-KR" altLang="en-US"/>
              <a:t>설명되는 프로그래밍 환경을 구축하는 것이 </a:t>
            </a:r>
            <a:r>
              <a:rPr lang="ko-KR" altLang="en-US" b="1"/>
              <a:t>매우 중요함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8077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환경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교재의 </a:t>
            </a:r>
            <a:r>
              <a:rPr lang="en-US" altLang="ko-KR" dirty="0"/>
              <a:t>1</a:t>
            </a:r>
            <a:r>
              <a:rPr lang="ko-KR" altLang="en-US" dirty="0"/>
              <a:t>장 참고</a:t>
            </a:r>
            <a:endParaRPr lang="en-US" altLang="ko-KR" dirty="0"/>
          </a:p>
          <a:p>
            <a:r>
              <a:rPr lang="ko-KR" altLang="en-US" dirty="0"/>
              <a:t>교재에서는 윈도우 기반으로 사용하는 환경이며 </a:t>
            </a:r>
            <a:r>
              <a:rPr lang="ko-KR" altLang="en-US" dirty="0" err="1"/>
              <a:t>파이썬</a:t>
            </a:r>
            <a:r>
              <a:rPr lang="ko-KR" altLang="en-US" dirty="0"/>
              <a:t> 언어를 이용</a:t>
            </a:r>
            <a:endParaRPr lang="en-US" altLang="ko-KR" dirty="0"/>
          </a:p>
          <a:p>
            <a:r>
              <a:rPr lang="en-US" altLang="ko-KR" b="1" dirty="0"/>
              <a:t>Anaconda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pPr marL="795337">
              <a:buFontTx/>
              <a:buChar char="-"/>
            </a:pPr>
            <a:r>
              <a:rPr lang="ko-KR" altLang="en-US" dirty="0" err="1"/>
              <a:t>파이썬</a:t>
            </a:r>
            <a:r>
              <a:rPr lang="ko-KR" altLang="en-US" dirty="0"/>
              <a:t> 언어와 주요 패키지들을 포함하고 있음</a:t>
            </a:r>
            <a:endParaRPr lang="en-US" altLang="ko-KR" dirty="0"/>
          </a:p>
          <a:p>
            <a:pPr marL="795337">
              <a:buFontTx/>
              <a:buChar char="-"/>
            </a:pPr>
            <a:r>
              <a:rPr lang="ko-KR" altLang="en-US" dirty="0"/>
              <a:t>포함 패키지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, pandas, </a:t>
            </a:r>
            <a:r>
              <a:rPr lang="en-US" altLang="ko-KR" dirty="0" err="1"/>
              <a:t>Jupyter</a:t>
            </a:r>
            <a:r>
              <a:rPr lang="en-US" altLang="ko-KR" dirty="0"/>
              <a:t> notebook, </a:t>
            </a:r>
            <a:r>
              <a:rPr lang="en-US" altLang="ko-KR" dirty="0" err="1"/>
              <a:t>ipython</a:t>
            </a:r>
            <a:r>
              <a:rPr lang="en-US" altLang="ko-KR" dirty="0"/>
              <a:t>, </a:t>
            </a:r>
            <a:r>
              <a:rPr lang="en-US" altLang="ko-KR" dirty="0" err="1"/>
              <a:t>scikit</a:t>
            </a:r>
            <a:r>
              <a:rPr lang="en-US" altLang="ko-KR" dirty="0"/>
              <a:t>-learn, </a:t>
            </a:r>
            <a:r>
              <a:rPr lang="en-US" altLang="ko-KR" dirty="0" err="1"/>
              <a:t>matplotlib</a:t>
            </a:r>
            <a:r>
              <a:rPr lang="en-US" altLang="ko-KR" dirty="0"/>
              <a:t>,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795337">
              <a:buFontTx/>
              <a:buChar char="-"/>
            </a:pPr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https://www.anaconda.com/distribution/</a:t>
            </a:r>
            <a:endParaRPr lang="en-US" altLang="ko-KR" dirty="0"/>
          </a:p>
          <a:p>
            <a:pPr marL="795337">
              <a:buFontTx/>
              <a:buChar char="-"/>
            </a:pP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3.x 64 </a:t>
            </a:r>
            <a:r>
              <a:rPr lang="ko-KR" altLang="en-US" dirty="0"/>
              <a:t>비트 버전으로 설치</a:t>
            </a:r>
            <a:endParaRPr lang="ko-KR" altLang="ko-KR" dirty="0"/>
          </a:p>
          <a:p>
            <a:pPr marL="720725" indent="-268288">
              <a:buNone/>
            </a:pPr>
            <a:r>
              <a:rPr lang="en-US" altLang="ko-KR" dirty="0"/>
              <a:t>- Anaconda prompt,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등이 설치됨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051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nltk</a:t>
            </a:r>
            <a:r>
              <a:rPr lang="ko-KR" altLang="en-US" dirty="0"/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err="1"/>
              <a:t>nltk</a:t>
            </a:r>
            <a:r>
              <a:rPr lang="en-US" altLang="ko-KR" dirty="0"/>
              <a:t>(Natural language toolkit)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미국에서 개발된 자연어 처리 기능을 가진 </a:t>
            </a:r>
            <a:r>
              <a:rPr lang="en-US" altLang="ko-KR" dirty="0"/>
              <a:t>toolkit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Anaconda</a:t>
            </a:r>
            <a:r>
              <a:rPr lang="ko-KR" altLang="en-US" dirty="0"/>
              <a:t>를 설치하면 같이 설치됨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별도로 설치할 필요가 없음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95337">
              <a:lnSpc>
                <a:spcPct val="130000"/>
              </a:lnSpc>
              <a:buFontTx/>
              <a:buChar char="-"/>
            </a:pPr>
            <a:r>
              <a:rPr lang="en-US" altLang="ko-KR" dirty="0"/>
              <a:t>Anaconda prompt</a:t>
            </a:r>
            <a:r>
              <a:rPr lang="ko-KR" altLang="en-US" dirty="0"/>
              <a:t>에서 </a:t>
            </a:r>
            <a:r>
              <a:rPr lang="en-US" altLang="ko-KR" dirty="0" err="1"/>
              <a:t>ipython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…</a:t>
            </a:r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In [1]: import </a:t>
            </a:r>
            <a:r>
              <a:rPr lang="en-US" altLang="ko-KR" dirty="0" err="1"/>
              <a:t>nltk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In [2]: </a:t>
            </a:r>
            <a:r>
              <a:rPr lang="en-US" altLang="ko-KR" dirty="0" err="1"/>
              <a:t>nltk</a:t>
            </a:r>
            <a:r>
              <a:rPr lang="en-US" altLang="ko-KR" dirty="0"/>
              <a:t>.__version__	</a:t>
            </a:r>
            <a:r>
              <a:rPr lang="en-US" altLang="ko-KR" dirty="0">
                <a:solidFill>
                  <a:srgbClr val="FF0000"/>
                </a:solidFill>
              </a:rPr>
              <a:t># underscore(_)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err="1">
                <a:solidFill>
                  <a:srgbClr val="FF0000"/>
                </a:solidFill>
              </a:rPr>
              <a:t>개씩임</a:t>
            </a:r>
            <a:endParaRPr lang="en-US" altLang="ko-KR" dirty="0"/>
          </a:p>
          <a:p>
            <a:pPr marL="452437" indent="0">
              <a:lnSpc>
                <a:spcPct val="130000"/>
              </a:lnSpc>
              <a:buNone/>
            </a:pPr>
            <a:r>
              <a:rPr lang="en-US" altLang="ko-KR" dirty="0"/>
              <a:t>Out [2]: ‘3.5’</a:t>
            </a:r>
          </a:p>
          <a:p>
            <a:pPr>
              <a:lnSpc>
                <a:spcPct val="130000"/>
              </a:lnSpc>
            </a:pP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기능을 제대로 사용하려면 여러 데이터를 추가적으로 설치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  <a:tabLst>
                <a:tab pos="452438" algn="l"/>
              </a:tabLst>
            </a:pPr>
            <a:r>
              <a:rPr lang="en-US" altLang="ko-KR" dirty="0"/>
              <a:t>	In [3]: </a:t>
            </a:r>
            <a:r>
              <a:rPr lang="en-US" altLang="ko-KR" dirty="0" err="1"/>
              <a:t>nltk.download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58999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1450</Words>
  <Application>Microsoft Office PowerPoint</Application>
  <PresentationFormat>화면 슬라이드 쇼(4:3)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Wingdings</vt:lpstr>
      <vt:lpstr>Consolas</vt:lpstr>
      <vt:lpstr>맑은 고딕</vt:lpstr>
      <vt:lpstr>1_Office 테마</vt:lpstr>
      <vt:lpstr>1. 개요</vt:lpstr>
      <vt:lpstr>자연어 처리 변화 추세</vt:lpstr>
      <vt:lpstr>강의 교재</vt:lpstr>
      <vt:lpstr>강의 계획</vt:lpstr>
      <vt:lpstr>자연어 처리 주요 도서</vt:lpstr>
      <vt:lpstr>자연어 처리 참고 자료</vt:lpstr>
      <vt:lpstr>프로그래밍 환경 구성</vt:lpstr>
      <vt:lpstr>프로그래밍 환경 구축</vt:lpstr>
      <vt:lpstr>nltk 패키지</vt:lpstr>
      <vt:lpstr>koNLPy 패키지</vt:lpstr>
      <vt:lpstr>koNLPy 에러가 발생할 때</vt:lpstr>
      <vt:lpstr>Deep learning 패키지 설치: Tensorflow와 keras</vt:lpstr>
      <vt:lpstr>설치된 패키지 확인: pandas, numpy, matplotlib</vt:lpstr>
      <vt:lpstr>판다스</vt:lpstr>
      <vt:lpstr>판다스: Data frame</vt:lpstr>
      <vt:lpstr>판다스 외부 데이터 읽기</vt:lpstr>
      <vt:lpstr>판다스 프로파일링</vt:lpstr>
      <vt:lpstr>넘파이(Numpy)</vt:lpstr>
      <vt:lpstr>matplotlib</vt:lpstr>
      <vt:lpstr>nltk 기능 확인</vt:lpstr>
      <vt:lpstr>koNLPy 기능 확인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이준용</cp:lastModifiedBy>
  <cp:revision>118</cp:revision>
  <cp:lastPrinted>2021-09-02T07:46:24Z</cp:lastPrinted>
  <dcterms:created xsi:type="dcterms:W3CDTF">2006-10-05T04:04:58Z</dcterms:created>
  <dcterms:modified xsi:type="dcterms:W3CDTF">2021-09-02T07:46:42Z</dcterms:modified>
</cp:coreProperties>
</file>