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91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9" r:id="rId16"/>
    <p:sldId id="490" r:id="rId17"/>
    <p:sldId id="491" r:id="rId18"/>
    <p:sldId id="492" r:id="rId19"/>
    <p:sldId id="493" r:id="rId20"/>
    <p:sldId id="494" r:id="rId2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tardi/wikiextractor.git" TargetMode="External"/><Relationship Id="rId2" Type="http://schemas.openxmlformats.org/officeDocument/2006/relationships/hyperlink" Target="https://dumps.wikimedia.org/kowiki/lates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.elnn.kr/search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916832"/>
            <a:ext cx="7992888" cy="1296144"/>
          </a:xfrm>
        </p:spPr>
        <p:txBody>
          <a:bodyPr/>
          <a:lstStyle/>
          <a:p>
            <a:pPr algn="ctr"/>
            <a:r>
              <a:rPr lang="en-US" altLang="ko-KR" sz="4400" dirty="0"/>
              <a:t>10. </a:t>
            </a:r>
            <a:r>
              <a:rPr lang="ko-KR" altLang="en-US" sz="4400" dirty="0"/>
              <a:t>워드 </a:t>
            </a:r>
            <a:r>
              <a:rPr lang="ko-KR" altLang="en-US" sz="4400" dirty="0" err="1"/>
              <a:t>임베딩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CBOW </a:t>
            </a:r>
            <a:r>
              <a:rPr lang="ko-KR" altLang="en-US" sz="2800"/>
              <a:t>주변 단어벡터로 </a:t>
            </a:r>
            <a:r>
              <a:rPr lang="ko-KR" altLang="en-US" sz="2800" dirty="0"/>
              <a:t>부터 </a:t>
            </a:r>
            <a:r>
              <a:rPr lang="ko-KR" altLang="en-US" sz="2800"/>
              <a:t>현재 단어벡터 </a:t>
            </a:r>
            <a:r>
              <a:rPr lang="ko-KR" altLang="en-US" sz="2800" dirty="0"/>
              <a:t>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19" y="908720"/>
            <a:ext cx="8568953" cy="10081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주변 단어 벡터의 평균을 현재 단어의 벡터로 예측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22137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7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CBOW </a:t>
            </a:r>
            <a:r>
              <a:rPr lang="ko-KR" altLang="en-US" dirty="0"/>
              <a:t>출력과 오차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7" y="908720"/>
                <a:ext cx="8634911" cy="252028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W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transpose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이용하여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이용하여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오차를 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7" y="908720"/>
                <a:ext cx="8634911" cy="2520280"/>
              </a:xfrm>
              <a:blipFill>
                <a:blip r:embed="rId2"/>
                <a:stretch>
                  <a:fillRect l="-635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6" y="2052637"/>
            <a:ext cx="7905750" cy="275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4941168"/>
                <a:ext cx="4608512" cy="10081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</m:nary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941168"/>
                <a:ext cx="4608512" cy="1008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1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/>
                  <a:t>의 학습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11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3463" y="908720"/>
                <a:ext cx="8784976" cy="252028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오차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dirty="0"/>
                  <a:t>를 최소화하는 방향으로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학습시킴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3463" y="908720"/>
                <a:ext cx="8784976" cy="2520280"/>
              </a:xfrm>
              <a:blipFill>
                <a:blip r:embed="rId3"/>
                <a:stretch>
                  <a:fillRect l="-624" t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1664804"/>
                <a:ext cx="4608512" cy="10081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rtlCol="0" anchor="ctr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</m:nary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64804"/>
                <a:ext cx="4608512" cy="1008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Skip-gram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2520280"/>
          </a:xfrm>
        </p:spPr>
        <p:txBody>
          <a:bodyPr/>
          <a:lstStyle/>
          <a:p>
            <a:r>
              <a:rPr lang="ko-KR" altLang="en-US" dirty="0"/>
              <a:t>중심 단어에서 주변 단어를 예측하려는 방식으로 </a:t>
            </a:r>
            <a:r>
              <a:rPr lang="ko-KR" altLang="en-US" dirty="0" err="1"/>
              <a:t>임베딩</a:t>
            </a:r>
            <a:r>
              <a:rPr lang="ko-KR" altLang="en-US" dirty="0"/>
              <a:t> 벡터를 학습시킴</a:t>
            </a:r>
            <a:endParaRPr lang="en-US" altLang="ko-KR" dirty="0"/>
          </a:p>
          <a:p>
            <a:r>
              <a:rPr lang="en-US" altLang="ko-KR" dirty="0"/>
              <a:t>Skip-gram</a:t>
            </a:r>
            <a:r>
              <a:rPr lang="ko-KR" altLang="en-US" dirty="0"/>
              <a:t>이 </a:t>
            </a:r>
            <a:r>
              <a:rPr lang="en-US" altLang="ko-KR" dirty="0"/>
              <a:t>CBOW</a:t>
            </a:r>
            <a:r>
              <a:rPr lang="ko-KR" altLang="en-US" dirty="0"/>
              <a:t>보다 성능이 좋다고 알려져 있음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1" y="2564904"/>
            <a:ext cx="6663553" cy="31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Word2vec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8803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각 언어의 코퍼스 자료를 이용하여 </a:t>
            </a:r>
            <a:r>
              <a:rPr lang="ko-KR" altLang="en-US" dirty="0" err="1"/>
              <a:t>임베딩</a:t>
            </a:r>
            <a:r>
              <a:rPr lang="ko-KR" altLang="en-US" dirty="0"/>
              <a:t> 벡터를 만들어 볼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b="0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한국어의 경우 네이버 영화 리뷰 파일을 이용하여 실험할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355600" indent="0">
              <a:lnSpc>
                <a:spcPct val="120000"/>
              </a:lnSpc>
              <a:buNone/>
            </a:pP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urllib.request.urlretrieve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("https://raw.githubusercontent.com/e9t/nsmc/master/ratings.txt", </a:t>
            </a: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ratings.txt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train_data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</a:t>
            </a:r>
            <a:r>
              <a:rPr lang="ko-KR" altLang="ko-K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ko-KR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_table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ko-KR" sz="1600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ko-KR" sz="1600" dirty="0" err="1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ratings.txt</a:t>
            </a:r>
            <a:r>
              <a:rPr lang="ko-KR" altLang="ko-KR" sz="1600" dirty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위키피디어</a:t>
            </a:r>
            <a:r>
              <a:rPr lang="ko-KR" altLang="en-US" dirty="0"/>
              <a:t> 한국어 덤프 파일을 이용하는 경우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355600" indent="0">
              <a:lnSpc>
                <a:spcPct val="100000"/>
              </a:lnSpc>
              <a:buNone/>
            </a:pPr>
            <a:r>
              <a:rPr lang="en-US" altLang="ko-KR" sz="1600" dirty="0">
                <a:hlinkClick r:id="rId2"/>
              </a:rPr>
              <a:t>https://dumps.wikimedia.org/kowiki/latest/</a:t>
            </a:r>
            <a:endParaRPr lang="en-US" altLang="ko-KR" sz="1600" dirty="0"/>
          </a:p>
          <a:p>
            <a:pPr marL="35560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355600" indent="0">
              <a:lnSpc>
                <a:spcPct val="100000"/>
              </a:lnSpc>
              <a:buNone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b="1" dirty="0"/>
              <a:t>clone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https://github.com/attardi/wikiextractor.git</a:t>
            </a:r>
            <a:endParaRPr lang="en-US" altLang="ko-KR" sz="1600" dirty="0"/>
          </a:p>
          <a:p>
            <a:pPr marL="35560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355600" indent="0">
              <a:lnSpc>
                <a:spcPct val="100000"/>
              </a:lnSpc>
              <a:buNone/>
            </a:pPr>
            <a:r>
              <a:rPr lang="en-US" altLang="ko-KR" sz="1600" dirty="0"/>
              <a:t>python WikiExtractor.py kowiki-latest-pages-articles.xml.bz2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6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2520280"/>
          </a:xfrm>
        </p:spPr>
        <p:txBody>
          <a:bodyPr/>
          <a:lstStyle/>
          <a:p>
            <a:r>
              <a:rPr lang="en-US" altLang="ko-KR"/>
              <a:t>Facebook</a:t>
            </a:r>
            <a:r>
              <a:rPr lang="ko-KR" altLang="en-US"/>
              <a:t>에서 개발한 단어 임베딩 기법으로 각 단어를 문자 단위 </a:t>
            </a:r>
            <a:r>
              <a:rPr lang="en-US" altLang="ko-KR"/>
              <a:t>n-gram</a:t>
            </a:r>
            <a:r>
              <a:rPr lang="ko-KR" altLang="en-US"/>
              <a:t>으로 표현</a:t>
            </a:r>
            <a:endParaRPr lang="en-US" altLang="ko-KR" dirty="0"/>
          </a:p>
          <a:p>
            <a:r>
              <a:rPr lang="ko-KR" altLang="en-US"/>
              <a:t>단어 벡터 표현 방식만 다르고 이외의 내용은 </a:t>
            </a:r>
            <a:r>
              <a:rPr lang="en-US" altLang="ko-KR"/>
              <a:t>Word2Vec</a:t>
            </a:r>
            <a:r>
              <a:rPr lang="ko-KR" altLang="en-US"/>
              <a:t>과 같음</a:t>
            </a:r>
            <a:endParaRPr lang="en-US" altLang="ko-KR"/>
          </a:p>
          <a:p>
            <a:r>
              <a:rPr lang="en-US" altLang="ko-KR">
                <a:solidFill>
                  <a:srgbClr val="0070C0"/>
                </a:solidFill>
              </a:rPr>
              <a:t>Word2Vec</a:t>
            </a:r>
            <a:r>
              <a:rPr lang="ko-KR" altLang="en-US">
                <a:solidFill>
                  <a:srgbClr val="0070C0"/>
                </a:solidFill>
              </a:rPr>
              <a:t>은 훈련되지 않은 단어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예</a:t>
            </a: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ko-KR" altLang="en-US">
                <a:solidFill>
                  <a:srgbClr val="0070C0"/>
                </a:solidFill>
              </a:rPr>
              <a:t>서울특벌시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ko-KR" altLang="en-US">
                <a:solidFill>
                  <a:srgbClr val="0070C0"/>
                </a:solidFill>
              </a:rPr>
              <a:t>를 처리하지 못하지만 </a:t>
            </a:r>
            <a:r>
              <a:rPr lang="en-US" altLang="ko-KR">
                <a:solidFill>
                  <a:srgbClr val="0070C0"/>
                </a:solidFill>
              </a:rPr>
              <a:t>FastText</a:t>
            </a:r>
            <a:r>
              <a:rPr lang="ko-KR" altLang="en-US">
                <a:solidFill>
                  <a:srgbClr val="0070C0"/>
                </a:solidFill>
              </a:rPr>
              <a:t>는 처리할 수 있음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 </a:t>
            </a:r>
            <a:r>
              <a:rPr lang="ko-KR" altLang="en-US"/>
              <a:t>기본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0"/>
                <a:ext cx="8431278" cy="3672408"/>
              </a:xfrm>
            </p:spPr>
            <p:txBody>
              <a:bodyPr/>
              <a:lstStyle/>
              <a:p>
                <a:r>
                  <a:rPr lang="ko-KR" altLang="en-US" b="1">
                    <a:solidFill>
                      <a:srgbClr val="0070C0"/>
                    </a:solidFill>
                  </a:rPr>
                  <a:t>시나브로</a:t>
                </a:r>
                <a:r>
                  <a:rPr lang="ko-KR" altLang="en-US"/>
                  <a:t>라는 단어를 </a:t>
                </a:r>
                <a:r>
                  <a:rPr lang="en-US" altLang="ko-KR"/>
                  <a:t>tri-gram(n=3)</a:t>
                </a:r>
                <a:r>
                  <a:rPr lang="ko-KR" altLang="en-US"/>
                  <a:t>으로</a:t>
                </a:r>
                <a:r>
                  <a:rPr lang="en-US" altLang="ko-KR"/>
                  <a:t> </a:t>
                </a:r>
                <a:r>
                  <a:rPr lang="ko-KR" altLang="en-US"/>
                  <a:t>표현하면 다음과 같음 </a:t>
                </a:r>
                <a:r>
                  <a:rPr lang="en-US" altLang="ko-KR">
                    <a:solidFill>
                      <a:srgbClr val="0070C0"/>
                    </a:solidFill>
                  </a:rPr>
                  <a:t>(&lt;, &gt;</a:t>
                </a:r>
                <a:r>
                  <a:rPr lang="ko-KR" altLang="en-US">
                    <a:solidFill>
                      <a:srgbClr val="0070C0"/>
                    </a:solidFill>
                  </a:rPr>
                  <a:t>는 단어 경계를 나타내는 특수문자임</a:t>
                </a:r>
                <a:r>
                  <a:rPr lang="en-US" altLang="ko-KR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ko-KR">
                    <a:solidFill>
                      <a:srgbClr val="0070C0"/>
                    </a:solidFill>
                  </a:rPr>
                  <a:t>&lt;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시나브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나브로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&gt;, &lt;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&gt;</a:t>
                </a:r>
              </a:p>
              <a:p>
                <a:r>
                  <a:rPr lang="ko-KR" altLang="en-US">
                    <a:solidFill>
                      <a:srgbClr val="0070C0"/>
                    </a:solidFill>
                  </a:rPr>
                  <a:t>시나브로</a:t>
                </a:r>
                <a:r>
                  <a:rPr lang="ko-KR" altLang="en-US"/>
                  <a:t> 단어 벡터는 다음과 같이 표현</a:t>
                </a:r>
                <a:endParaRPr lang="en-US" altLang="ko-KR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브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로</m:t>
                        </m:r>
                      </m:sub>
                    </m:sSub>
                  </m:oMath>
                </a14:m>
                <a:r>
                  <a:rPr lang="en-US" altLang="ko-KR" sz="18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시나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시나브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나브로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브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시나브로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altLang="ko-KR" sz="1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8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0"/>
                <a:ext cx="8431278" cy="3672408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22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 </a:t>
            </a:r>
            <a:r>
              <a:rPr lang="ko-KR" altLang="en-US"/>
              <a:t>훈련 방식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0"/>
                <a:ext cx="8431278" cy="3672408"/>
              </a:xfrm>
            </p:spPr>
            <p:txBody>
              <a:bodyPr/>
              <a:lstStyle/>
              <a:p>
                <a:r>
                  <a:rPr lang="ko-KR" altLang="en-US"/>
                  <a:t>각</a:t>
                </a:r>
                <a:r>
                  <a:rPr lang="en-US" altLang="ko-KR"/>
                  <a:t> </a:t>
                </a:r>
                <a:r>
                  <a:rPr lang="ko-KR" altLang="en-US"/>
                  <a:t>입력 단어쌍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가 대응 관계가 있는 포지티브인지 네거티브인지에 따라 비용을 정의함</a:t>
                </a:r>
                <a:endParaRPr lang="en-US" altLang="ko-KR"/>
              </a:p>
              <a:p>
                <a:r>
                  <a:rPr lang="ko-KR" altLang="en-US">
                    <a:solidFill>
                      <a:srgbClr val="0070C0"/>
                    </a:solidFill>
                  </a:rPr>
                  <a:t>시나브로</a:t>
                </a:r>
                <a:r>
                  <a:rPr lang="ko-KR" altLang="en-US"/>
                  <a:t>가 타깃 단어</a:t>
                </a:r>
                <a:r>
                  <a:rPr lang="en-US" altLang="ko-KR"/>
                  <a:t>(</a:t>
                </a:r>
                <a:r>
                  <a:rPr lang="en-US" altLang="ko-KR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/>
                  <a:t>), </a:t>
                </a:r>
                <a:r>
                  <a:rPr lang="ko-KR" altLang="en-US">
                    <a:solidFill>
                      <a:srgbClr val="0070C0"/>
                    </a:solidFill>
                  </a:rPr>
                  <a:t>쌓였다</a:t>
                </a:r>
                <a:r>
                  <a:rPr lang="ko-KR" altLang="en-US"/>
                  <a:t>가 문맥 단어의 포지티브 샘플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/>
                  <a:t>) </a:t>
                </a:r>
                <a:r>
                  <a:rPr lang="ko-KR" altLang="en-US"/>
                  <a:t>이면 </a:t>
                </a:r>
                <a:r>
                  <a:rPr lang="en-US" altLang="ko-KR">
                    <a:solidFill>
                      <a:srgbClr val="0070C0"/>
                    </a:solidFill>
                  </a:rPr>
                  <a:t>&lt;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시나브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나브로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</a:rPr>
                  <a:t>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&gt;, &lt;</a:t>
                </a:r>
                <a:r>
                  <a:rPr lang="ko-KR" altLang="en-US">
                    <a:solidFill>
                      <a:srgbClr val="0070C0"/>
                    </a:solidFill>
                  </a:rPr>
                  <a:t>시나브로</a:t>
                </a:r>
                <a:r>
                  <a:rPr lang="en-US" altLang="ko-KR">
                    <a:solidFill>
                      <a:srgbClr val="0070C0"/>
                    </a:solidFill>
                  </a:rPr>
                  <a:t>&gt; </a:t>
                </a:r>
                <a:r>
                  <a:rPr lang="ko-KR" altLang="en-US"/>
                  <a:t>등의 문자 </a:t>
                </a:r>
                <a:r>
                  <a:rPr lang="en-US" altLang="ko-KR"/>
                  <a:t>n-gram </a:t>
                </a:r>
                <a:r>
                  <a:rPr lang="ko-KR" altLang="en-US"/>
                  <a:t>벡터</a:t>
                </a:r>
                <a:r>
                  <a:rPr lang="en-US" altLang="ko-KR"/>
                  <a:t>(z) </a:t>
                </a:r>
                <a:r>
                  <a:rPr lang="ko-KR" altLang="en-US"/>
                  <a:t>각각을</a:t>
                </a:r>
                <a:r>
                  <a:rPr lang="en-US" altLang="ko-KR"/>
                  <a:t> </a:t>
                </a:r>
                <a:r>
                  <a:rPr lang="ko-KR" altLang="en-US">
                    <a:solidFill>
                      <a:srgbClr val="0070C0"/>
                    </a:solidFill>
                  </a:rPr>
                  <a:t>쌓였다</a:t>
                </a:r>
                <a:r>
                  <a:rPr lang="ko-KR" altLang="en-US"/>
                  <a:t>에 해당하는 단어 벡터와의 유사도를 높임</a:t>
                </a:r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0"/>
                <a:ext cx="8431278" cy="3672408"/>
              </a:xfrm>
              <a:blipFill>
                <a:blip r:embed="rId2"/>
                <a:stretch>
                  <a:fillRect l="-651" r="-1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24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 skip-gram </a:t>
            </a:r>
            <a:r>
              <a:rPr lang="ko-KR" altLang="en-US"/>
              <a:t>모델의 유사도 상위 단어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35271"/>
              </p:ext>
            </p:extLst>
          </p:nvPr>
        </p:nvGraphicFramePr>
        <p:xfrm>
          <a:off x="1187624" y="1412776"/>
          <a:ext cx="6576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65">
                  <a:extLst>
                    <a:ext uri="{9D8B030D-6E8A-4147-A177-3AD203B41FA5}">
                      <a16:colId xmlns:a16="http://schemas.microsoft.com/office/drawing/2014/main" val="21029769"/>
                    </a:ext>
                  </a:extLst>
                </a:gridCol>
                <a:gridCol w="1096065">
                  <a:extLst>
                    <a:ext uri="{9D8B030D-6E8A-4147-A177-3AD203B41FA5}">
                      <a16:colId xmlns:a16="http://schemas.microsoft.com/office/drawing/2014/main" val="2121710298"/>
                    </a:ext>
                  </a:extLst>
                </a:gridCol>
                <a:gridCol w="1096065">
                  <a:extLst>
                    <a:ext uri="{9D8B030D-6E8A-4147-A177-3AD203B41FA5}">
                      <a16:colId xmlns:a16="http://schemas.microsoft.com/office/drawing/2014/main" val="2726491457"/>
                    </a:ext>
                  </a:extLst>
                </a:gridCol>
                <a:gridCol w="1096065">
                  <a:extLst>
                    <a:ext uri="{9D8B030D-6E8A-4147-A177-3AD203B41FA5}">
                      <a16:colId xmlns:a16="http://schemas.microsoft.com/office/drawing/2014/main" val="684312305"/>
                    </a:ext>
                  </a:extLst>
                </a:gridCol>
                <a:gridCol w="967996">
                  <a:extLst>
                    <a:ext uri="{9D8B030D-6E8A-4147-A177-3AD203B41FA5}">
                      <a16:colId xmlns:a16="http://schemas.microsoft.com/office/drawing/2014/main" val="198275561"/>
                    </a:ext>
                  </a:extLst>
                </a:gridCol>
                <a:gridCol w="1224134">
                  <a:extLst>
                    <a:ext uri="{9D8B030D-6E8A-4147-A177-3AD203B41FA5}">
                      <a16:colId xmlns:a16="http://schemas.microsoft.com/office/drawing/2014/main" val="350361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절망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자동차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행복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초등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재학생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미혼모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경자동차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희망찬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절망감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중학교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부부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안전자동차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소망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몸부림친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ym typeface="Wingdings" panose="05000000000000000000" pitchFamily="2" charset="2"/>
                        </a:rPr>
                        <a:t>중학교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교직원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편부모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승용차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땀방울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슬픔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개교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교내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상용차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희망특강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상실감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학부모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노부모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경승용차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8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 “</a:t>
            </a:r>
            <a:r>
              <a:rPr lang="ko-KR" altLang="en-US"/>
              <a:t>하였다</a:t>
            </a:r>
            <a:r>
              <a:rPr lang="en-US" altLang="ko-KR"/>
              <a:t>”</a:t>
            </a:r>
            <a:r>
              <a:rPr lang="ko-KR" altLang="en-US"/>
              <a:t>와 유사 단어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08737" y="980728"/>
            <a:ext cx="8431278" cy="367240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[(‘</a:t>
            </a:r>
            <a:r>
              <a:rPr lang="ko-KR" altLang="en-US"/>
              <a:t>하</a:t>
            </a:r>
            <a:r>
              <a:rPr lang="en-US" altLang="ko-KR"/>
              <a:t>’, 0.9296),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다</a:t>
            </a:r>
            <a:r>
              <a:rPr lang="en-US" altLang="ko-KR"/>
              <a:t>’, 0.9073),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했</a:t>
            </a:r>
            <a:r>
              <a:rPr lang="en-US" altLang="ko-KR"/>
              <a:t>’, 0.8930),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였으며</a:t>
            </a:r>
            <a:r>
              <a:rPr lang="en-US" altLang="ko-KR"/>
              <a:t>‘, 0.8633),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했으며</a:t>
            </a:r>
            <a:r>
              <a:rPr lang="en-US" altLang="ko-KR"/>
              <a:t>‘, 0.8549)]</a:t>
            </a:r>
          </a:p>
        </p:txBody>
      </p:sp>
    </p:spTree>
    <p:extLst>
      <p:ext uri="{BB962C8B-B14F-4D97-AF65-F5344CB8AC3E}">
        <p14:creationId xmlns:p14="http://schemas.microsoft.com/office/powerpoint/2010/main" val="36129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en-US" altLang="ko-KR" dirty="0"/>
              <a:t>(Word Embedding)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9270" cy="5112568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cs typeface="Times New Roman"/>
              </a:rPr>
              <a:t>Word embedding:</a:t>
            </a:r>
            <a:r>
              <a:rPr lang="en-US" altLang="ko-KR" dirty="0"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단어를 밀집 벡터로 표현하는 방법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>
                <a:latin typeface="Times New Roman"/>
                <a:cs typeface="Times New Roman"/>
              </a:rPr>
              <a:t>희소 표현 방식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en-US" altLang="ko-KR" dirty="0">
                <a:cs typeface="Times New Roman"/>
              </a:rPr>
              <a:t>One-hot vector</a:t>
            </a:r>
            <a:r>
              <a:rPr lang="ko-KR" altLang="en-US" dirty="0">
                <a:cs typeface="Times New Roman"/>
              </a:rPr>
              <a:t>와 같이 인덱스의 대부분이 </a:t>
            </a:r>
            <a:r>
              <a:rPr lang="en-US" altLang="ko-KR" dirty="0">
                <a:cs typeface="Times New Roman"/>
              </a:rPr>
              <a:t>0</a:t>
            </a:r>
            <a:r>
              <a:rPr lang="ko-KR" altLang="en-US" dirty="0">
                <a:cs typeface="Times New Roman"/>
              </a:rPr>
              <a:t>으로 표현됨</a:t>
            </a:r>
            <a:endParaRPr lang="en-US" altLang="ko-KR" dirty="0">
              <a:cs typeface="Times New Roman"/>
            </a:endParaRPr>
          </a:p>
          <a:p>
            <a:pPr lvl="1"/>
            <a:r>
              <a:rPr lang="ko-KR" altLang="en-US" dirty="0">
                <a:latin typeface="+mn-ea"/>
                <a:cs typeface="Times New Roman"/>
              </a:rPr>
              <a:t>예</a:t>
            </a:r>
            <a:r>
              <a:rPr lang="en-US" altLang="ko-KR" dirty="0">
                <a:latin typeface="+mn-ea"/>
                <a:cs typeface="Times New Roman"/>
              </a:rPr>
              <a:t>: </a:t>
            </a:r>
            <a:r>
              <a:rPr lang="ko-KR" altLang="en-US" dirty="0">
                <a:latin typeface="+mn-ea"/>
                <a:cs typeface="Times New Roman"/>
              </a:rPr>
              <a:t>강아지 </a:t>
            </a:r>
            <a:r>
              <a:rPr lang="en-US" altLang="ko-KR" dirty="0">
                <a:latin typeface="+mn-ea"/>
                <a:cs typeface="Times New Roman"/>
              </a:rPr>
              <a:t>= [0 0 0 0 1 0 0 … 0]</a:t>
            </a:r>
          </a:p>
          <a:p>
            <a:pPr lvl="1"/>
            <a:r>
              <a:rPr lang="ko-KR" altLang="en-US" dirty="0">
                <a:latin typeface="+mn-ea"/>
                <a:cs typeface="Times New Roman"/>
              </a:rPr>
              <a:t>단어의 개수가 늘어나면 벡터의 차원이 계속 커짐</a:t>
            </a:r>
            <a:endParaRPr lang="en-US" altLang="ko-KR" dirty="0">
              <a:latin typeface="+mn-ea"/>
              <a:cs typeface="Times New Roman"/>
            </a:endParaRPr>
          </a:p>
          <a:p>
            <a:pPr lvl="1"/>
            <a:r>
              <a:rPr lang="ko-KR" altLang="en-US" dirty="0">
                <a:latin typeface="+mn-ea"/>
                <a:cs typeface="Times New Roman"/>
              </a:rPr>
              <a:t>벡터가 단어의 의미를 표현하지 못함</a:t>
            </a:r>
            <a:endParaRPr lang="en-US" altLang="ko-KR" dirty="0">
              <a:latin typeface="+mn-ea"/>
              <a:cs typeface="Times New Roman"/>
            </a:endParaRPr>
          </a:p>
          <a:p>
            <a:r>
              <a:rPr lang="ko-KR" altLang="en-US" b="1" dirty="0">
                <a:cs typeface="Times New Roman"/>
              </a:rPr>
              <a:t>밀집 표현 방식</a:t>
            </a:r>
            <a:r>
              <a:rPr lang="en-US" altLang="ko-KR" b="1" dirty="0">
                <a:cs typeface="Times New Roman"/>
              </a:rPr>
              <a:t>: </a:t>
            </a:r>
            <a:r>
              <a:rPr lang="ko-KR" altLang="en-US" dirty="0">
                <a:cs typeface="Times New Roman"/>
              </a:rPr>
              <a:t>단어를 일정 길이의 벡터로 표시</a:t>
            </a:r>
            <a:r>
              <a:rPr lang="en-US" altLang="ko-KR" dirty="0">
                <a:cs typeface="Times New Roman"/>
              </a:rPr>
              <a:t>. </a:t>
            </a:r>
            <a:r>
              <a:rPr lang="ko-KR" altLang="en-US" dirty="0">
                <a:cs typeface="Times New Roman"/>
              </a:rPr>
              <a:t>각 인덱스는 </a:t>
            </a:r>
            <a:r>
              <a:rPr lang="ko-KR" altLang="en-US" dirty="0" err="1">
                <a:cs typeface="Times New Roman"/>
              </a:rPr>
              <a:t>실수값을</a:t>
            </a:r>
            <a:r>
              <a:rPr lang="ko-KR" altLang="en-US" dirty="0">
                <a:cs typeface="Times New Roman"/>
              </a:rPr>
              <a:t> 가짐</a:t>
            </a:r>
            <a:endParaRPr lang="en-US" altLang="ko-KR" dirty="0">
              <a:cs typeface="Times New Roman"/>
            </a:endParaRPr>
          </a:p>
          <a:p>
            <a:pPr lvl="1"/>
            <a:r>
              <a:rPr lang="ko-KR" altLang="en-US" dirty="0">
                <a:latin typeface="+mn-ea"/>
                <a:cs typeface="Times New Roman"/>
              </a:rPr>
              <a:t>예</a:t>
            </a:r>
            <a:r>
              <a:rPr lang="en-US" altLang="ko-KR" dirty="0">
                <a:latin typeface="+mn-ea"/>
                <a:cs typeface="Times New Roman"/>
              </a:rPr>
              <a:t>: </a:t>
            </a:r>
            <a:r>
              <a:rPr lang="ko-KR" altLang="en-US" dirty="0">
                <a:latin typeface="+mn-ea"/>
                <a:cs typeface="Times New Roman"/>
              </a:rPr>
              <a:t>강아지 </a:t>
            </a:r>
            <a:r>
              <a:rPr lang="en-US" altLang="ko-KR" dirty="0">
                <a:latin typeface="+mn-ea"/>
                <a:cs typeface="Times New Roman"/>
              </a:rPr>
              <a:t>= [0.2 1.8 0.3 0.1 …]	# </a:t>
            </a:r>
            <a:r>
              <a:rPr lang="ko-KR" altLang="en-US" dirty="0">
                <a:latin typeface="+mn-ea"/>
                <a:cs typeface="Times New Roman"/>
              </a:rPr>
              <a:t>벡터 차원은 </a:t>
            </a:r>
            <a:r>
              <a:rPr lang="en-US" altLang="ko-KR" dirty="0">
                <a:latin typeface="+mn-ea"/>
                <a:cs typeface="Times New Roman"/>
              </a:rPr>
              <a:t>64, 128, 256 </a:t>
            </a:r>
            <a:r>
              <a:rPr lang="ko-KR" altLang="en-US" dirty="0">
                <a:latin typeface="+mn-ea"/>
                <a:cs typeface="Times New Roman"/>
              </a:rPr>
              <a:t>등</a:t>
            </a:r>
            <a:endParaRPr lang="en-US" altLang="ko-KR" dirty="0">
              <a:latin typeface="+mn-ea"/>
              <a:cs typeface="Times New Roman"/>
            </a:endParaRPr>
          </a:p>
          <a:p>
            <a:r>
              <a:rPr lang="ko-KR" altLang="en-US" b="1" dirty="0">
                <a:cs typeface="Times New Roman"/>
              </a:rPr>
              <a:t>워드 </a:t>
            </a:r>
            <a:r>
              <a:rPr lang="ko-KR" altLang="en-US" b="1" dirty="0" err="1">
                <a:cs typeface="Times New Roman"/>
              </a:rPr>
              <a:t>임베딩</a:t>
            </a:r>
            <a:r>
              <a:rPr lang="en-US" altLang="ko-KR" b="1" dirty="0">
                <a:cs typeface="Times New Roman"/>
              </a:rPr>
              <a:t>: </a:t>
            </a:r>
            <a:r>
              <a:rPr lang="ko-KR" altLang="en-US" dirty="0">
                <a:cs typeface="Times New Roman"/>
              </a:rPr>
              <a:t>단어를 밀집 벡터의 형태로 표현</a:t>
            </a:r>
            <a:r>
              <a:rPr lang="en-US" altLang="ko-KR" dirty="0">
                <a:cs typeface="Times New Roman"/>
              </a:rPr>
              <a:t>. </a:t>
            </a:r>
            <a:r>
              <a:rPr lang="ko-KR" altLang="en-US" dirty="0">
                <a:cs typeface="Times New Roman"/>
              </a:rPr>
              <a:t>밀집 벡터를 </a:t>
            </a:r>
            <a:r>
              <a:rPr lang="ko-KR" altLang="en-US" b="1" dirty="0" err="1">
                <a:cs typeface="Times New Roman"/>
              </a:rPr>
              <a:t>임베딩</a:t>
            </a:r>
            <a:r>
              <a:rPr lang="ko-KR" altLang="en-US" b="1" dirty="0">
                <a:cs typeface="Times New Roman"/>
              </a:rPr>
              <a:t> 벡터</a:t>
            </a:r>
            <a:r>
              <a:rPr lang="ko-KR" altLang="en-US" dirty="0">
                <a:cs typeface="Times New Roman"/>
              </a:rPr>
              <a:t>라고 함</a:t>
            </a:r>
            <a:endParaRPr lang="en-US" altLang="ko-KR" dirty="0">
              <a:cs typeface="Times New Roman"/>
            </a:endParaRPr>
          </a:p>
          <a:p>
            <a:pPr lvl="1"/>
            <a:r>
              <a:rPr lang="ko-KR" altLang="en-US" dirty="0">
                <a:latin typeface="+mn-ea"/>
                <a:cs typeface="Times New Roman"/>
              </a:rPr>
              <a:t>워드 </a:t>
            </a:r>
            <a:r>
              <a:rPr lang="ko-KR" altLang="en-US" dirty="0" err="1">
                <a:latin typeface="+mn-ea"/>
                <a:cs typeface="Times New Roman"/>
              </a:rPr>
              <a:t>임베딩</a:t>
            </a:r>
            <a:r>
              <a:rPr lang="ko-KR" altLang="en-US" dirty="0">
                <a:latin typeface="+mn-ea"/>
                <a:cs typeface="Times New Roman"/>
              </a:rPr>
              <a:t> 방법으로 </a:t>
            </a:r>
            <a:r>
              <a:rPr lang="en-US" altLang="ko-KR" dirty="0">
                <a:latin typeface="+mn-ea"/>
                <a:cs typeface="Times New Roman"/>
              </a:rPr>
              <a:t>LSA, Word2Vec, </a:t>
            </a:r>
            <a:r>
              <a:rPr lang="en-US" altLang="ko-KR" dirty="0" err="1">
                <a:latin typeface="+mn-ea"/>
                <a:cs typeface="Times New Roman"/>
              </a:rPr>
              <a:t>FastText</a:t>
            </a:r>
            <a:r>
              <a:rPr lang="en-US" altLang="ko-KR" dirty="0">
                <a:latin typeface="+mn-ea"/>
                <a:cs typeface="Times New Roman"/>
              </a:rPr>
              <a:t>, Glove </a:t>
            </a:r>
            <a:r>
              <a:rPr lang="ko-KR" altLang="en-US" dirty="0">
                <a:latin typeface="+mn-ea"/>
                <a:cs typeface="Times New Roman"/>
              </a:rPr>
              <a:t>등이 있</a:t>
            </a:r>
            <a:r>
              <a:rPr lang="ko-KR" altLang="en-US" dirty="0">
                <a:latin typeface="Times New Roman"/>
                <a:cs typeface="Times New Roman"/>
              </a:rPr>
              <a:t>음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9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FastText </a:t>
            </a:r>
            <a:r>
              <a:rPr lang="ko-KR" altLang="en-US"/>
              <a:t>미등록단어 </a:t>
            </a:r>
            <a:r>
              <a:rPr lang="en-US" altLang="ko-KR"/>
              <a:t>“</a:t>
            </a:r>
            <a:r>
              <a:rPr lang="ko-KR" altLang="en-US"/>
              <a:t>서울특벌시</a:t>
            </a:r>
            <a:r>
              <a:rPr lang="en-US" altLang="ko-KR"/>
              <a:t>”</a:t>
            </a:r>
            <a:r>
              <a:rPr lang="ko-KR" altLang="en-US"/>
              <a:t>와 유사 단어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136904" cy="367240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[(‘</a:t>
            </a:r>
            <a:r>
              <a:rPr lang="ko-KR" altLang="en-US"/>
              <a:t>서울색</a:t>
            </a:r>
            <a:r>
              <a:rPr lang="en-US" altLang="ko-KR"/>
              <a:t>’, 0.7196),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서울한강체</a:t>
            </a:r>
            <a:r>
              <a:rPr lang="en-US" altLang="ko-KR"/>
              <a:t>’, 0.6617),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서울새남굿</a:t>
            </a:r>
            <a:r>
              <a:rPr lang="en-US" altLang="ko-KR"/>
              <a:t>’, 0.6590),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철화문</a:t>
            </a:r>
            <a:r>
              <a:rPr lang="en-US" altLang="ko-KR"/>
              <a:t>‘, 0.6521),</a:t>
            </a:r>
          </a:p>
          <a:p>
            <a:pPr marL="0" indent="0">
              <a:buNone/>
            </a:pPr>
            <a:r>
              <a:rPr lang="en-US" altLang="ko-KR"/>
              <a:t> (‘</a:t>
            </a:r>
            <a:r>
              <a:rPr lang="ko-KR" altLang="en-US"/>
              <a:t>서울서체</a:t>
            </a:r>
            <a:r>
              <a:rPr lang="en-US" altLang="ko-KR"/>
              <a:t>‘, 0.6516)]</a:t>
            </a:r>
          </a:p>
        </p:txBody>
      </p:sp>
    </p:spTree>
    <p:extLst>
      <p:ext uri="{BB962C8B-B14F-4D97-AF65-F5344CB8AC3E}">
        <p14:creationId xmlns:p14="http://schemas.microsoft.com/office/powerpoint/2010/main" val="349715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One-hot vector</a:t>
            </a:r>
            <a:r>
              <a:rPr lang="ko-KR" altLang="en-US" dirty="0"/>
              <a:t>와 </a:t>
            </a:r>
            <a:r>
              <a:rPr lang="en-US" altLang="ko-KR" dirty="0"/>
              <a:t>embedding vector</a:t>
            </a:r>
            <a:r>
              <a:rPr lang="ko-KR" altLang="en-US" dirty="0"/>
              <a:t>의 차이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55576" y="1484784"/>
          <a:ext cx="72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408001536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629245203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1498692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 vector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Embedding vector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0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고차원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단어 집합의 크기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저차원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희소 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밀집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0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 데이터로 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값의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0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1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800200"/>
          </a:xfrm>
        </p:spPr>
        <p:txBody>
          <a:bodyPr/>
          <a:lstStyle/>
          <a:p>
            <a:r>
              <a:rPr lang="ko-KR" altLang="en-US" sz="1800" dirty="0"/>
              <a:t>단어의</a:t>
            </a:r>
            <a:r>
              <a:rPr lang="en-US" altLang="ko-KR" sz="1800" dirty="0"/>
              <a:t> </a:t>
            </a:r>
            <a:r>
              <a:rPr lang="ko-KR" altLang="en-US" sz="1800" dirty="0"/>
              <a:t>의미를 </a:t>
            </a:r>
            <a:r>
              <a:rPr lang="ko-KR" altLang="en-US" sz="1800" dirty="0" err="1"/>
              <a:t>벡터화하여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단어간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유사도가</a:t>
            </a:r>
            <a:r>
              <a:rPr lang="ko-KR" altLang="en-US" sz="1800" dirty="0"/>
              <a:t> 반영됨</a:t>
            </a:r>
            <a:endParaRPr lang="en-US" altLang="ko-KR" sz="1800" dirty="0"/>
          </a:p>
          <a:p>
            <a:r>
              <a:rPr lang="ko-KR" altLang="en-US" sz="1800" dirty="0"/>
              <a:t>희소</a:t>
            </a:r>
            <a:r>
              <a:rPr lang="en-US" altLang="ko-KR" sz="1800" dirty="0"/>
              <a:t> </a:t>
            </a:r>
            <a:r>
              <a:rPr lang="ko-KR" altLang="en-US" sz="1800" dirty="0"/>
              <a:t>표현과는 다른 분산 표현</a:t>
            </a:r>
            <a:r>
              <a:rPr lang="en-US" altLang="ko-KR" sz="1800" dirty="0"/>
              <a:t>(Distributed representation)</a:t>
            </a:r>
            <a:r>
              <a:rPr lang="ko-KR" altLang="en-US" sz="1800" dirty="0"/>
              <a:t>을 보이고 있음</a:t>
            </a:r>
            <a:endParaRPr lang="en-US" altLang="ko-KR" sz="1800" dirty="0"/>
          </a:p>
          <a:p>
            <a:r>
              <a:rPr lang="en-US" altLang="ko-KR" sz="1800" dirty="0"/>
              <a:t>Word2Vec</a:t>
            </a:r>
            <a:r>
              <a:rPr lang="ko-KR" altLang="en-US" sz="1800" dirty="0"/>
              <a:t>에는 </a:t>
            </a:r>
            <a:r>
              <a:rPr lang="en-US" altLang="ko-KR" sz="1800" b="1" dirty="0">
                <a:solidFill>
                  <a:srgbClr val="0070C0"/>
                </a:solidFill>
              </a:rPr>
              <a:t>CBOW(Continuous Bag of Words)</a:t>
            </a:r>
            <a:r>
              <a:rPr lang="ko-KR" altLang="en-US" sz="1800" dirty="0"/>
              <a:t>와 </a:t>
            </a:r>
            <a:r>
              <a:rPr lang="en-US" altLang="ko-KR" sz="1800" b="1" dirty="0">
                <a:solidFill>
                  <a:srgbClr val="0070C0"/>
                </a:solidFill>
              </a:rPr>
              <a:t>Skip-gram</a:t>
            </a:r>
            <a:r>
              <a:rPr lang="ko-KR" altLang="en-US" sz="1800" dirty="0"/>
              <a:t>이 있음</a:t>
            </a:r>
            <a:endParaRPr lang="en-US" altLang="ko-KR" sz="1800" dirty="0"/>
          </a:p>
          <a:p>
            <a:r>
              <a:rPr lang="ko-KR" altLang="en-US" sz="1800" dirty="0"/>
              <a:t>사례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http://w.elnn.kr/search/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4944"/>
            <a:ext cx="6078438" cy="30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Word embedding </a:t>
            </a:r>
            <a:r>
              <a:rPr lang="ko-KR" altLang="en-US" dirty="0"/>
              <a:t>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17761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Word embedding </a:t>
            </a:r>
            <a:r>
              <a:rPr lang="ko-KR" altLang="en-US" dirty="0"/>
              <a:t>사례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229600" cy="4343400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648072"/>
          </a:xfrm>
        </p:spPr>
        <p:txBody>
          <a:bodyPr/>
          <a:lstStyle/>
          <a:p>
            <a:r>
              <a:rPr lang="ko-KR" altLang="en-US" sz="1800" dirty="0" err="1"/>
              <a:t>단어간의</a:t>
            </a:r>
            <a:r>
              <a:rPr lang="ko-KR" altLang="en-US" sz="1800" dirty="0"/>
              <a:t> 관계에 따라 유사한 각도가 나타남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2112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CBOW(Continuous Bag of Words)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520280"/>
          </a:xfrm>
        </p:spPr>
        <p:txBody>
          <a:bodyPr/>
          <a:lstStyle/>
          <a:p>
            <a:r>
              <a:rPr lang="ko-KR" altLang="en-US" dirty="0"/>
              <a:t>중심 단어의 예측을 위해 주변 단어들을 살펴봄</a:t>
            </a:r>
            <a:endParaRPr lang="en-US" altLang="ko-KR" sz="2400" b="0" dirty="0"/>
          </a:p>
          <a:p>
            <a:r>
              <a:rPr lang="ko-KR" altLang="en-US" dirty="0"/>
              <a:t>훈련 문장들을 이용하여 신경망을 학습시켜서 </a:t>
            </a:r>
            <a:r>
              <a:rPr lang="en-US" altLang="ko-KR" dirty="0"/>
              <a:t>Word2Vec</a:t>
            </a:r>
            <a:r>
              <a:rPr lang="ko-KR" altLang="en-US" dirty="0"/>
              <a:t>을 얻게 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8" y="1988840"/>
            <a:ext cx="2447925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92" y="2996952"/>
            <a:ext cx="5429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CBOW </a:t>
            </a:r>
            <a:r>
              <a:rPr lang="ko-KR" altLang="en-US" dirty="0"/>
              <a:t>학습 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7" y="908720"/>
            <a:ext cx="8496945" cy="2520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입력단과</a:t>
            </a:r>
            <a:r>
              <a:rPr lang="ko-KR" altLang="en-US" dirty="0"/>
              <a:t> 출력단에서는 단어를 </a:t>
            </a:r>
            <a:r>
              <a:rPr lang="en-US" altLang="ko-KR" dirty="0"/>
              <a:t>one-hot vector</a:t>
            </a:r>
            <a:r>
              <a:rPr lang="ko-KR" altLang="en-US" dirty="0"/>
              <a:t>로 표현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은닉층은</a:t>
            </a:r>
            <a:r>
              <a:rPr lang="ko-KR" altLang="en-US" dirty="0"/>
              <a:t> 한 층으로만 구성</a:t>
            </a:r>
            <a:r>
              <a:rPr lang="en-US" altLang="ko-KR" dirty="0"/>
              <a:t>: </a:t>
            </a:r>
            <a:r>
              <a:rPr lang="ko-KR" altLang="en-US" dirty="0"/>
              <a:t>크기는 </a:t>
            </a:r>
            <a:r>
              <a:rPr lang="ko-KR" altLang="en-US" b="1" dirty="0" err="1">
                <a:solidFill>
                  <a:srgbClr val="0070C0"/>
                </a:solidFill>
              </a:rPr>
              <a:t>임베딩</a:t>
            </a:r>
            <a:r>
              <a:rPr lang="ko-KR" altLang="en-US" b="1" dirty="0">
                <a:solidFill>
                  <a:srgbClr val="0070C0"/>
                </a:solidFill>
              </a:rPr>
              <a:t> 벡터의 차원인 </a:t>
            </a:r>
            <a:r>
              <a:rPr lang="en-US" altLang="ko-KR" b="1" dirty="0">
                <a:solidFill>
                  <a:srgbClr val="0070C0"/>
                </a:solidFill>
              </a:rPr>
              <a:t>M</a:t>
            </a:r>
            <a:r>
              <a:rPr lang="ko-KR" altLang="en-US" dirty="0"/>
              <a:t>으로 표현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633834" cy="3320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7824" y="5373216"/>
            <a:ext cx="5184576" cy="10004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i="1" dirty="0">
                <a:solidFill>
                  <a:srgbClr val="0070C0"/>
                </a:solidFill>
              </a:rPr>
              <a:t>V: </a:t>
            </a:r>
            <a:r>
              <a:rPr lang="ko-KR" altLang="en-US" sz="2000" dirty="0">
                <a:solidFill>
                  <a:srgbClr val="0070C0"/>
                </a:solidFill>
              </a:rPr>
              <a:t>단어 집합의 크기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i="1" dirty="0">
                <a:solidFill>
                  <a:srgbClr val="0070C0"/>
                </a:solidFill>
              </a:rPr>
              <a:t>M: </a:t>
            </a:r>
            <a:r>
              <a:rPr lang="ko-KR" altLang="en-US" sz="2000" dirty="0" err="1">
                <a:solidFill>
                  <a:srgbClr val="0070C0"/>
                </a:solidFill>
              </a:rPr>
              <a:t>임베딩</a:t>
            </a:r>
            <a:r>
              <a:rPr lang="ko-KR" altLang="en-US" sz="2000" dirty="0">
                <a:solidFill>
                  <a:srgbClr val="0070C0"/>
                </a:solidFill>
              </a:rPr>
              <a:t> 벡터의 차원</a:t>
            </a:r>
          </a:p>
        </p:txBody>
      </p:sp>
    </p:spTree>
    <p:extLst>
      <p:ext uri="{BB962C8B-B14F-4D97-AF65-F5344CB8AC3E}">
        <p14:creationId xmlns:p14="http://schemas.microsoft.com/office/powerpoint/2010/main" val="310989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CBOW </a:t>
            </a:r>
            <a:r>
              <a:rPr lang="ko-KR" altLang="en-US" dirty="0"/>
              <a:t>순방향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7" y="908720"/>
            <a:ext cx="8634911" cy="10081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주변 단어에 대해 </a:t>
            </a:r>
            <a:r>
              <a:rPr lang="en-US" altLang="ko-KR" dirty="0"/>
              <a:t>W </a:t>
            </a:r>
            <a:r>
              <a:rPr lang="ko-KR" altLang="en-US" dirty="0"/>
              <a:t>행렬의 </a:t>
            </a:r>
            <a:r>
              <a:rPr lang="en-US" altLang="ko-KR" dirty="0"/>
              <a:t>lookup</a:t>
            </a:r>
            <a:r>
              <a:rPr lang="ko-KR" altLang="en-US" dirty="0"/>
              <a:t>을 통해 단어 벡터를 계산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2961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32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760</Words>
  <Application>Microsoft Office PowerPoint</Application>
  <PresentationFormat>화면 슬라이드 쇼(4:3)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Wingdings</vt:lpstr>
      <vt:lpstr>맑은 고딕</vt:lpstr>
      <vt:lpstr>Cambria Math</vt:lpstr>
      <vt:lpstr>1_Office 테마</vt:lpstr>
      <vt:lpstr>10. 워드 임베딩</vt:lpstr>
      <vt:lpstr>워드 임베딩(Word Embedding)</vt:lpstr>
      <vt:lpstr>One-hot vector와 embedding vector의 차이</vt:lpstr>
      <vt:lpstr>Word2Vec</vt:lpstr>
      <vt:lpstr>Word embedding 사례</vt:lpstr>
      <vt:lpstr>Word embedding 사례</vt:lpstr>
      <vt:lpstr>CBOW(Continuous Bag of Words)</vt:lpstr>
      <vt:lpstr>CBOW 학습 신경망 구조</vt:lpstr>
      <vt:lpstr>CBOW 순방향 계산</vt:lpstr>
      <vt:lpstr>CBOW 주변 단어벡터로 부터 현재 단어벡터 계산</vt:lpstr>
      <vt:lpstr>CBOW 출력과 오차 계산</vt:lpstr>
      <vt:lpstr>W 의 학습</vt:lpstr>
      <vt:lpstr>Skip-gram</vt:lpstr>
      <vt:lpstr>Word2vec 실습</vt:lpstr>
      <vt:lpstr>FastText</vt:lpstr>
      <vt:lpstr>FastText 기본 구조</vt:lpstr>
      <vt:lpstr>FastText 훈련 방식</vt:lpstr>
      <vt:lpstr>FastText skip-gram 모델의 유사도 상위 단어</vt:lpstr>
      <vt:lpstr>FastText “하였다”와 유사 단어</vt:lpstr>
      <vt:lpstr>FastText 미등록단어 “서울특벌시”와 유사 단어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190</cp:revision>
  <dcterms:created xsi:type="dcterms:W3CDTF">2006-10-05T04:04:58Z</dcterms:created>
  <dcterms:modified xsi:type="dcterms:W3CDTF">2021-10-27T05:41:00Z</dcterms:modified>
</cp:coreProperties>
</file>