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91" r:id="rId2"/>
    <p:sldId id="495" r:id="rId3"/>
    <p:sldId id="536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916832"/>
            <a:ext cx="7920880" cy="1296144"/>
          </a:xfrm>
        </p:spPr>
        <p:txBody>
          <a:bodyPr/>
          <a:lstStyle/>
          <a:p>
            <a:pPr algn="ctr"/>
            <a:r>
              <a:rPr lang="en-US" altLang="ko-KR" sz="4000"/>
              <a:t>11. RNN</a:t>
            </a:r>
            <a:r>
              <a:rPr lang="ko-KR" altLang="en-US" sz="4000"/>
              <a:t>을 이용한 텍스트 분류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스팸 메일 분류하기</a:t>
            </a:r>
            <a:r>
              <a:rPr lang="en-US" altLang="ko-KR" dirty="0"/>
              <a:t>(Spam Detection)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메일의</a:t>
            </a:r>
            <a:r>
              <a:rPr lang="en-US" altLang="ko-KR" sz="1800" dirty="0"/>
              <a:t> </a:t>
            </a:r>
            <a:r>
              <a:rPr lang="ko-KR" altLang="en-US" sz="1800" dirty="0"/>
              <a:t>내용을 이용하여 스팸 메일 여부를 판단</a:t>
            </a:r>
            <a:endParaRPr lang="en-US" altLang="ko-KR" sz="1800" dirty="0"/>
          </a:p>
          <a:p>
            <a:r>
              <a:rPr lang="ko-KR" altLang="en-US" sz="1800" dirty="0"/>
              <a:t>이 예제에서는 데이터 </a:t>
            </a:r>
            <a:r>
              <a:rPr lang="ko-KR" altLang="en-US" sz="1800" dirty="0" err="1"/>
              <a:t>전처리를</a:t>
            </a:r>
            <a:r>
              <a:rPr lang="ko-KR" altLang="en-US" sz="1800" dirty="0"/>
              <a:t> 진행하고 </a:t>
            </a:r>
            <a:r>
              <a:rPr lang="en-US" altLang="ko-KR" sz="1800" dirty="0"/>
              <a:t>RNN</a:t>
            </a:r>
            <a:r>
              <a:rPr lang="ko-KR" altLang="en-US" sz="1800" dirty="0"/>
              <a:t>을 이용하여 스팸 메일을 분류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4710610" cy="36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487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스팸 메일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메일 데이터는 </a:t>
            </a:r>
            <a:r>
              <a:rPr lang="en-US" altLang="ko-KR" sz="1800" dirty="0" err="1"/>
              <a:t>kaggle</a:t>
            </a:r>
            <a:r>
              <a:rPr lang="en-US" altLang="ko-KR" sz="1800" dirty="0"/>
              <a:t> </a:t>
            </a:r>
            <a:r>
              <a:rPr lang="ko-KR" altLang="en-US" sz="1800" dirty="0"/>
              <a:t>사이트에서 읽음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064896" cy="3744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8424936" cy="36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564" y="1714472"/>
            <a:ext cx="7992888" cy="3093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keras.preprocessing.text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tensorflow.keras.preprocessing.sequence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urllib.request.urlretrieve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"https://raw.githubusercontent.com/mohitgupta-omg/Kaggle-SMS-Spam-Collection-Dataset-/master/spam.csv"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spam.csv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_csv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'spam.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'latin1'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ko-KR" altLang="en-US" sz="1800" dirty="0"/>
              <a:t>총 </a:t>
            </a:r>
            <a:r>
              <a:rPr lang="en-US" altLang="ko-KR" sz="1800" dirty="0"/>
              <a:t>5,572</a:t>
            </a:r>
            <a:r>
              <a:rPr lang="ko-KR" altLang="en-US" sz="1800" dirty="0"/>
              <a:t>개의 메일을 포함하고 있음</a:t>
            </a:r>
            <a:endParaRPr lang="en-US" altLang="ko-KR" sz="1800" dirty="0"/>
          </a:p>
          <a:p>
            <a:r>
              <a:rPr lang="en-US" altLang="ko-KR" sz="1800" dirty="0"/>
              <a:t>‘v1’ </a:t>
            </a:r>
            <a:r>
              <a:rPr lang="ko-KR" altLang="en-US" sz="1800" dirty="0"/>
              <a:t>열에 </a:t>
            </a:r>
            <a:r>
              <a:rPr lang="en-US" altLang="ko-KR" sz="1800" dirty="0"/>
              <a:t>spam </a:t>
            </a:r>
            <a:r>
              <a:rPr lang="ko-KR" altLang="en-US" sz="1800" dirty="0"/>
              <a:t>여부가 나와 있고</a:t>
            </a:r>
            <a:r>
              <a:rPr lang="en-US" altLang="ko-KR" sz="1800" dirty="0"/>
              <a:t>, ‘v2’</a:t>
            </a:r>
            <a:r>
              <a:rPr lang="ko-KR" altLang="en-US" sz="1800" dirty="0"/>
              <a:t>에 메일 내용이 있음</a:t>
            </a:r>
            <a:r>
              <a:rPr lang="en-US" altLang="ko-KR" sz="1800" dirty="0"/>
              <a:t>: ‘v2’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‘v1’</a:t>
            </a:r>
            <a:r>
              <a:rPr lang="ko-KR" altLang="en-US" sz="1800" dirty="0"/>
              <a:t>을 유도하는 것이 이 예제의 목적임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7889" y="3861048"/>
            <a:ext cx="7704856" cy="172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총 샘플의 수 : 5572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v1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Unnamed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jurong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crazy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Joking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wkly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885" y="2348880"/>
            <a:ext cx="7776864" cy="117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print('</a:t>
            </a:r>
            <a:r>
              <a:rPr lang="ko-KR" altLang="en-US" sz="1600" dirty="0">
                <a:latin typeface="Consolas" panose="020B0609020204030204" pitchFamily="49" charset="0"/>
              </a:rPr>
              <a:t>총 샘플의 수 </a:t>
            </a:r>
            <a:r>
              <a:rPr lang="en-US" altLang="ko-KR" sz="1600" dirty="0">
                <a:latin typeface="Consolas" panose="020B0609020204030204" pitchFamily="49" charset="0"/>
              </a:rPr>
              <a:t>:',</a:t>
            </a:r>
            <a:r>
              <a:rPr lang="en-US" altLang="ko-KR" sz="1600" dirty="0" err="1"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latin typeface="Consolas" panose="020B0609020204030204" pitchFamily="49" charset="0"/>
              </a:rPr>
              <a:t>(data))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print(data[:5])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755576" y="4365104"/>
            <a:ext cx="648072" cy="136815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rot="5400000">
            <a:off x="4310628" y="2839968"/>
            <a:ext cx="320412" cy="5962972"/>
          </a:xfrm>
          <a:prstGeom prst="rightBrace">
            <a:avLst>
              <a:gd name="adj1" fmla="val 8333"/>
              <a:gd name="adj2" fmla="val 4940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7220" y="5836625"/>
            <a:ext cx="1152128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스팸 여부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5805264"/>
            <a:ext cx="1152128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메일 내용</a:t>
            </a:r>
          </a:p>
        </p:txBody>
      </p:sp>
    </p:spTree>
    <p:extLst>
      <p:ext uri="{BB962C8B-B14F-4D97-AF65-F5344CB8AC3E}">
        <p14:creationId xmlns:p14="http://schemas.microsoft.com/office/powerpoint/2010/main" val="11219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메일 텍스트를 숫자로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12961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Tokenizer</a:t>
            </a:r>
            <a:r>
              <a:rPr lang="ko-KR" altLang="en-US" dirty="0"/>
              <a:t>를 이용하여 메일 내용을 숫자로 바꿈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분류에 사용할 수 있게 </a:t>
            </a:r>
            <a:r>
              <a:rPr lang="en-US" altLang="ko-KR" dirty="0"/>
              <a:t>‘v1’ </a:t>
            </a:r>
            <a:r>
              <a:rPr lang="ko-KR" altLang="en-US" dirty="0"/>
              <a:t>텍스트를 </a:t>
            </a:r>
            <a:r>
              <a:rPr lang="en-US" altLang="ko-KR" dirty="0"/>
              <a:t>[0, 1] </a:t>
            </a:r>
            <a:r>
              <a:rPr lang="ko-KR" altLang="en-US" dirty="0"/>
              <a:t>숫자로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메일 내용의 길이가 일정하도록 </a:t>
            </a:r>
            <a:r>
              <a:rPr lang="en-US" altLang="ko-KR" dirty="0" err="1"/>
              <a:t>pad_sequences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55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메일 텍스트 변환 부분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8280920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data['v1'] = data['v1'].replace(['</a:t>
            </a:r>
            <a:r>
              <a:rPr lang="en-US" altLang="ko-KR" sz="1400" dirty="0" err="1">
                <a:latin typeface="Consolas" panose="020B0609020204030204" pitchFamily="49" charset="0"/>
              </a:rPr>
              <a:t>ham','spam</a:t>
            </a:r>
            <a:r>
              <a:rPr lang="en-US" altLang="ko-KR" sz="1400" dirty="0">
                <a:latin typeface="Consolas" panose="020B0609020204030204" pitchFamily="49" charset="0"/>
              </a:rPr>
              <a:t>'],[0,1])	# </a:t>
            </a:r>
            <a:r>
              <a:rPr lang="ko-KR" altLang="en-US" sz="1400" dirty="0">
                <a:latin typeface="Consolas" panose="020B0609020204030204" pitchFamily="49" charset="0"/>
              </a:rPr>
              <a:t>메일 유형을 </a:t>
            </a:r>
            <a:r>
              <a:rPr lang="en-US" altLang="ko-KR" sz="1400" dirty="0">
                <a:latin typeface="Consolas" panose="020B0609020204030204" pitchFamily="49" charset="0"/>
              </a:rPr>
              <a:t>[0, 1]</a:t>
            </a:r>
            <a:r>
              <a:rPr lang="ko-KR" altLang="en-US" sz="1400" dirty="0">
                <a:latin typeface="Consolas" panose="020B0609020204030204" pitchFamily="49" charset="0"/>
              </a:rPr>
              <a:t>로 변환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= data['v2']	# </a:t>
            </a:r>
            <a:r>
              <a:rPr lang="ko-KR" altLang="en-US" sz="1400" dirty="0">
                <a:latin typeface="Consolas" panose="020B0609020204030204" pitchFamily="49" charset="0"/>
              </a:rPr>
              <a:t>입력 메일 내용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= data[‘v1’]	# </a:t>
            </a:r>
            <a:r>
              <a:rPr lang="ko-KR" altLang="en-US" sz="1400" dirty="0">
                <a:latin typeface="Consolas" panose="020B0609020204030204" pitchFamily="49" charset="0"/>
              </a:rPr>
              <a:t>메일 유형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tokenizer = Tokenizer()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tokenizer.fit_on_texts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 	# X</a:t>
            </a:r>
            <a:r>
              <a:rPr lang="ko-KR" altLang="en-US" sz="1400" dirty="0">
                <a:latin typeface="Consolas" panose="020B0609020204030204" pitchFamily="49" charset="0"/>
              </a:rPr>
              <a:t>의 각 행에 </a:t>
            </a:r>
            <a:r>
              <a:rPr lang="ko-KR" altLang="en-US" sz="1400" dirty="0" err="1">
                <a:latin typeface="Consolas" panose="020B0609020204030204" pitchFamily="49" charset="0"/>
              </a:rPr>
              <a:t>토큰화를</a:t>
            </a:r>
            <a:r>
              <a:rPr lang="ko-KR" altLang="en-US" sz="1400" dirty="0">
                <a:latin typeface="Consolas" panose="020B0609020204030204" pitchFamily="49" charset="0"/>
              </a:rPr>
              <a:t> 수행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sequences = </a:t>
            </a:r>
            <a:r>
              <a:rPr lang="en-US" altLang="ko-KR" sz="1400" dirty="0" err="1">
                <a:latin typeface="Consolas" panose="020B0609020204030204" pitchFamily="49" charset="0"/>
              </a:rPr>
              <a:t>tokenizer.texts_to_sequences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단어를 </a:t>
            </a:r>
            <a:r>
              <a:rPr lang="ko-KR" altLang="en-US" sz="1400" dirty="0" err="1">
                <a:latin typeface="Consolas" panose="020B0609020204030204" pitchFamily="49" charset="0"/>
              </a:rPr>
              <a:t>숫자값으로</a:t>
            </a:r>
            <a:r>
              <a:rPr lang="ko-KR" altLang="en-US" sz="1400" dirty="0">
                <a:latin typeface="Consolas" panose="020B0609020204030204" pitchFamily="49" charset="0"/>
              </a:rPr>
              <a:t> 변환하여 저장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tokenizer.word_index</a:t>
            </a:r>
            <a:r>
              <a:rPr lang="en-US" altLang="ko-KR" sz="1400" dirty="0">
                <a:latin typeface="Consolas" panose="020B0609020204030204" pitchFamily="49" charset="0"/>
              </a:rPr>
              <a:t>	# </a:t>
            </a:r>
            <a:r>
              <a:rPr lang="ko-KR" altLang="en-US" sz="1400" dirty="0">
                <a:latin typeface="Consolas" panose="020B0609020204030204" pitchFamily="49" charset="0"/>
              </a:rPr>
              <a:t>사용된 단어 리스트를 보관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vocab_size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) + 1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(sequences) * 0.8)	# </a:t>
            </a:r>
            <a:r>
              <a:rPr lang="ko-KR" altLang="en-US" sz="1400" dirty="0">
                <a:latin typeface="Consolas" panose="020B0609020204030204" pitchFamily="49" charset="0"/>
              </a:rPr>
              <a:t>데이터의 </a:t>
            </a:r>
            <a:r>
              <a:rPr lang="en-US" altLang="ko-KR" sz="1400" dirty="0">
                <a:latin typeface="Consolas" panose="020B0609020204030204" pitchFamily="49" charset="0"/>
              </a:rPr>
              <a:t>80%</a:t>
            </a:r>
            <a:r>
              <a:rPr lang="ko-KR" altLang="en-US" sz="1400" dirty="0">
                <a:latin typeface="Consolas" panose="020B0609020204030204" pitchFamily="49" charset="0"/>
              </a:rPr>
              <a:t>를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훈련용으로 이용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n_of_test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(sequences) - 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)	 # </a:t>
            </a:r>
            <a:r>
              <a:rPr lang="ko-KR" altLang="en-US" sz="1400" dirty="0">
                <a:latin typeface="Consolas" panose="020B0609020204030204" pitchFamily="49" charset="0"/>
              </a:rPr>
              <a:t>데이터의 </a:t>
            </a:r>
            <a:r>
              <a:rPr lang="en-US" altLang="ko-KR" sz="1400" dirty="0">
                <a:latin typeface="Consolas" panose="020B0609020204030204" pitchFamily="49" charset="0"/>
              </a:rPr>
              <a:t>20%</a:t>
            </a:r>
            <a:r>
              <a:rPr lang="ko-KR" altLang="en-US" sz="1400" dirty="0">
                <a:latin typeface="Consolas" panose="020B0609020204030204" pitchFamily="49" charset="0"/>
              </a:rPr>
              <a:t>를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시험용으로 이용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= sequences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 = max(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(l) for l in 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		# </a:t>
            </a:r>
            <a:r>
              <a:rPr lang="ko-KR" altLang="en-US" sz="1400" dirty="0">
                <a:latin typeface="Consolas" panose="020B0609020204030204" pitchFamily="49" charset="0"/>
              </a:rPr>
              <a:t>가장 긴 메일의 길이를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ko-KR" altLang="en-US" sz="1400" dirty="0">
                <a:latin typeface="Consolas" panose="020B0609020204030204" pitchFamily="49" charset="0"/>
              </a:rPr>
              <a:t>에 저장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data =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maxlen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ko-KR" altLang="en-US" sz="1400" dirty="0" err="1">
                <a:latin typeface="Consolas" panose="020B0609020204030204" pitchFamily="49" charset="0"/>
              </a:rPr>
              <a:t>데이터셋의</a:t>
            </a:r>
            <a:r>
              <a:rPr lang="ko-KR" altLang="en-US" sz="1400" dirty="0">
                <a:latin typeface="Consolas" panose="020B0609020204030204" pitchFamily="49" charset="0"/>
              </a:rPr>
              <a:t> 길이는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ko-KR" altLang="en-US" sz="1400" dirty="0">
                <a:latin typeface="Consolas" panose="020B0609020204030204" pitchFamily="49" charset="0"/>
              </a:rPr>
              <a:t>으로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 = data[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:] 	#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뒤의 </a:t>
            </a:r>
            <a:r>
              <a:rPr lang="en-US" altLang="ko-KR" sz="1400" dirty="0">
                <a:latin typeface="Consolas" panose="020B0609020204030204" pitchFamily="49" charset="0"/>
              </a:rPr>
              <a:t>20%</a:t>
            </a:r>
            <a:r>
              <a:rPr lang="ko-KR" altLang="en-US" sz="1400" dirty="0">
                <a:latin typeface="Consolas" panose="020B0609020204030204" pitchFamily="49" charset="0"/>
              </a:rPr>
              <a:t>의 데이터만 저장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np.array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:]) #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뒤의 </a:t>
            </a:r>
            <a:r>
              <a:rPr lang="en-US" altLang="ko-KR" sz="1400" dirty="0">
                <a:latin typeface="Consolas" panose="020B0609020204030204" pitchFamily="49" charset="0"/>
              </a:rPr>
              <a:t>20%</a:t>
            </a:r>
            <a:r>
              <a:rPr lang="ko-KR" altLang="en-US" sz="1400" dirty="0">
                <a:latin typeface="Consolas" panose="020B0609020204030204" pitchFamily="49" charset="0"/>
              </a:rPr>
              <a:t>의 데이터만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 = data[: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] 	#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앞의 </a:t>
            </a:r>
            <a:r>
              <a:rPr lang="en-US" altLang="ko-KR" sz="1400" dirty="0">
                <a:latin typeface="Consolas" panose="020B0609020204030204" pitchFamily="49" charset="0"/>
              </a:rPr>
              <a:t>4135</a:t>
            </a:r>
            <a:r>
              <a:rPr lang="ko-KR" altLang="en-US" sz="1400" dirty="0">
                <a:latin typeface="Consolas" panose="020B0609020204030204" pitchFamily="49" charset="0"/>
              </a:rPr>
              <a:t>개의 데이터만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np.array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[: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]) #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앞의 </a:t>
            </a:r>
            <a:r>
              <a:rPr lang="en-US" altLang="ko-KR" sz="1400" dirty="0">
                <a:latin typeface="Consolas" panose="020B0609020204030204" pitchFamily="49" charset="0"/>
              </a:rPr>
              <a:t>4135</a:t>
            </a:r>
            <a:r>
              <a:rPr lang="ko-KR" altLang="en-US" sz="1400" dirty="0">
                <a:latin typeface="Consolas" panose="020B0609020204030204" pitchFamily="49" charset="0"/>
              </a:rPr>
              <a:t>개의 데이터</a:t>
            </a:r>
          </a:p>
        </p:txBody>
      </p:sp>
    </p:spTree>
    <p:extLst>
      <p:ext uri="{BB962C8B-B14F-4D97-AF65-F5344CB8AC3E}">
        <p14:creationId xmlns:p14="http://schemas.microsoft.com/office/powerpoint/2010/main" val="28708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31278" cy="1368152"/>
          </a:xfrm>
        </p:spPr>
        <p:txBody>
          <a:bodyPr/>
          <a:lstStyle/>
          <a:p>
            <a:r>
              <a:rPr lang="ko-KR" altLang="en-US" sz="1800" dirty="0" err="1"/>
              <a:t>입력단으로</a:t>
            </a:r>
            <a:r>
              <a:rPr lang="ko-KR" altLang="en-US" sz="1800" dirty="0"/>
              <a:t> </a:t>
            </a:r>
            <a:r>
              <a:rPr lang="en-US" altLang="ko-KR" sz="1800" dirty="0"/>
              <a:t>Embedding </a:t>
            </a:r>
            <a:r>
              <a:rPr lang="ko-KR" altLang="en-US" sz="1800" dirty="0"/>
              <a:t>레이어를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en-US" altLang="ko-KR" sz="1800" dirty="0"/>
              <a:t>RNN </a:t>
            </a:r>
            <a:r>
              <a:rPr lang="ko-KR" altLang="en-US" sz="1800" dirty="0"/>
              <a:t>구조를 다음 단으로 사용</a:t>
            </a:r>
            <a:endParaRPr lang="en-US" altLang="ko-KR" sz="1800" dirty="0"/>
          </a:p>
          <a:p>
            <a:r>
              <a:rPr lang="ko-KR" altLang="en-US" sz="1800" dirty="0" err="1"/>
              <a:t>출력단은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dirty="0"/>
              <a:t>sigmoid </a:t>
            </a:r>
            <a:r>
              <a:rPr lang="ko-KR" altLang="en-US" dirty="0"/>
              <a:t>단으로 구성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59913"/>
            <a:ext cx="7920880" cy="3093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SimpleRNN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vocab_size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임베딩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벡터의 차원은 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SimpleRNN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RNN 셀의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hidden_size는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32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rmsprop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binary_crossentropy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validation_split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0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en-US" altLang="ko-KR" sz="1800" dirty="0" err="1"/>
              <a:t>model.summary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이용하여 구조를 볼 수 있음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Embedding layer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vocab_size</a:t>
            </a:r>
            <a:r>
              <a:rPr lang="en-US" altLang="ko-KR" sz="1800" dirty="0"/>
              <a:t> x 32 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파라미터가</a:t>
            </a:r>
            <a:r>
              <a:rPr lang="ko-KR" altLang="en-US" sz="1800" dirty="0"/>
              <a:t> 있음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592796"/>
            <a:ext cx="7200800" cy="2800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"sequential_2" _________________________________________________________________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 ================================================================= embedding_2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32)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285472 _________________________________________________________________ simple_rnn_2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32)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2080 _________________________________________________________________ dense_2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 =================================================================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287,585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287,585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Non-trainable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4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9532" y="916554"/>
            <a:ext cx="8460940" cy="581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</a:rPr>
              <a:t>numpy</a:t>
            </a:r>
            <a:r>
              <a:rPr lang="en-US" altLang="ko-KR" sz="1400" dirty="0">
                <a:latin typeface="Consolas" panose="020B0609020204030204" pitchFamily="49" charset="0"/>
              </a:rPr>
              <a:t> as np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import pandas as </a:t>
            </a:r>
            <a:r>
              <a:rPr lang="en-US" altLang="ko-KR" sz="1400" dirty="0" err="1">
                <a:latin typeface="Consolas" panose="020B0609020204030204" pitchFamily="49" charset="0"/>
              </a:rPr>
              <a:t>pd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z="1400" dirty="0">
                <a:latin typeface="Consolas" panose="020B0609020204030204" pitchFamily="49" charset="0"/>
              </a:rPr>
              <a:t> as </a:t>
            </a:r>
            <a:r>
              <a:rPr lang="en-US" altLang="ko-KR" sz="1400" dirty="0" err="1">
                <a:latin typeface="Consolas" panose="020B0609020204030204" pitchFamily="49" charset="0"/>
              </a:rPr>
              <a:t>plt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import </a:t>
            </a:r>
            <a:r>
              <a:rPr lang="en-US" altLang="ko-KR" sz="1400" dirty="0" err="1">
                <a:latin typeface="Consolas" panose="020B0609020204030204" pitchFamily="49" charset="0"/>
              </a:rPr>
              <a:t>urllib.request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keras.preprocessing.text</a:t>
            </a:r>
            <a:r>
              <a:rPr lang="en-US" altLang="ko-KR" sz="1400" dirty="0">
                <a:latin typeface="Consolas" panose="020B0609020204030204" pitchFamily="49" charset="0"/>
              </a:rPr>
              <a:t> import Tokenizer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keras.preprocessing.sequence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urllib.request.urlretrieve</a:t>
            </a:r>
            <a:r>
              <a:rPr lang="en-US" altLang="ko-KR" sz="1400" dirty="0">
                <a:latin typeface="Consolas" panose="020B0609020204030204" pitchFamily="49" charset="0"/>
              </a:rPr>
              <a:t>("https://raw.githubusercontent.com/</a:t>
            </a:r>
            <a:r>
              <a:rPr lang="en-US" altLang="ko-KR" sz="1400" dirty="0" err="1">
                <a:latin typeface="Consolas" panose="020B0609020204030204" pitchFamily="49" charset="0"/>
              </a:rPr>
              <a:t>mohitgupta</a:t>
            </a:r>
            <a:r>
              <a:rPr lang="en-US" altLang="ko-KR" sz="1400" dirty="0">
                <a:latin typeface="Consolas" panose="020B0609020204030204" pitchFamily="49" charset="0"/>
              </a:rPr>
              <a:t>-omg/</a:t>
            </a:r>
            <a:r>
              <a:rPr lang="en-US" altLang="ko-KR" sz="1400" dirty="0" err="1">
                <a:latin typeface="Consolas" panose="020B0609020204030204" pitchFamily="49" charset="0"/>
              </a:rPr>
              <a:t>Kaggle</a:t>
            </a:r>
            <a:r>
              <a:rPr lang="en-US" altLang="ko-KR" sz="1400" dirty="0">
                <a:latin typeface="Consolas" panose="020B0609020204030204" pitchFamily="49" charset="0"/>
              </a:rPr>
              <a:t>-SMS-Spam-Collection-Dataset-/master/spam.csv", filename="spam.csv")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data = </a:t>
            </a:r>
            <a:r>
              <a:rPr lang="en-US" altLang="ko-KR" sz="1400" dirty="0" err="1">
                <a:latin typeface="Consolas" panose="020B0609020204030204" pitchFamily="49" charset="0"/>
              </a:rPr>
              <a:t>pd.read_csv</a:t>
            </a:r>
            <a:r>
              <a:rPr lang="en-US" altLang="ko-KR" sz="1400" dirty="0">
                <a:latin typeface="Consolas" panose="020B0609020204030204" pitchFamily="49" charset="0"/>
              </a:rPr>
              <a:t>('</a:t>
            </a:r>
            <a:r>
              <a:rPr lang="en-US" altLang="ko-KR" sz="1400" dirty="0" err="1">
                <a:latin typeface="Consolas" panose="020B0609020204030204" pitchFamily="49" charset="0"/>
              </a:rPr>
              <a:t>spam.csv',encoding</a:t>
            </a:r>
            <a:r>
              <a:rPr lang="en-US" altLang="ko-KR" sz="1400" dirty="0">
                <a:latin typeface="Consolas" panose="020B0609020204030204" pitchFamily="49" charset="0"/>
              </a:rPr>
              <a:t>='latin1')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print('</a:t>
            </a:r>
            <a:r>
              <a:rPr lang="ko-KR" altLang="en-US" sz="1400" dirty="0">
                <a:latin typeface="Consolas" panose="020B0609020204030204" pitchFamily="49" charset="0"/>
              </a:rPr>
              <a:t>총 샘플의 수 </a:t>
            </a:r>
            <a:r>
              <a:rPr lang="en-US" altLang="ko-KR" sz="1400" dirty="0">
                <a:latin typeface="Consolas" panose="020B0609020204030204" pitchFamily="49" charset="0"/>
              </a:rPr>
              <a:t>:',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(data))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print(data[:5])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data['v1'] = data['v1'].replace(['</a:t>
            </a:r>
            <a:r>
              <a:rPr lang="en-US" altLang="ko-KR" sz="1400" dirty="0" err="1">
                <a:latin typeface="Consolas" panose="020B0609020204030204" pitchFamily="49" charset="0"/>
              </a:rPr>
              <a:t>ham','spam</a:t>
            </a:r>
            <a:r>
              <a:rPr lang="en-US" altLang="ko-KR" sz="1400" dirty="0">
                <a:latin typeface="Consolas" panose="020B0609020204030204" pitchFamily="49" charset="0"/>
              </a:rPr>
              <a:t>'],[0,1])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= data['v2']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= data['v1']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tokenizer = Tokenizer()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tokenizer.fit_on_texts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 # X</a:t>
            </a:r>
            <a:r>
              <a:rPr lang="ko-KR" altLang="en-US" sz="1400" dirty="0">
                <a:latin typeface="Consolas" panose="020B0609020204030204" pitchFamily="49" charset="0"/>
              </a:rPr>
              <a:t>의 각 행에 </a:t>
            </a:r>
            <a:r>
              <a:rPr lang="ko-KR" altLang="en-US" sz="1400" dirty="0" err="1">
                <a:latin typeface="Consolas" panose="020B0609020204030204" pitchFamily="49" charset="0"/>
              </a:rPr>
              <a:t>토큰화를</a:t>
            </a:r>
            <a:r>
              <a:rPr lang="ko-KR" altLang="en-US" sz="1400" dirty="0">
                <a:latin typeface="Consolas" panose="020B0609020204030204" pitchFamily="49" charset="0"/>
              </a:rPr>
              <a:t> 수행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sequences = </a:t>
            </a:r>
            <a:r>
              <a:rPr lang="en-US" altLang="ko-KR" sz="1400" dirty="0" err="1">
                <a:latin typeface="Consolas" panose="020B0609020204030204" pitchFamily="49" charset="0"/>
              </a:rPr>
              <a:t>tokenizer.texts_to_sequences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단어를 </a:t>
            </a:r>
            <a:r>
              <a:rPr lang="ko-KR" altLang="en-US" sz="1400" dirty="0" err="1">
                <a:latin typeface="Consolas" panose="020B0609020204030204" pitchFamily="49" charset="0"/>
              </a:rPr>
              <a:t>숫자값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인덱스로 변환하여 저장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tokenizer.word_index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vocab_size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213602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9532" y="1052736"/>
            <a:ext cx="8460940" cy="5386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(sequences) * 0.8)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n_of_test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(sequences) - 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ko-KR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= sequences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 = max(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(l) for l in 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ko-KR" altLang="en-US" sz="1400" dirty="0" err="1">
                <a:latin typeface="Consolas" panose="020B0609020204030204" pitchFamily="49" charset="0"/>
              </a:rPr>
              <a:t>데이터셋의</a:t>
            </a:r>
            <a:r>
              <a:rPr lang="ko-KR" altLang="en-US" sz="1400" dirty="0">
                <a:latin typeface="Consolas" panose="020B0609020204030204" pitchFamily="49" charset="0"/>
              </a:rPr>
              <a:t> 길이는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ko-KR" altLang="en-US" sz="1400" dirty="0">
                <a:latin typeface="Consolas" panose="020B0609020204030204" pitchFamily="49" charset="0"/>
              </a:rPr>
              <a:t>으로 맞춥니다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data =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maxlen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print("</a:t>
            </a:r>
            <a:r>
              <a:rPr lang="ko-KR" altLang="en-US" sz="1400" dirty="0">
                <a:latin typeface="Consolas" panose="020B0609020204030204" pitchFamily="49" charset="0"/>
              </a:rPr>
              <a:t>훈련 데이터의 크기</a:t>
            </a:r>
            <a:r>
              <a:rPr lang="en-US" altLang="ko-KR" sz="1400" dirty="0">
                <a:latin typeface="Consolas" panose="020B0609020204030204" pitchFamily="49" charset="0"/>
              </a:rPr>
              <a:t>(shape): ", </a:t>
            </a:r>
            <a:r>
              <a:rPr lang="en-US" altLang="ko-KR" sz="1400" dirty="0" err="1">
                <a:latin typeface="Consolas" panose="020B0609020204030204" pitchFamily="49" charset="0"/>
              </a:rPr>
              <a:t>data.shape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 = data[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:] #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뒤의 </a:t>
            </a:r>
            <a:r>
              <a:rPr lang="en-US" altLang="ko-KR" sz="1400" dirty="0">
                <a:latin typeface="Consolas" panose="020B0609020204030204" pitchFamily="49" charset="0"/>
              </a:rPr>
              <a:t>1034</a:t>
            </a:r>
            <a:r>
              <a:rPr lang="ko-KR" altLang="en-US" sz="1400" dirty="0">
                <a:latin typeface="Consolas" panose="020B0609020204030204" pitchFamily="49" charset="0"/>
              </a:rPr>
              <a:t>개의 데이터만 저장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np.array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:]) #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뒤의 </a:t>
            </a:r>
            <a:r>
              <a:rPr lang="en-US" altLang="ko-KR" sz="1400" dirty="0">
                <a:latin typeface="Consolas" panose="020B0609020204030204" pitchFamily="49" charset="0"/>
              </a:rPr>
              <a:t>1034</a:t>
            </a:r>
            <a:r>
              <a:rPr lang="ko-KR" altLang="en-US" sz="1400" dirty="0">
                <a:latin typeface="Consolas" panose="020B0609020204030204" pitchFamily="49" charset="0"/>
              </a:rPr>
              <a:t>개의 데이터만 저장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 = data[: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] #</a:t>
            </a:r>
            <a:r>
              <a:rPr lang="en-US" altLang="ko-KR" sz="1400" dirty="0" err="1">
                <a:latin typeface="Consolas" panose="020B0609020204030204" pitchFamily="49" charset="0"/>
              </a:rPr>
              <a:t>X_data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앞의 </a:t>
            </a:r>
            <a:r>
              <a:rPr lang="en-US" altLang="ko-KR" sz="1400" dirty="0">
                <a:latin typeface="Consolas" panose="020B0609020204030204" pitchFamily="49" charset="0"/>
              </a:rPr>
              <a:t>4135</a:t>
            </a:r>
            <a:r>
              <a:rPr lang="ko-KR" altLang="en-US" sz="1400" dirty="0">
                <a:latin typeface="Consolas" panose="020B0609020204030204" pitchFamily="49" charset="0"/>
              </a:rPr>
              <a:t>개의 데이터만 저장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np.array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[:</a:t>
            </a:r>
            <a:r>
              <a:rPr lang="en-US" altLang="ko-KR" sz="1400" dirty="0" err="1">
                <a:latin typeface="Consolas" panose="020B0609020204030204" pitchFamily="49" charset="0"/>
              </a:rPr>
              <a:t>n_of_train</a:t>
            </a:r>
            <a:r>
              <a:rPr lang="en-US" altLang="ko-KR" sz="1400" dirty="0">
                <a:latin typeface="Consolas" panose="020B0609020204030204" pitchFamily="49" charset="0"/>
              </a:rPr>
              <a:t>]) #</a:t>
            </a:r>
            <a:r>
              <a:rPr lang="en-US" altLang="ko-KR" sz="1400" dirty="0" err="1">
                <a:latin typeface="Consolas" panose="020B0609020204030204" pitchFamily="49" charset="0"/>
              </a:rPr>
              <a:t>y_data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데이터 중에서 앞의 </a:t>
            </a:r>
            <a:r>
              <a:rPr lang="en-US" altLang="ko-KR" sz="1400" dirty="0">
                <a:latin typeface="Consolas" panose="020B0609020204030204" pitchFamily="49" charset="0"/>
              </a:rPr>
              <a:t>4135</a:t>
            </a:r>
            <a:r>
              <a:rPr lang="ko-KR" altLang="en-US" sz="1400" dirty="0">
                <a:latin typeface="Consolas" panose="020B0609020204030204" pitchFamily="49" charset="0"/>
              </a:rPr>
              <a:t>개의 데이터만 저장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tensorflow.keras.layers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SimpleRNN</a:t>
            </a:r>
            <a:r>
              <a:rPr lang="en-US" altLang="ko-KR" sz="1400" dirty="0">
                <a:latin typeface="Consolas" panose="020B0609020204030204" pitchFamily="49" charset="0"/>
              </a:rPr>
              <a:t>, Embedding, Dense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tensorflow.keras.models</a:t>
            </a:r>
            <a:r>
              <a:rPr lang="en-US" altLang="ko-KR" sz="1400" dirty="0">
                <a:latin typeface="Consolas" panose="020B0609020204030204" pitchFamily="49" charset="0"/>
              </a:rPr>
              <a:t> import Sequential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model = Sequential()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(Embedding(</a:t>
            </a:r>
            <a:r>
              <a:rPr lang="en-US" altLang="ko-KR" sz="1400" dirty="0" err="1">
                <a:latin typeface="Consolas" panose="020B0609020204030204" pitchFamily="49" charset="0"/>
              </a:rPr>
              <a:t>vocab_size</a:t>
            </a:r>
            <a:r>
              <a:rPr lang="en-US" altLang="ko-KR" sz="1400" dirty="0">
                <a:latin typeface="Consolas" panose="020B0609020204030204" pitchFamily="49" charset="0"/>
              </a:rPr>
              <a:t>, 32)) # </a:t>
            </a:r>
            <a:r>
              <a:rPr lang="ko-KR" altLang="en-US" sz="1400" dirty="0" err="1">
                <a:latin typeface="Consolas" panose="020B0609020204030204" pitchFamily="49" charset="0"/>
              </a:rPr>
              <a:t>임베딩</a:t>
            </a:r>
            <a:r>
              <a:rPr lang="ko-KR" altLang="en-US" sz="1400" dirty="0">
                <a:latin typeface="Consolas" panose="020B0609020204030204" pitchFamily="49" charset="0"/>
              </a:rPr>
              <a:t> 벡터의 차원은 </a:t>
            </a:r>
            <a:r>
              <a:rPr lang="en-US" altLang="ko-KR" sz="1400" dirty="0">
                <a:latin typeface="Consolas" panose="020B0609020204030204" pitchFamily="49" charset="0"/>
              </a:rPr>
              <a:t>32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SimpleRNN</a:t>
            </a:r>
            <a:r>
              <a:rPr lang="en-US" altLang="ko-KR" sz="1400" dirty="0">
                <a:latin typeface="Consolas" panose="020B0609020204030204" pitchFamily="49" charset="0"/>
              </a:rPr>
              <a:t>(32)) # RNN </a:t>
            </a:r>
            <a:r>
              <a:rPr lang="ko-KR" altLang="en-US" sz="1400" dirty="0">
                <a:latin typeface="Consolas" panose="020B0609020204030204" pitchFamily="49" charset="0"/>
              </a:rPr>
              <a:t>셀의 </a:t>
            </a:r>
            <a:r>
              <a:rPr lang="en-US" altLang="ko-KR" sz="1400" dirty="0" err="1">
                <a:latin typeface="Consolas" panose="020B0609020204030204" pitchFamily="49" charset="0"/>
              </a:rPr>
              <a:t>hidden_size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32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(Dense(1, activation='sigmoid'))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 err="1">
                <a:latin typeface="Consolas" panose="020B0609020204030204" pitchFamily="49" charset="0"/>
              </a:rPr>
              <a:t>model.compile</a:t>
            </a:r>
            <a:r>
              <a:rPr lang="en-US" altLang="ko-KR" sz="1400" dirty="0">
                <a:latin typeface="Consolas" panose="020B0609020204030204" pitchFamily="49" charset="0"/>
              </a:rPr>
              <a:t>(optimizer='</a:t>
            </a:r>
            <a:r>
              <a:rPr lang="en-US" altLang="ko-KR" sz="1400" dirty="0" err="1">
                <a:latin typeface="Consolas" panose="020B0609020204030204" pitchFamily="49" charset="0"/>
              </a:rPr>
              <a:t>rmsprop</a:t>
            </a:r>
            <a:r>
              <a:rPr lang="en-US" altLang="ko-KR" sz="1400" dirty="0">
                <a:latin typeface="Consolas" panose="020B0609020204030204" pitchFamily="49" charset="0"/>
              </a:rPr>
              <a:t>', loss='</a:t>
            </a:r>
            <a:r>
              <a:rPr lang="en-US" altLang="ko-KR" sz="1400" dirty="0" err="1">
                <a:latin typeface="Consolas" panose="020B0609020204030204" pitchFamily="49" charset="0"/>
              </a:rPr>
              <a:t>binary_crossentropy</a:t>
            </a:r>
            <a:r>
              <a:rPr lang="en-US" altLang="ko-KR" sz="1400" dirty="0">
                <a:latin typeface="Consolas" panose="020B0609020204030204" pitchFamily="49" charset="0"/>
              </a:rPr>
              <a:t>', metrics=['</a:t>
            </a:r>
            <a:r>
              <a:rPr lang="en-US" altLang="ko-KR" sz="1400" dirty="0" err="1">
                <a:latin typeface="Consolas" panose="020B0609020204030204" pitchFamily="49" charset="0"/>
              </a:rPr>
              <a:t>acc</a:t>
            </a:r>
            <a:r>
              <a:rPr lang="en-US" altLang="ko-KR" sz="1400" dirty="0">
                <a:latin typeface="Consolas" panose="020B0609020204030204" pitchFamily="49" charset="0"/>
              </a:rPr>
              <a:t>'])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695575" algn="l"/>
                <a:tab pos="4572000" algn="l"/>
              </a:tabLst>
            </a:pPr>
            <a:r>
              <a:rPr lang="en-US" altLang="ko-KR" sz="1400" dirty="0">
                <a:latin typeface="Consolas" panose="020B0609020204030204" pitchFamily="49" charset="0"/>
              </a:rPr>
              <a:t>history = </a:t>
            </a:r>
            <a:r>
              <a:rPr lang="en-US" altLang="ko-KR" sz="1400" dirty="0" err="1">
                <a:latin typeface="Consolas" panose="020B0609020204030204" pitchFamily="49" charset="0"/>
              </a:rPr>
              <a:t>model.fit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, epochs=4, </a:t>
            </a:r>
            <a:r>
              <a:rPr lang="en-US" altLang="ko-KR" sz="14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latin typeface="Consolas" panose="020B0609020204030204" pitchFamily="49" charset="0"/>
              </a:rPr>
              <a:t>=64, </a:t>
            </a:r>
            <a:r>
              <a:rPr lang="en-US" altLang="ko-KR" sz="1400" dirty="0" err="1">
                <a:latin typeface="Consolas" panose="020B0609020204030204" pitchFamily="49" charset="0"/>
              </a:rPr>
              <a:t>validation_split</a:t>
            </a:r>
            <a:r>
              <a:rPr lang="en-US" altLang="ko-KR" sz="1400" dirty="0">
                <a:latin typeface="Consolas" panose="020B0609020204030204" pitchFamily="49" charset="0"/>
              </a:rPr>
              <a:t>=0.2)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9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Reuters </a:t>
            </a:r>
            <a:r>
              <a:rPr lang="ko-KR" altLang="en-US" dirty="0"/>
              <a:t>뉴스 분류하기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 제공하는 로이터 뉴스 데이터를 </a:t>
            </a:r>
            <a:r>
              <a:rPr lang="en-US" altLang="ko-KR" sz="1800" dirty="0"/>
              <a:t>LSTM</a:t>
            </a:r>
            <a:r>
              <a:rPr lang="ko-KR" altLang="en-US" sz="1800" dirty="0"/>
              <a:t>을 이용하여 분류</a:t>
            </a:r>
            <a:endParaRPr lang="en-US" altLang="ko-KR" sz="1800" dirty="0"/>
          </a:p>
          <a:p>
            <a:r>
              <a:rPr lang="ko-KR" altLang="en-US" sz="1800" dirty="0"/>
              <a:t>총</a:t>
            </a:r>
            <a:r>
              <a:rPr lang="en-US" altLang="ko-KR" sz="1800" dirty="0"/>
              <a:t>11,258 </a:t>
            </a:r>
            <a:r>
              <a:rPr lang="ko-KR" altLang="en-US" sz="1800" dirty="0"/>
              <a:t>개의 기사가 </a:t>
            </a:r>
            <a:r>
              <a:rPr lang="en-US" altLang="ko-KR" sz="1800" dirty="0"/>
              <a:t>46</a:t>
            </a:r>
            <a:r>
              <a:rPr lang="ko-KR" altLang="en-US" sz="1800" dirty="0"/>
              <a:t>개의 뉴스 카테고리로 분류되어 있음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데이터를 읽을 때 </a:t>
            </a:r>
            <a:r>
              <a:rPr lang="en-US" altLang="ko-KR" sz="1800" dirty="0" err="1"/>
              <a:t>num_words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파라미터로</a:t>
            </a:r>
            <a:r>
              <a:rPr lang="ko-KR" altLang="en-US" sz="1800" dirty="0"/>
              <a:t> 사용할 단어의 숫자를 입력함</a:t>
            </a:r>
            <a:endParaRPr lang="en-US" altLang="ko-KR" sz="1800" dirty="0"/>
          </a:p>
          <a:p>
            <a:r>
              <a:rPr lang="ko-KR" altLang="en-US" sz="1800" dirty="0"/>
              <a:t>읽은 기사 </a:t>
            </a:r>
            <a:r>
              <a:rPr lang="en-US" altLang="ko-KR" sz="1800" dirty="0" err="1"/>
              <a:t>X_train</a:t>
            </a:r>
            <a:r>
              <a:rPr lang="ko-KR" altLang="en-US" sz="1800" dirty="0"/>
              <a:t>은 숫자 시퀀스로 들어오므로 내용을 보려면 별도의 프로그램이 필요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132856"/>
            <a:ext cx="7668344" cy="2108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tensorflow.keras.datasets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reuters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</a:t>
            </a:r>
            <a:r>
              <a:rPr kumimoji="0" lang="en-US" altLang="ko-KR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reuters.load_data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num_words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test_split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6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 분류</a:t>
            </a:r>
            <a:r>
              <a:rPr lang="en-US" altLang="ko-KR" dirty="0"/>
              <a:t>(Text Classification)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4824536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분류하는 텍스트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데이터는 내용과 레이블로 구성되어 있음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텍스트 내용을 기반으로 레이블을 분류하는 것이 목적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ko-KR" altLang="en-US" dirty="0">
                <a:latin typeface="Times New Roman"/>
                <a:cs typeface="Times New Roman"/>
              </a:rPr>
              <a:t>예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스팸 메일 분류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뉴스 기사의 주제 분류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영화평의 선호도 분류 등</a:t>
            </a:r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b="1" dirty="0">
                <a:latin typeface="Times New Roman"/>
                <a:cs typeface="Times New Roman"/>
              </a:rPr>
              <a:t>이진 분류</a:t>
            </a:r>
            <a:r>
              <a:rPr lang="en-US" altLang="ko-KR" b="1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두 개의 선택 중에서 정답을 고르는 형식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b="1" dirty="0">
              <a:latin typeface="Times New Roman"/>
              <a:cs typeface="Times New Roman"/>
            </a:endParaRPr>
          </a:p>
          <a:p>
            <a:r>
              <a:rPr lang="ko-KR" altLang="en-US" b="1" dirty="0">
                <a:latin typeface="Times New Roman"/>
                <a:cs typeface="Times New Roman"/>
              </a:rPr>
              <a:t>다중 클래스 분류</a:t>
            </a:r>
            <a:r>
              <a:rPr lang="en-US" altLang="ko-KR" b="1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세 개 이상의 선택에서 정답을 고르는 경우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62090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뉴스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뉴스 데이터로부터 기사들의 범주를 결정하는 것이 이 예제의 목적임</a:t>
            </a:r>
            <a:endParaRPr lang="en-US" altLang="ko-KR" sz="1800" dirty="0"/>
          </a:p>
          <a:p>
            <a:r>
              <a:rPr lang="ko-KR" altLang="en-US" sz="1800" dirty="0"/>
              <a:t>다음은 기사의 길이를 조사하는 프로그램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812" y="1764020"/>
            <a:ext cx="7956376" cy="1892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400" b="1" dirty="0"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latin typeface="Consolas" panose="020B0609020204030204" pitchFamily="49" charset="0"/>
              </a:rPr>
              <a:t>('</a:t>
            </a:r>
            <a:r>
              <a:rPr lang="ko-KR" altLang="en-US" sz="1400" dirty="0">
                <a:latin typeface="Consolas" panose="020B0609020204030204" pitchFamily="49" charset="0"/>
              </a:rPr>
              <a:t>뉴스 기사의 최대 길이 </a:t>
            </a:r>
            <a:r>
              <a:rPr lang="en-US" altLang="ko-KR" sz="1400" dirty="0">
                <a:latin typeface="Consolas" panose="020B0609020204030204" pitchFamily="49" charset="0"/>
              </a:rPr>
              <a:t>:{}'.</a:t>
            </a:r>
            <a:r>
              <a:rPr lang="en-US" altLang="ko-KR" sz="1400" b="1" dirty="0"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(max(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(l)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l in 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))) </a:t>
            </a:r>
          </a:p>
          <a:p>
            <a:pPr lvl="0" latinLnBrk="0"/>
            <a:r>
              <a:rPr lang="en-US" altLang="ko-KR" sz="1400" b="1" dirty="0"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latin typeface="Consolas" panose="020B0609020204030204" pitchFamily="49" charset="0"/>
              </a:rPr>
              <a:t>('</a:t>
            </a:r>
            <a:r>
              <a:rPr lang="ko-KR" altLang="en-US" sz="1400" dirty="0">
                <a:latin typeface="Consolas" panose="020B0609020204030204" pitchFamily="49" charset="0"/>
              </a:rPr>
              <a:t>뉴스 기사의 평균 길이 </a:t>
            </a:r>
            <a:r>
              <a:rPr lang="en-US" altLang="ko-KR" sz="1400" dirty="0">
                <a:latin typeface="Consolas" panose="020B0609020204030204" pitchFamily="49" charset="0"/>
              </a:rPr>
              <a:t>:{}'.</a:t>
            </a:r>
            <a:r>
              <a:rPr lang="en-US" altLang="ko-KR" sz="1400" b="1" dirty="0"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(sum(</a:t>
            </a:r>
            <a:r>
              <a:rPr lang="en-US" altLang="ko-KR" sz="1400" b="1" dirty="0">
                <a:latin typeface="Consolas" panose="020B0609020204030204" pitchFamily="49" charset="0"/>
              </a:rPr>
              <a:t>map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))/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))) </a:t>
            </a:r>
          </a:p>
          <a:p>
            <a:pPr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plt.hist</a:t>
            </a:r>
            <a:r>
              <a:rPr lang="en-US" altLang="ko-KR" sz="1400" dirty="0"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latin typeface="Consolas" panose="020B0609020204030204" pitchFamily="49" charset="0"/>
              </a:rPr>
              <a:t> in 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], bins=50) </a:t>
            </a:r>
          </a:p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plt.xlabel</a:t>
            </a:r>
            <a:r>
              <a:rPr lang="en-US" altLang="ko-KR" sz="1400" dirty="0">
                <a:latin typeface="Consolas" panose="020B0609020204030204" pitchFamily="49" charset="0"/>
              </a:rPr>
              <a:t>('length of samples') </a:t>
            </a:r>
          </a:p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plt.ylabel</a:t>
            </a:r>
            <a:r>
              <a:rPr lang="en-US" altLang="ko-KR" sz="1400" dirty="0">
                <a:latin typeface="Consolas" panose="020B0609020204030204" pitchFamily="49" charset="0"/>
              </a:rPr>
              <a:t>('number of samples') </a:t>
            </a:r>
          </a:p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plt.show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19937"/>
            <a:ext cx="3895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뉴스 기사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en-US" altLang="ko-KR" sz="1800" dirty="0" err="1"/>
              <a:t>get_word_index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이용하여 숫자와 단어의 관계를 구할 수 있음</a:t>
            </a:r>
            <a:endParaRPr lang="en-US" altLang="ko-KR" sz="1800" dirty="0"/>
          </a:p>
          <a:p>
            <a:r>
              <a:rPr lang="en-US" altLang="ko-KR" sz="1800" dirty="0"/>
              <a:t>0</a:t>
            </a:r>
            <a:r>
              <a:rPr lang="ko-KR" altLang="en-US" sz="1800" dirty="0"/>
              <a:t>번 기사의 내용은 다음과 같이 볼 수 있음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812" y="1844824"/>
            <a:ext cx="7956376" cy="2348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reuters.get_word_index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#print(</a:t>
            </a:r>
            <a:r>
              <a:rPr lang="en-US" altLang="ko-KR" sz="1400" dirty="0" err="1">
                <a:latin typeface="Consolas" panose="020B0609020204030204" pitchFamily="49" charset="0"/>
              </a:rPr>
              <a:t>word_to_index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lvl="0" latinLnBrk="0"/>
            <a:r>
              <a:rPr lang="en-US" altLang="ko-KR" sz="1400" dirty="0" err="1">
                <a:latin typeface="Consolas" panose="020B0609020204030204" pitchFamily="49" charset="0"/>
              </a:rPr>
              <a:t>index_to_word</a:t>
            </a:r>
            <a:r>
              <a:rPr lang="en-US" altLang="ko-KR" sz="1400" dirty="0">
                <a:latin typeface="Consolas" panose="020B0609020204030204" pitchFamily="49" charset="0"/>
              </a:rPr>
              <a:t> = {}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for key, value in </a:t>
            </a:r>
            <a:r>
              <a:rPr lang="en-US" altLang="ko-KR" sz="1400" dirty="0" err="1">
                <a:latin typeface="Consolas" panose="020B0609020204030204" pitchFamily="49" charset="0"/>
              </a:rPr>
              <a:t>word_to_index.items</a:t>
            </a:r>
            <a:r>
              <a:rPr lang="en-US" altLang="ko-KR" sz="1400" dirty="0">
                <a:latin typeface="Consolas" panose="020B0609020204030204" pitchFamily="49" charset="0"/>
              </a:rPr>
              <a:t>():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index_to_word</a:t>
            </a:r>
            <a:r>
              <a:rPr lang="en-US" altLang="ko-KR" sz="1400" dirty="0">
                <a:latin typeface="Consolas" panose="020B0609020204030204" pitchFamily="49" charset="0"/>
              </a:rPr>
              <a:t>[value] = key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for index, token in enumerate(("&lt;pad&gt;", "&lt;</a:t>
            </a:r>
            <a:r>
              <a:rPr lang="en-US" altLang="ko-KR" sz="1400" dirty="0" err="1">
                <a:latin typeface="Consolas" panose="020B0609020204030204" pitchFamily="49" charset="0"/>
              </a:rPr>
              <a:t>sos</a:t>
            </a:r>
            <a:r>
              <a:rPr lang="en-US" altLang="ko-KR" sz="1400" dirty="0">
                <a:latin typeface="Consolas" panose="020B0609020204030204" pitchFamily="49" charset="0"/>
              </a:rPr>
              <a:t>&gt;", "&lt;</a:t>
            </a:r>
            <a:r>
              <a:rPr lang="en-US" altLang="ko-KR" sz="1400" dirty="0" err="1">
                <a:latin typeface="Consolas" panose="020B0609020204030204" pitchFamily="49" charset="0"/>
              </a:rPr>
              <a:t>unk</a:t>
            </a:r>
            <a:r>
              <a:rPr lang="en-US" altLang="ko-KR" sz="1400" dirty="0">
                <a:latin typeface="Consolas" panose="020B0609020204030204" pitchFamily="49" charset="0"/>
              </a:rPr>
              <a:t>&gt;")):</a:t>
            </a: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index_to_word</a:t>
            </a:r>
            <a:r>
              <a:rPr lang="en-US" altLang="ko-KR" sz="1400" dirty="0">
                <a:latin typeface="Consolas" panose="020B0609020204030204" pitchFamily="49" charset="0"/>
              </a:rPr>
              <a:t>[index]=token</a:t>
            </a:r>
          </a:p>
          <a:p>
            <a:pPr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lvl="0" latinLnBrk="0"/>
            <a:r>
              <a:rPr lang="en-US" altLang="ko-KR" sz="1400" dirty="0">
                <a:latin typeface="Consolas" panose="020B0609020204030204" pitchFamily="49" charset="0"/>
              </a:rPr>
              <a:t>print(' '.join([</a:t>
            </a:r>
            <a:r>
              <a:rPr lang="en-US" altLang="ko-KR" sz="1400" dirty="0" err="1">
                <a:latin typeface="Consolas" panose="020B0609020204030204" pitchFamily="49" charset="0"/>
              </a:rPr>
              <a:t>index_to_word</a:t>
            </a:r>
            <a:r>
              <a:rPr lang="en-US" altLang="ko-KR" sz="1400" dirty="0">
                <a:latin typeface="Consolas" panose="020B0609020204030204" pitchFamily="49" charset="0"/>
              </a:rPr>
              <a:t>[index] for index in 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[0]]))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3812" y="4545414"/>
            <a:ext cx="795637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wattie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nondiscriminatory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commonwealth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traders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1985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psbr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shareholders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000 1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billion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0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으로 뉴스 분류하기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여기서는 뉴스 데이터를 읽을 때 </a:t>
            </a:r>
            <a:r>
              <a:rPr lang="en-US" altLang="ko-KR" sz="1800" dirty="0"/>
              <a:t>1000</a:t>
            </a:r>
            <a:r>
              <a:rPr lang="ko-KR" altLang="en-US" sz="1800" dirty="0"/>
              <a:t>개의 단어만을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056" y="1700808"/>
            <a:ext cx="8135888" cy="28468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tensorflow.keras.datasets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reuters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LSTM,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tensorflow.keras.preprocessing.sequence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tensorflow.keras.utils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to_categorical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tensorflow.keras.callbacks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EarlyStopping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ModelCheckpoint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reuters.load_data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num_words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=1000,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test_split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=0.2)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09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각 기사의 길이는 </a:t>
            </a:r>
            <a:r>
              <a:rPr lang="en-US" altLang="ko-KR" sz="1800" dirty="0"/>
              <a:t>100 </a:t>
            </a:r>
            <a:r>
              <a:rPr lang="ko-KR" altLang="en-US" sz="1800" dirty="0"/>
              <a:t>단어로 하여 </a:t>
            </a:r>
            <a:r>
              <a:rPr lang="en-US" altLang="ko-KR" sz="1800" dirty="0"/>
              <a:t>sequence</a:t>
            </a:r>
            <a:r>
              <a:rPr lang="ko-KR" altLang="en-US" sz="1800" dirty="0"/>
              <a:t>로 만듦</a:t>
            </a:r>
            <a:endParaRPr lang="en-US" altLang="ko-KR" sz="1800" dirty="0"/>
          </a:p>
          <a:p>
            <a:r>
              <a:rPr lang="ko-KR" altLang="en-US" sz="1800" dirty="0"/>
              <a:t>기사 유형은 </a:t>
            </a:r>
            <a:r>
              <a:rPr lang="en-US" altLang="ko-KR" sz="1800" dirty="0"/>
              <a:t>one-hot vector</a:t>
            </a:r>
            <a:r>
              <a:rPr lang="ko-KR" altLang="en-US" sz="1800" dirty="0"/>
              <a:t>로 표현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056" y="2193251"/>
            <a:ext cx="8135888" cy="1861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600" dirty="0" err="1">
                <a:latin typeface="Consolas" panose="020B0609020204030204" pitchFamily="49" charset="0"/>
              </a:rPr>
              <a:t>max_len</a:t>
            </a:r>
            <a:r>
              <a:rPr lang="en-US" altLang="ko-KR" sz="1600" dirty="0">
                <a:latin typeface="Consolas" panose="020B0609020204030204" pitchFamily="49" charset="0"/>
              </a:rPr>
              <a:t> = 100 </a:t>
            </a:r>
          </a:p>
          <a:p>
            <a:pPr lvl="0" latinLnBrk="0"/>
            <a:r>
              <a:rPr lang="en-US" altLang="ko-KR" sz="1600" dirty="0" err="1"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max_len</a:t>
            </a:r>
            <a:r>
              <a:rPr lang="en-US" altLang="ko-KR" sz="1600" dirty="0">
                <a:latin typeface="Consolas" panose="020B0609020204030204" pitchFamily="49" charset="0"/>
              </a:rPr>
              <a:t>) # </a:t>
            </a:r>
            <a:r>
              <a:rPr lang="ko-KR" altLang="en-US" sz="1600" dirty="0">
                <a:latin typeface="Consolas" panose="020B0609020204030204" pitchFamily="49" charset="0"/>
              </a:rPr>
              <a:t>훈련용 뉴스 기사 패딩 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</a:rPr>
              <a:t>max_len</a:t>
            </a:r>
            <a:r>
              <a:rPr lang="en-US" altLang="ko-KR" sz="1600" dirty="0">
                <a:latin typeface="Consolas" panose="020B0609020204030204" pitchFamily="49" charset="0"/>
              </a:rPr>
              <a:t>) # </a:t>
            </a:r>
            <a:r>
              <a:rPr lang="ko-KR" altLang="en-US" sz="1600" dirty="0">
                <a:latin typeface="Consolas" panose="020B0609020204030204" pitchFamily="49" charset="0"/>
              </a:rPr>
              <a:t>테스트용 뉴스 기사 패딩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0" latinLnBrk="0"/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latinLnBrk="0"/>
            <a:r>
              <a:rPr lang="en-US" altLang="ko-KR" sz="1600" dirty="0" err="1"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to_categorical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latin typeface="Consolas" panose="020B0609020204030204" pitchFamily="49" charset="0"/>
              </a:rPr>
              <a:t>) # </a:t>
            </a:r>
            <a:r>
              <a:rPr lang="ko-KR" altLang="en-US" sz="1600" dirty="0">
                <a:latin typeface="Consolas" panose="020B0609020204030204" pitchFamily="49" charset="0"/>
              </a:rPr>
              <a:t>훈련용 뉴스 기사 레이블의 원</a:t>
            </a:r>
            <a:r>
              <a:rPr lang="en-US" altLang="ko-KR" sz="1600" dirty="0">
                <a:latin typeface="Consolas" panose="020B0609020204030204" pitchFamily="49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</a:rPr>
              <a:t>핫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인코딩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to_categorical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) # </a:t>
            </a:r>
            <a:r>
              <a:rPr lang="ko-KR" altLang="en-US" sz="1600" dirty="0">
                <a:latin typeface="Consolas" panose="020B0609020204030204" pitchFamily="49" charset="0"/>
              </a:rPr>
              <a:t>테스트용 뉴스 기사 레이블의 원</a:t>
            </a:r>
            <a:r>
              <a:rPr lang="en-US" altLang="ko-KR" sz="1600" dirty="0">
                <a:latin typeface="Consolas" panose="020B0609020204030204" pitchFamily="49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</a:rPr>
              <a:t>핫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인코딩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8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ko-KR" altLang="en-US" sz="1800" dirty="0"/>
              <a:t>첫 단은 </a:t>
            </a:r>
            <a:r>
              <a:rPr lang="en-US" altLang="ko-KR" sz="1800" dirty="0"/>
              <a:t>Embedding </a:t>
            </a:r>
            <a:r>
              <a:rPr lang="ko-KR" altLang="en-US" sz="1800" dirty="0"/>
              <a:t>레이어로 구현</a:t>
            </a:r>
            <a:endParaRPr lang="en-US" altLang="ko-KR" sz="1800" dirty="0"/>
          </a:p>
          <a:p>
            <a:r>
              <a:rPr lang="ko-KR" altLang="en-US" sz="1800" dirty="0"/>
              <a:t>다음 단은 </a:t>
            </a:r>
            <a:r>
              <a:rPr lang="en-US" altLang="ko-KR" sz="1800" dirty="0"/>
              <a:t>120</a:t>
            </a:r>
            <a:r>
              <a:rPr lang="ko-KR" altLang="en-US" sz="1800" dirty="0"/>
              <a:t>셀의 </a:t>
            </a:r>
            <a:r>
              <a:rPr lang="en-US" altLang="ko-KR" sz="1800" dirty="0"/>
              <a:t>LSTM</a:t>
            </a:r>
            <a:r>
              <a:rPr lang="ko-KR" altLang="en-US" sz="1800" dirty="0"/>
              <a:t>으로 구현</a:t>
            </a:r>
            <a:endParaRPr lang="en-US" altLang="ko-KR" sz="1800" dirty="0"/>
          </a:p>
          <a:p>
            <a:r>
              <a:rPr lang="ko-KR" altLang="en-US" sz="1800" dirty="0" err="1"/>
              <a:t>출력단은</a:t>
            </a:r>
            <a:r>
              <a:rPr lang="ko-KR" altLang="en-US" sz="1800" dirty="0"/>
              <a:t> </a:t>
            </a:r>
            <a:r>
              <a:rPr lang="en-US" altLang="ko-KR" sz="1800" dirty="0"/>
              <a:t>46</a:t>
            </a:r>
            <a:r>
              <a:rPr lang="ko-KR" altLang="en-US" sz="1800" dirty="0"/>
              <a:t>개의 셀로 구성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056" y="2420888"/>
            <a:ext cx="8135888" cy="2631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2550" lvl="0" latinLnBrk="0"/>
            <a:r>
              <a:rPr lang="en-US" altLang="ko-KR" sz="1600" dirty="0">
                <a:latin typeface="Consolas" panose="020B0609020204030204" pitchFamily="49" charset="0"/>
              </a:rPr>
              <a:t>model = Sequential() </a:t>
            </a:r>
          </a:p>
          <a:p>
            <a:pPr marL="82550" lvl="0" latinLnBrk="0"/>
            <a:r>
              <a:rPr lang="en-US" altLang="ko-KR" sz="1600" dirty="0" err="1">
                <a:latin typeface="Consolas" panose="020B0609020204030204" pitchFamily="49" charset="0"/>
              </a:rPr>
              <a:t>model.add</a:t>
            </a:r>
            <a:r>
              <a:rPr lang="en-US" altLang="ko-KR" sz="1600" dirty="0">
                <a:latin typeface="Consolas" panose="020B0609020204030204" pitchFamily="49" charset="0"/>
              </a:rPr>
              <a:t>(Embedding(1000, 120)) </a:t>
            </a:r>
          </a:p>
          <a:p>
            <a:pPr marL="82550" lvl="0" latinLnBrk="0"/>
            <a:r>
              <a:rPr lang="en-US" altLang="ko-KR" sz="1600" dirty="0" err="1">
                <a:latin typeface="Consolas" panose="020B0609020204030204" pitchFamily="49" charset="0"/>
              </a:rPr>
              <a:t>model.add</a:t>
            </a:r>
            <a:r>
              <a:rPr lang="en-US" altLang="ko-KR" sz="1600" dirty="0">
                <a:latin typeface="Consolas" panose="020B0609020204030204" pitchFamily="49" charset="0"/>
              </a:rPr>
              <a:t>(LSTM(120)) </a:t>
            </a:r>
          </a:p>
          <a:p>
            <a:pPr marL="82550" lvl="0" latinLnBrk="0"/>
            <a:r>
              <a:rPr lang="en-US" altLang="ko-KR" sz="1600" dirty="0" err="1">
                <a:latin typeface="Consolas" panose="020B0609020204030204" pitchFamily="49" charset="0"/>
              </a:rPr>
              <a:t>model.add</a:t>
            </a:r>
            <a:r>
              <a:rPr lang="en-US" altLang="ko-KR" sz="1600" dirty="0">
                <a:latin typeface="Consolas" panose="020B0609020204030204" pitchFamily="49" charset="0"/>
              </a:rPr>
              <a:t>(Dense(46, activation='</a:t>
            </a:r>
            <a:r>
              <a:rPr lang="en-US" altLang="ko-KR" sz="1600" dirty="0" err="1">
                <a:latin typeface="Consolas" panose="020B0609020204030204" pitchFamily="49" charset="0"/>
              </a:rPr>
              <a:t>softmax</a:t>
            </a:r>
            <a:r>
              <a:rPr lang="en-US" altLang="ko-KR" sz="1600" dirty="0">
                <a:latin typeface="Consolas" panose="020B0609020204030204" pitchFamily="49" charset="0"/>
              </a:rPr>
              <a:t>'))</a:t>
            </a:r>
          </a:p>
          <a:p>
            <a:pPr marL="82550" lvl="0" latinLnBrk="0"/>
            <a:endParaRPr lang="en-US" altLang="ko-KR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600" dirty="0" err="1">
                <a:latin typeface="Consolas" panose="020B0609020204030204" pitchFamily="49" charset="0"/>
              </a:rPr>
              <a:t>model.compile</a:t>
            </a:r>
            <a:r>
              <a:rPr lang="en-US" altLang="ko-KR" sz="1600" dirty="0">
                <a:latin typeface="Consolas" panose="020B0609020204030204" pitchFamily="49" charset="0"/>
              </a:rPr>
              <a:t>(loss='</a:t>
            </a:r>
            <a:r>
              <a:rPr lang="en-US" altLang="ko-KR" sz="1600" dirty="0" err="1">
                <a:latin typeface="Consolas" panose="020B0609020204030204" pitchFamily="49" charset="0"/>
              </a:rPr>
              <a:t>categorical_crossentropy</a:t>
            </a:r>
            <a:r>
              <a:rPr lang="en-US" altLang="ko-KR" sz="1600" dirty="0">
                <a:latin typeface="Consolas" panose="020B0609020204030204" pitchFamily="49" charset="0"/>
              </a:rPr>
              <a:t>', optimizer='</a:t>
            </a:r>
            <a:r>
              <a:rPr lang="en-US" altLang="ko-KR" sz="1600" dirty="0" err="1">
                <a:latin typeface="Consolas" panose="020B0609020204030204" pitchFamily="49" charset="0"/>
              </a:rPr>
              <a:t>adam</a:t>
            </a:r>
            <a:r>
              <a:rPr lang="en-US" altLang="ko-KR" sz="1600" dirty="0">
                <a:latin typeface="Consolas" panose="020B0609020204030204" pitchFamily="49" charset="0"/>
              </a:rPr>
              <a:t>', 	metrics=['</a:t>
            </a:r>
            <a:r>
              <a:rPr lang="en-US" altLang="ko-KR" sz="1600" dirty="0" err="1">
                <a:latin typeface="Consolas" panose="020B0609020204030204" pitchFamily="49" charset="0"/>
              </a:rPr>
              <a:t>acc</a:t>
            </a:r>
            <a:r>
              <a:rPr lang="en-US" altLang="ko-KR" sz="1600" dirty="0">
                <a:latin typeface="Consolas" panose="020B0609020204030204" pitchFamily="49" charset="0"/>
              </a:rPr>
              <a:t>'])</a:t>
            </a:r>
          </a:p>
          <a:p>
            <a:pPr marL="82550" lvl="0" latinLnBrk="0"/>
            <a:r>
              <a:rPr lang="en-US" altLang="ko-KR" sz="1600" dirty="0">
                <a:latin typeface="Consolas" panose="020B0609020204030204" pitchFamily="49" charset="0"/>
              </a:rPr>
              <a:t>history = </a:t>
            </a:r>
            <a:r>
              <a:rPr lang="en-US" altLang="ko-KR" sz="1600" dirty="0" err="1">
                <a:latin typeface="Consolas" panose="020B0609020204030204" pitchFamily="49" charset="0"/>
              </a:rPr>
              <a:t>model.fit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X_train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y_train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600" dirty="0">
                <a:latin typeface="Consolas" panose="020B0609020204030204" pitchFamily="49" charset="0"/>
              </a:rPr>
              <a:t>=128, epochs=20, 	</a:t>
            </a:r>
            <a:r>
              <a:rPr lang="en-US" altLang="ko-KR" sz="1600" dirty="0" err="1">
                <a:latin typeface="Consolas" panose="020B0609020204030204" pitchFamily="49" charset="0"/>
              </a:rPr>
              <a:t>validation_data</a:t>
            </a:r>
            <a:r>
              <a:rPr lang="en-US" altLang="ko-KR" sz="1600" dirty="0">
                <a:latin typeface="Consolas" panose="020B0609020204030204" pitchFamily="49" charset="0"/>
              </a:rPr>
              <a:t>=(</a:t>
            </a:r>
            <a:r>
              <a:rPr lang="en-US" altLang="ko-KR" sz="1600" dirty="0" err="1">
                <a:latin typeface="Consolas" panose="020B0609020204030204" pitchFamily="49" charset="0"/>
              </a:rPr>
              <a:t>X_test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y_test</a:t>
            </a:r>
            <a:r>
              <a:rPr lang="en-US" altLang="ko-KR" sz="16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640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792088"/>
          </a:xfrm>
        </p:spPr>
        <p:txBody>
          <a:bodyPr/>
          <a:lstStyle/>
          <a:p>
            <a:r>
              <a:rPr lang="en-US" altLang="ko-KR" sz="1800" dirty="0" err="1"/>
              <a:t>model.summary</a:t>
            </a:r>
            <a:r>
              <a:rPr lang="en-US" altLang="ko-KR" sz="1800" dirty="0"/>
              <a:t> </a:t>
            </a:r>
            <a:r>
              <a:rPr lang="ko-KR" altLang="en-US" sz="1800" dirty="0"/>
              <a:t>출력</a:t>
            </a:r>
            <a:endParaRPr lang="en-US" altLang="ko-KR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7564" y="1628800"/>
            <a:ext cx="7848872" cy="3200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Model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_________________________________________________________________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0325" algn="l"/>
                <a:tab pos="5557838" algn="l"/>
              </a:tabLs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Layer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Shape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# =================================================================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0325" algn="l"/>
                <a:tab pos="5557838" algn="l"/>
              </a:tabLs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embedding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Embedding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120)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120000 _________________________________________________________________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0325" algn="l"/>
                <a:tab pos="5557838" algn="l"/>
              </a:tabLs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lstm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(LSTM)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120)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115680 _________________________________________________________________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0325" algn="l"/>
                <a:tab pos="5557838" algn="l"/>
              </a:tabLst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46)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5566 =================================================================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Total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241,246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Trainable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241,246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Non-trainable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36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836712"/>
            <a:ext cx="8135888" cy="5889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tensorflow.keras.datasets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reuters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tensorflow.keras.models</a:t>
            </a:r>
            <a:r>
              <a:rPr lang="en-US" altLang="ko-KR" sz="1400" dirty="0">
                <a:latin typeface="Consolas" panose="020B0609020204030204" pitchFamily="49" charset="0"/>
              </a:rPr>
              <a:t> import Sequential</a:t>
            </a: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tensorflow.keras.layers</a:t>
            </a:r>
            <a:r>
              <a:rPr lang="en-US" altLang="ko-KR" sz="1400" dirty="0">
                <a:latin typeface="Consolas" panose="020B0609020204030204" pitchFamily="49" charset="0"/>
              </a:rPr>
              <a:t> import Dense, LSTM, Embedding</a:t>
            </a: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tensorflow.keras.preprocessing.sequence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tensorflow.keras.utils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to_categorical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from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tensorflow.keras.models</a:t>
            </a:r>
            <a:r>
              <a:rPr lang="en-US" altLang="ko-KR" sz="1400" dirty="0">
                <a:latin typeface="Consolas" panose="020B0609020204030204" pitchFamily="49" charset="0"/>
              </a:rPr>
              <a:t> import </a:t>
            </a:r>
            <a:r>
              <a:rPr lang="en-US" altLang="ko-KR" sz="1400" dirty="0" err="1">
                <a:latin typeface="Consolas" panose="020B0609020204030204" pitchFamily="49" charset="0"/>
              </a:rPr>
              <a:t>load_model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), (</a:t>
            </a:r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) = </a:t>
            </a:r>
            <a:r>
              <a:rPr lang="en-US" altLang="ko-KR" sz="1400" dirty="0" err="1">
                <a:latin typeface="Consolas" panose="020B0609020204030204" pitchFamily="49" charset="0"/>
              </a:rPr>
              <a:t>reuters.load_data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num_words</a:t>
            </a:r>
            <a:r>
              <a:rPr lang="en-US" altLang="ko-KR" sz="1400" dirty="0">
                <a:latin typeface="Consolas" panose="020B0609020204030204" pitchFamily="49" charset="0"/>
              </a:rPr>
              <a:t>=1000, </a:t>
            </a:r>
            <a:r>
              <a:rPr lang="en-US" altLang="ko-KR" sz="1400" dirty="0" err="1">
                <a:latin typeface="Consolas" panose="020B0609020204030204" pitchFamily="49" charset="0"/>
              </a:rPr>
              <a:t>test_split</a:t>
            </a:r>
            <a:r>
              <a:rPr lang="en-US" altLang="ko-KR" sz="1400" dirty="0">
                <a:latin typeface="Consolas" panose="020B0609020204030204" pitchFamily="49" charset="0"/>
              </a:rPr>
              <a:t>=0.2)</a:t>
            </a:r>
          </a:p>
          <a:p>
            <a:pPr marL="8255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 = 100</a:t>
            </a: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maxlen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훈련용 뉴스 기사 패딩</a:t>
            </a: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maxlen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테스트용 뉴스 기사 패딩</a:t>
            </a:r>
          </a:p>
          <a:p>
            <a:pPr marL="82550" lvl="0" latinLnBrk="0"/>
            <a:endParaRPr lang="ko-KR" altLang="en-US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to_categorical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훈련용 뉴스 기사 레이블의 원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핫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인코딩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to_categorical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테스트용 뉴스 기사 레이블의 원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핫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인코딩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marL="82550" lvl="0" latinLnBrk="0"/>
            <a:endParaRPr lang="ko-KR" altLang="en-US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model = Sequential()</a:t>
            </a: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(Embedding(1000, 120))</a:t>
            </a: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(LSTM(120))</a:t>
            </a: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model.add</a:t>
            </a:r>
            <a:r>
              <a:rPr lang="en-US" altLang="ko-KR" sz="1400" dirty="0">
                <a:latin typeface="Consolas" panose="020B0609020204030204" pitchFamily="49" charset="0"/>
              </a:rPr>
              <a:t>(Dense(46, activation='</a:t>
            </a:r>
            <a:r>
              <a:rPr lang="en-US" altLang="ko-KR" sz="1400" dirty="0" err="1">
                <a:latin typeface="Consolas" panose="020B0609020204030204" pitchFamily="49" charset="0"/>
              </a:rPr>
              <a:t>softmax</a:t>
            </a:r>
            <a:r>
              <a:rPr lang="en-US" altLang="ko-KR" sz="1400" dirty="0">
                <a:latin typeface="Consolas" panose="020B0609020204030204" pitchFamily="49" charset="0"/>
              </a:rPr>
              <a:t>'))</a:t>
            </a:r>
          </a:p>
          <a:p>
            <a:pPr marL="8255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 err="1">
                <a:latin typeface="Consolas" panose="020B0609020204030204" pitchFamily="49" charset="0"/>
              </a:rPr>
              <a:t>model.compile</a:t>
            </a:r>
            <a:r>
              <a:rPr lang="en-US" altLang="ko-KR" sz="1400" dirty="0">
                <a:latin typeface="Consolas" panose="020B0609020204030204" pitchFamily="49" charset="0"/>
              </a:rPr>
              <a:t>(loss='</a:t>
            </a:r>
            <a:r>
              <a:rPr lang="en-US" altLang="ko-KR" sz="1400" dirty="0" err="1">
                <a:latin typeface="Consolas" panose="020B0609020204030204" pitchFamily="49" charset="0"/>
              </a:rPr>
              <a:t>categorical_crossentropy</a:t>
            </a:r>
            <a:r>
              <a:rPr lang="en-US" altLang="ko-KR" sz="1400" dirty="0">
                <a:latin typeface="Consolas" panose="020B0609020204030204" pitchFamily="49" charset="0"/>
              </a:rPr>
              <a:t>', optimizer='</a:t>
            </a:r>
            <a:r>
              <a:rPr lang="en-US" altLang="ko-KR" sz="1400" dirty="0" err="1">
                <a:latin typeface="Consolas" panose="020B0609020204030204" pitchFamily="49" charset="0"/>
              </a:rPr>
              <a:t>adam</a:t>
            </a:r>
            <a:r>
              <a:rPr lang="en-US" altLang="ko-KR" sz="1400" dirty="0">
                <a:latin typeface="Consolas" panose="020B0609020204030204" pitchFamily="49" charset="0"/>
              </a:rPr>
              <a:t>', metrics=['</a:t>
            </a:r>
            <a:r>
              <a:rPr lang="en-US" altLang="ko-KR" sz="1400" dirty="0" err="1">
                <a:latin typeface="Consolas" panose="020B0609020204030204" pitchFamily="49" charset="0"/>
              </a:rPr>
              <a:t>acc</a:t>
            </a:r>
            <a:r>
              <a:rPr lang="en-US" altLang="ko-KR" sz="1400" dirty="0">
                <a:latin typeface="Consolas" panose="020B0609020204030204" pitchFamily="49" charset="0"/>
              </a:rPr>
              <a:t>'])</a:t>
            </a:r>
          </a:p>
          <a:p>
            <a:pPr marL="82550" lvl="0" latinLnBrk="0"/>
            <a:endParaRPr lang="en-US" altLang="ko-KR" sz="1400" dirty="0">
              <a:latin typeface="Consolas" panose="020B0609020204030204" pitchFamily="49" charset="0"/>
            </a:endParaRPr>
          </a:p>
          <a:p>
            <a:pPr marL="82550" lvl="0" latinLnBrk="0"/>
            <a:r>
              <a:rPr lang="en-US" altLang="ko-KR" sz="1400" dirty="0">
                <a:latin typeface="Consolas" panose="020B0609020204030204" pitchFamily="49" charset="0"/>
              </a:rPr>
              <a:t>history = </a:t>
            </a:r>
            <a:r>
              <a:rPr lang="en-US" altLang="ko-KR" sz="1400" dirty="0" err="1">
                <a:latin typeface="Consolas" panose="020B0609020204030204" pitchFamily="49" charset="0"/>
              </a:rPr>
              <a:t>model.fit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X_train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y_train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batch_size</a:t>
            </a:r>
            <a:r>
              <a:rPr lang="en-US" altLang="ko-KR" sz="1400" dirty="0">
                <a:latin typeface="Consolas" panose="020B0609020204030204" pitchFamily="49" charset="0"/>
              </a:rPr>
              <a:t>=128, epochs=20, </a:t>
            </a:r>
            <a:r>
              <a:rPr lang="en-US" altLang="ko-KR" sz="1400" dirty="0" err="1">
                <a:latin typeface="Consolas" panose="020B0609020204030204" pitchFamily="49" charset="0"/>
              </a:rPr>
              <a:t>validation_data</a:t>
            </a:r>
            <a:r>
              <a:rPr lang="en-US" altLang="ko-KR" sz="1400" dirty="0">
                <a:latin typeface="Consolas" panose="020B0609020204030204" pitchFamily="49" charset="0"/>
              </a:rPr>
              <a:t>=(</a:t>
            </a:r>
            <a:r>
              <a:rPr lang="en-US" altLang="ko-KR" sz="1400" dirty="0" err="1">
                <a:latin typeface="Consolas" panose="020B0609020204030204" pitchFamily="49" charset="0"/>
              </a:rPr>
              <a:t>X_test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y_test</a:t>
            </a:r>
            <a:r>
              <a:rPr lang="en-US" altLang="ko-KR" sz="14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8912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Naïve Bayes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273630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확률에서의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베이즈</a:t>
            </a:r>
            <a:r>
              <a:rPr lang="ko-KR" altLang="en-US" dirty="0">
                <a:latin typeface="Times New Roman"/>
                <a:cs typeface="Times New Roman"/>
              </a:rPr>
              <a:t> 원리를 이용하여 텍스트 내용을 이용하여 클래스를 분류하는 것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 교재의 </a:t>
            </a:r>
            <a:r>
              <a:rPr lang="en-US" altLang="ko-KR" dirty="0">
                <a:latin typeface="Times New Roman"/>
                <a:cs typeface="Times New Roman"/>
              </a:rPr>
              <a:t>11.5</a:t>
            </a:r>
            <a:r>
              <a:rPr lang="ko-KR" altLang="en-US" dirty="0">
                <a:latin typeface="Times New Roman"/>
                <a:cs typeface="Times New Roman"/>
              </a:rPr>
              <a:t>절에서는 </a:t>
            </a:r>
            <a:r>
              <a:rPr lang="ko-KR" altLang="en-US" dirty="0" err="1">
                <a:latin typeface="Times New Roman"/>
                <a:cs typeface="Times New Roman"/>
              </a:rPr>
              <a:t>나이브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베이즈</a:t>
            </a:r>
            <a:r>
              <a:rPr lang="ko-KR" altLang="en-US" dirty="0">
                <a:latin typeface="Times New Roman"/>
                <a:cs typeface="Times New Roman"/>
              </a:rPr>
              <a:t> 분류를 이용하여 스팸 메일 여부를 판단하는 프로그램을 구성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분류기는 </a:t>
            </a:r>
            <a:r>
              <a:rPr lang="en-US" altLang="ko-KR" dirty="0" err="1">
                <a:latin typeface="Times New Roman"/>
                <a:cs typeface="Times New Roman"/>
              </a:rPr>
              <a:t>sklearn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패키지에서 제공되는 함수를 이용함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70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Naïve Bayes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496944" cy="4824536"/>
              </a:xfrm>
            </p:spPr>
            <p:txBody>
              <a:bodyPr/>
              <a:lstStyle/>
              <a:p>
                <a:r>
                  <a:rPr lang="ko-KR" altLang="en-US" dirty="0">
                    <a:latin typeface="Times New Roman"/>
                    <a:cs typeface="Times New Roman"/>
                  </a:rPr>
                  <a:t>문서 </a:t>
                </a:r>
                <a:r>
                  <a:rPr lang="en-US" altLang="ko-KR" i="1" dirty="0">
                    <a:latin typeface="Times New Roman"/>
                    <a:cs typeface="Times New Roman"/>
                  </a:rPr>
                  <a:t>d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가 주어졌을 때 이 것을 범주 </a:t>
                </a:r>
                <a:r>
                  <a:rPr lang="en-US" altLang="ko-KR" i="1" dirty="0">
                    <a:latin typeface="Times New Roman"/>
                    <a:cs typeface="Times New Roman"/>
                  </a:rPr>
                  <a:t>c</a:t>
                </a:r>
                <a:r>
                  <a:rPr lang="en-US" altLang="ko-KR" baseline="-25000" dirty="0">
                    <a:latin typeface="Times New Roman"/>
                    <a:cs typeface="Times New Roman"/>
                  </a:rPr>
                  <a:t>1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또는 </a:t>
                </a:r>
                <a:r>
                  <a:rPr lang="en-US" altLang="ko-KR" i="1" dirty="0">
                    <a:latin typeface="Times New Roman"/>
                    <a:cs typeface="Times New Roman"/>
                  </a:rPr>
                  <a:t>c</a:t>
                </a:r>
                <a:r>
                  <a:rPr lang="en-US" altLang="ko-KR" baseline="-25000" dirty="0">
                    <a:latin typeface="Times New Roman"/>
                    <a:cs typeface="Times New Roman"/>
                  </a:rPr>
                  <a:t>2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로 구분하고자 함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r>
                  <a:rPr lang="en-US" altLang="ko-KR" dirty="0">
                    <a:latin typeface="Times New Roman"/>
                    <a:cs typeface="Times New Roman"/>
                  </a:rPr>
                  <a:t>Bayes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법칙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endParaRPr lang="en-US" altLang="ko-KR" dirty="0">
                  <a:latin typeface="Times New Roman"/>
                  <a:cs typeface="Times New Roman"/>
                </a:endParaRPr>
              </a:p>
              <a:p>
                <a:endParaRPr lang="en-US" altLang="ko-KR" dirty="0">
                  <a:latin typeface="Times New Roman"/>
                  <a:cs typeface="Times New Roman"/>
                </a:endParaRPr>
              </a:p>
              <a:p>
                <a:endParaRPr lang="en-US" altLang="ko-KR" dirty="0">
                  <a:latin typeface="Times New Roman"/>
                  <a:cs typeface="Times New Roman"/>
                </a:endParaRPr>
              </a:p>
              <a:p>
                <a:endParaRPr lang="en-US" altLang="ko-KR" dirty="0">
                  <a:latin typeface="Times New Roman"/>
                  <a:cs typeface="Times New Roman"/>
                </a:endParaRPr>
              </a:p>
              <a:p>
                <a:r>
                  <a:rPr lang="ko-KR" altLang="en-US" dirty="0">
                    <a:latin typeface="Times New Roman"/>
                    <a:cs typeface="Times New Roman"/>
                  </a:rPr>
                  <a:t>문서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 </a:t>
                </a:r>
                <a:r>
                  <a:rPr lang="en-US" altLang="ko-KR" i="1" dirty="0">
                    <a:latin typeface="Times New Roman"/>
                    <a:cs typeface="Times New Roman"/>
                  </a:rPr>
                  <a:t>d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로 부터 위 두 확률을 구하여 확률이 큰 범주를 선택하는 것이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Bayes 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방식임</a:t>
                </a:r>
                <a:endParaRPr lang="en-US" altLang="ko-KR" dirty="0">
                  <a:latin typeface="Times New Roman"/>
                  <a:cs typeface="Times New Roman"/>
                </a:endParaRPr>
              </a:p>
              <a:p>
                <a:r>
                  <a:rPr lang="ko-KR" altLang="en-US" dirty="0">
                    <a:latin typeface="Times New Roman"/>
                    <a:cs typeface="Times New Roman"/>
                  </a:rPr>
                  <a:t>예를 들면 메일 </a:t>
                </a:r>
                <a:r>
                  <a:rPr lang="en-US" altLang="ko-KR" dirty="0">
                    <a:latin typeface="Times New Roman"/>
                    <a:cs typeface="Times New Roman"/>
                  </a:rPr>
                  <a:t>d</a:t>
                </a:r>
                <a:r>
                  <a:rPr lang="ko-KR" altLang="en-US" dirty="0">
                    <a:latin typeface="Times New Roman"/>
                    <a:cs typeface="Times New Roman"/>
                  </a:rPr>
                  <a:t>의 스팸 여부를 결정하려면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𝑠𝑝𝑎𝑚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ko-KR" altLang="en-US" dirty="0">
                    <a:latin typeface="Times New Roman"/>
                    <a:cs typeface="Times New Roman"/>
                  </a:rPr>
                  <a:t> 과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/>
                          </a:rPr>
                          <m:t>𝑎𝑚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ko-KR" altLang="en-US" dirty="0">
                    <a:latin typeface="Times New Roman"/>
                    <a:cs typeface="Times New Roman"/>
                  </a:rPr>
                  <a:t>을 계산하여 확률이 큰 쪽을 선택하는 것임 </a:t>
                </a:r>
                <a:endParaRPr lang="en-US" altLang="ko-KR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496944" cy="4824536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31378-BD6B-4608-9DFA-9C6E8132CFB5}"/>
                  </a:ext>
                </a:extLst>
              </p:cNvPr>
              <p:cNvSpPr txBox="1"/>
              <p:nvPr/>
            </p:nvSpPr>
            <p:spPr>
              <a:xfrm>
                <a:off x="1115616" y="1988840"/>
                <a:ext cx="5228136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1 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)= </m:t>
                    </m:r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</m:oMath>
                </a14:m>
                <a:r>
                  <a:rPr lang="en-US" altLang="ko-KR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𝑑</m:t>
                            </m:r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31378-BD6B-4608-9DFA-9C6E8132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88840"/>
                <a:ext cx="5228136" cy="69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0F070-A973-4B29-872A-00563CFF258C}"/>
                  </a:ext>
                </a:extLst>
              </p:cNvPr>
              <p:cNvSpPr txBox="1"/>
              <p:nvPr/>
            </p:nvSpPr>
            <p:spPr>
              <a:xfrm>
                <a:off x="1141042" y="2679222"/>
                <a:ext cx="5228136" cy="69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2 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)= </m:t>
                    </m:r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</m:oMath>
                </a14:m>
                <a:r>
                  <a:rPr lang="en-US" altLang="ko-KR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𝑑</m:t>
                            </m:r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0F070-A973-4B29-872A-00563CFF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42" y="2679222"/>
                <a:ext cx="5228136" cy="690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14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조건부 확률 계산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2771E8-B31B-4576-B883-E64DCD4DF85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3960440"/>
          </a:xfrm>
        </p:spPr>
        <p:txBody>
          <a:bodyPr/>
          <a:lstStyle/>
          <a:p>
            <a:r>
              <a:rPr lang="ko-KR" altLang="en-US" dirty="0"/>
              <a:t>앞의 확률식에서 분모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dirty="0"/>
              <a:t>는 공통이므로 분자만 고려해도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문서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ko-KR" altLang="en-US" dirty="0"/>
              <a:t>가 단어 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, w</a:t>
            </a:r>
            <a:r>
              <a:rPr lang="en-US" altLang="ko-KR" baseline="-25000" dirty="0"/>
              <a:t>2</a:t>
            </a:r>
            <a:r>
              <a:rPr lang="ko-KR" altLang="en-US" dirty="0"/>
              <a:t>로 구성되어 있다고 가정하면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Naïve Bayes </a:t>
            </a:r>
            <a:r>
              <a:rPr lang="ko-KR" altLang="en-US" dirty="0"/>
              <a:t>모델에서는 각 단어의 발생 확률이 서로 독립이라고 가정해서 위의 관계식이 얻어진 것임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3DD8-58E7-46D6-ACDC-204383C3C502}"/>
                  </a:ext>
                </a:extLst>
              </p:cNvPr>
              <p:cNvSpPr txBox="1"/>
              <p:nvPr/>
            </p:nvSpPr>
            <p:spPr>
              <a:xfrm>
                <a:off x="1115616" y="1644349"/>
                <a:ext cx="52281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)∝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3DD8-58E7-46D6-ACDC-204383C3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44349"/>
                <a:ext cx="5228136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B46676-B57C-4647-B6B8-3337069CE70B}"/>
                  </a:ext>
                </a:extLst>
              </p:cNvPr>
              <p:cNvSpPr txBox="1"/>
              <p:nvPr/>
            </p:nvSpPr>
            <p:spPr>
              <a:xfrm>
                <a:off x="1259632" y="2495287"/>
                <a:ext cx="52281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cs typeface="Times New Roman"/>
                        </a:rPr>
                        <m:t>)∝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B46676-B57C-4647-B6B8-3337069C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95287"/>
                <a:ext cx="5228136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EB87A-BF13-4926-A5DA-BDF6067C6CE7}"/>
                  </a:ext>
                </a:extLst>
              </p:cNvPr>
              <p:cNvSpPr txBox="1"/>
              <p:nvPr/>
            </p:nvSpPr>
            <p:spPr>
              <a:xfrm>
                <a:off x="3059832" y="2967335"/>
                <a:ext cx="52281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𝑃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altLang="ko-KR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BEB87A-BF13-4926-A5DA-BDF6067C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67335"/>
                <a:ext cx="5228136" cy="461665"/>
              </a:xfrm>
              <a:prstGeom prst="rect">
                <a:avLst/>
              </a:prstGeom>
              <a:blipFill>
                <a:blip r:embed="rId4"/>
                <a:stretch>
                  <a:fillRect l="-1865" t="-11842" b="-27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12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11</a:t>
            </a:r>
            <a:r>
              <a:rPr lang="ko-KR" altLang="en-US"/>
              <a:t>장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2736304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Keras</a:t>
            </a:r>
            <a:r>
              <a:rPr lang="ko-KR" altLang="en-US">
                <a:latin typeface="Times New Roman"/>
                <a:cs typeface="Times New Roman"/>
              </a:rPr>
              <a:t>에서 </a:t>
            </a:r>
            <a:r>
              <a:rPr lang="en-US" altLang="ko-KR">
                <a:latin typeface="Times New Roman"/>
                <a:cs typeface="Times New Roman"/>
              </a:rPr>
              <a:t>text preprocessing </a:t>
            </a:r>
            <a:r>
              <a:rPr lang="ko-KR" altLang="en-US">
                <a:latin typeface="Times New Roman"/>
                <a:cs typeface="Times New Roman"/>
              </a:rPr>
              <a:t>방법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Spam mail detection</a:t>
            </a:r>
          </a:p>
          <a:p>
            <a:r>
              <a:rPr lang="en-US" altLang="ko-KR">
                <a:latin typeface="Times New Roman"/>
                <a:cs typeface="Times New Roman"/>
              </a:rPr>
              <a:t>Reuters </a:t>
            </a:r>
            <a:r>
              <a:rPr lang="ko-KR" altLang="en-US">
                <a:latin typeface="Times New Roman"/>
                <a:cs typeface="Times New Roman"/>
              </a:rPr>
              <a:t>뉴스 분류하기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Naïve Bayes classifier</a:t>
            </a:r>
          </a:p>
          <a:p>
            <a:r>
              <a:rPr lang="en-US" altLang="ko-KR">
                <a:latin typeface="Times New Roman"/>
                <a:cs typeface="Times New Roman"/>
              </a:rPr>
              <a:t>Naver </a:t>
            </a:r>
            <a:r>
              <a:rPr lang="ko-KR" altLang="en-US">
                <a:latin typeface="Times New Roman"/>
                <a:cs typeface="Times New Roman"/>
              </a:rPr>
              <a:t>영화 리뷰 분류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522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Bag of words </a:t>
            </a:r>
            <a:r>
              <a:rPr lang="ko-KR" altLang="en-US" dirty="0"/>
              <a:t>단어 표현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728192"/>
          </a:xfrm>
        </p:spPr>
        <p:txBody>
          <a:bodyPr/>
          <a:lstStyle/>
          <a:p>
            <a:r>
              <a:rPr lang="en-US" altLang="ko-KR" dirty="0">
                <a:latin typeface="Times New Roman"/>
                <a:cs typeface="Times New Roman"/>
              </a:rPr>
              <a:t>Naïve Bayes </a:t>
            </a:r>
            <a:r>
              <a:rPr lang="ko-KR" altLang="en-US" dirty="0">
                <a:latin typeface="Times New Roman"/>
                <a:cs typeface="Times New Roman"/>
              </a:rPr>
              <a:t>방식에서는 </a:t>
            </a:r>
            <a:r>
              <a:rPr lang="en-US" altLang="ko-KR" dirty="0">
                <a:latin typeface="Times New Roman"/>
                <a:cs typeface="Times New Roman"/>
              </a:rPr>
              <a:t>BOW</a:t>
            </a:r>
            <a:r>
              <a:rPr lang="ko-KR" altLang="en-US" dirty="0">
                <a:latin typeface="Times New Roman"/>
                <a:cs typeface="Times New Roman"/>
              </a:rPr>
              <a:t>에서 각 단어의 발생 확률만을 고려하는 것과 유사하게 문서에서 각 단어의 발생 확률을 이용하여 조건부 확률을 구함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3E00C-7D6A-4129-8C07-5A87C527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5" y="1916832"/>
            <a:ext cx="8526450" cy="41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7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계산 사례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09634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다음과 같은 영화평이 있다고 가정</a:t>
            </a:r>
            <a:r>
              <a:rPr lang="en-US" altLang="ko-KR" dirty="0">
                <a:latin typeface="Times New Roman"/>
                <a:cs typeface="Times New Roman"/>
              </a:rPr>
              <a:t>. – </a:t>
            </a:r>
            <a:r>
              <a:rPr lang="ko-KR" altLang="en-US" dirty="0">
                <a:latin typeface="Times New Roman"/>
                <a:cs typeface="Times New Roman"/>
              </a:rPr>
              <a:t>는 부정적</a:t>
            </a:r>
            <a:r>
              <a:rPr lang="en-US" altLang="ko-KR" dirty="0">
                <a:latin typeface="Times New Roman"/>
                <a:cs typeface="Times New Roman"/>
              </a:rPr>
              <a:t>, + </a:t>
            </a:r>
            <a:r>
              <a:rPr lang="ko-KR" altLang="en-US" dirty="0">
                <a:latin typeface="Times New Roman"/>
                <a:cs typeface="Times New Roman"/>
              </a:rPr>
              <a:t>는 긍정적 평가를 의미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평가의 발생 확률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P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(</a:t>
            </a:r>
            <a:r>
              <a:rPr lang="en-US" altLang="ko-KR" dirty="0">
                <a:latin typeface="Symbol" panose="05050102010706020507" pitchFamily="18" charset="2"/>
                <a:ea typeface="Cambria Math" panose="02040503050406030204" pitchFamily="18" charset="0"/>
                <a:cs typeface="Times New Roman"/>
              </a:rPr>
              <a:t>-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) = 3/5,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P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(+) = 2/5</a:t>
            </a:r>
          </a:p>
          <a:p>
            <a:r>
              <a:rPr lang="ko-KR" altLang="en-US" dirty="0">
                <a:cs typeface="Times New Roman"/>
              </a:rPr>
              <a:t>부정 범주 단어 발생 확률</a:t>
            </a:r>
            <a:r>
              <a:rPr lang="en-US" altLang="ko-KR" dirty="0">
                <a:cs typeface="Times New Roman"/>
              </a:rPr>
              <a:t>			</a:t>
            </a:r>
            <a:r>
              <a:rPr lang="ko-KR" altLang="en-US" dirty="0">
                <a:cs typeface="Times New Roman"/>
              </a:rPr>
              <a:t>긍정 범주 단어 확률</a:t>
            </a:r>
            <a:endParaRPr lang="en-US" altLang="ko-KR" dirty="0"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92F31-30C8-4A65-B3A6-498D7869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5289408" cy="2087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DC53CF-BA77-4807-BEE5-DCF1446A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725144"/>
            <a:ext cx="2492896" cy="1606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80547-58BF-45AC-BC2A-E4DFA77B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725144"/>
            <a:ext cx="2522835" cy="15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0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예측 결과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09634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두 범주에 대해 아래 확률을 계산하여 큰 쪽을 선택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이 예제의 경우 </a:t>
            </a:r>
            <a:r>
              <a:rPr lang="ko-KR" altLang="en-US" dirty="0" err="1">
                <a:latin typeface="Times New Roman"/>
                <a:cs typeface="Times New Roman"/>
              </a:rPr>
              <a:t>훈련시</a:t>
            </a:r>
            <a:r>
              <a:rPr lang="ko-KR" altLang="en-US" dirty="0">
                <a:latin typeface="Times New Roman"/>
                <a:cs typeface="Times New Roman"/>
              </a:rPr>
              <a:t> 나타나지 않아 확률이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  <a:r>
              <a:rPr lang="ko-KR" altLang="en-US" dirty="0">
                <a:latin typeface="Times New Roman"/>
                <a:cs typeface="Times New Roman"/>
              </a:rPr>
              <a:t>인 단어가 있어서 이 방식을 사용하지 못함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 err="1">
                <a:latin typeface="Times New Roman"/>
                <a:cs typeface="Times New Roman"/>
              </a:rPr>
              <a:t>훈련시</a:t>
            </a:r>
            <a:r>
              <a:rPr lang="ko-KR" altLang="en-US" dirty="0">
                <a:latin typeface="Times New Roman"/>
                <a:cs typeface="Times New Roman"/>
              </a:rPr>
              <a:t> 나타나지 않은 단어는 예측할 때 제외하는 방식을 많이 사용함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4A74AD-5791-47F6-9C64-9DE01F7A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94029"/>
            <a:ext cx="6300192" cy="7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뉴스 그룹 데이터 분류하기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41FFF7-5C2F-499E-8F79-A4D6B5F61D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309634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여기서는 </a:t>
            </a:r>
            <a:r>
              <a:rPr lang="ko-KR" altLang="en-US" dirty="0" err="1">
                <a:latin typeface="Times New Roman"/>
                <a:cs typeface="Times New Roman"/>
              </a:rPr>
              <a:t>사이킷</a:t>
            </a:r>
            <a:r>
              <a:rPr lang="ko-KR" altLang="en-US" dirty="0">
                <a:latin typeface="Times New Roman"/>
                <a:cs typeface="Times New Roman"/>
              </a:rPr>
              <a:t> 런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dirty="0" err="1">
                <a:latin typeface="Times New Roman"/>
                <a:cs typeface="Times New Roman"/>
              </a:rPr>
              <a:t>sklearn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에서 제공하는 </a:t>
            </a:r>
            <a:r>
              <a:rPr lang="en-US" altLang="ko-KR" dirty="0">
                <a:latin typeface="Times New Roman"/>
                <a:cs typeface="Times New Roman"/>
              </a:rPr>
              <a:t>20</a:t>
            </a:r>
            <a:r>
              <a:rPr lang="ko-KR" altLang="en-US" dirty="0">
                <a:latin typeface="Times New Roman"/>
                <a:cs typeface="Times New Roman"/>
              </a:rPr>
              <a:t>개의 다른 주제를 가진 뉴스 데이터를 </a:t>
            </a:r>
            <a:r>
              <a:rPr lang="ko-KR" altLang="en-US" dirty="0" err="1">
                <a:latin typeface="Times New Roman"/>
                <a:cs typeface="Times New Roman"/>
              </a:rPr>
              <a:t>나이브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베이즈</a:t>
            </a:r>
            <a:r>
              <a:rPr lang="ko-KR" altLang="en-US" dirty="0">
                <a:latin typeface="Times New Roman"/>
                <a:cs typeface="Times New Roman"/>
              </a:rPr>
              <a:t> 기법으로 분류하는 예제를 분석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훈련 데이터는 다음과 같이 읽음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 err="1">
                <a:latin typeface="Times New Roman"/>
                <a:cs typeface="Times New Roman"/>
              </a:rPr>
              <a:t>newsdata.data</a:t>
            </a:r>
            <a:r>
              <a:rPr lang="ko-KR" altLang="en-US" dirty="0">
                <a:latin typeface="Times New Roman"/>
                <a:cs typeface="Times New Roman"/>
              </a:rPr>
              <a:t>에는 텍스트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en-US" altLang="ko-KR" dirty="0" err="1">
                <a:latin typeface="Times New Roman"/>
                <a:cs typeface="Times New Roman"/>
              </a:rPr>
              <a:t>newsdata.target_names</a:t>
            </a:r>
            <a:r>
              <a:rPr lang="ko-KR" altLang="en-US" dirty="0">
                <a:latin typeface="Times New Roman"/>
                <a:cs typeface="Times New Roman"/>
              </a:rPr>
              <a:t>에는 주제가 들어 있음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6F9E-21B4-49D1-AAE0-D1DA2239CE73}"/>
              </a:ext>
            </a:extLst>
          </p:cNvPr>
          <p:cNvSpPr txBox="1"/>
          <p:nvPr/>
        </p:nvSpPr>
        <p:spPr>
          <a:xfrm>
            <a:off x="683568" y="2492896"/>
            <a:ext cx="7992888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sklearn.datasets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fetch_20newsgroups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newsdata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=fetch_20newsgroups(subset=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'train'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print(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newsdata.keys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636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792088"/>
          </a:xfrm>
        </p:spPr>
        <p:txBody>
          <a:bodyPr/>
          <a:lstStyle/>
          <a:p>
            <a:r>
              <a:rPr lang="en-US" altLang="ko-KR" sz="1800" dirty="0" err="1"/>
              <a:t>sklearn</a:t>
            </a:r>
            <a:r>
              <a:rPr lang="ko-KR" altLang="en-US" sz="1800" dirty="0"/>
              <a:t>에서 제공하는 </a:t>
            </a:r>
            <a:r>
              <a:rPr lang="en-US" altLang="ko-KR" sz="1800" dirty="0" err="1"/>
              <a:t>MultinomialNB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</a:t>
            </a:r>
            <a:endParaRPr lang="en-US" altLang="ko-KR" sz="1800" dirty="0"/>
          </a:p>
          <a:p>
            <a:r>
              <a:rPr lang="ko-KR" altLang="en-US" sz="1800" dirty="0"/>
              <a:t>텍스트 데이터는 </a:t>
            </a:r>
            <a:r>
              <a:rPr lang="en-US" altLang="ko-KR" sz="1800" dirty="0" err="1"/>
              <a:t>tf-idf</a:t>
            </a:r>
            <a:r>
              <a:rPr lang="en-US" altLang="ko-KR" sz="1800" dirty="0"/>
              <a:t> </a:t>
            </a:r>
            <a:r>
              <a:rPr lang="ko-KR" altLang="en-US" sz="1800" dirty="0"/>
              <a:t>형식으로 변환하여 입력으로 사용</a:t>
            </a:r>
            <a:endParaRPr lang="en-US" altLang="ko-KR" sz="1800" dirty="0"/>
          </a:p>
          <a:p>
            <a:r>
              <a:rPr lang="ko-KR" altLang="en-US" sz="1800" dirty="0"/>
              <a:t>이 예제에서는 데이터 전처리를 진행하고 </a:t>
            </a:r>
            <a:r>
              <a:rPr lang="en-US" altLang="ko-KR" sz="1800" dirty="0"/>
              <a:t>RNN</a:t>
            </a:r>
            <a:r>
              <a:rPr lang="ko-KR" altLang="en-US" sz="1800" dirty="0"/>
              <a:t>을 이용하여 스팸 메일을 분류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1588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064896" cy="37444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20888"/>
            <a:ext cx="8424936" cy="36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7534" y="908720"/>
            <a:ext cx="8388932" cy="5339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sklearn.feature_extraction.text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sklearn.feature_extraction.text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TfidfTransformer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sklearn.naive_bayes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다항분포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나이브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베이즈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모델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sklearn.metrics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accuracy_score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 계산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dtmvector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X_train_dtm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dtmvector.fit_transform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newsdata.data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tfidf_transformer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TfidfTransformer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tfidf_transformer.fit_transform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X_train_dtm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입력을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로 변환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tfidfv.shape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mod.fit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newsdata.target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(alpha=1.0,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class_prior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=None,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fit_prior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newsdata_test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fetch_20newsgroups(subset='test', shuffle=True)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테스트 데이터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갖고오기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X_test_dtm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dtmvector.transform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newsdata_test.data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테스트 데이터를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DTM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으로 변환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tfidf_transformer.transform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X_test_dtm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#DTM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TF-IDF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행렬로 변환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mod.predict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테스트 데이터에 대한 예측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print("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:",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accuracy_score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newsdata_test.target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predicted))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#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예측값과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실제값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비교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52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네이버 영화 리뷰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ko-KR" altLang="en-US" sz="1800" dirty="0"/>
              <a:t>네이버에서 준비한 영화 리뷰를 분석하여 긍정</a:t>
            </a:r>
            <a:r>
              <a:rPr lang="en-US" altLang="ko-KR" sz="1800" dirty="0"/>
              <a:t>/</a:t>
            </a:r>
            <a:r>
              <a:rPr lang="ko-KR" altLang="en-US" sz="1800" dirty="0"/>
              <a:t>부정 평가 범주를 구분함</a:t>
            </a:r>
            <a:endParaRPr lang="en-US" altLang="ko-KR" sz="1800" dirty="0"/>
          </a:p>
          <a:p>
            <a:r>
              <a:rPr lang="ko-KR" altLang="en-US" sz="1800" dirty="0"/>
              <a:t>한글로 된 영화평을 정리하기 위해 데이터에 대한 사전 정리를 수행</a:t>
            </a:r>
            <a:endParaRPr lang="en-US" altLang="ko-KR" sz="1800" dirty="0"/>
          </a:p>
          <a:p>
            <a:r>
              <a:rPr lang="ko-KR" altLang="en-US" sz="1800" dirty="0"/>
              <a:t>데이터 읽어 오기</a:t>
            </a:r>
            <a:r>
              <a:rPr lang="en-US" altLang="ko-KR" sz="1800" dirty="0"/>
              <a:t>: 150,000</a:t>
            </a:r>
            <a:r>
              <a:rPr lang="ko-KR" altLang="en-US" sz="1800" dirty="0"/>
              <a:t>개의 데이터가 </a:t>
            </a:r>
            <a:r>
              <a:rPr lang="en-US" altLang="ko-KR" sz="1800" dirty="0"/>
              <a:t>table </a:t>
            </a:r>
            <a:r>
              <a:rPr lang="ko-KR" altLang="en-US" sz="1800" dirty="0"/>
              <a:t>형식으로 되어 있음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47170" y="2204864"/>
            <a:ext cx="7776864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urllib.request.urlretrieve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("https://raw.githubusercontent.com/e9t/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nsmc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/master/ratings_train.txt", filename="ratings_train.txt")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urllib.request.urlretrieve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("https://raw.githubusercontent.com/e9t/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nsmc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/master/ratings_test.txt", filename="ratings_test.txt“)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train_data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_table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'ratings_train.txt’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altLang="ko-KR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_table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'ratings_test.txt'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[:5]</a:t>
            </a:r>
            <a:endParaRPr lang="en-US" altLang="ko-KR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9A60ED-06A6-4773-96E4-643C766D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60" y="4509120"/>
            <a:ext cx="7707189" cy="19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분석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2961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‘document’ </a:t>
            </a:r>
            <a:r>
              <a:rPr lang="ko-KR" altLang="en-US" dirty="0"/>
              <a:t>필드에 있는 영화평으로부터 </a:t>
            </a:r>
            <a:r>
              <a:rPr lang="en-US" altLang="ko-KR" dirty="0"/>
              <a:t>‘label’</a:t>
            </a:r>
            <a:r>
              <a:rPr lang="ko-KR" altLang="en-US" dirty="0"/>
              <a:t>에 있는 평가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를 예측함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영화평에서 중복 데이터를 제거하고</a:t>
            </a:r>
            <a:r>
              <a:rPr lang="en-US" altLang="ko-KR" dirty="0"/>
              <a:t>, </a:t>
            </a:r>
            <a:r>
              <a:rPr lang="ko-KR" altLang="en-US" dirty="0"/>
              <a:t>한글 데이터 이외의 문자들을 삭제함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3A5FB-0200-4BDE-B6D6-67AED9BA8B0C}"/>
              </a:ext>
            </a:extLst>
          </p:cNvPr>
          <p:cNvSpPr txBox="1"/>
          <p:nvPr/>
        </p:nvSpPr>
        <p:spPr>
          <a:xfrm>
            <a:off x="539552" y="2636912"/>
            <a:ext cx="8424936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import pandas as pd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re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urllib.request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konlpy.tag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Okt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tensorflow.keras.preprocessing.text</a:t>
            </a:r>
            <a:r>
              <a:rPr lang="en-US" altLang="ko-KR" sz="1400" dirty="0"/>
              <a:t> import Tokenizer</a:t>
            </a:r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tensorflow.keras.preprocessing.sequence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pad_sequences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urllib.request.urlretrieve</a:t>
            </a:r>
            <a:r>
              <a:rPr lang="en-US" altLang="ko-KR" sz="1400" dirty="0"/>
              <a:t>("https://raw.githubusercontent.com/e9t/</a:t>
            </a:r>
            <a:r>
              <a:rPr lang="en-US" altLang="ko-KR" sz="1400" dirty="0" err="1"/>
              <a:t>nsmc</a:t>
            </a:r>
            <a:r>
              <a:rPr lang="en-US" altLang="ko-KR" sz="1400" dirty="0"/>
              <a:t>/master/ratings_train.txt", filename="ratings_train.txt")</a:t>
            </a:r>
          </a:p>
          <a:p>
            <a:r>
              <a:rPr lang="en-US" altLang="ko-KR" sz="1400" dirty="0" err="1"/>
              <a:t>urllib.request.urlretrieve</a:t>
            </a:r>
            <a:r>
              <a:rPr lang="en-US" altLang="ko-KR" sz="1400" dirty="0"/>
              <a:t>("https://raw.githubusercontent.com/e9t/</a:t>
            </a:r>
            <a:r>
              <a:rPr lang="en-US" altLang="ko-KR" sz="1400" dirty="0" err="1"/>
              <a:t>nsmc</a:t>
            </a:r>
            <a:r>
              <a:rPr lang="en-US" altLang="ko-KR" sz="1400" dirty="0"/>
              <a:t>/master/ratings_test.txt", filename="ratings_test.txt")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train_data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pd.read_table</a:t>
            </a:r>
            <a:r>
              <a:rPr lang="en-US" altLang="ko-KR" sz="1400" dirty="0"/>
              <a:t>('ratings_train.txt')</a:t>
            </a:r>
          </a:p>
          <a:p>
            <a:r>
              <a:rPr lang="en-US" altLang="ko-KR" sz="1400" dirty="0" err="1"/>
              <a:t>test_data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pd.read_table</a:t>
            </a:r>
            <a:r>
              <a:rPr lang="en-US" altLang="ko-KR" sz="1400" dirty="0"/>
              <a:t>('ratings_test.txt')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1196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8280920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train_data.drop_duplicates</a:t>
            </a:r>
            <a:r>
              <a:rPr lang="en-US" altLang="ko-KR" sz="1400" dirty="0">
                <a:latin typeface="Consolas" panose="020B0609020204030204" pitchFamily="49" charset="0"/>
              </a:rPr>
              <a:t>(subset=['document'], </a:t>
            </a:r>
            <a:r>
              <a:rPr lang="en-US" altLang="ko-KR" sz="1400" dirty="0" err="1"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latin typeface="Consolas" panose="020B0609020204030204" pitchFamily="49" charset="0"/>
              </a:rPr>
              <a:t>=True)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document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열에서 중복인 내용이 있다면 중복 제거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print('</a:t>
            </a:r>
            <a:r>
              <a:rPr lang="ko-KR" altLang="en-US" sz="1400" dirty="0">
                <a:latin typeface="Consolas" panose="020B0609020204030204" pitchFamily="49" charset="0"/>
              </a:rPr>
              <a:t>총 샘플의 수 </a:t>
            </a:r>
            <a:r>
              <a:rPr lang="en-US" altLang="ko-KR" sz="1400" dirty="0">
                <a:latin typeface="Consolas" panose="020B0609020204030204" pitchFamily="49" charset="0"/>
              </a:rPr>
              <a:t>:',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train_data.groupby</a:t>
            </a:r>
            <a:r>
              <a:rPr lang="en-US" altLang="ko-KR" sz="1400" dirty="0">
                <a:latin typeface="Consolas" panose="020B0609020204030204" pitchFamily="49" charset="0"/>
              </a:rPr>
              <a:t>('label').size().</a:t>
            </a:r>
            <a:r>
              <a:rPr lang="en-US" altLang="ko-KR" sz="1400" dirty="0" err="1">
                <a:latin typeface="Consolas" panose="020B0609020204030204" pitchFamily="49" charset="0"/>
              </a:rPr>
              <a:t>reset_index</a:t>
            </a:r>
            <a:r>
              <a:rPr lang="en-US" altLang="ko-KR" sz="1400" dirty="0">
                <a:latin typeface="Consolas" panose="020B0609020204030204" pitchFamily="49" charset="0"/>
              </a:rPr>
              <a:t>(name = 'count'))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train_data.dropna</a:t>
            </a:r>
            <a:r>
              <a:rPr lang="en-US" altLang="ko-KR" sz="1400" dirty="0">
                <a:latin typeface="Consolas" panose="020B0609020204030204" pitchFamily="49" charset="0"/>
              </a:rPr>
              <a:t>(how = 'any')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값이 존재하는 행 제거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train_data.isnull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values.any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값이 존재하는지 확인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['document'] = 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['document'].</a:t>
            </a:r>
            <a:r>
              <a:rPr lang="en-US" altLang="ko-KR" sz="1400" dirty="0" err="1">
                <a:latin typeface="Consolas" panose="020B0609020204030204" pitchFamily="49" charset="0"/>
              </a:rPr>
              <a:t>str.replace</a:t>
            </a:r>
            <a:r>
              <a:rPr lang="en-US" altLang="ko-KR" sz="1400" dirty="0">
                <a:latin typeface="Consolas" panose="020B0609020204030204" pitchFamily="49" charset="0"/>
              </a:rPr>
              <a:t>("[^</a:t>
            </a:r>
            <a:r>
              <a:rPr lang="ko-KR" altLang="en-US" sz="1400" dirty="0" err="1">
                <a:latin typeface="Consolas" panose="020B0609020204030204" pitchFamily="49" charset="0"/>
              </a:rPr>
              <a:t>ㄱ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ㅎㅏ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ㅣ가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힣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]","")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한글과 공백을 제외하고 모두 제거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[:5]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train_data.dropna</a:t>
            </a:r>
            <a:r>
              <a:rPr lang="en-US" altLang="ko-KR" sz="1400" dirty="0">
                <a:latin typeface="Consolas" panose="020B0609020204030204" pitchFamily="49" charset="0"/>
              </a:rPr>
              <a:t>(how = 'any')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train_data</a:t>
            </a:r>
            <a:r>
              <a:rPr lang="en-US" altLang="ko-KR" sz="1400" dirty="0">
                <a:latin typeface="Consolas" panose="020B0609020204030204" pitchFamily="49" charset="0"/>
              </a:rPr>
              <a:t>))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test_data.drop_duplicates</a:t>
            </a:r>
            <a:r>
              <a:rPr lang="en-US" altLang="ko-KR" sz="1400" dirty="0">
                <a:latin typeface="Consolas" panose="020B0609020204030204" pitchFamily="49" charset="0"/>
              </a:rPr>
              <a:t>(subset = ['document'], </a:t>
            </a:r>
            <a:r>
              <a:rPr lang="en-US" altLang="ko-KR" sz="1400" dirty="0" err="1"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latin typeface="Consolas" panose="020B0609020204030204" pitchFamily="49" charset="0"/>
              </a:rPr>
              <a:t>=True)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document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중복 제거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test_data</a:t>
            </a:r>
            <a:r>
              <a:rPr lang="en-US" altLang="ko-KR" sz="1400" dirty="0">
                <a:latin typeface="Consolas" panose="020B0609020204030204" pitchFamily="49" charset="0"/>
              </a:rPr>
              <a:t>['document'] = </a:t>
            </a:r>
            <a:r>
              <a:rPr lang="en-US" altLang="ko-KR" sz="1400" dirty="0" err="1">
                <a:latin typeface="Consolas" panose="020B0609020204030204" pitchFamily="49" charset="0"/>
              </a:rPr>
              <a:t>test_data</a:t>
            </a:r>
            <a:r>
              <a:rPr lang="en-US" altLang="ko-KR" sz="1400" dirty="0">
                <a:latin typeface="Consolas" panose="020B0609020204030204" pitchFamily="49" charset="0"/>
              </a:rPr>
              <a:t>['document'].</a:t>
            </a:r>
            <a:r>
              <a:rPr lang="en-US" altLang="ko-KR" sz="1400" dirty="0" err="1">
                <a:latin typeface="Consolas" panose="020B0609020204030204" pitchFamily="49" charset="0"/>
              </a:rPr>
              <a:t>str.replace</a:t>
            </a:r>
            <a:r>
              <a:rPr lang="en-US" altLang="ko-KR" sz="1400" dirty="0">
                <a:latin typeface="Consolas" panose="020B0609020204030204" pitchFamily="49" charset="0"/>
              </a:rPr>
              <a:t>("[^</a:t>
            </a:r>
            <a:r>
              <a:rPr lang="ko-KR" altLang="en-US" sz="1400" dirty="0" err="1">
                <a:latin typeface="Consolas" panose="020B0609020204030204" pitchFamily="49" charset="0"/>
              </a:rPr>
              <a:t>ㄱ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ㅎㅏ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ㅣ가</a:t>
            </a:r>
            <a:r>
              <a:rPr lang="en-US" altLang="ko-KR" sz="1400" dirty="0">
                <a:latin typeface="Consolas" panose="020B0609020204030204" pitchFamily="49" charset="0"/>
              </a:rPr>
              <a:t>-</a:t>
            </a:r>
            <a:r>
              <a:rPr lang="ko-KR" altLang="en-US" sz="1400" dirty="0" err="1">
                <a:latin typeface="Consolas" panose="020B0609020204030204" pitchFamily="49" charset="0"/>
              </a:rPr>
              <a:t>힣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]","")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정규 표현식 수행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test_data</a:t>
            </a:r>
            <a:r>
              <a:rPr lang="en-US" altLang="ko-KR" sz="1400" dirty="0">
                <a:latin typeface="Consolas" panose="020B0609020204030204" pitchFamily="49" charset="0"/>
              </a:rPr>
              <a:t>['document'].replace('', </a:t>
            </a:r>
            <a:r>
              <a:rPr lang="en-US" altLang="ko-KR" sz="1400" dirty="0" err="1">
                <a:latin typeface="Consolas" panose="020B0609020204030204" pitchFamily="49" charset="0"/>
              </a:rPr>
              <a:t>np.nan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inplace</a:t>
            </a:r>
            <a:r>
              <a:rPr lang="en-US" altLang="ko-KR" sz="1400" dirty="0">
                <a:latin typeface="Consolas" panose="020B0609020204030204" pitchFamily="49" charset="0"/>
              </a:rPr>
              <a:t>=True)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공백은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값으로 변경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test_data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test_data.dropna</a:t>
            </a:r>
            <a:r>
              <a:rPr lang="en-US" altLang="ko-KR" sz="1400" dirty="0">
                <a:latin typeface="Consolas" panose="020B0609020204030204" pitchFamily="49" charset="0"/>
              </a:rPr>
              <a:t>(how='any')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# Null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 제거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print('</a:t>
            </a:r>
            <a:r>
              <a:rPr lang="ko-KR" altLang="en-US" sz="1400" dirty="0" err="1">
                <a:latin typeface="Consolas" panose="020B0609020204030204" pitchFamily="49" charset="0"/>
              </a:rPr>
              <a:t>전처리</a:t>
            </a:r>
            <a:r>
              <a:rPr lang="ko-KR" altLang="en-US" sz="1400" dirty="0">
                <a:latin typeface="Consolas" panose="020B0609020204030204" pitchFamily="49" charset="0"/>
              </a:rPr>
              <a:t> 후 테스트용 샘플의 개수 </a:t>
            </a:r>
            <a:r>
              <a:rPr lang="en-US" altLang="ko-KR" sz="1400" dirty="0">
                <a:latin typeface="Consolas" panose="020B0609020204030204" pitchFamily="49" charset="0"/>
              </a:rPr>
              <a:t>:',</a:t>
            </a:r>
            <a:r>
              <a:rPr lang="en-US" altLang="ko-KR" sz="1400" dirty="0" err="1"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test_data</a:t>
            </a:r>
            <a:r>
              <a:rPr lang="en-US" altLang="ko-KR" sz="14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8602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한글 형태소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486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 err="1"/>
              <a:t>X_train</a:t>
            </a:r>
            <a:r>
              <a:rPr lang="en-US" altLang="ko-KR" sz="1600" dirty="0"/>
              <a:t>(</a:t>
            </a:r>
            <a:r>
              <a:rPr lang="ko-KR" altLang="en-US" sz="1600" dirty="0"/>
              <a:t>훈련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(</a:t>
            </a:r>
            <a:r>
              <a:rPr lang="ko-KR" altLang="en-US" sz="1600" dirty="0"/>
              <a:t>시험</a:t>
            </a:r>
            <a:r>
              <a:rPr lang="en-US" altLang="ko-KR" sz="1600" dirty="0"/>
              <a:t>) </a:t>
            </a:r>
            <a:r>
              <a:rPr lang="ko-KR" altLang="en-US" sz="1600" dirty="0"/>
              <a:t>데이터를 토큰화하고 불용어를 제거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/>
              <a:t>프로그램 수행 시간이 </a:t>
            </a:r>
            <a:r>
              <a:rPr lang="en-US" altLang="ko-KR" sz="1600" dirty="0"/>
              <a:t>4~5</a:t>
            </a:r>
            <a:r>
              <a:rPr lang="ko-KR" altLang="en-US" sz="1600" dirty="0"/>
              <a:t>분 걸림</a:t>
            </a:r>
            <a:endParaRPr lang="en-US" altLang="ko-KR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421392"/>
            <a:ext cx="7920880" cy="5124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걍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도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으로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자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하다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	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형태소 분석기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0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sentence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['document']: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k = k+1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if k % 5000 == 0: print(k)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okt.morphs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(sentence, stem=True)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토큰화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[word for word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if not word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불용어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제거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X_train.append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0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 sentence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['document']: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k = k+1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if k % 5000 == 0: print(k)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okt.morphs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(sentence, stem=True)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토큰화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[word for word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if not word in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stopwords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불용어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제거</a:t>
            </a:r>
          </a:p>
          <a:p>
            <a:pPr marL="8731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X_test.append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temp_X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 입력 텍스트 처리 함수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4824536"/>
          </a:xfrm>
        </p:spPr>
        <p:txBody>
          <a:bodyPr/>
          <a:lstStyle/>
          <a:p>
            <a:r>
              <a:rPr lang="en-US" altLang="ko-KR" dirty="0" err="1">
                <a:latin typeface="Times New Roman"/>
                <a:cs typeface="Times New Roman"/>
              </a:rPr>
              <a:t>Tokenzer</a:t>
            </a:r>
            <a:r>
              <a:rPr lang="en-US" altLang="ko-KR" dirty="0">
                <a:latin typeface="Times New Roman"/>
                <a:cs typeface="Times New Roman"/>
              </a:rPr>
              <a:t>: </a:t>
            </a:r>
            <a:r>
              <a:rPr lang="ko-KR" altLang="en-US" dirty="0">
                <a:latin typeface="Times New Roman"/>
                <a:cs typeface="Times New Roman"/>
              </a:rPr>
              <a:t>입력 텍스트를 숫자로 변환하는 기능을 수행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keras.preprocessing.text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Tokenizer </a:t>
            </a: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keras.preprocessing.sequence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tokenizer = Tokenizer() </a:t>
            </a: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tokenizer.fit_on_texts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text_data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텍스트의 각 단어에 고유한 숫자를 부여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sequences = </a:t>
            </a:r>
            <a:r>
              <a:rPr lang="en-US" altLang="ko-KR" sz="1600" dirty="0" err="1">
                <a:latin typeface="Consolas" panose="020B0609020204030204" pitchFamily="49" charset="0"/>
              </a:rPr>
              <a:t>tokenizer.texts_to_sequences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text_data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단어를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숫자값으로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변환하여 저장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위에서 구한 </a:t>
            </a:r>
            <a:r>
              <a:rPr lang="en-US" altLang="ko-KR" dirty="0">
                <a:latin typeface="Times New Roman"/>
                <a:cs typeface="Times New Roman"/>
              </a:rPr>
              <a:t>sequences</a:t>
            </a:r>
            <a:r>
              <a:rPr lang="ko-KR" altLang="en-US" dirty="0">
                <a:latin typeface="Times New Roman"/>
                <a:cs typeface="Times New Roman"/>
              </a:rPr>
              <a:t>는 숫자 리스트로 구성되어 있음</a:t>
            </a:r>
            <a:endParaRPr lang="en-US" altLang="ko-KR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Times New Roman"/>
                <a:cs typeface="Times New Roman"/>
              </a:rPr>
              <a:t>전체 단어 리스트는 </a:t>
            </a:r>
            <a:r>
              <a:rPr lang="en-US" altLang="ko-KR" dirty="0" err="1">
                <a:latin typeface="Times New Roman"/>
                <a:cs typeface="Times New Roman"/>
              </a:rPr>
              <a:t>word_index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함수로 얻을 수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word_to_index</a:t>
            </a: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tokenizer.word_index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  <a:cs typeface="Times New Roman"/>
              </a:rPr>
              <a:t>word_to_index</a:t>
            </a: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124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문장을 </a:t>
            </a:r>
            <a:r>
              <a:rPr lang="en-US" altLang="ko-KR" dirty="0"/>
              <a:t>30 </a:t>
            </a:r>
            <a:r>
              <a:rPr lang="ko-KR" altLang="en-US" dirty="0"/>
              <a:t>단어 길이의 시퀀스화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en-US" altLang="ko-KR" sz="1800" dirty="0" err="1"/>
              <a:t>model.summary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이용하여 구조를 볼 수 있음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556792"/>
            <a:ext cx="72008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vocab_size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total_cnt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rare_cnt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print('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단어 집합의 크기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:',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vocab_size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 = Tokenizer(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vocab_size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oov_token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'OOV')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tokenizer.fit_on_texts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tokenizer.texts_to_sequences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tokenizer.texts_to_sequences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['label'])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np.array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test_data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['label'])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[index for index, sentence in enumerate(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if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(sentence) &lt;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np.delete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axis=0)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np.delete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axis=0)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pad_sequences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5575" algn="l"/>
                <a:tab pos="4572000" algn="l"/>
              </a:tabLst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pad_sequences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신경망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ko-KR" altLang="en-US" sz="1800" dirty="0"/>
              <a:t>입력 문장을 </a:t>
            </a:r>
            <a:r>
              <a:rPr lang="en-US" altLang="ko-KR" sz="1800" dirty="0"/>
              <a:t>100</a:t>
            </a:r>
            <a:r>
              <a:rPr lang="ko-KR" altLang="en-US" sz="1800" dirty="0"/>
              <a:t>자리의 </a:t>
            </a:r>
            <a:r>
              <a:rPr lang="en-US" altLang="ko-KR" sz="1800" dirty="0"/>
              <a:t>Embedding </a:t>
            </a:r>
            <a:r>
              <a:rPr lang="ko-KR" altLang="en-US" sz="1800" dirty="0"/>
              <a:t>레이어로 변환</a:t>
            </a:r>
            <a:endParaRPr lang="en-US" altLang="ko-KR" sz="1800" dirty="0"/>
          </a:p>
          <a:p>
            <a:r>
              <a:rPr lang="en-US" altLang="ko-KR" sz="1800" dirty="0"/>
              <a:t>100 </a:t>
            </a:r>
            <a:r>
              <a:rPr lang="ko-KR" altLang="en-US" sz="1800" dirty="0"/>
              <a:t>개의 셀로 구성된 </a:t>
            </a:r>
            <a:r>
              <a:rPr lang="en-US" altLang="ko-KR" sz="1800" dirty="0"/>
              <a:t>LSTM</a:t>
            </a:r>
            <a:r>
              <a:rPr lang="ko-KR" altLang="en-US" sz="1800" dirty="0"/>
              <a:t>으로 연결</a:t>
            </a:r>
            <a:endParaRPr lang="en-US" altLang="ko-KR" sz="1800" dirty="0"/>
          </a:p>
          <a:p>
            <a:r>
              <a:rPr lang="ko-KR" altLang="en-US" sz="1800" dirty="0"/>
              <a:t>출력단은 </a:t>
            </a:r>
            <a:r>
              <a:rPr lang="en-US" altLang="ko-KR" sz="1800" dirty="0"/>
              <a:t>1</a:t>
            </a:r>
            <a:r>
              <a:rPr lang="ko-KR" altLang="en-US" sz="1800" dirty="0"/>
              <a:t>개의 셀로 구성</a:t>
            </a:r>
            <a:endParaRPr lang="en-US" altLang="ko-KR" sz="1800" dirty="0"/>
          </a:p>
          <a:p>
            <a:endParaRPr lang="en-US" altLang="ko-KR" sz="1800" dirty="0"/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model = Sequential()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model.add</a:t>
            </a:r>
            <a:r>
              <a:rPr lang="en-US" altLang="ko-KR" sz="1800" dirty="0">
                <a:latin typeface="Consolas" panose="020B0609020204030204" pitchFamily="49" charset="0"/>
              </a:rPr>
              <a:t>(Embedding(</a:t>
            </a:r>
            <a:r>
              <a:rPr lang="en-US" altLang="ko-KR" sz="1800" dirty="0" err="1">
                <a:latin typeface="Consolas" panose="020B0609020204030204" pitchFamily="49" charset="0"/>
              </a:rPr>
              <a:t>vocab_size</a:t>
            </a:r>
            <a:r>
              <a:rPr lang="en-US" altLang="ko-KR" sz="1800" dirty="0">
                <a:latin typeface="Consolas" panose="020B0609020204030204" pitchFamily="49" charset="0"/>
              </a:rPr>
              <a:t>, 100))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model.add</a:t>
            </a:r>
            <a:r>
              <a:rPr lang="en-US" altLang="ko-KR" sz="1800" dirty="0">
                <a:latin typeface="Consolas" panose="020B0609020204030204" pitchFamily="49" charset="0"/>
              </a:rPr>
              <a:t>(LSTM(128))</a:t>
            </a:r>
          </a:p>
          <a:p>
            <a:pPr marL="360363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model.add</a:t>
            </a:r>
            <a:r>
              <a:rPr lang="en-US" altLang="ko-KR" sz="1800" dirty="0">
                <a:latin typeface="Consolas" panose="020B0609020204030204" pitchFamily="49" charset="0"/>
              </a:rPr>
              <a:t>(Dense(1, activation='sigmoid'))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50864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리뷰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368152"/>
          </a:xfrm>
        </p:spPr>
        <p:txBody>
          <a:bodyPr/>
          <a:lstStyle/>
          <a:p>
            <a:r>
              <a:rPr lang="ko-KR" altLang="en-US" sz="1800" dirty="0"/>
              <a:t>새로 작성한 영화평에 대해 프로그램에서 수행한 </a:t>
            </a:r>
            <a:r>
              <a:rPr lang="ko-KR" altLang="en-US" sz="1800" dirty="0" err="1"/>
              <a:t>전처리를</a:t>
            </a:r>
            <a:r>
              <a:rPr lang="ko-KR" altLang="en-US" sz="1800" dirty="0"/>
              <a:t> 적용하고 리뷰에 대한 점수를 산출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63340" y="1844824"/>
            <a:ext cx="8601147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err="1">
                <a:latin typeface="Consolas" panose="020B0609020204030204" pitchFamily="49" charset="0"/>
              </a:rPr>
              <a:t>def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sentiment_predict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okt.morphs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, stem=</a:t>
            </a:r>
            <a:r>
              <a:rPr lang="en-US" altLang="ko-KR" sz="1400" b="1" dirty="0"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 err="1">
                <a:latin typeface="Consolas" panose="020B0609020204030204" pitchFamily="49" charset="0"/>
              </a:rPr>
              <a:t>토큰화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 = [word </a:t>
            </a:r>
            <a:r>
              <a:rPr lang="en-US" altLang="ko-KR" sz="1400" b="1" dirty="0"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latin typeface="Consolas" panose="020B0609020204030204" pitchFamily="49" charset="0"/>
              </a:rPr>
              <a:t> word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not</a:t>
            </a:r>
            <a:r>
              <a:rPr lang="en-US" altLang="ko-KR" sz="1400" dirty="0">
                <a:latin typeface="Consolas" panose="020B0609020204030204" pitchFamily="49" charset="0"/>
              </a:rPr>
              <a:t> word </a:t>
            </a:r>
            <a:r>
              <a:rPr lang="en-US" altLang="ko-KR" sz="1400" b="1" dirty="0"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stopwords</a:t>
            </a:r>
            <a:r>
              <a:rPr lang="en-US" altLang="ko-KR" sz="1400" dirty="0">
                <a:latin typeface="Consolas" panose="020B0609020204030204" pitchFamily="49" charset="0"/>
              </a:rPr>
              <a:t>] # </a:t>
            </a:r>
            <a:r>
              <a:rPr lang="ko-KR" altLang="en-US" sz="1400" dirty="0" err="1">
                <a:latin typeface="Consolas" panose="020B0609020204030204" pitchFamily="49" charset="0"/>
              </a:rPr>
              <a:t>불용어</a:t>
            </a:r>
            <a:r>
              <a:rPr lang="ko-KR" altLang="en-US" sz="1400" dirty="0">
                <a:latin typeface="Consolas" panose="020B0609020204030204" pitchFamily="49" charset="0"/>
              </a:rPr>
              <a:t> 제거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encoded = </a:t>
            </a:r>
            <a:r>
              <a:rPr lang="en-US" altLang="ko-KR" sz="1400" dirty="0" err="1">
                <a:latin typeface="Consolas" panose="020B0609020204030204" pitchFamily="49" charset="0"/>
              </a:rPr>
              <a:t>tokenizer.texts_to_sequences</a:t>
            </a:r>
            <a:r>
              <a:rPr lang="en-US" altLang="ko-KR" sz="1400" dirty="0">
                <a:latin typeface="Consolas" panose="020B0609020204030204" pitchFamily="49" charset="0"/>
              </a:rPr>
              <a:t>([</a:t>
            </a:r>
            <a:r>
              <a:rPr lang="en-US" altLang="ko-KR" sz="1400" dirty="0" err="1">
                <a:latin typeface="Consolas" panose="020B0609020204030204" pitchFamily="49" charset="0"/>
              </a:rPr>
              <a:t>new_sentence</a:t>
            </a:r>
            <a:r>
              <a:rPr lang="en-US" altLang="ko-KR" sz="1400" dirty="0">
                <a:latin typeface="Consolas" panose="020B0609020204030204" pitchFamily="49" charset="0"/>
              </a:rPr>
              <a:t>]) # </a:t>
            </a:r>
            <a:r>
              <a:rPr lang="ko-KR" altLang="en-US" sz="1400" dirty="0">
                <a:latin typeface="Consolas" panose="020B0609020204030204" pitchFamily="49" charset="0"/>
              </a:rPr>
              <a:t>정수 </a:t>
            </a:r>
            <a:r>
              <a:rPr lang="ko-KR" altLang="en-US" sz="1400" dirty="0" err="1">
                <a:latin typeface="Consolas" panose="020B0609020204030204" pitchFamily="49" charset="0"/>
              </a:rPr>
              <a:t>인코딩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pad_new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400" dirty="0">
                <a:latin typeface="Consolas" panose="020B0609020204030204" pitchFamily="49" charset="0"/>
              </a:rPr>
              <a:t>(encoded, </a:t>
            </a:r>
            <a:r>
              <a:rPr lang="en-US" altLang="ko-KR" sz="1400" dirty="0" err="1">
                <a:latin typeface="Consolas" panose="020B0609020204030204" pitchFamily="49" charset="0"/>
              </a:rPr>
              <a:t>maxlen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max_len</a:t>
            </a:r>
            <a:r>
              <a:rPr lang="en-US" altLang="ko-KR" sz="1400" dirty="0">
                <a:latin typeface="Consolas" panose="020B0609020204030204" pitchFamily="49" charset="0"/>
              </a:rPr>
              <a:t>) # </a:t>
            </a:r>
            <a:r>
              <a:rPr lang="ko-KR" altLang="en-US" sz="1400" dirty="0">
                <a:latin typeface="Consolas" panose="020B0609020204030204" pitchFamily="49" charset="0"/>
              </a:rPr>
              <a:t>패딩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score = float(</a:t>
            </a:r>
            <a:r>
              <a:rPr lang="en-US" altLang="ko-KR" sz="1400" dirty="0" err="1">
                <a:latin typeface="Consolas" panose="020B0609020204030204" pitchFamily="49" charset="0"/>
              </a:rPr>
              <a:t>loaded_model.predict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pad_new</a:t>
            </a:r>
            <a:r>
              <a:rPr lang="en-US" altLang="ko-KR" sz="1400" dirty="0">
                <a:latin typeface="Consolas" panose="020B0609020204030204" pitchFamily="49" charset="0"/>
              </a:rPr>
              <a:t>)) # </a:t>
            </a:r>
            <a:r>
              <a:rPr lang="ko-KR" altLang="en-US" sz="1400" dirty="0">
                <a:latin typeface="Consolas" panose="020B0609020204030204" pitchFamily="49" charset="0"/>
              </a:rPr>
              <a:t>예측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latin typeface="Consolas" panose="020B0609020204030204" pitchFamily="49" charset="0"/>
              </a:rPr>
              <a:t>(score &gt; 0.5):</a:t>
            </a:r>
          </a:p>
          <a:p>
            <a:pPr marL="355600"/>
            <a:r>
              <a:rPr lang="en-US" altLang="ko-KR" sz="1400" dirty="0">
                <a:latin typeface="Consolas" panose="020B0609020204030204" pitchFamily="49" charset="0"/>
              </a:rPr>
              <a:t>print("{:.2f}% </a:t>
            </a:r>
            <a:r>
              <a:rPr lang="ko-KR" altLang="en-US" sz="1400" dirty="0">
                <a:latin typeface="Consolas" panose="020B0609020204030204" pitchFamily="49" charset="0"/>
              </a:rPr>
              <a:t>확률로 긍정 리뷰입니다</a:t>
            </a:r>
            <a:r>
              <a:rPr lang="en-US" altLang="ko-KR" sz="1400" dirty="0">
                <a:latin typeface="Consolas" panose="020B0609020204030204" pitchFamily="49" charset="0"/>
              </a:rPr>
              <a:t>.\</a:t>
            </a:r>
            <a:r>
              <a:rPr lang="en-US" altLang="ko-KR" sz="1400" dirty="0" err="1">
                <a:latin typeface="Consolas" panose="020B0609020204030204" pitchFamily="49" charset="0"/>
              </a:rPr>
              <a:t>n".format</a:t>
            </a:r>
            <a:r>
              <a:rPr lang="en-US" altLang="ko-KR" sz="1400" dirty="0">
                <a:latin typeface="Consolas" panose="020B0609020204030204" pitchFamily="49" charset="0"/>
              </a:rPr>
              <a:t>(score * 100))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pPr marL="266700"/>
            <a:r>
              <a:rPr lang="en-US" altLang="ko-KR" sz="1400" dirty="0">
                <a:latin typeface="Consolas" panose="020B0609020204030204" pitchFamily="49" charset="0"/>
              </a:rPr>
              <a:t> print("{:.2f}% </a:t>
            </a:r>
            <a:r>
              <a:rPr lang="ko-KR" altLang="en-US" sz="1400" dirty="0">
                <a:latin typeface="Consolas" panose="020B0609020204030204" pitchFamily="49" charset="0"/>
              </a:rPr>
              <a:t>확률로 부정 리뷰입니다</a:t>
            </a:r>
            <a:r>
              <a:rPr lang="en-US" altLang="ko-KR" sz="1400" dirty="0">
                <a:latin typeface="Consolas" panose="020B0609020204030204" pitchFamily="49" charset="0"/>
              </a:rPr>
              <a:t>.\</a:t>
            </a:r>
            <a:r>
              <a:rPr lang="en-US" altLang="ko-KR" sz="1400" dirty="0" err="1">
                <a:latin typeface="Consolas" panose="020B0609020204030204" pitchFamily="49" charset="0"/>
              </a:rPr>
              <a:t>n".format</a:t>
            </a:r>
            <a:r>
              <a:rPr lang="en-US" altLang="ko-KR" sz="1400" dirty="0">
                <a:latin typeface="Consolas" panose="020B0609020204030204" pitchFamily="49" charset="0"/>
              </a:rPr>
              <a:t>((1 - score) * 100))</a:t>
            </a:r>
            <a:endParaRPr lang="en-US" altLang="ko-KR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40" y="4581128"/>
            <a:ext cx="8169100" cy="16561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382" y="4355146"/>
            <a:ext cx="8388424" cy="21081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sentiment_predict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('이 영화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개꿀잼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ㅋㅋㅋ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97.76% 확률로 긍정 리뷰입니다.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sentiment_predict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('이 영화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핵노잼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ㅠㅠ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98.55% 확률로 부정 리뷰입니다.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sentiment_predict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이딴게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영화냐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ㅉㅉ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99.91% 확률로 부정 리뷰입니다.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Tokenizer </a:t>
            </a:r>
            <a:r>
              <a:rPr lang="ko-KR" altLang="en-US" dirty="0"/>
              <a:t>적용 사례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352928" cy="30963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tensorflow.keras.preprocessing.text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Tokenizer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t = Tokenizer()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fit_text</a:t>
            </a:r>
            <a:r>
              <a:rPr lang="en-US" altLang="ko-KR" sz="1600" dirty="0">
                <a:latin typeface="Consolas" panose="020B0609020204030204" pitchFamily="49" charset="0"/>
              </a:rPr>
              <a:t> = "The earth is an awesome place live"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t.fit_on_texts</a:t>
            </a:r>
            <a:r>
              <a:rPr lang="en-US" altLang="ko-KR" sz="1600" dirty="0">
                <a:latin typeface="Consolas" panose="020B0609020204030204" pitchFamily="49" charset="0"/>
              </a:rPr>
              <a:t>([</a:t>
            </a:r>
            <a:r>
              <a:rPr lang="en-US" altLang="ko-KR" sz="1600" dirty="0" err="1">
                <a:latin typeface="Consolas" panose="020B0609020204030204" pitchFamily="49" charset="0"/>
              </a:rPr>
              <a:t>fit_text</a:t>
            </a:r>
            <a:r>
              <a:rPr lang="en-US" altLang="ko-KR" sz="1600" dirty="0">
                <a:latin typeface="Consolas" panose="020B0609020204030204" pitchFamily="49" charset="0"/>
              </a:rPr>
              <a:t>])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test_text</a:t>
            </a:r>
            <a:r>
              <a:rPr lang="en-US" altLang="ko-KR" sz="1600" dirty="0">
                <a:latin typeface="Consolas" panose="020B0609020204030204" pitchFamily="49" charset="0"/>
              </a:rPr>
              <a:t> = "The earth is an great place live"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sequences = </a:t>
            </a:r>
            <a:r>
              <a:rPr lang="en-US" altLang="ko-KR" sz="1600" dirty="0" err="1">
                <a:latin typeface="Consolas" panose="020B0609020204030204" pitchFamily="49" charset="0"/>
              </a:rPr>
              <a:t>t.texts_to_sequences</a:t>
            </a:r>
            <a:r>
              <a:rPr lang="en-US" altLang="ko-KR" sz="1600" dirty="0">
                <a:latin typeface="Consolas" panose="020B0609020204030204" pitchFamily="49" charset="0"/>
              </a:rPr>
              <a:t>([</a:t>
            </a:r>
            <a:r>
              <a:rPr lang="en-US" altLang="ko-KR" sz="1600" dirty="0" err="1">
                <a:latin typeface="Consolas" panose="020B0609020204030204" pitchFamily="49" charset="0"/>
              </a:rPr>
              <a:t>test_text</a:t>
            </a:r>
            <a:r>
              <a:rPr lang="en-US" altLang="ko-KR" sz="1600" dirty="0">
                <a:latin typeface="Consolas" panose="020B0609020204030204" pitchFamily="49" charset="0"/>
              </a:rPr>
              <a:t>])[0]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print("sequences : ",sequences)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great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는 단어 집합에 없으므로 출력되지 않음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en-US" altLang="ko-KR" sz="1600" dirty="0" err="1">
                <a:latin typeface="Consolas" panose="020B0609020204030204" pitchFamily="49" charset="0"/>
              </a:rPr>
              <a:t>word_index</a:t>
            </a:r>
            <a:r>
              <a:rPr lang="en-US" altLang="ko-KR" sz="1600" dirty="0">
                <a:latin typeface="Consolas" panose="020B0609020204030204" pitchFamily="49" charset="0"/>
              </a:rPr>
              <a:t> : ",</a:t>
            </a:r>
            <a:r>
              <a:rPr lang="en-US" altLang="ko-KR" sz="1600" dirty="0" err="1">
                <a:latin typeface="Consolas" panose="020B0609020204030204" pitchFamily="49" charset="0"/>
              </a:rPr>
              <a:t>t.word_index</a:t>
            </a:r>
            <a:r>
              <a:rPr lang="en-US" altLang="ko-KR" sz="1600" dirty="0">
                <a:latin typeface="Consolas" panose="020B0609020204030204" pitchFamily="49" charset="0"/>
              </a:rPr>
              <a:t>) # </a:t>
            </a:r>
            <a:r>
              <a:rPr lang="ko-KR" altLang="en-US" sz="1600" dirty="0">
                <a:latin typeface="Consolas" panose="020B0609020204030204" pitchFamily="49" charset="0"/>
              </a:rPr>
              <a:t>단어 집합</a:t>
            </a:r>
            <a:r>
              <a:rPr lang="en-US" altLang="ko-KR" sz="1600" dirty="0">
                <a:latin typeface="Consolas" panose="020B0609020204030204" pitchFamily="49" charset="0"/>
              </a:rPr>
              <a:t>(vocabulary) </a:t>
            </a:r>
            <a:r>
              <a:rPr lang="ko-KR" altLang="en-US" dirty="0"/>
              <a:t>출력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3528" y="4224389"/>
            <a:ext cx="8352928" cy="1076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sequences : [1, 2, 3, 4, 6, 7]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word_index</a:t>
            </a:r>
            <a:r>
              <a:rPr lang="en-US" altLang="ko-KR" sz="1600" dirty="0">
                <a:latin typeface="Consolas" panose="020B0609020204030204" pitchFamily="49" charset="0"/>
              </a:rPr>
              <a:t> : {'the': 1, 'earth': 2, 'is': 3, 'an': 4, 'awesome': 5, 'place': 6, 'live': 7}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13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에서의 텍스트 시퀀스 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1728192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신경망 입력 텍스트를 일정한 길이로 만들려면 </a:t>
            </a:r>
            <a:r>
              <a:rPr lang="en-US" altLang="ko-KR" dirty="0" err="1">
                <a:latin typeface="Times New Roman"/>
                <a:cs typeface="Times New Roman"/>
              </a:rPr>
              <a:t>pad_sequences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함수를 이용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이 함수는 </a:t>
            </a:r>
            <a:r>
              <a:rPr lang="en-US" altLang="ko-KR" dirty="0" err="1">
                <a:latin typeface="Times New Roman"/>
                <a:cs typeface="Times New Roman"/>
              </a:rPr>
              <a:t>sequenc</a:t>
            </a:r>
            <a:r>
              <a:rPr lang="ko-KR" altLang="en-US" dirty="0">
                <a:latin typeface="Times New Roman"/>
                <a:cs typeface="Times New Roman"/>
              </a:rPr>
              <a:t>의 최대 길이를 지정하여 이보다 긴 텍스트는 앞 또는 뒤를 자르고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짧은 텍스트는 앞에 </a:t>
            </a:r>
            <a:r>
              <a:rPr lang="en-US" altLang="ko-KR" dirty="0">
                <a:latin typeface="Times New Roman"/>
                <a:cs typeface="Times New Roman"/>
              </a:rPr>
              <a:t>0</a:t>
            </a:r>
            <a:r>
              <a:rPr lang="ko-KR" altLang="en-US" dirty="0">
                <a:latin typeface="Times New Roman"/>
                <a:cs typeface="Times New Roman"/>
              </a:rPr>
              <a:t>을 채움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2088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최대 길이를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으로 지정하고 초과하면 각 시퀀스의 앞 쪽을 자른다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X_prime</a:t>
            </a:r>
            <a:r>
              <a:rPr lang="en-US" altLang="ko-KR" sz="1600" dirty="0">
                <a:latin typeface="Consolas" panose="020B0609020204030204" pitchFamily="49" charset="0"/>
              </a:rPr>
              <a:t>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sequence.pad_sequences</a:t>
            </a:r>
            <a:r>
              <a:rPr lang="en-US" altLang="ko-KR" sz="1600" dirty="0">
                <a:latin typeface="Consolas" panose="020B0609020204030204" pitchFamily="49" charset="0"/>
              </a:rPr>
              <a:t>(X,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=100,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truncating='pre')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최대길이를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으로 지정하고 초과하면 각 시퀀스의 </a:t>
            </a:r>
            <a:r>
              <a:rPr lang="ko-KR" alt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뒷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쪽을 자른다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X_prime</a:t>
            </a:r>
            <a:r>
              <a:rPr lang="en-US" altLang="ko-KR" sz="1600" dirty="0">
                <a:latin typeface="Consolas" panose="020B0609020204030204" pitchFamily="49" charset="0"/>
              </a:rPr>
              <a:t>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sequence.pad_sequences</a:t>
            </a:r>
            <a:r>
              <a:rPr lang="en-US" altLang="ko-KR" sz="1600" dirty="0">
                <a:latin typeface="Consolas" panose="020B0609020204030204" pitchFamily="49" charset="0"/>
              </a:rPr>
              <a:t>(X,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=100,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truncating='post')</a:t>
            </a:r>
          </a:p>
        </p:txBody>
      </p:sp>
    </p:spTree>
    <p:extLst>
      <p:ext uri="{BB962C8B-B14F-4D97-AF65-F5344CB8AC3E}">
        <p14:creationId xmlns:p14="http://schemas.microsoft.com/office/powerpoint/2010/main" val="24265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pad_sequences</a:t>
            </a:r>
            <a:r>
              <a:rPr lang="en-US" altLang="ko-KR" dirty="0"/>
              <a:t> </a:t>
            </a:r>
            <a:r>
              <a:rPr lang="ko-KR" altLang="en-US" dirty="0"/>
              <a:t>적용 사례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352928" cy="93610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tensorflow.keras.preprocessing.sequence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pad_sequences</a:t>
            </a:r>
            <a:r>
              <a:rPr lang="en-US" altLang="ko-KR" sz="1600" dirty="0">
                <a:latin typeface="Consolas" panose="020B0609020204030204" pitchFamily="49" charset="0"/>
              </a:rPr>
              <a:t>([[1, 2, 3], [3, 4, 5, 6], [7, 8]], </a:t>
            </a:r>
            <a:r>
              <a:rPr lang="en-US" altLang="ko-KR" sz="1600" dirty="0" err="1">
                <a:latin typeface="Consolas" panose="020B0609020204030204" pitchFamily="49" charset="0"/>
              </a:rPr>
              <a:t>maxlen</a:t>
            </a:r>
            <a:r>
              <a:rPr lang="en-US" altLang="ko-KR" sz="1600" dirty="0">
                <a:latin typeface="Consolas" panose="020B0609020204030204" pitchFamily="49" charset="0"/>
              </a:rPr>
              <a:t>=3, padding='pre')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3528" y="2204864"/>
            <a:ext cx="8352928" cy="1076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latin typeface="Consolas" panose="020B0609020204030204" pitchFamily="49" charset="0"/>
              </a:rPr>
              <a:t>([[1, 2, 3],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[4, 5, 6],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[0, 7, 8]],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=int32)</a:t>
            </a:r>
            <a:endParaRPr lang="en-US" altLang="ko-KR" sz="1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97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3096344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입력 텍스트를 밀집 벡터로 표현하는 수단으로 </a:t>
            </a:r>
            <a:r>
              <a:rPr lang="en-US" altLang="ko-KR" dirty="0" err="1">
                <a:latin typeface="Times New Roman"/>
                <a:cs typeface="Times New Roman"/>
              </a:rPr>
              <a:t>Keras</a:t>
            </a:r>
            <a:r>
              <a:rPr lang="ko-KR" altLang="en-US" dirty="0">
                <a:latin typeface="Times New Roman"/>
                <a:cs typeface="Times New Roman"/>
              </a:rPr>
              <a:t>에서는 </a:t>
            </a:r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레이어를 제공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층은 정수 </a:t>
            </a:r>
            <a:r>
              <a:rPr lang="ko-KR" altLang="en-US" dirty="0" err="1">
                <a:latin typeface="Times New Roman"/>
                <a:cs typeface="Times New Roman"/>
              </a:rPr>
              <a:t>인코딩이</a:t>
            </a:r>
            <a:r>
              <a:rPr lang="ko-KR" altLang="en-US" dirty="0">
                <a:latin typeface="Times New Roman"/>
                <a:cs typeface="Times New Roman"/>
              </a:rPr>
              <a:t> 된 단어들을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벡터로 변환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 err="1">
                <a:latin typeface="Times New Roman"/>
                <a:cs typeface="Times New Roman"/>
              </a:rPr>
              <a:t>호출시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단어수와</a:t>
            </a:r>
            <a:r>
              <a:rPr lang="ko-KR" altLang="en-US" dirty="0">
                <a:latin typeface="Times New Roman"/>
                <a:cs typeface="Times New Roman"/>
              </a:rPr>
              <a:t>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 길이를 입력으로 전달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Embedding </a:t>
            </a:r>
            <a:r>
              <a:rPr lang="ko-KR" altLang="en-US" dirty="0">
                <a:latin typeface="Times New Roman"/>
                <a:cs typeface="Times New Roman"/>
              </a:rPr>
              <a:t>출력은 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 err="1">
                <a:latin typeface="Times New Roman"/>
                <a:cs typeface="Times New Roman"/>
              </a:rPr>
              <a:t>단어수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벡터 길이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입력 시퀀스 길이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의 </a:t>
            </a:r>
            <a:r>
              <a:rPr lang="en-US" altLang="ko-KR" dirty="0">
                <a:latin typeface="Times New Roman"/>
                <a:cs typeface="Times New Roman"/>
              </a:rPr>
              <a:t>3D </a:t>
            </a:r>
            <a:r>
              <a:rPr lang="ko-KR" altLang="en-US" dirty="0" err="1">
                <a:latin typeface="Times New Roman"/>
                <a:cs typeface="Times New Roman"/>
              </a:rPr>
              <a:t>텐서를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리턴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en-US" altLang="ko-KR" dirty="0">
                <a:latin typeface="Times New Roman"/>
                <a:cs typeface="Times New Roman"/>
              </a:rPr>
              <a:t>Word2Vec</a:t>
            </a:r>
            <a:r>
              <a:rPr lang="ko-KR" altLang="en-US" dirty="0">
                <a:latin typeface="Times New Roman"/>
                <a:cs typeface="Times New Roman"/>
              </a:rPr>
              <a:t>과 같은 실제 </a:t>
            </a:r>
            <a:r>
              <a:rPr lang="ko-KR" altLang="en-US" dirty="0" err="1">
                <a:latin typeface="Times New Roman"/>
                <a:cs typeface="Times New Roman"/>
              </a:rPr>
              <a:t>임베딩</a:t>
            </a:r>
            <a:r>
              <a:rPr lang="ko-KR" altLang="en-US" dirty="0">
                <a:latin typeface="Times New Roman"/>
                <a:cs typeface="Times New Roman"/>
              </a:rPr>
              <a:t> 벡터를 사용할 수도 있지만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여기서는 자체적으로 생성하는 벡터임</a:t>
            </a:r>
            <a:endParaRPr lang="en-US" altLang="ko-KR" dirty="0">
              <a:latin typeface="Times New Roman"/>
              <a:cs typeface="Times New Roman"/>
            </a:endParaRPr>
          </a:p>
          <a:p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9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ko-KR" altLang="en-US" dirty="0"/>
              <a:t> 사례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8064896" cy="5472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문장 </a:t>
            </a:r>
            <a:r>
              <a:rPr lang="ko-KR" altLang="en-US" sz="1400" dirty="0" err="1"/>
              <a:t>토큰화와</a:t>
            </a:r>
            <a:r>
              <a:rPr lang="ko-KR" altLang="en-US" sz="1400" dirty="0"/>
              <a:t> 단어 </a:t>
            </a:r>
            <a:r>
              <a:rPr lang="ko-KR" altLang="en-US" sz="1400" dirty="0" err="1"/>
              <a:t>토큰화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text=[['Hope', 'to', 'see', 'you', 'soon'],['Nice', 'to', 'see', 'you', 'again']]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각 단어에 대한 정수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text=[[0, 1, 2, 3, 4],[5, 1, 2, 3, 6]]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위 데이터가 아래의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층의 입력이 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Embedding(7, 2, </a:t>
            </a:r>
            <a:r>
              <a:rPr lang="en-US" altLang="ko-KR" sz="1400" dirty="0" err="1"/>
              <a:t>input_length</a:t>
            </a:r>
            <a:r>
              <a:rPr lang="en-US" altLang="ko-KR" sz="1400" dirty="0"/>
              <a:t>=5) 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7</a:t>
            </a:r>
            <a:r>
              <a:rPr lang="ko-KR" altLang="en-US" sz="1400" dirty="0"/>
              <a:t>은 단어의 개수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단어 집합</a:t>
            </a:r>
            <a:r>
              <a:rPr lang="en-US" altLang="ko-KR" sz="1400" dirty="0"/>
              <a:t>(vocabulary)</a:t>
            </a:r>
            <a:r>
              <a:rPr lang="ko-KR" altLang="en-US" sz="1400" dirty="0"/>
              <a:t>의 크기이다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2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임베딩한</a:t>
            </a:r>
            <a:r>
              <a:rPr lang="ko-KR" altLang="en-US" sz="1400" dirty="0"/>
              <a:t> 후의 벡터의 크기이다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5</a:t>
            </a:r>
            <a:r>
              <a:rPr lang="ko-KR" altLang="en-US" sz="1400" dirty="0"/>
              <a:t>는 각 입력 시퀀스의 길이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input_length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각 정수는 아래의 테이블의 인덱스로 사용되며 </a:t>
            </a:r>
            <a:r>
              <a:rPr lang="en-US" altLang="ko-KR" sz="1400" dirty="0" err="1"/>
              <a:t>Embeddig</a:t>
            </a:r>
            <a:r>
              <a:rPr lang="en-US" altLang="ko-KR" sz="1400" dirty="0"/>
              <a:t>()</a:t>
            </a:r>
            <a:r>
              <a:rPr lang="ko-KR" altLang="en-US" sz="1400" dirty="0"/>
              <a:t>은 각 단어에 대해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벡터를 리턴</a:t>
            </a:r>
            <a:endParaRPr lang="en-US" altLang="ko-KR" sz="1400" dirty="0"/>
          </a:p>
          <a:p>
            <a:pPr>
              <a:lnSpc>
                <a:spcPct val="120000"/>
              </a:lnSpc>
              <a:buNone/>
            </a:pPr>
            <a:r>
              <a:rPr lang="en-US" altLang="ko-KR" sz="1400" dirty="0"/>
              <a:t>+------------+------------+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 </a:t>
            </a:r>
            <a:r>
              <a:rPr lang="en-US" altLang="ko-KR" sz="1400" b="1" dirty="0"/>
              <a:t>index</a:t>
            </a:r>
            <a:r>
              <a:rPr lang="ko-KR" altLang="en-US" sz="1400" dirty="0"/>
              <a:t> </a:t>
            </a:r>
            <a:r>
              <a:rPr lang="en-US" altLang="ko-KR" sz="1400" dirty="0"/>
              <a:t>	| embedding |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+------------+------------+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0</a:t>
            </a:r>
            <a:r>
              <a:rPr lang="ko-KR" altLang="en-US" sz="1400" dirty="0"/>
              <a:t> </a:t>
            </a:r>
            <a:r>
              <a:rPr lang="en-US" altLang="ko-KR" sz="1400" dirty="0"/>
              <a:t>	| [1.2, 3.1]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1</a:t>
            </a:r>
            <a:r>
              <a:rPr lang="ko-KR" altLang="en-US" sz="1400" dirty="0"/>
              <a:t> </a:t>
            </a:r>
            <a:r>
              <a:rPr lang="en-US" altLang="ko-KR" sz="1400" dirty="0"/>
              <a:t>	| [0.1, 4.2]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2</a:t>
            </a:r>
            <a:r>
              <a:rPr lang="ko-KR" altLang="en-US" sz="1400" dirty="0"/>
              <a:t> </a:t>
            </a:r>
            <a:r>
              <a:rPr lang="en-US" altLang="ko-KR" sz="1400" dirty="0"/>
              <a:t>	| [1.0, 3.1]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3</a:t>
            </a:r>
            <a:r>
              <a:rPr lang="ko-KR" altLang="en-US" sz="1400" dirty="0"/>
              <a:t> </a:t>
            </a:r>
            <a:r>
              <a:rPr lang="en-US" altLang="ko-KR" sz="1400" dirty="0"/>
              <a:t>	| [0.3, 2.1]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4</a:t>
            </a:r>
            <a:r>
              <a:rPr lang="ko-KR" altLang="en-US" sz="1400" dirty="0"/>
              <a:t> </a:t>
            </a:r>
            <a:r>
              <a:rPr lang="en-US" altLang="ko-KR" sz="1400" dirty="0"/>
              <a:t>	| [2.2, 1.4]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5</a:t>
            </a:r>
            <a:r>
              <a:rPr lang="ko-KR" altLang="en-US" sz="1400" dirty="0"/>
              <a:t> </a:t>
            </a:r>
            <a:r>
              <a:rPr lang="en-US" altLang="ko-KR" sz="1400" dirty="0"/>
              <a:t>	| [0.7, 1.7]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| 	6</a:t>
            </a:r>
            <a:r>
              <a:rPr lang="ko-KR" altLang="en-US" sz="1400" dirty="0"/>
              <a:t> </a:t>
            </a:r>
            <a:r>
              <a:rPr lang="en-US" altLang="ko-KR" sz="1400" dirty="0"/>
              <a:t>	| [4.1, 2.0] | </a:t>
            </a:r>
          </a:p>
          <a:p>
            <a:pPr>
              <a:lnSpc>
                <a:spcPct val="120000"/>
              </a:lnSpc>
              <a:buNone/>
              <a:tabLst>
                <a:tab pos="352425" algn="l"/>
                <a:tab pos="722313" algn="l"/>
              </a:tabLst>
            </a:pPr>
            <a:r>
              <a:rPr lang="en-US" altLang="ko-KR" sz="1400" dirty="0"/>
              <a:t>+------------+------------+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879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5300</Words>
  <Application>Microsoft Office PowerPoint</Application>
  <PresentationFormat>화면 슬라이드 쇼(4:3)</PresentationFormat>
  <Paragraphs>538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Times New Roman</vt:lpstr>
      <vt:lpstr>Courier New</vt:lpstr>
      <vt:lpstr>Arial</vt:lpstr>
      <vt:lpstr>Wingdings</vt:lpstr>
      <vt:lpstr>Symbol</vt:lpstr>
      <vt:lpstr>맑은 고딕</vt:lpstr>
      <vt:lpstr>Cambria Math</vt:lpstr>
      <vt:lpstr>Consolas</vt:lpstr>
      <vt:lpstr>1_Office 테마</vt:lpstr>
      <vt:lpstr>11. RNN을 이용한 텍스트 분류</vt:lpstr>
      <vt:lpstr>텍스트 분류(Text Classification)</vt:lpstr>
      <vt:lpstr>11장 내용</vt:lpstr>
      <vt:lpstr>Keras에서 입력 텍스트 처리 함수</vt:lpstr>
      <vt:lpstr>Tokenizer 적용 사례</vt:lpstr>
      <vt:lpstr>Keras에서의 텍스트 시퀀스 처리</vt:lpstr>
      <vt:lpstr>pad_sequences 적용 사례</vt:lpstr>
      <vt:lpstr>워드 임베딩</vt:lpstr>
      <vt:lpstr>워드 임베딩 사례</vt:lpstr>
      <vt:lpstr>스팸 메일 분류하기(Spam Detection)</vt:lpstr>
      <vt:lpstr>스팸 메일 데이터</vt:lpstr>
      <vt:lpstr>데이터 보기</vt:lpstr>
      <vt:lpstr>메일 텍스트를 숫자로 변환</vt:lpstr>
      <vt:lpstr>메일 텍스트 변환 부분</vt:lpstr>
      <vt:lpstr>신경망 생성</vt:lpstr>
      <vt:lpstr>신경망 구조</vt:lpstr>
      <vt:lpstr>전체 프로그램: 1</vt:lpstr>
      <vt:lpstr>전체 프로그램: 2</vt:lpstr>
      <vt:lpstr>Reuters 뉴스 분류하기</vt:lpstr>
      <vt:lpstr>뉴스 데이터</vt:lpstr>
      <vt:lpstr>뉴스 기사 보기</vt:lpstr>
      <vt:lpstr>LSTM으로 뉴스 분류하기</vt:lpstr>
      <vt:lpstr>데이터 정리</vt:lpstr>
      <vt:lpstr>신경망 구조</vt:lpstr>
      <vt:lpstr>신경망 구조</vt:lpstr>
      <vt:lpstr>전체 프로그램</vt:lpstr>
      <vt:lpstr>Naïve Bayes Classifier</vt:lpstr>
      <vt:lpstr>Naïve Bayes Model</vt:lpstr>
      <vt:lpstr>조건부 확률 계산</vt:lpstr>
      <vt:lpstr>Bag of words 단어 표현</vt:lpstr>
      <vt:lpstr>계산 사례</vt:lpstr>
      <vt:lpstr>예측 결과</vt:lpstr>
      <vt:lpstr>뉴스 그룹 데이터 분류하기</vt:lpstr>
      <vt:lpstr>텍스트 처리</vt:lpstr>
      <vt:lpstr>전체 프로그램</vt:lpstr>
      <vt:lpstr>네이버 영화 리뷰 분석</vt:lpstr>
      <vt:lpstr>분석 방식</vt:lpstr>
      <vt:lpstr>텍스트 전처리</vt:lpstr>
      <vt:lpstr>한글 형태소 분석</vt:lpstr>
      <vt:lpstr>문장을 30 단어 길이의 시퀀스화</vt:lpstr>
      <vt:lpstr>신경망 구조</vt:lpstr>
      <vt:lpstr>리뷰 예측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194</cp:revision>
  <dcterms:created xsi:type="dcterms:W3CDTF">2006-10-05T04:04:58Z</dcterms:created>
  <dcterms:modified xsi:type="dcterms:W3CDTF">2021-10-29T07:45:00Z</dcterms:modified>
</cp:coreProperties>
</file>