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91" r:id="rId2"/>
    <p:sldId id="475" r:id="rId3"/>
    <p:sldId id="476" r:id="rId4"/>
    <p:sldId id="477" r:id="rId5"/>
    <p:sldId id="495" r:id="rId6"/>
    <p:sldId id="496" r:id="rId7"/>
    <p:sldId id="497" r:id="rId8"/>
    <p:sldId id="498" r:id="rId9"/>
    <p:sldId id="499" r:id="rId10"/>
    <p:sldId id="500" r:id="rId1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  <a:extLst/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858148" y="6064271"/>
            <a:ext cx="580074" cy="365125"/>
          </a:xfrm>
        </p:spPr>
        <p:txBody>
          <a:bodyPr/>
          <a:lstStyle>
            <a:lvl1pPr>
              <a:defRPr sz="1200" b="1">
                <a:latin typeface="+mn-ea"/>
                <a:ea typeface="+mn-ea"/>
              </a:defRPr>
            </a:lvl1pPr>
            <a:extLst/>
          </a:lstStyle>
          <a:p>
            <a:fld id="{497EED50-A107-4858-B866-8ABFECA8CDF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 rtlCol="0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415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2021-11-05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en-US" altLang="ko-KR" sz="4400"/>
              <a:t>14. Subword Tokenizer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F5A2-13BD-4E60-B9EC-306ED10EDE2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04664"/>
            <a:ext cx="8229600" cy="738336"/>
          </a:xfrm>
        </p:spPr>
        <p:txBody>
          <a:bodyPr>
            <a:normAutofit/>
          </a:bodyPr>
          <a:lstStyle/>
          <a:p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과제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#4					</a:t>
            </a:r>
            <a:r>
              <a:rPr lang="en-US" altLang="ko-KR" sz="3200" b="0" dirty="0">
                <a:latin typeface="맑은 고딕" pitchFamily="50" charset="-127"/>
                <a:ea typeface="맑은 고딕" pitchFamily="50" charset="-127"/>
              </a:rPr>
              <a:t>Due: 11/18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208912" cy="3744416"/>
          </a:xfrm>
        </p:spPr>
        <p:txBody>
          <a:bodyPr>
            <a:noAutofit/>
          </a:bodyPr>
          <a:lstStyle/>
          <a:p>
            <a:pPr marL="358775" indent="-249238">
              <a:buNone/>
            </a:pPr>
            <a:r>
              <a:rPr lang="ko-KR" altLang="en-US" sz="2000" dirty="0">
                <a:solidFill>
                  <a:srgbClr val="0070C0"/>
                </a:solidFill>
              </a:rPr>
              <a:t>제출 방법</a:t>
            </a:r>
            <a:r>
              <a:rPr lang="en-US" altLang="ko-KR" sz="2000" dirty="0">
                <a:solidFill>
                  <a:srgbClr val="0070C0"/>
                </a:solidFill>
              </a:rPr>
              <a:t>: </a:t>
            </a:r>
            <a:r>
              <a:rPr lang="ko-KR" altLang="en-US" sz="2000" dirty="0">
                <a:solidFill>
                  <a:srgbClr val="0070C0"/>
                </a:solidFill>
              </a:rPr>
              <a:t>프로그램과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결과를 </a:t>
            </a:r>
            <a:r>
              <a:rPr lang="en-US" altLang="ko-KR" sz="2000" dirty="0">
                <a:solidFill>
                  <a:srgbClr val="0070C0"/>
                </a:solidFill>
              </a:rPr>
              <a:t>e-class</a:t>
            </a:r>
            <a:r>
              <a:rPr lang="ko-KR" altLang="en-US" sz="2000" dirty="0">
                <a:solidFill>
                  <a:srgbClr val="0070C0"/>
                </a:solidFill>
              </a:rPr>
              <a:t>에 제출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 marL="358775" indent="-249238">
              <a:buNone/>
            </a:pPr>
            <a:endParaRPr lang="en-US" altLang="ko-KR" sz="2000" dirty="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dirty="0"/>
              <a:t>7</a:t>
            </a:r>
            <a:r>
              <a:rPr lang="ko-KR" altLang="en-US" sz="1800" dirty="0"/>
              <a:t>쪽에서 생성된 </a:t>
            </a:r>
            <a:r>
              <a:rPr lang="en-US" altLang="ko-KR" sz="1800" dirty="0"/>
              <a:t>naver_review.txt </a:t>
            </a:r>
            <a:r>
              <a:rPr lang="ko-KR" altLang="en-US" sz="1800" dirty="0"/>
              <a:t>파일을 읽어서 </a:t>
            </a:r>
            <a:r>
              <a:rPr lang="en-US" altLang="ko-KR" sz="1800" dirty="0"/>
              <a:t>3</a:t>
            </a:r>
            <a:r>
              <a:rPr lang="ko-KR" altLang="en-US" sz="1800" dirty="0"/>
              <a:t>쪽에 있는 데이터들을 계산</a:t>
            </a:r>
            <a:r>
              <a:rPr lang="en-US" altLang="ko-KR" sz="1800" dirty="0"/>
              <a:t>. </a:t>
            </a:r>
            <a:r>
              <a:rPr lang="ko-KR" altLang="en-US" sz="1800" dirty="0"/>
              <a:t>단어의 수는 공백으로 분리된 어절의 수를 의미</a:t>
            </a:r>
            <a:endParaRPr lang="en-US" altLang="ko-KR" sz="1800" dirty="0"/>
          </a:p>
          <a:p>
            <a:pPr marL="452437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ko-KR" altLang="en-US" sz="1800" dirty="0" err="1"/>
              <a:t>단어수를</a:t>
            </a:r>
            <a:r>
              <a:rPr lang="ko-KR" altLang="en-US" sz="1800" dirty="0"/>
              <a:t> </a:t>
            </a:r>
            <a:r>
              <a:rPr lang="en-US" altLang="ko-KR" sz="1800" dirty="0"/>
              <a:t>10,000</a:t>
            </a:r>
            <a:r>
              <a:rPr lang="ko-KR" altLang="en-US" sz="1800" dirty="0"/>
              <a:t>개와 </a:t>
            </a:r>
            <a:r>
              <a:rPr lang="en-US" altLang="ko-KR" sz="1800" dirty="0"/>
              <a:t>20,000</a:t>
            </a:r>
            <a:r>
              <a:rPr lang="ko-KR" altLang="en-US" sz="1800" dirty="0"/>
              <a:t>개로 늘려 </a:t>
            </a:r>
            <a:r>
              <a:rPr lang="en-US" altLang="ko-KR" sz="1800" dirty="0"/>
              <a:t>8</a:t>
            </a:r>
            <a:r>
              <a:rPr lang="ko-KR" altLang="en-US" sz="1800" dirty="0"/>
              <a:t>쪽의 </a:t>
            </a:r>
            <a:r>
              <a:rPr lang="en-US" altLang="ko-KR" sz="1800" dirty="0" err="1"/>
              <a:t>sentencepiece</a:t>
            </a:r>
            <a:r>
              <a:rPr lang="ko-KR" altLang="en-US" sz="1800" dirty="0"/>
              <a:t>를 실행하고 </a:t>
            </a:r>
            <a:r>
              <a:rPr lang="en-US" altLang="ko-KR" sz="1800" dirty="0"/>
              <a:t>80001~80010</a:t>
            </a:r>
            <a:r>
              <a:rPr lang="ko-KR" altLang="en-US" sz="1800" dirty="0"/>
              <a:t>번의 평에 대한 결과를 얻음</a:t>
            </a:r>
            <a:endParaRPr lang="en-US" altLang="ko-KR" sz="1800" dirty="0"/>
          </a:p>
          <a:p>
            <a:pPr marL="452437">
              <a:lnSpc>
                <a:spcPct val="13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US" altLang="ko-KR" sz="1800" dirty="0"/>
              <a:t>naver_review.txt </a:t>
            </a:r>
            <a:r>
              <a:rPr lang="ko-KR" altLang="en-US" sz="1800" dirty="0"/>
              <a:t>파일 내용에 대해 </a:t>
            </a:r>
            <a:r>
              <a:rPr lang="en-US" altLang="ko-KR" sz="1800" dirty="0" err="1"/>
              <a:t>Okt</a:t>
            </a:r>
            <a:r>
              <a:rPr lang="en-US" altLang="ko-KR" sz="1800" dirty="0"/>
              <a:t> </a:t>
            </a:r>
            <a:r>
              <a:rPr lang="ko-KR" altLang="en-US" sz="1800" dirty="0"/>
              <a:t>형태소 분석기를 실행시킴</a:t>
            </a:r>
            <a:r>
              <a:rPr lang="en-US" altLang="ko-KR" sz="1800" dirty="0"/>
              <a:t>. </a:t>
            </a:r>
            <a:r>
              <a:rPr lang="ko-KR" altLang="en-US" sz="1800" dirty="0"/>
              <a:t>결과에서 나타난 </a:t>
            </a:r>
            <a:r>
              <a:rPr lang="ko-KR" altLang="en-US" sz="1800" dirty="0" err="1"/>
              <a:t>고유단어수를</a:t>
            </a:r>
            <a:r>
              <a:rPr lang="ko-KR" altLang="en-US" sz="1800" dirty="0"/>
              <a:t> 계산</a:t>
            </a:r>
            <a:r>
              <a:rPr lang="en-US" altLang="ko-KR" sz="1800" dirty="0"/>
              <a:t>. 80001~80010</a:t>
            </a:r>
            <a:r>
              <a:rPr lang="ko-KR" altLang="en-US" sz="1800" dirty="0"/>
              <a:t>번의 평에 대한 결과에 대해 </a:t>
            </a:r>
            <a:r>
              <a:rPr lang="en-US" altLang="ko-KR" sz="1800" dirty="0" err="1"/>
              <a:t>Okt</a:t>
            </a:r>
            <a:r>
              <a:rPr lang="ko-KR" altLang="en-US" sz="1800" dirty="0"/>
              <a:t>를 실행하고 위 </a:t>
            </a:r>
            <a:r>
              <a:rPr lang="en-US" altLang="ko-KR" sz="1800" dirty="0"/>
              <a:t>2</a:t>
            </a:r>
            <a:r>
              <a:rPr lang="ko-KR" altLang="en-US" sz="1800" dirty="0"/>
              <a:t>번의 결과와 비교함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63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Subword Tokenizer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908720"/>
            <a:ext cx="8359270" cy="5112568"/>
          </a:xfrm>
        </p:spPr>
        <p:txBody>
          <a:bodyPr/>
          <a:lstStyle/>
          <a:p>
            <a:r>
              <a:rPr lang="ko-KR" altLang="en-US">
                <a:cs typeface="Times New Roman"/>
              </a:rPr>
              <a:t>하나의 단어를 </a:t>
            </a:r>
            <a:r>
              <a:rPr lang="en-US" altLang="ko-KR">
                <a:cs typeface="Times New Roman"/>
              </a:rPr>
              <a:t>subword</a:t>
            </a:r>
            <a:r>
              <a:rPr lang="ko-KR" altLang="en-US">
                <a:cs typeface="Times New Roman"/>
              </a:rPr>
              <a:t>로 분리하여 희귀단어</a:t>
            </a:r>
            <a:r>
              <a:rPr lang="en-US" altLang="ko-KR">
                <a:cs typeface="Times New Roman"/>
              </a:rPr>
              <a:t>, </a:t>
            </a:r>
            <a:r>
              <a:rPr lang="ko-KR" altLang="en-US">
                <a:cs typeface="Times New Roman"/>
              </a:rPr>
              <a:t>신조어와 같은 </a:t>
            </a:r>
            <a:r>
              <a:rPr lang="en-US" altLang="ko-KR">
                <a:cs typeface="Times New Roman"/>
              </a:rPr>
              <a:t>OOV(out of vocabulary) </a:t>
            </a:r>
            <a:r>
              <a:rPr lang="ko-KR" altLang="en-US">
                <a:cs typeface="Times New Roman"/>
              </a:rPr>
              <a:t>문제를 완화시킴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한글의 경우 조사와 동사 변형과 같은 현상으로 인해 어절 단위로 분리할 경우 서로 다른 단어들이 많아지는 문제를 완화시킬 수 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형태소 분석을 하지 않고 코퍼스 데이터에서 발생빈도수를 이용하여 단어를 분리하는 방식이 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ko-KR" altLang="en-US">
                <a:latin typeface="Times New Roman"/>
                <a:cs typeface="Times New Roman"/>
              </a:rPr>
              <a:t>기계번역에서는 단어숫자를 적절한 범위에서 통제하는 것이 중요함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49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한글 데이터 통계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47907"/>
              </p:ext>
            </p:extLst>
          </p:nvPr>
        </p:nvGraphicFramePr>
        <p:xfrm>
          <a:off x="755576" y="1412776"/>
          <a:ext cx="720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40800153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6292452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53345288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498692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단어의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문장수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고유단어 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0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위키백과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43.4M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3.3M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299,528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6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온라인 뉴스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47.1M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3.2M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282,955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0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세종 말뭉치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31.4M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2.2M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231,332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45916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3212976"/>
            <a:ext cx="7272808" cy="7920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361950" indent="-361950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S. Park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., Subword-level word vector representations for Korean,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Proc. Annual Meeting of Associations for Computational Linguistics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1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Byte Pair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4824536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R. Senrich et al., Neural machine translation of rare words with subword units,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Proc. ACL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r>
              <a:rPr lang="ko-KR" altLang="en-US"/>
              <a:t>말뭉치에서</a:t>
            </a:r>
            <a:r>
              <a:rPr lang="en-US" altLang="ko-KR"/>
              <a:t> </a:t>
            </a:r>
            <a:r>
              <a:rPr lang="ko-KR" altLang="en-US"/>
              <a:t>많이 등장한 문자열을 병합해 문자열을 압축함</a:t>
            </a:r>
            <a:endParaRPr lang="en-US" altLang="ko-KR"/>
          </a:p>
          <a:p>
            <a:r>
              <a:rPr lang="ko-KR" altLang="en-US"/>
              <a:t>영어 사례</a:t>
            </a:r>
            <a:endParaRPr lang="en-US" altLang="ko-KR"/>
          </a:p>
          <a:p>
            <a:pPr lvl="1"/>
            <a:r>
              <a:rPr lang="ko-KR" altLang="en-US"/>
              <a:t>데이터</a:t>
            </a:r>
            <a:r>
              <a:rPr lang="en-US" altLang="ko-KR"/>
              <a:t>: </a:t>
            </a:r>
            <a:r>
              <a:rPr lang="en-US" altLang="ko-KR">
                <a:solidFill>
                  <a:srgbClr val="0070C0"/>
                </a:solidFill>
              </a:rPr>
              <a:t>aaabdaaabac</a:t>
            </a:r>
          </a:p>
          <a:p>
            <a:pPr lvl="1"/>
            <a:r>
              <a:rPr lang="ko-KR" altLang="en-US"/>
              <a:t>문자열에서 많이 나타난 </a:t>
            </a:r>
            <a:r>
              <a:rPr lang="en-US" altLang="ko-KR"/>
              <a:t>aa</a:t>
            </a:r>
            <a:r>
              <a:rPr lang="ko-KR" altLang="en-US"/>
              <a:t>를 </a:t>
            </a:r>
            <a:r>
              <a:rPr lang="en-US" altLang="ko-KR"/>
              <a:t>Z</a:t>
            </a:r>
            <a:r>
              <a:rPr lang="ko-KR" altLang="en-US"/>
              <a:t>로 치환</a:t>
            </a:r>
            <a:r>
              <a:rPr lang="en-US" altLang="ko-KR"/>
              <a:t>: </a:t>
            </a:r>
            <a:r>
              <a:rPr lang="en-US" altLang="ko-KR">
                <a:solidFill>
                  <a:srgbClr val="0070C0"/>
                </a:solidFill>
              </a:rPr>
              <a:t>ZabdZabac</a:t>
            </a:r>
          </a:p>
          <a:p>
            <a:pPr lvl="1"/>
            <a:r>
              <a:rPr lang="ko-KR" altLang="en-US"/>
              <a:t>여기서 </a:t>
            </a:r>
            <a:r>
              <a:rPr lang="en-US" altLang="ko-KR"/>
              <a:t>ab</a:t>
            </a:r>
            <a:r>
              <a:rPr lang="ko-KR" altLang="en-US"/>
              <a:t>를 다시 </a:t>
            </a:r>
            <a:r>
              <a:rPr lang="en-US" altLang="ko-KR"/>
              <a:t>Y</a:t>
            </a:r>
            <a:r>
              <a:rPr lang="ko-KR" altLang="en-US"/>
              <a:t>로 치환</a:t>
            </a:r>
            <a:r>
              <a:rPr lang="en-US" altLang="ko-KR"/>
              <a:t>: </a:t>
            </a:r>
            <a:r>
              <a:rPr lang="en-US" altLang="ko-KR">
                <a:solidFill>
                  <a:srgbClr val="0070C0"/>
                </a:solidFill>
              </a:rPr>
              <a:t>ZYdZYac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b="1">
                <a:solidFill>
                  <a:srgbClr val="0070C0"/>
                </a:solidFill>
              </a:rPr>
              <a:t>토크나이즈 메커니즘</a:t>
            </a:r>
            <a:r>
              <a:rPr lang="en-US" altLang="ko-KR" b="1">
                <a:solidFill>
                  <a:srgbClr val="0070C0"/>
                </a:solidFill>
              </a:rPr>
              <a:t>: </a:t>
            </a:r>
            <a:r>
              <a:rPr lang="ko-KR" altLang="en-US"/>
              <a:t>원하는 어휘 집합 크기가 될 때까지 반복적으로 고빈도 문자열들을 병합해 어휘 집합에 추가</a:t>
            </a:r>
            <a:endParaRPr lang="en-US" altLang="ko-KR"/>
          </a:p>
          <a:p>
            <a:r>
              <a:rPr lang="ko-KR" altLang="en-US"/>
              <a:t>학습이 끝나면 문장 내 각 어절에 </a:t>
            </a:r>
            <a:r>
              <a:rPr lang="en-US" altLang="ko-KR"/>
              <a:t>subword</a:t>
            </a:r>
            <a:r>
              <a:rPr lang="ko-KR" altLang="en-US"/>
              <a:t>가 포함되어 있으면 해당 </a:t>
            </a:r>
            <a:r>
              <a:rPr lang="en-US" altLang="ko-KR"/>
              <a:t>subword</a:t>
            </a:r>
            <a:r>
              <a:rPr lang="ko-KR" altLang="en-US"/>
              <a:t>를 어절에서 분리</a:t>
            </a:r>
            <a:r>
              <a:rPr lang="en-US" altLang="ko-KR"/>
              <a:t>. </a:t>
            </a:r>
            <a:r>
              <a:rPr lang="ko-KR" altLang="en-US"/>
              <a:t>어휘 집합에 없으면 미등록 단어로 취급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667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한글 </a:t>
            </a:r>
            <a:r>
              <a:rPr lang="en-US" altLang="ko-KR"/>
              <a:t>BPE </a:t>
            </a:r>
            <a:r>
              <a:rPr lang="ko-KR" altLang="en-US"/>
              <a:t>사례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0"/>
              </p:nvPr>
            </p:nvSpPr>
            <p:spPr>
              <a:xfrm>
                <a:off x="467544" y="908720"/>
                <a:ext cx="8496944" cy="4824536"/>
              </a:xfrm>
            </p:spPr>
            <p:txBody>
              <a:bodyPr/>
              <a:lstStyle/>
              <a:p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학습 결과 고빈도 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subword</a:t>
                </a:r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가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학교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밥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먹었</a:t>
                </a:r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등이라고 가정 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다음에서 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는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어절의 첫번째 서브워드임을 표시</a:t>
                </a:r>
                <a:endParaRPr lang="en-US" altLang="ko-KR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새로운 문장 분석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학교에서 밥을 먹었다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학교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에서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밥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을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먹었</a:t>
                </a:r>
                <a:r>
                  <a:rPr lang="en-US" altLang="ko-K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ko-KR" altLang="en-US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다</a:t>
                </a:r>
                <a:endParaRPr lang="en-US" altLang="ko-KR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/>
                  <a:t>BPE</a:t>
                </a:r>
                <a:r>
                  <a:rPr lang="ko-KR" altLang="en-US"/>
                  <a:t>를 수행하면 한글 형태소 분석을 하지 않더라도 주요 단어들을 추출할 수 있음</a:t>
                </a:r>
                <a:endParaRPr lang="en-US" altLang="ko-KR"/>
              </a:p>
              <a:p>
                <a:r>
                  <a:rPr lang="en-US" altLang="ko-KR"/>
                  <a:t>Detokenize</a:t>
                </a:r>
                <a:r>
                  <a:rPr lang="ko-KR" altLang="en-US"/>
                  <a:t>를 수행시키면 원래 문장으로 바꿀 수 있음</a:t>
                </a:r>
                <a:endParaRPr lang="en-US" altLang="ko-KR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7544" y="908720"/>
                <a:ext cx="8496944" cy="4824536"/>
              </a:xfrm>
              <a:blipFill>
                <a:blip r:embed="rId2"/>
                <a:stretch>
                  <a:fillRect l="-646" r="-4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03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SentencePiece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4824536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T. Kudo and J. Richardson, SentencePiece: A simple and language independent subword tokenizer and detokenizer for neural text processing,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Proc. Conf. on Empirical Methods in Natural Language Processing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</a:p>
          <a:p>
            <a:r>
              <a:rPr lang="en-US" altLang="ko-KR"/>
              <a:t>BPE</a:t>
            </a:r>
            <a:r>
              <a:rPr lang="ko-KR" altLang="en-US"/>
              <a:t>를 포함한 </a:t>
            </a:r>
            <a:r>
              <a:rPr lang="en-US" altLang="ko-KR"/>
              <a:t>subword tokenizing </a:t>
            </a:r>
            <a:r>
              <a:rPr lang="ko-KR" altLang="en-US"/>
              <a:t>프로그램을 지원</a:t>
            </a:r>
            <a:endParaRPr lang="en-US" altLang="ko-KR"/>
          </a:p>
          <a:p>
            <a:r>
              <a:rPr lang="ko-KR" altLang="en-US">
                <a:solidFill>
                  <a:srgbClr val="0070C0"/>
                </a:solidFill>
              </a:rPr>
              <a:t>한글과의 번역기에서는 문장을 학습시킬 때 형태소 분석 또는 </a:t>
            </a:r>
            <a:r>
              <a:rPr lang="en-US" altLang="ko-KR">
                <a:solidFill>
                  <a:srgbClr val="0070C0"/>
                </a:solidFill>
              </a:rPr>
              <a:t>sentencepiece</a:t>
            </a:r>
            <a:r>
              <a:rPr lang="ko-KR" altLang="en-US">
                <a:solidFill>
                  <a:srgbClr val="0070C0"/>
                </a:solidFill>
              </a:rPr>
              <a:t>를 수행시키는 것이 필요함</a:t>
            </a:r>
            <a:endParaRPr lang="en-US" altLang="ko-KR"/>
          </a:p>
          <a:p>
            <a:r>
              <a:rPr lang="ko-KR" altLang="en-US"/>
              <a:t>이 프로그램을 사용하려면 다음과 같이 설치</a:t>
            </a:r>
            <a:endParaRPr lang="en-US" altLang="ko-KR"/>
          </a:p>
          <a:p>
            <a:pPr marL="361950" indent="0">
              <a:buNone/>
            </a:pPr>
            <a:r>
              <a:rPr lang="en-US" altLang="ko-KR" sz="180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pip install sentencepiece</a:t>
            </a:r>
          </a:p>
        </p:txBody>
      </p:sp>
    </p:spTree>
    <p:extLst>
      <p:ext uri="{BB962C8B-B14F-4D97-AF65-F5344CB8AC3E}">
        <p14:creationId xmlns:p14="http://schemas.microsoft.com/office/powerpoint/2010/main" val="124103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네이버</a:t>
            </a:r>
            <a:r>
              <a:rPr lang="en-US" altLang="ko-KR"/>
              <a:t> </a:t>
            </a:r>
            <a:r>
              <a:rPr lang="ko-KR" altLang="en-US"/>
              <a:t>영화 리뷰 토큰화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일반인들이 작성한 영화평들을 읽고 토큰화하는 과정을 수행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60108"/>
            <a:ext cx="8244408" cy="3425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pd 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sentencepiece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csv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urllib.request.urlretrieve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("https://raw.githubusercontent.com/e9t/nsmc/master/ratings.txt",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ratings.txt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naver_df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</a:t>
            </a:r>
            <a:r>
              <a:rPr lang="ko-KR" altLang="ko-K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_table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ko-KR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ko-KR" altLang="ko-KR" sz="1400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ratings.txt</a:t>
            </a:r>
            <a:r>
              <a:rPr lang="ko-KR" altLang="ko-KR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naver_df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naver_df.dropna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ko-KR" altLang="ko-K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ko-KR" altLang="ko-KR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ko-KR" altLang="ko-KR" sz="1400" dirty="0" err="1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ko-KR" altLang="ko-KR" sz="1400" dirty="0">
                <a:solidFill>
                  <a:srgbClr val="88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ko-KR" altLang="ko-K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ko-KR" altLang="ko-KR" sz="14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ko-KR" sz="1400" dirty="0" err="1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ko-KR" altLang="ko-KR" sz="1400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값이 존재하는 행 제거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결과를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naver_review.txt 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파일에 저장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61950" algn="l"/>
              </a:tabLst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('naver_review.txt', 'w', encoding='utf8') as f:</a:t>
            </a:r>
          </a:p>
          <a:p>
            <a:pPr>
              <a:tabLst>
                <a:tab pos="361950" algn="l"/>
              </a:tabLst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n'.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naver_df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['document']))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7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sentencepiece </a:t>
            </a:r>
            <a:r>
              <a:rPr lang="ko-KR" altLang="en-US"/>
              <a:t>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sentencepiece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실행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660108"/>
            <a:ext cx="8244408" cy="7607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spm.SentencePieceTrainer.Train('--input=naver_review.txt --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model_prefix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naver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vocab_size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=5000 --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model_type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bpe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max_sentence_length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=9999')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7544" y="2492896"/>
            <a:ext cx="849694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실행이 완료되면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naver.model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naver.vocab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파일들이 생성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vocab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파일에는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개의 서브워드가 집합에 있음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1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sentencepiece </a:t>
            </a:r>
            <a:r>
              <a:rPr lang="ko-KR" altLang="en-US"/>
              <a:t>결과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908720"/>
            <a:ext cx="8496944" cy="720080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naver.model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파일을 이용하여 분석을 실행할 수 있음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1412776"/>
            <a:ext cx="7884368" cy="30963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spm.SentencePieceProcessor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naver.model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</a:t>
            </a:r>
            <a:r>
              <a:rPr lang="en-US" altLang="ko-K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vocab_file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뭐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이딴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것도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영화냐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진짜 최고의 영화입니다 </a:t>
            </a:r>
            <a:r>
              <a:rPr lang="ko-KR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ㅋㅋ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endParaRPr lang="en-US" altLang="ko-K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lines: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print(line)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sp.encode_as_pieces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(line))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sp.encode_as_ids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(line))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print()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653136"/>
            <a:ext cx="7884368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뭐 이딴 것도 영화냐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뭐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이딴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것도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영화냐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'.']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[132, 966, 1296, 2590, 3276]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진짜 최고의 영화입니다 ㅋㅋ </a:t>
            </a: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진짜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최고의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'▁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영화입니다</a:t>
            </a:r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', '▁ᄏᄏ']</a:t>
            </a:r>
            <a:r>
              <a:rPr lang="ko-KR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>
                <a:latin typeface="Courier New" panose="02070309020205020404" pitchFamily="49" charset="0"/>
                <a:cs typeface="Courier New" panose="02070309020205020404" pitchFamily="49" charset="0"/>
              </a:rPr>
              <a:t>[54, 200, 821, 85]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175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779</Words>
  <Application>Microsoft Office PowerPoint</Application>
  <PresentationFormat>화면 슬라이드 쇼(4:3)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Times New Roman</vt:lpstr>
      <vt:lpstr>Courier New</vt:lpstr>
      <vt:lpstr>Arial</vt:lpstr>
      <vt:lpstr>맑은 고딕</vt:lpstr>
      <vt:lpstr>Cambria Math</vt:lpstr>
      <vt:lpstr>1_Office 테마</vt:lpstr>
      <vt:lpstr>14. Subword Tokenizer</vt:lpstr>
      <vt:lpstr>Subword Tokenizer</vt:lpstr>
      <vt:lpstr>한글 데이터 통계</vt:lpstr>
      <vt:lpstr>Byte Pair Encoding</vt:lpstr>
      <vt:lpstr>한글 BPE 사례</vt:lpstr>
      <vt:lpstr>SentencePiece</vt:lpstr>
      <vt:lpstr>네이버 영화 리뷰 토큰화</vt:lpstr>
      <vt:lpstr>sentencepiece 실행</vt:lpstr>
      <vt:lpstr>sentencepiece 결과 확인</vt:lpstr>
      <vt:lpstr>과제 #4     Due: 11/18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nhk</cp:lastModifiedBy>
  <cp:revision>205</cp:revision>
  <dcterms:created xsi:type="dcterms:W3CDTF">2006-10-05T04:04:58Z</dcterms:created>
  <dcterms:modified xsi:type="dcterms:W3CDTF">2021-11-05T04:19:30Z</dcterms:modified>
</cp:coreProperties>
</file>