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53"/>
  </p:notesMasterIdLst>
  <p:handoutMasterIdLst>
    <p:handoutMasterId r:id="rId54"/>
  </p:handoutMasterIdLst>
  <p:sldIdLst>
    <p:sldId id="291" r:id="rId2"/>
    <p:sldId id="501" r:id="rId3"/>
    <p:sldId id="550" r:id="rId4"/>
    <p:sldId id="502" r:id="rId5"/>
    <p:sldId id="503" r:id="rId6"/>
    <p:sldId id="540" r:id="rId7"/>
    <p:sldId id="551" r:id="rId8"/>
    <p:sldId id="542" r:id="rId9"/>
    <p:sldId id="543" r:id="rId10"/>
    <p:sldId id="544" r:id="rId11"/>
    <p:sldId id="545" r:id="rId12"/>
    <p:sldId id="495" r:id="rId13"/>
    <p:sldId id="504" r:id="rId14"/>
    <p:sldId id="505" r:id="rId15"/>
    <p:sldId id="539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46" r:id="rId24"/>
    <p:sldId id="547" r:id="rId25"/>
    <p:sldId id="548" r:id="rId26"/>
    <p:sldId id="549" r:id="rId27"/>
    <p:sldId id="552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444" r:id="rId36"/>
    <p:sldId id="554" r:id="rId37"/>
    <p:sldId id="524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53" r:id="rId46"/>
    <p:sldId id="533" r:id="rId47"/>
    <p:sldId id="534" r:id="rId48"/>
    <p:sldId id="535" r:id="rId49"/>
    <p:sldId id="536" r:id="rId50"/>
    <p:sldId id="537" r:id="rId51"/>
    <p:sldId id="538" r:id="rId5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맑은 고딕" panose="020B0503020000020004" pitchFamily="50" charset="-127"/>
      <p:regular r:id="rId60"/>
      <p:bold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3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opus.nlpl.eu/OpenSubtitles-v2018.php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916832"/>
            <a:ext cx="7560840" cy="1296144"/>
          </a:xfrm>
        </p:spPr>
        <p:txBody>
          <a:bodyPr/>
          <a:lstStyle/>
          <a:p>
            <a:pPr algn="ctr"/>
            <a:r>
              <a:rPr lang="en-US" altLang="ko-KR" sz="3600"/>
              <a:t>15. RNN</a:t>
            </a:r>
            <a:r>
              <a:rPr lang="ko-KR" altLang="en-US" sz="3600"/>
              <a:t>을 이용한 인코더</a:t>
            </a:r>
            <a:r>
              <a:rPr lang="en-US" altLang="ko-KR" sz="3600"/>
              <a:t>-</a:t>
            </a:r>
            <a:r>
              <a:rPr lang="ko-KR" altLang="en-US" sz="3600"/>
              <a:t>디코더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496944" cy="3672408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입력 텍스트를 밀집 벡터로 표현하는 수단으로 </a:t>
            </a:r>
            <a:r>
              <a:rPr lang="en-US" altLang="ko-KR" dirty="0" err="1">
                <a:latin typeface="Times New Roman"/>
                <a:cs typeface="Times New Roman"/>
              </a:rPr>
              <a:t>Keras</a:t>
            </a:r>
            <a:r>
              <a:rPr lang="ko-KR" altLang="en-US" dirty="0">
                <a:latin typeface="Times New Roman"/>
                <a:cs typeface="Times New Roman"/>
              </a:rPr>
              <a:t>에서는 </a:t>
            </a:r>
            <a:r>
              <a:rPr lang="en-US" altLang="ko-KR" dirty="0">
                <a:latin typeface="Times New Roman"/>
                <a:cs typeface="Times New Roman"/>
              </a:rPr>
              <a:t>Embedding </a:t>
            </a:r>
            <a:r>
              <a:rPr lang="ko-KR" altLang="en-US" dirty="0">
                <a:latin typeface="Times New Roman"/>
                <a:cs typeface="Times New Roman"/>
              </a:rPr>
              <a:t>레이어를 제공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Embedding </a:t>
            </a:r>
            <a:r>
              <a:rPr lang="ko-KR" altLang="en-US" dirty="0">
                <a:latin typeface="Times New Roman"/>
                <a:cs typeface="Times New Roman"/>
              </a:rPr>
              <a:t>층은 정수 </a:t>
            </a:r>
            <a:r>
              <a:rPr lang="ko-KR" altLang="en-US" dirty="0" err="1">
                <a:latin typeface="Times New Roman"/>
                <a:cs typeface="Times New Roman"/>
              </a:rPr>
              <a:t>인코딩이</a:t>
            </a:r>
            <a:r>
              <a:rPr lang="ko-KR" altLang="en-US" dirty="0">
                <a:latin typeface="Times New Roman"/>
                <a:cs typeface="Times New Roman"/>
              </a:rPr>
              <a:t> 된 단어들을 </a:t>
            </a:r>
            <a:r>
              <a:rPr lang="ko-KR" altLang="en-US" dirty="0" err="1">
                <a:latin typeface="Times New Roman"/>
                <a:cs typeface="Times New Roman"/>
              </a:rPr>
              <a:t>임베딩</a:t>
            </a:r>
            <a:r>
              <a:rPr lang="ko-KR" altLang="en-US" dirty="0">
                <a:latin typeface="Times New Roman"/>
                <a:cs typeface="Times New Roman"/>
              </a:rPr>
              <a:t> 벡터로 변환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Embedding </a:t>
            </a:r>
            <a:r>
              <a:rPr lang="ko-KR" altLang="en-US" dirty="0" err="1">
                <a:latin typeface="Times New Roman"/>
                <a:cs typeface="Times New Roman"/>
              </a:rPr>
              <a:t>호출시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cs typeface="Times New Roman"/>
              </a:rPr>
              <a:t>단어수와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cs typeface="Times New Roman"/>
              </a:rPr>
              <a:t>임베딩</a:t>
            </a:r>
            <a:r>
              <a:rPr lang="ko-KR" altLang="en-US" dirty="0">
                <a:latin typeface="Times New Roman"/>
                <a:cs typeface="Times New Roman"/>
              </a:rPr>
              <a:t> 벡터 길이를 입력으로 전달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Embedding </a:t>
            </a:r>
            <a:r>
              <a:rPr lang="ko-KR" altLang="en-US" dirty="0">
                <a:latin typeface="Times New Roman"/>
                <a:cs typeface="Times New Roman"/>
              </a:rPr>
              <a:t>출력은 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ko-KR" altLang="en-US" dirty="0" err="1">
                <a:latin typeface="Times New Roman"/>
                <a:cs typeface="Times New Roman"/>
              </a:rPr>
              <a:t>단어수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벡터 길이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입력 시퀀스 길이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  <a:r>
              <a:rPr lang="ko-KR" altLang="en-US" dirty="0">
                <a:latin typeface="Times New Roman"/>
                <a:cs typeface="Times New Roman"/>
              </a:rPr>
              <a:t>의 </a:t>
            </a:r>
            <a:r>
              <a:rPr lang="en-US" altLang="ko-KR" dirty="0">
                <a:latin typeface="Times New Roman"/>
                <a:cs typeface="Times New Roman"/>
              </a:rPr>
              <a:t>3D </a:t>
            </a:r>
            <a:r>
              <a:rPr lang="ko-KR" altLang="en-US" dirty="0" err="1">
                <a:latin typeface="Times New Roman"/>
                <a:cs typeface="Times New Roman"/>
              </a:rPr>
              <a:t>텐서를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리턴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Word2Vec</a:t>
            </a:r>
            <a:r>
              <a:rPr lang="ko-KR" altLang="en-US" dirty="0">
                <a:latin typeface="Times New Roman"/>
                <a:cs typeface="Times New Roman"/>
              </a:rPr>
              <a:t>과 같은 실제 </a:t>
            </a:r>
            <a:r>
              <a:rPr lang="ko-KR" altLang="en-US" dirty="0" err="1">
                <a:latin typeface="Times New Roman"/>
                <a:cs typeface="Times New Roman"/>
              </a:rPr>
              <a:t>임베딩</a:t>
            </a:r>
            <a:r>
              <a:rPr lang="ko-KR" altLang="en-US" dirty="0">
                <a:latin typeface="Times New Roman"/>
                <a:cs typeface="Times New Roman"/>
              </a:rPr>
              <a:t> 벡터를 사용할 수도 있지만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여기서는 자체적으로 생성하는 벡터임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9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r>
              <a:rPr lang="ko-KR" altLang="en-US" dirty="0"/>
              <a:t> 사례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908720"/>
            <a:ext cx="8064896" cy="540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문장 </a:t>
            </a:r>
            <a:r>
              <a:rPr lang="ko-KR" altLang="en-US" sz="1400" dirty="0" err="1"/>
              <a:t>토큰화와</a:t>
            </a:r>
            <a:r>
              <a:rPr lang="ko-KR" altLang="en-US" sz="1400" dirty="0"/>
              <a:t> 단어 </a:t>
            </a:r>
            <a:r>
              <a:rPr lang="ko-KR" altLang="en-US" sz="1400" dirty="0" err="1"/>
              <a:t>토큰화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text=[['Hope', 'to', 'see', 'you', 'soon'],['Nice', 'to', 'see', 'you', 'again']]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각 단어에 대한 정수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text=[[0, 1, 2, 3, 4],[5, 1, 2, 3, 6]]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위 데이터가 아래의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층의 입력이 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Embedding(7, 2, </a:t>
            </a:r>
            <a:r>
              <a:rPr lang="en-US" altLang="ko-KR" sz="1400" dirty="0" err="1"/>
              <a:t>input_length</a:t>
            </a:r>
            <a:r>
              <a:rPr lang="en-US" altLang="ko-KR" sz="1400" dirty="0"/>
              <a:t>=5)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7</a:t>
            </a:r>
            <a:r>
              <a:rPr lang="ko-KR" altLang="en-US" sz="1400" dirty="0"/>
              <a:t>은 단어의 개수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단어 집합</a:t>
            </a:r>
            <a:r>
              <a:rPr lang="en-US" altLang="ko-KR" sz="1400" dirty="0"/>
              <a:t>(vocabulary)</a:t>
            </a:r>
            <a:r>
              <a:rPr lang="ko-KR" altLang="en-US" sz="1400" dirty="0"/>
              <a:t>의 크기이다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2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임베딩한</a:t>
            </a:r>
            <a:r>
              <a:rPr lang="ko-KR" altLang="en-US" sz="1400" dirty="0"/>
              <a:t> 후의 벡터의 크기이다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5</a:t>
            </a:r>
            <a:r>
              <a:rPr lang="ko-KR" altLang="en-US" sz="1400" dirty="0"/>
              <a:t>는 각 입력 시퀀스의 길이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input_length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각 정수는 아래의 테이블의 인덱스로 사용되며 </a:t>
            </a:r>
            <a:r>
              <a:rPr lang="en-US" altLang="ko-KR" sz="1400" dirty="0" err="1"/>
              <a:t>Embeddig</a:t>
            </a:r>
            <a:r>
              <a:rPr lang="en-US" altLang="ko-KR" sz="1400" dirty="0"/>
              <a:t>()</a:t>
            </a:r>
            <a:r>
              <a:rPr lang="ko-KR" altLang="en-US" sz="1400" dirty="0"/>
              <a:t>은 각 단어에 대해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벡터를 리턴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+------------+------------+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 </a:t>
            </a:r>
            <a:r>
              <a:rPr lang="en-US" altLang="ko-KR" sz="1400" b="1" dirty="0"/>
              <a:t>index</a:t>
            </a:r>
            <a:r>
              <a:rPr lang="ko-KR" altLang="en-US" sz="1400" dirty="0"/>
              <a:t> </a:t>
            </a:r>
            <a:r>
              <a:rPr lang="en-US" altLang="ko-KR" sz="1400" dirty="0"/>
              <a:t>	| embedding |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+------------+------------+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0</a:t>
            </a:r>
            <a:r>
              <a:rPr lang="ko-KR" altLang="en-US" sz="1400" dirty="0"/>
              <a:t> </a:t>
            </a:r>
            <a:r>
              <a:rPr lang="en-US" altLang="ko-KR" sz="1400" dirty="0"/>
              <a:t>	| [1.2, 3.1]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1</a:t>
            </a:r>
            <a:r>
              <a:rPr lang="ko-KR" altLang="en-US" sz="1400" dirty="0"/>
              <a:t> </a:t>
            </a:r>
            <a:r>
              <a:rPr lang="en-US" altLang="ko-KR" sz="1400" dirty="0"/>
              <a:t>	| [0.1, 4.2]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2</a:t>
            </a:r>
            <a:r>
              <a:rPr lang="ko-KR" altLang="en-US" sz="1400" dirty="0"/>
              <a:t> </a:t>
            </a:r>
            <a:r>
              <a:rPr lang="en-US" altLang="ko-KR" sz="1400" dirty="0"/>
              <a:t>	| [1.0, 3.1]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3</a:t>
            </a:r>
            <a:r>
              <a:rPr lang="ko-KR" altLang="en-US" sz="1400" dirty="0"/>
              <a:t> </a:t>
            </a:r>
            <a:r>
              <a:rPr lang="en-US" altLang="ko-KR" sz="1400" dirty="0"/>
              <a:t>	| [0.3, 2.1]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4</a:t>
            </a:r>
            <a:r>
              <a:rPr lang="ko-KR" altLang="en-US" sz="1400" dirty="0"/>
              <a:t> </a:t>
            </a:r>
            <a:r>
              <a:rPr lang="en-US" altLang="ko-KR" sz="1400" dirty="0"/>
              <a:t>	| [2.2, 1.4]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5</a:t>
            </a:r>
            <a:r>
              <a:rPr lang="ko-KR" altLang="en-US" sz="1400" dirty="0"/>
              <a:t> </a:t>
            </a:r>
            <a:r>
              <a:rPr lang="en-US" altLang="ko-KR" sz="1400" dirty="0"/>
              <a:t>	| [0.7, 1.7]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6</a:t>
            </a:r>
            <a:r>
              <a:rPr lang="ko-KR" altLang="en-US" sz="1400" dirty="0"/>
              <a:t> </a:t>
            </a:r>
            <a:r>
              <a:rPr lang="en-US" altLang="ko-KR" sz="1400" dirty="0"/>
              <a:t>	| [4.1, 2.0]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+------------+------------+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0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0" y="2060848"/>
            <a:ext cx="7560840" cy="864096"/>
          </a:xfrm>
        </p:spPr>
        <p:txBody>
          <a:bodyPr/>
          <a:lstStyle/>
          <a:p>
            <a:pPr algn="ctr"/>
            <a:r>
              <a:rPr lang="ko-KR" altLang="en-US" sz="4000" dirty="0">
                <a:solidFill>
                  <a:srgbClr val="0070C0"/>
                </a:solidFill>
              </a:rPr>
              <a:t>번역기</a:t>
            </a:r>
            <a:r>
              <a:rPr lang="en-US" altLang="ko-KR" sz="4000" dirty="0">
                <a:solidFill>
                  <a:srgbClr val="0070C0"/>
                </a:solidFill>
              </a:rPr>
              <a:t>: 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b="0" dirty="0">
                <a:solidFill>
                  <a:schemeClr val="tx1"/>
                </a:solidFill>
              </a:rPr>
              <a:t>Sequence-to-sequence processing</a:t>
            </a:r>
            <a:endParaRPr lang="ko-KR" altLang="en-US" sz="4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6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Sequence-to-sequence(seq2seq)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08912" cy="4824536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입력된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시퀀스로부터 다른 도메인의 시퀀스를 출력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기계번역</a:t>
            </a:r>
            <a:r>
              <a:rPr lang="en-US" altLang="ko-KR">
                <a:latin typeface="Times New Roman"/>
                <a:cs typeface="Times New Roman"/>
              </a:rPr>
              <a:t>(machine translation), </a:t>
            </a:r>
            <a:r>
              <a:rPr lang="en-US" altLang="ko-KR" err="1">
                <a:latin typeface="Times New Roman"/>
                <a:cs typeface="Times New Roman"/>
              </a:rPr>
              <a:t>chatbot</a:t>
            </a:r>
            <a:r>
              <a:rPr lang="en-US" altLang="ko-KR">
                <a:latin typeface="Times New Roman"/>
                <a:cs typeface="Times New Roman"/>
              </a:rPr>
              <a:t>, text summarization </a:t>
            </a:r>
            <a:r>
              <a:rPr lang="ko-KR" altLang="en-US">
                <a:latin typeface="Times New Roman"/>
                <a:cs typeface="Times New Roman"/>
              </a:rPr>
              <a:t>등에 사용됨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이 장에서는 </a:t>
            </a:r>
            <a:r>
              <a:rPr lang="en-US" altLang="ko-KR">
                <a:latin typeface="Times New Roman"/>
                <a:cs typeface="Times New Roman"/>
              </a:rPr>
              <a:t>Sequence-to-sequence </a:t>
            </a:r>
            <a:r>
              <a:rPr lang="ko-KR" altLang="en-US">
                <a:latin typeface="Times New Roman"/>
                <a:cs typeface="Times New Roman"/>
              </a:rPr>
              <a:t>기법과 이를  </a:t>
            </a:r>
            <a:r>
              <a:rPr lang="en-US" altLang="ko-KR" err="1">
                <a:latin typeface="Times New Roman"/>
                <a:cs typeface="Times New Roman"/>
              </a:rPr>
              <a:t>keras</a:t>
            </a:r>
            <a:r>
              <a:rPr lang="ko-KR" altLang="en-US">
                <a:latin typeface="Times New Roman"/>
                <a:cs typeface="Times New Roman"/>
              </a:rPr>
              <a:t>로 구현하는 방법을 살핌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181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Sequence-to-sequence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3888432"/>
          </a:xfrm>
        </p:spPr>
        <p:txBody>
          <a:bodyPr/>
          <a:lstStyle/>
          <a:p>
            <a:r>
              <a:rPr lang="ko-KR" altLang="en-US"/>
              <a:t>번역기에서 사용되는 모델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인코더</a:t>
            </a:r>
            <a:r>
              <a:rPr lang="en-US" altLang="ko-KR"/>
              <a:t>-</a:t>
            </a:r>
            <a:r>
              <a:rPr lang="ko-KR" altLang="en-US" err="1"/>
              <a:t>디코더로</a:t>
            </a:r>
            <a:r>
              <a:rPr lang="ko-KR" altLang="en-US"/>
              <a:t> 구성됨</a:t>
            </a:r>
            <a:r>
              <a:rPr lang="en-US" altLang="ko-KR"/>
              <a:t>: </a:t>
            </a:r>
            <a:r>
              <a:rPr lang="ko-KR" altLang="en-US"/>
              <a:t>인코더는 입력 단어들을 순차적으로 받아 </a:t>
            </a:r>
            <a:r>
              <a:rPr lang="en-US" altLang="ko-KR"/>
              <a:t>context </a:t>
            </a:r>
            <a:r>
              <a:rPr lang="ko-KR" altLang="en-US"/>
              <a:t>벡터를 생성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84784"/>
            <a:ext cx="3168352" cy="17130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567" y="4198053"/>
            <a:ext cx="3571875" cy="2019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4486647"/>
            <a:ext cx="1533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Sequence-to-sequence </a:t>
            </a:r>
            <a:r>
              <a:rPr lang="ko-KR" altLang="en-US"/>
              <a:t>구조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75" y="1484784"/>
            <a:ext cx="69342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2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Encoder-decoder architecture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888432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인코더와 </a:t>
            </a:r>
            <a:r>
              <a:rPr lang="ko-KR" altLang="en-US" err="1">
                <a:latin typeface="Times New Roman"/>
                <a:cs typeface="Times New Roman"/>
              </a:rPr>
              <a:t>디코더는</a:t>
            </a:r>
            <a:r>
              <a:rPr lang="ko-KR" altLang="en-US">
                <a:latin typeface="Times New Roman"/>
                <a:cs typeface="Times New Roman"/>
              </a:rPr>
              <a:t> 각각 </a:t>
            </a:r>
            <a:r>
              <a:rPr lang="en-US" altLang="ko-KR">
                <a:latin typeface="Times New Roman"/>
                <a:cs typeface="Times New Roman"/>
              </a:rPr>
              <a:t>RNN </a:t>
            </a:r>
            <a:r>
              <a:rPr lang="ko-KR" altLang="en-US">
                <a:latin typeface="Times New Roman"/>
                <a:cs typeface="Times New Roman"/>
              </a:rPr>
              <a:t>아키텍처로 구현됨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입력 문장은 단어 단위로 쪼개지고 각 단어는 </a:t>
            </a:r>
            <a:r>
              <a:rPr lang="en-US" altLang="ko-KR">
                <a:latin typeface="Times New Roman"/>
                <a:cs typeface="Times New Roman"/>
              </a:rPr>
              <a:t>RNN</a:t>
            </a:r>
            <a:r>
              <a:rPr lang="ko-KR" altLang="en-US">
                <a:latin typeface="Times New Roman"/>
                <a:cs typeface="Times New Roman"/>
              </a:rPr>
              <a:t>셀의 입력이 됨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모든 단어를 </a:t>
            </a:r>
            <a:r>
              <a:rPr lang="ko-KR" altLang="en-US" err="1">
                <a:latin typeface="Times New Roman"/>
                <a:cs typeface="Times New Roman"/>
              </a:rPr>
              <a:t>입력받은</a:t>
            </a:r>
            <a:r>
              <a:rPr lang="ko-KR" altLang="en-US">
                <a:latin typeface="Times New Roman"/>
                <a:cs typeface="Times New Roman"/>
              </a:rPr>
              <a:t> 후 </a:t>
            </a:r>
            <a:r>
              <a:rPr lang="en-US" altLang="ko-KR" b="1">
                <a:latin typeface="Times New Roman"/>
                <a:cs typeface="Times New Roman"/>
              </a:rPr>
              <a:t>RNN </a:t>
            </a:r>
            <a:r>
              <a:rPr lang="ko-KR" altLang="en-US" b="1">
                <a:latin typeface="Times New Roman"/>
                <a:cs typeface="Times New Roman"/>
              </a:rPr>
              <a:t>셀의 마지막 </a:t>
            </a:r>
            <a:r>
              <a:rPr lang="ko-KR" altLang="en-US" b="1" err="1">
                <a:latin typeface="Times New Roman"/>
                <a:cs typeface="Times New Roman"/>
              </a:rPr>
              <a:t>은닉상태를</a:t>
            </a:r>
            <a:r>
              <a:rPr lang="ko-KR" altLang="en-US" b="1">
                <a:latin typeface="Times New Roman"/>
                <a:cs typeface="Times New Roman"/>
              </a:rPr>
              <a:t> </a:t>
            </a:r>
            <a:r>
              <a:rPr lang="en-US" altLang="ko-KR" b="1">
                <a:latin typeface="Times New Roman"/>
                <a:cs typeface="Times New Roman"/>
              </a:rPr>
              <a:t>Context vector</a:t>
            </a:r>
            <a:r>
              <a:rPr lang="ko-KR" altLang="en-US">
                <a:latin typeface="Times New Roman"/>
                <a:cs typeface="Times New Roman"/>
              </a:rPr>
              <a:t>라고 함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 b="1">
                <a:solidFill>
                  <a:srgbClr val="0070C0"/>
                </a:solidFill>
                <a:latin typeface="Times New Roman"/>
                <a:cs typeface="Times New Roman"/>
              </a:rPr>
              <a:t>Context vector</a:t>
            </a:r>
            <a:r>
              <a:rPr lang="ko-KR" altLang="en-US" b="1">
                <a:solidFill>
                  <a:srgbClr val="0070C0"/>
                </a:solidFill>
                <a:latin typeface="Times New Roman"/>
                <a:cs typeface="Times New Roman"/>
              </a:rPr>
              <a:t>는 문장 전체의 정보를 가지고 있음</a:t>
            </a:r>
            <a:r>
              <a:rPr lang="en-US" altLang="ko-KR" b="1">
                <a:solidFill>
                  <a:srgbClr val="0070C0"/>
                </a:solidFill>
                <a:latin typeface="Times New Roman"/>
                <a:cs typeface="Times New Roman"/>
              </a:rPr>
              <a:t>: </a:t>
            </a:r>
            <a:r>
              <a:rPr lang="ko-KR" altLang="en-US" b="1">
                <a:solidFill>
                  <a:srgbClr val="FF0000"/>
                </a:solidFill>
                <a:latin typeface="Times New Roman"/>
                <a:cs typeface="Times New Roman"/>
              </a:rPr>
              <a:t>문장이 길면 오차가 많이 발생됨</a:t>
            </a:r>
            <a:endParaRPr lang="en-US" altLang="ko-KR" b="1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4" y="3789040"/>
            <a:ext cx="795174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4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Decoder </a:t>
            </a:r>
            <a:r>
              <a:rPr lang="ko-KR" altLang="en-US"/>
              <a:t>동작 방식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888432"/>
          </a:xfrm>
        </p:spPr>
        <p:txBody>
          <a:bodyPr/>
          <a:lstStyle/>
          <a:p>
            <a:r>
              <a:rPr lang="ko-KR" altLang="en-US" err="1">
                <a:latin typeface="Times New Roman"/>
                <a:cs typeface="Times New Roman"/>
              </a:rPr>
              <a:t>디코더는</a:t>
            </a:r>
            <a:r>
              <a:rPr lang="ko-KR" altLang="en-US">
                <a:latin typeface="Times New Roman"/>
                <a:cs typeface="Times New Roman"/>
              </a:rPr>
              <a:t> </a:t>
            </a:r>
            <a:r>
              <a:rPr lang="en-US" altLang="ko-KR">
                <a:latin typeface="Times New Roman"/>
                <a:cs typeface="Times New Roman"/>
              </a:rPr>
              <a:t>context vector</a:t>
            </a:r>
            <a:r>
              <a:rPr lang="ko-KR" altLang="en-US">
                <a:latin typeface="Times New Roman"/>
                <a:cs typeface="Times New Roman"/>
              </a:rPr>
              <a:t>를 첫번째 은닉 상태로 사용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 err="1">
                <a:latin typeface="Times New Roman"/>
                <a:cs typeface="Times New Roman"/>
              </a:rPr>
              <a:t>디코더</a:t>
            </a:r>
            <a:r>
              <a:rPr lang="ko-KR" altLang="en-US">
                <a:latin typeface="Times New Roman"/>
                <a:cs typeface="Times New Roman"/>
              </a:rPr>
              <a:t> </a:t>
            </a:r>
            <a:r>
              <a:rPr lang="ko-KR" altLang="en-US" err="1">
                <a:latin typeface="Times New Roman"/>
                <a:cs typeface="Times New Roman"/>
              </a:rPr>
              <a:t>초기입력은</a:t>
            </a:r>
            <a:r>
              <a:rPr lang="ko-KR" altLang="en-US">
                <a:latin typeface="Times New Roman"/>
                <a:cs typeface="Times New Roman"/>
              </a:rPr>
              <a:t> 심볼 </a:t>
            </a:r>
            <a:r>
              <a:rPr lang="en-US" altLang="ko-KR">
                <a:latin typeface="Times New Roman"/>
                <a:cs typeface="Times New Roman"/>
              </a:rPr>
              <a:t>&lt;</a:t>
            </a:r>
            <a:r>
              <a:rPr lang="en-US" altLang="ko-KR" err="1">
                <a:latin typeface="Times New Roman"/>
                <a:cs typeface="Times New Roman"/>
              </a:rPr>
              <a:t>sos</a:t>
            </a:r>
            <a:r>
              <a:rPr lang="en-US" altLang="ko-KR">
                <a:latin typeface="Times New Roman"/>
                <a:cs typeface="Times New Roman"/>
              </a:rPr>
              <a:t>&gt;(start of sentence)</a:t>
            </a:r>
            <a:r>
              <a:rPr lang="ko-KR" altLang="en-US">
                <a:latin typeface="Times New Roman"/>
                <a:cs typeface="Times New Roman"/>
              </a:rPr>
              <a:t>가 들어감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생성된 단어부터 차례로 다음 단어를 예측하고 이 과정은 심볼 </a:t>
            </a:r>
            <a:r>
              <a:rPr lang="en-US" altLang="ko-KR">
                <a:latin typeface="Times New Roman"/>
                <a:cs typeface="Times New Roman"/>
              </a:rPr>
              <a:t>&lt;</a:t>
            </a:r>
            <a:r>
              <a:rPr lang="en-US" altLang="ko-KR" err="1">
                <a:latin typeface="Times New Roman"/>
                <a:cs typeface="Times New Roman"/>
              </a:rPr>
              <a:t>eos</a:t>
            </a:r>
            <a:r>
              <a:rPr lang="en-US" altLang="ko-KR">
                <a:latin typeface="Times New Roman"/>
                <a:cs typeface="Times New Roman"/>
              </a:rPr>
              <a:t>&gt;(end of sentence)</a:t>
            </a:r>
            <a:r>
              <a:rPr lang="ko-KR" altLang="en-US">
                <a:latin typeface="Times New Roman"/>
                <a:cs typeface="Times New Roman"/>
              </a:rPr>
              <a:t>가 나올 때까지 반복됨</a:t>
            </a: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52936"/>
            <a:ext cx="795174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5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문자의 표현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3888432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문자는 보통 </a:t>
            </a:r>
            <a:r>
              <a:rPr lang="en-US" altLang="ko-KR">
                <a:latin typeface="Times New Roman"/>
                <a:cs typeface="Times New Roman"/>
              </a:rPr>
              <a:t>Embedding vector</a:t>
            </a:r>
            <a:r>
              <a:rPr lang="ko-KR" altLang="en-US">
                <a:latin typeface="Times New Roman"/>
                <a:cs typeface="Times New Roman"/>
              </a:rPr>
              <a:t>로 표현</a:t>
            </a: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18" y="1724675"/>
            <a:ext cx="8021078" cy="22565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3" y="4437112"/>
            <a:ext cx="7152209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3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Decoder </a:t>
            </a:r>
            <a:r>
              <a:rPr lang="ko-KR" altLang="en-US"/>
              <a:t>동작 방식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888432"/>
          </a:xfrm>
        </p:spPr>
        <p:txBody>
          <a:bodyPr/>
          <a:lstStyle/>
          <a:p>
            <a:r>
              <a:rPr lang="ko-KR" altLang="en-US" dirty="0" err="1">
                <a:latin typeface="Times New Roman"/>
                <a:cs typeface="Times New Roman"/>
              </a:rPr>
              <a:t>디코더는</a:t>
            </a:r>
            <a:r>
              <a:rPr lang="ko-KR" altLang="en-US" dirty="0">
                <a:latin typeface="Times New Roman"/>
                <a:cs typeface="Times New Roman"/>
              </a:rPr>
              <a:t> 훈련 과정과 실제 사용 과정에서의 동작 방식이 다름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훈련과정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lang="en-US" altLang="ko-KR" b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인코더가 보낸 컨텍스트 벡터와 실제 정답 문장을 제시했을 때 실제 정답이 나오도록 훈련시킴</a:t>
            </a:r>
            <a:r>
              <a:rPr lang="en-US" altLang="ko-KR" dirty="0">
                <a:latin typeface="Times New Roman"/>
                <a:cs typeface="Times New Roman"/>
              </a:rPr>
              <a:t>. </a:t>
            </a:r>
            <a:r>
              <a:rPr lang="ko-KR" altLang="en-US" dirty="0">
                <a:latin typeface="Times New Roman"/>
                <a:cs typeface="Times New Roman"/>
              </a:rPr>
              <a:t>이를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교사강요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(Teacher forcing)</a:t>
            </a:r>
            <a:r>
              <a:rPr lang="ko-KR" altLang="en-US" dirty="0">
                <a:latin typeface="Times New Roman"/>
                <a:cs typeface="Times New Roman"/>
              </a:rPr>
              <a:t>라고 함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실제 사용과정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컨텍스트 벡터와 </a:t>
            </a:r>
            <a:r>
              <a:rPr lang="en-US" altLang="ko-KR" dirty="0">
                <a:latin typeface="Times New Roman"/>
                <a:cs typeface="Times New Roman"/>
              </a:rPr>
              <a:t>&lt;</a:t>
            </a:r>
            <a:r>
              <a:rPr lang="en-US" altLang="ko-KR" dirty="0" err="1">
                <a:latin typeface="Times New Roman"/>
                <a:cs typeface="Times New Roman"/>
              </a:rPr>
              <a:t>sos</a:t>
            </a:r>
            <a:r>
              <a:rPr lang="en-US" altLang="ko-KR" dirty="0">
                <a:latin typeface="Times New Roman"/>
                <a:cs typeface="Times New Roman"/>
              </a:rPr>
              <a:t>&gt;</a:t>
            </a:r>
            <a:r>
              <a:rPr lang="ko-KR" altLang="en-US" dirty="0">
                <a:latin typeface="Times New Roman"/>
                <a:cs typeface="Times New Roman"/>
              </a:rPr>
              <a:t>만을 입력으로 받은 후 출력을 생성</a:t>
            </a: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96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en-US" altLang="ko-KR" dirty="0"/>
              <a:t>(Encoder-Decoder)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31278" cy="4824536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인코더</a:t>
            </a:r>
            <a:r>
              <a:rPr lang="en-US" altLang="ko-KR" dirty="0">
                <a:latin typeface="Times New Roman"/>
                <a:cs typeface="Times New Roman"/>
              </a:rPr>
              <a:t>-</a:t>
            </a:r>
            <a:r>
              <a:rPr lang="ko-KR" altLang="en-US" dirty="0" err="1">
                <a:latin typeface="Times New Roman"/>
                <a:cs typeface="Times New Roman"/>
              </a:rPr>
              <a:t>디코더는</a:t>
            </a:r>
            <a:r>
              <a:rPr lang="ko-KR" altLang="en-US" dirty="0">
                <a:latin typeface="Times New Roman"/>
                <a:cs typeface="Times New Roman"/>
              </a:rPr>
              <a:t> 신경망 기반 기계번역의 근간으로 활용되고 있음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이 구조는 기계번역 이외에도 텍스트 요약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질의</a:t>
            </a:r>
            <a:r>
              <a:rPr lang="en-US" altLang="ko-KR" dirty="0">
                <a:latin typeface="Times New Roman"/>
                <a:cs typeface="Times New Roman"/>
              </a:rPr>
              <a:t>-</a:t>
            </a:r>
            <a:r>
              <a:rPr lang="ko-KR" altLang="en-US" dirty="0">
                <a:latin typeface="Times New Roman"/>
                <a:cs typeface="Times New Roman"/>
              </a:rPr>
              <a:t>응답에도 활용되고 있음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이 장에서는 </a:t>
            </a:r>
            <a:r>
              <a:rPr lang="en-US" altLang="ko-KR" dirty="0">
                <a:latin typeface="Times New Roman"/>
                <a:cs typeface="Times New Roman"/>
              </a:rPr>
              <a:t>Sequence-to-sequence </a:t>
            </a:r>
            <a:r>
              <a:rPr lang="ko-KR" altLang="en-US" dirty="0">
                <a:latin typeface="Times New Roman"/>
                <a:cs typeface="Times New Roman"/>
              </a:rPr>
              <a:t>기법과 이를 </a:t>
            </a:r>
            <a:r>
              <a:rPr lang="ko-KR" altLang="en-US">
                <a:latin typeface="Times New Roman"/>
                <a:cs typeface="Times New Roman"/>
              </a:rPr>
              <a:t>이용한 기본적인 번역기구조를 </a:t>
            </a:r>
            <a:r>
              <a:rPr lang="ko-KR" altLang="en-US" dirty="0">
                <a:latin typeface="Times New Roman"/>
                <a:cs typeface="Times New Roman"/>
              </a:rPr>
              <a:t>살펴봄</a:t>
            </a: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95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Decoder </a:t>
            </a:r>
            <a:r>
              <a:rPr lang="ko-KR" altLang="en-US"/>
              <a:t>구조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656183"/>
          </a:xfrm>
        </p:spPr>
        <p:txBody>
          <a:bodyPr/>
          <a:lstStyle/>
          <a:p>
            <a:r>
              <a:rPr lang="ko-KR" altLang="en-US" err="1">
                <a:latin typeface="Times New Roman"/>
                <a:cs typeface="Times New Roman"/>
              </a:rPr>
              <a:t>디코더에서는</a:t>
            </a:r>
            <a:r>
              <a:rPr lang="ko-KR" altLang="en-US">
                <a:latin typeface="Times New Roman"/>
                <a:cs typeface="Times New Roman"/>
              </a:rPr>
              <a:t> 각 시점에서 </a:t>
            </a:r>
            <a:r>
              <a:rPr lang="en-US" altLang="ko-KR">
                <a:latin typeface="Times New Roman"/>
                <a:cs typeface="Times New Roman"/>
              </a:rPr>
              <a:t>RNN</a:t>
            </a:r>
            <a:r>
              <a:rPr lang="ko-KR" altLang="en-US">
                <a:latin typeface="Times New Roman"/>
                <a:cs typeface="Times New Roman"/>
              </a:rPr>
              <a:t>의 출력 벡터가 나오면 </a:t>
            </a:r>
            <a:r>
              <a:rPr lang="en-US" altLang="ko-KR" err="1">
                <a:latin typeface="Times New Roman"/>
                <a:cs typeface="Times New Roman"/>
              </a:rPr>
              <a:t>softmax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함수를 이용하여 각 </a:t>
            </a:r>
            <a:r>
              <a:rPr lang="ko-KR" altLang="en-US" err="1">
                <a:latin typeface="Times New Roman"/>
                <a:cs typeface="Times New Roman"/>
              </a:rPr>
              <a:t>단어별</a:t>
            </a:r>
            <a:r>
              <a:rPr lang="ko-KR" altLang="en-US">
                <a:latin typeface="Times New Roman"/>
                <a:cs typeface="Times New Roman"/>
              </a:rPr>
              <a:t> </a:t>
            </a:r>
            <a:r>
              <a:rPr lang="ko-KR" altLang="en-US" err="1">
                <a:latin typeface="Times New Roman"/>
                <a:cs typeface="Times New Roman"/>
              </a:rPr>
              <a:t>확률값을</a:t>
            </a:r>
            <a:r>
              <a:rPr lang="ko-KR" altLang="en-US">
                <a:latin typeface="Times New Roman"/>
                <a:cs typeface="Times New Roman"/>
              </a:rPr>
              <a:t> 반환</a:t>
            </a: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21" y="2204864"/>
            <a:ext cx="3779108" cy="33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8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교사 강요</a:t>
            </a:r>
            <a:r>
              <a:rPr lang="en-US" altLang="ko-KR"/>
              <a:t>(Teacher forcing)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333F1-6694-4AC4-93E7-5BF139C2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844824"/>
            <a:ext cx="4527303" cy="4581128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70C81AE3-C2A7-46AD-9A28-45A3E54003A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10081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Times New Roman"/>
                <a:cs typeface="Times New Roman"/>
              </a:rPr>
              <a:t>훈련 시간을 단축하기 위해 훈련시에는 정확한 </a:t>
            </a:r>
            <a:r>
              <a:rPr lang="ko-KR" altLang="en-US" dirty="0" err="1">
                <a:latin typeface="Times New Roman"/>
                <a:cs typeface="Times New Roman"/>
              </a:rPr>
              <a:t>실제값을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latin typeface="Times New Roman"/>
                <a:cs typeface="Times New Roman"/>
              </a:rPr>
              <a:t>decoder cell</a:t>
            </a:r>
            <a:r>
              <a:rPr lang="ko-KR" altLang="en-US" dirty="0">
                <a:latin typeface="Times New Roman"/>
                <a:cs typeface="Times New Roman"/>
              </a:rPr>
              <a:t>의 입력으로 사용하는 것을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teacher forcing</a:t>
            </a:r>
            <a:r>
              <a:rPr lang="ko-KR" altLang="en-US" dirty="0">
                <a:latin typeface="Times New Roman"/>
                <a:cs typeface="Times New Roman"/>
              </a:rPr>
              <a:t>이라고 함</a:t>
            </a: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316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Word-Level </a:t>
            </a:r>
            <a:r>
              <a:rPr lang="ko-KR" altLang="en-US"/>
              <a:t>번역기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08912" cy="1728192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글자 단위가 아닌 단어 단위로 동작하는 기계 </a:t>
            </a:r>
            <a:r>
              <a:rPr lang="ko-KR" altLang="en-US"/>
              <a:t>번역기를 구현</a:t>
            </a:r>
            <a:endParaRPr lang="en-US" altLang="ko-KR"/>
          </a:p>
          <a:p>
            <a:r>
              <a:rPr lang="ko-KR" altLang="en-US"/>
              <a:t>전처리 과정과 </a:t>
            </a:r>
            <a:r>
              <a:rPr lang="en-US" altLang="ko-KR"/>
              <a:t>embedding </a:t>
            </a:r>
            <a:r>
              <a:rPr lang="ko-KR" altLang="en-US"/>
              <a:t>층을 사용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keras</a:t>
            </a:r>
            <a:r>
              <a:rPr lang="ko-KR" altLang="en-US">
                <a:latin typeface="Times New Roman"/>
                <a:cs typeface="Times New Roman"/>
              </a:rPr>
              <a:t>에서는 </a:t>
            </a:r>
            <a:r>
              <a:rPr lang="en-US" altLang="ko-KR">
                <a:latin typeface="Times New Roman"/>
                <a:cs typeface="Times New Roman"/>
              </a:rPr>
              <a:t>Tokenizer</a:t>
            </a:r>
            <a:r>
              <a:rPr lang="ko-KR" altLang="en-US">
                <a:latin typeface="Times New Roman"/>
                <a:cs typeface="Times New Roman"/>
              </a:rPr>
              <a:t>와 </a:t>
            </a:r>
            <a:r>
              <a:rPr lang="en-US" altLang="ko-KR">
                <a:latin typeface="Times New Roman"/>
                <a:cs typeface="Times New Roman"/>
              </a:rPr>
              <a:t>sequence padding</a:t>
            </a:r>
            <a:r>
              <a:rPr lang="ko-KR" altLang="en-US">
                <a:latin typeface="Times New Roman"/>
                <a:cs typeface="Times New Roman"/>
              </a:rPr>
              <a:t>을 사용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915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사례</a:t>
            </a:r>
            <a:r>
              <a:rPr lang="en-US" altLang="ko-KR"/>
              <a:t>: </a:t>
            </a:r>
            <a:r>
              <a:rPr lang="ko-KR" altLang="en-US"/>
              <a:t>영</a:t>
            </a:r>
            <a:r>
              <a:rPr lang="en-US" altLang="ko-KR"/>
              <a:t>-</a:t>
            </a:r>
            <a:r>
              <a:rPr lang="ko-KR" altLang="en-US"/>
              <a:t>불 기계번역기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3888432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병렬 데이터</a:t>
            </a:r>
            <a:r>
              <a:rPr lang="en-US" altLang="ko-KR">
                <a:latin typeface="Times New Roman"/>
                <a:cs typeface="Times New Roman"/>
              </a:rPr>
              <a:t>(</a:t>
            </a:r>
            <a:r>
              <a:rPr lang="ko-KR" altLang="en-US">
                <a:latin typeface="Times New Roman"/>
                <a:cs typeface="Times New Roman"/>
              </a:rPr>
              <a:t>두 개 이상의 언어 문장들이 병렬로 구성된 데이터</a:t>
            </a:r>
            <a:r>
              <a:rPr lang="en-US" altLang="ko-KR">
                <a:latin typeface="Times New Roman"/>
                <a:cs typeface="Times New Roman"/>
              </a:rPr>
              <a:t>)</a:t>
            </a:r>
            <a:r>
              <a:rPr lang="ko-KR" altLang="en-US">
                <a:latin typeface="Times New Roman"/>
                <a:cs typeface="Times New Roman"/>
              </a:rPr>
              <a:t>를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이용하여 훈련시키는 영</a:t>
            </a:r>
            <a:r>
              <a:rPr lang="en-US" altLang="ko-KR">
                <a:latin typeface="Times New Roman"/>
                <a:cs typeface="Times New Roman"/>
              </a:rPr>
              <a:t>-</a:t>
            </a:r>
            <a:r>
              <a:rPr lang="ko-KR" altLang="en-US">
                <a:latin typeface="Times New Roman"/>
                <a:cs typeface="Times New Roman"/>
              </a:rPr>
              <a:t>불 번역기를 고찰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ko-KR" altLang="en-US">
                <a:latin typeface="Times New Roman"/>
                <a:cs typeface="Times New Roman"/>
              </a:rPr>
              <a:t>예</a:t>
            </a:r>
            <a:r>
              <a:rPr lang="en-US" altLang="ko-KR">
                <a:latin typeface="Times New Roman"/>
                <a:cs typeface="Times New Roman"/>
              </a:rPr>
              <a:t>: ‘</a:t>
            </a:r>
            <a:r>
              <a:rPr lang="ko-KR" altLang="en-US">
                <a:latin typeface="Times New Roman"/>
                <a:cs typeface="Times New Roman"/>
              </a:rPr>
              <a:t>나는 학생이다 </a:t>
            </a:r>
            <a:r>
              <a:rPr lang="en-US" altLang="ko-KR">
                <a:latin typeface="Times New Roman"/>
                <a:cs typeface="Times New Roman"/>
                <a:sym typeface="Wingdings" panose="05000000000000000000" pitchFamily="2" charset="2"/>
              </a:rPr>
              <a:t> I am a student’ </a:t>
            </a:r>
            <a:r>
              <a:rPr lang="ko-KR" altLang="en-US">
                <a:latin typeface="Times New Roman"/>
                <a:cs typeface="Times New Roman"/>
                <a:sym typeface="Wingdings" panose="05000000000000000000" pitchFamily="2" charset="2"/>
              </a:rPr>
              <a:t>와 같은 입</a:t>
            </a:r>
            <a:r>
              <a:rPr lang="en-US" altLang="ko-KR">
                <a:latin typeface="Times New Roman"/>
                <a:cs typeface="Times New Roman"/>
                <a:sym typeface="Wingdings" panose="05000000000000000000" pitchFamily="2" charset="2"/>
              </a:rPr>
              <a:t>-</a:t>
            </a:r>
            <a:r>
              <a:rPr lang="ko-KR" altLang="en-US">
                <a:latin typeface="Times New Roman"/>
                <a:cs typeface="Times New Roman"/>
                <a:sym typeface="Wingdings" panose="05000000000000000000" pitchFamily="2" charset="2"/>
              </a:rPr>
              <a:t>출력 문장을 제시</a:t>
            </a:r>
            <a:endParaRPr lang="en-US" altLang="ko-KR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여기서 사용하는 </a:t>
            </a:r>
            <a:r>
              <a:rPr lang="en-US" altLang="ko-KR">
                <a:latin typeface="Times New Roman"/>
                <a:cs typeface="Times New Roman"/>
              </a:rPr>
              <a:t>‘fra.txt’</a:t>
            </a:r>
            <a:r>
              <a:rPr lang="ko-KR" altLang="en-US">
                <a:latin typeface="Times New Roman"/>
                <a:cs typeface="Times New Roman"/>
              </a:rPr>
              <a:t>에는 영</a:t>
            </a:r>
            <a:r>
              <a:rPr lang="en-US" altLang="ko-KR">
                <a:latin typeface="Times New Roman"/>
                <a:cs typeface="Times New Roman"/>
              </a:rPr>
              <a:t>-</a:t>
            </a:r>
            <a:r>
              <a:rPr lang="ko-KR" altLang="en-US">
                <a:latin typeface="Times New Roman"/>
                <a:cs typeface="Times New Roman"/>
              </a:rPr>
              <a:t>불 문장이 </a:t>
            </a:r>
            <a:r>
              <a:rPr lang="en-US" altLang="ko-KR">
                <a:latin typeface="Times New Roman"/>
                <a:cs typeface="Times New Roman"/>
              </a:rPr>
              <a:t>17</a:t>
            </a:r>
            <a:r>
              <a:rPr lang="ko-KR" altLang="en-US">
                <a:latin typeface="Times New Roman"/>
                <a:cs typeface="Times New Roman"/>
              </a:rPr>
              <a:t>만개 정도 저장되어 있는데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이 중 </a:t>
            </a:r>
            <a:r>
              <a:rPr lang="en-US" altLang="ko-KR">
                <a:latin typeface="Times New Roman"/>
                <a:cs typeface="Times New Roman"/>
              </a:rPr>
              <a:t>60,000</a:t>
            </a:r>
            <a:r>
              <a:rPr lang="ko-KR" altLang="en-US">
                <a:latin typeface="Times New Roman"/>
                <a:cs typeface="Times New Roman"/>
              </a:rPr>
              <a:t>개의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문장을 이용하여 기계번역기를 구축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901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영불 코퍼스 파일 읽어 오기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396044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http = urllib3.PoolManager() </a:t>
            </a: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latin typeface="Consolas" panose="020B0609020204030204" pitchFamily="49" charset="0"/>
              </a:rPr>
              <a:t> ='http://www.manythings.org/anki/fra-eng.zip' </a:t>
            </a: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filename = 'fra-eng.zip' </a:t>
            </a: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path = </a:t>
            </a:r>
            <a:r>
              <a:rPr lang="en-US" altLang="ko-KR" sz="1400" dirty="0" err="1">
                <a:latin typeface="Consolas" panose="020B0609020204030204" pitchFamily="49" charset="0"/>
              </a:rPr>
              <a:t>os.getcwd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zipfilename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os.path.join</a:t>
            </a:r>
            <a:r>
              <a:rPr lang="en-US" altLang="ko-KR" sz="1400" dirty="0">
                <a:latin typeface="Consolas" panose="020B0609020204030204" pitchFamily="49" charset="0"/>
              </a:rPr>
              <a:t>(path, filename) </a:t>
            </a: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with </a:t>
            </a:r>
            <a:r>
              <a:rPr lang="en-US" altLang="ko-KR" sz="1400" dirty="0" err="1">
                <a:latin typeface="Consolas" panose="020B0609020204030204" pitchFamily="49" charset="0"/>
              </a:rPr>
              <a:t>http.request</a:t>
            </a:r>
            <a:r>
              <a:rPr lang="en-US" altLang="ko-KR" sz="1400" dirty="0">
                <a:latin typeface="Consolas" panose="020B0609020204030204" pitchFamily="49" charset="0"/>
              </a:rPr>
              <a:t>('GET', </a:t>
            </a:r>
            <a:r>
              <a:rPr lang="en-US" altLang="ko-KR" sz="1400" dirty="0" err="1"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preload_content</a:t>
            </a:r>
            <a:r>
              <a:rPr lang="en-US" altLang="ko-KR" sz="1400" dirty="0">
                <a:latin typeface="Consolas" panose="020B0609020204030204" pitchFamily="49" charset="0"/>
              </a:rPr>
              <a:t>=False) as r, open(</a:t>
            </a:r>
            <a:r>
              <a:rPr lang="en-US" altLang="ko-KR" sz="1400" dirty="0" err="1">
                <a:latin typeface="Consolas" panose="020B0609020204030204" pitchFamily="49" charset="0"/>
              </a:rPr>
              <a:t>zipfilename</a:t>
            </a:r>
            <a:r>
              <a:rPr lang="en-US" altLang="ko-KR" sz="1400" dirty="0">
                <a:latin typeface="Consolas" panose="020B0609020204030204" pitchFamily="49" charset="0"/>
              </a:rPr>
              <a:t>, '</a:t>
            </a:r>
            <a:r>
              <a:rPr lang="en-US" altLang="ko-KR" sz="1400" dirty="0" err="1">
                <a:latin typeface="Consolas" panose="020B0609020204030204" pitchFamily="49" charset="0"/>
              </a:rPr>
              <a:t>wb</a:t>
            </a:r>
            <a:r>
              <a:rPr lang="en-US" altLang="ko-KR" sz="1400" dirty="0">
                <a:latin typeface="Consolas" panose="020B0609020204030204" pitchFamily="49" charset="0"/>
              </a:rPr>
              <a:t>') as </a:t>
            </a:r>
            <a:r>
              <a:rPr lang="en-US" altLang="ko-KR" sz="1400" dirty="0" err="1">
                <a:latin typeface="Consolas" panose="020B0609020204030204" pitchFamily="49" charset="0"/>
              </a:rPr>
              <a:t>out_file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shutil.copyfileobj</a:t>
            </a:r>
            <a:r>
              <a:rPr lang="en-US" altLang="ko-KR" sz="1400" dirty="0">
                <a:latin typeface="Consolas" panose="020B0609020204030204" pitchFamily="49" charset="0"/>
              </a:rPr>
              <a:t>(r, </a:t>
            </a:r>
            <a:r>
              <a:rPr lang="en-US" altLang="ko-KR" sz="1400" dirty="0" err="1">
                <a:latin typeface="Consolas" panose="020B0609020204030204" pitchFamily="49" charset="0"/>
              </a:rPr>
              <a:t>out_file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with </a:t>
            </a:r>
            <a:r>
              <a:rPr lang="en-US" altLang="ko-KR" sz="1400" dirty="0" err="1">
                <a:latin typeface="Consolas" panose="020B0609020204030204" pitchFamily="49" charset="0"/>
              </a:rPr>
              <a:t>zipfile.ZipFile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zipfilename</a:t>
            </a:r>
            <a:r>
              <a:rPr lang="en-US" altLang="ko-KR" sz="1400" dirty="0">
                <a:latin typeface="Consolas" panose="020B0609020204030204" pitchFamily="49" charset="0"/>
              </a:rPr>
              <a:t>, 'r') as </a:t>
            </a:r>
            <a:r>
              <a:rPr lang="en-US" altLang="ko-KR" sz="1400" dirty="0" err="1">
                <a:latin typeface="Consolas" panose="020B0609020204030204" pitchFamily="49" charset="0"/>
              </a:rPr>
              <a:t>zip_ref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zip_ref.extractall</a:t>
            </a:r>
            <a:r>
              <a:rPr lang="en-US" altLang="ko-KR" sz="1400" dirty="0">
                <a:latin typeface="Consolas" panose="020B0609020204030204" pitchFamily="49" charset="0"/>
              </a:rPr>
              <a:t>(path)</a:t>
            </a: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endParaRPr lang="en-US" altLang="ko-KR" sz="1400" dirty="0">
              <a:latin typeface="Consolas" panose="020B0609020204030204" pitchFamily="49" charset="0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/>
              <a:t>lines = </a:t>
            </a:r>
            <a:r>
              <a:rPr lang="en-US" altLang="ko-KR" sz="1400" dirty="0" err="1"/>
              <a:t>pd.read_csv</a:t>
            </a:r>
            <a:r>
              <a:rPr lang="en-US" altLang="ko-KR" sz="1400" dirty="0"/>
              <a:t>('fra.txt', names=['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', 'tar', '</a:t>
            </a:r>
            <a:r>
              <a:rPr lang="en-US" altLang="ko-KR" sz="1400" dirty="0" err="1"/>
              <a:t>lic</a:t>
            </a:r>
            <a:r>
              <a:rPr lang="en-US" altLang="ko-KR" sz="1400" dirty="0"/>
              <a:t>'], </a:t>
            </a:r>
            <a:r>
              <a:rPr lang="en-US" altLang="ko-KR" sz="1400" dirty="0" err="1"/>
              <a:t>sep</a:t>
            </a:r>
            <a:r>
              <a:rPr lang="en-US" altLang="ko-KR" sz="1400" dirty="0"/>
              <a:t>='\t') </a:t>
            </a:r>
            <a:r>
              <a:rPr lang="en-US" altLang="ko-KR" sz="1400" dirty="0">
                <a:solidFill>
                  <a:srgbClr val="0070C0"/>
                </a:solidFill>
              </a:rPr>
              <a:t># </a:t>
            </a:r>
            <a:r>
              <a:rPr lang="en-US" altLang="ko-KR" sz="1400" dirty="0" err="1">
                <a:solidFill>
                  <a:srgbClr val="0070C0"/>
                </a:solidFill>
              </a:rPr>
              <a:t>src</a:t>
            </a:r>
            <a:r>
              <a:rPr lang="ko-KR" altLang="en-US" sz="1400" dirty="0">
                <a:solidFill>
                  <a:srgbClr val="0070C0"/>
                </a:solidFill>
              </a:rPr>
              <a:t>와 </a:t>
            </a:r>
            <a:r>
              <a:rPr lang="en-US" altLang="ko-KR" sz="1400" dirty="0">
                <a:solidFill>
                  <a:srgbClr val="0070C0"/>
                </a:solidFill>
              </a:rPr>
              <a:t>tar</a:t>
            </a:r>
            <a:r>
              <a:rPr lang="ko-KR" altLang="en-US" sz="1400" dirty="0">
                <a:solidFill>
                  <a:srgbClr val="0070C0"/>
                </a:solidFill>
              </a:rPr>
              <a:t>는 입</a:t>
            </a:r>
            <a:r>
              <a:rPr lang="en-US" altLang="ko-KR" sz="1400" dirty="0">
                <a:solidFill>
                  <a:srgbClr val="0070C0"/>
                </a:solidFill>
              </a:rPr>
              <a:t>-</a:t>
            </a:r>
            <a:r>
              <a:rPr lang="ko-KR" altLang="en-US" sz="1400" dirty="0">
                <a:solidFill>
                  <a:srgbClr val="0070C0"/>
                </a:solidFill>
              </a:rPr>
              <a:t>출력단을 의미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/>
              <a:t>del lines['</a:t>
            </a:r>
            <a:r>
              <a:rPr lang="en-US" altLang="ko-KR" sz="1400" dirty="0" err="1"/>
              <a:t>lic</a:t>
            </a:r>
            <a:r>
              <a:rPr lang="en-US" altLang="ko-KR" sz="1400" dirty="0"/>
              <a:t>']</a:t>
            </a: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endParaRPr lang="en-US" altLang="ko-KR" sz="1400" dirty="0">
              <a:latin typeface="Consolas" panose="020B0609020204030204" pitchFamily="49" charset="0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/>
              <a:t>lines = </a:t>
            </a:r>
            <a:r>
              <a:rPr lang="en-US" altLang="ko-KR" sz="1400" dirty="0" err="1"/>
              <a:t>lines.loc</a:t>
            </a:r>
            <a:r>
              <a:rPr lang="en-US" altLang="ko-KR" sz="1400" dirty="0"/>
              <a:t>[:, '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':'tar'] </a:t>
            </a: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/>
              <a:t>lines = lines[0:60000] </a:t>
            </a:r>
            <a:r>
              <a:rPr lang="en-US" altLang="ko-KR" sz="1400" dirty="0">
                <a:solidFill>
                  <a:srgbClr val="0070C0"/>
                </a:solidFill>
              </a:rPr>
              <a:t># 6</a:t>
            </a:r>
            <a:r>
              <a:rPr lang="ko-KR" altLang="en-US" sz="1400" dirty="0">
                <a:solidFill>
                  <a:srgbClr val="0070C0"/>
                </a:solidFill>
              </a:rPr>
              <a:t>만개만 저장 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  <a:tabLst>
                <a:tab pos="534988" algn="l"/>
              </a:tabLst>
            </a:pPr>
            <a:r>
              <a:rPr lang="en-US" altLang="ko-KR" sz="1400" dirty="0" err="1"/>
              <a:t>lines.sample</a:t>
            </a:r>
            <a:r>
              <a:rPr lang="en-US" altLang="ko-KR" sz="1400" dirty="0"/>
              <a:t>(10)	</a:t>
            </a:r>
            <a:r>
              <a:rPr lang="en-US" altLang="ko-KR" sz="1400" dirty="0">
                <a:solidFill>
                  <a:srgbClr val="0070C0"/>
                </a:solidFill>
              </a:rPr>
              <a:t># 10</a:t>
            </a:r>
            <a:r>
              <a:rPr lang="ko-KR" altLang="en-US" sz="1400" dirty="0">
                <a:solidFill>
                  <a:srgbClr val="0070C0"/>
                </a:solidFill>
              </a:rPr>
              <a:t>개의 샘플을 인쇄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896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개의 샘플 문장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0"/>
            <p:extLst/>
          </p:nvPr>
        </p:nvGraphicFramePr>
        <p:xfrm>
          <a:off x="539552" y="1052736"/>
          <a:ext cx="7636497" cy="3563736"/>
        </p:xfrm>
        <a:graphic>
          <a:graphicData uri="http://schemas.openxmlformats.org/drawingml/2006/table">
            <a:tbl>
              <a:tblPr/>
              <a:tblGrid>
                <a:gridCol w="1081944">
                  <a:extLst>
                    <a:ext uri="{9D8B030D-6E8A-4147-A177-3AD203B41FA5}">
                      <a16:colId xmlns:a16="http://schemas.microsoft.com/office/drawing/2014/main" val="380354487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54182945"/>
                    </a:ext>
                  </a:extLst>
                </a:gridCol>
                <a:gridCol w="3962265">
                  <a:extLst>
                    <a:ext uri="{9D8B030D-6E8A-4147-A177-3AD203B41FA5}">
                      <a16:colId xmlns:a16="http://schemas.microsoft.com/office/drawing/2014/main" val="2347604923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algn="r" fontAlgn="ctr"/>
                      <a:endParaRPr lang="ko-KR" altLang="en-US" sz="1600" b="1">
                        <a:effectLst/>
                      </a:endParaRP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src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tar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88971"/>
                  </a:ext>
                </a:extLst>
              </a:tr>
              <a:tr h="2871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>
                          <a:effectLst/>
                        </a:rPr>
                        <a:t>21379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This desk is good.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>
                          <a:effectLst/>
                        </a:rPr>
                        <a:t>\t Ce bureau est bien. \n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314234"/>
                  </a:ext>
                </a:extLst>
              </a:tr>
              <a:tr h="2511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>
                          <a:effectLst/>
                        </a:rPr>
                        <a:t>28472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Did you get my gift?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>
                          <a:effectLst/>
                        </a:rPr>
                        <a:t>\t Avez-vous reçu mon cadeau ? \n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42736"/>
                  </a:ext>
                </a:extLst>
              </a:tr>
              <a:tr h="2872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>
                          <a:effectLst/>
                        </a:rPr>
                        <a:t>54092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Glass is made from sand.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>
                          <a:effectLst/>
                        </a:rPr>
                        <a:t>\t Le verre est fait à partir de sable. \n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2276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>
                          <a:effectLst/>
                        </a:rPr>
                        <a:t>9188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That's not bad.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>
                          <a:effectLst/>
                        </a:rPr>
                        <a:t>\t Ce n'est pas mal. \n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59123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>
                          <a:effectLst/>
                        </a:rPr>
                        <a:t>10935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I feel horrible.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>
                          <a:effectLst/>
                        </a:rPr>
                        <a:t>\t Je me sens super mal. \n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75971"/>
                  </a:ext>
                </a:extLst>
              </a:tr>
              <a:tr h="3234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>
                          <a:effectLst/>
                        </a:rPr>
                        <a:t>7423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Do as you want.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>
                          <a:effectLst/>
                        </a:rPr>
                        <a:t>\t Fais comme bon te semble. \n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472254"/>
                  </a:ext>
                </a:extLst>
              </a:tr>
              <a:tr h="1804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>
                          <a:effectLst/>
                        </a:rPr>
                        <a:t>35507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I forgot his address.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>
                          <a:effectLst/>
                        </a:rPr>
                        <a:t>\t J'ai oublié son adresse. \n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06528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>
                          <a:effectLst/>
                        </a:rPr>
                        <a:t>46827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Can you ride a bicycle?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>
                          <a:effectLst/>
                        </a:rPr>
                        <a:t>\t Sais-tu faire du vélo ? \n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80731"/>
                  </a:ext>
                </a:extLst>
              </a:tr>
              <a:tr h="2520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>
                          <a:effectLst/>
                        </a:rPr>
                        <a:t>56613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It made me a little sad.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>
                          <a:effectLst/>
                        </a:rPr>
                        <a:t>\t Ça m'a rendu un peu triste. \n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91356"/>
                  </a:ext>
                </a:extLst>
              </a:tr>
              <a:tr h="2161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>
                          <a:effectLst/>
                        </a:rPr>
                        <a:t>26400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They are exhausted.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>
                          <a:effectLst/>
                        </a:rPr>
                        <a:t>\t Elles sont exténuées. \n</a:t>
                      </a:r>
                    </a:p>
                  </a:txBody>
                  <a:tcPr marL="80135" marR="80135" marT="40068" marB="400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6273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869160"/>
            <a:ext cx="7632848" cy="10081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>
                <a:solidFill>
                  <a:srgbClr val="0070C0"/>
                </a:solidFill>
              </a:rPr>
              <a:t>불어 문장에서는 </a:t>
            </a:r>
            <a:r>
              <a:rPr lang="en-US" altLang="ko-KR" sz="2000">
                <a:solidFill>
                  <a:srgbClr val="0070C0"/>
                </a:solidFill>
              </a:rPr>
              <a:t>‘\t’</a:t>
            </a:r>
            <a:r>
              <a:rPr lang="ko-KR" altLang="en-US" sz="2000">
                <a:solidFill>
                  <a:srgbClr val="0070C0"/>
                </a:solidFill>
              </a:rPr>
              <a:t>와 </a:t>
            </a:r>
            <a:r>
              <a:rPr lang="en-US" altLang="ko-KR" sz="2000">
                <a:solidFill>
                  <a:srgbClr val="0070C0"/>
                </a:solidFill>
              </a:rPr>
              <a:t>‘\n’</a:t>
            </a:r>
            <a:r>
              <a:rPr lang="ko-KR" altLang="en-US" sz="2000">
                <a:solidFill>
                  <a:srgbClr val="0070C0"/>
                </a:solidFill>
              </a:rPr>
              <a:t>은 각각 </a:t>
            </a:r>
            <a:r>
              <a:rPr lang="en-US" altLang="ko-KR" sz="2000">
                <a:solidFill>
                  <a:srgbClr val="0070C0"/>
                </a:solidFill>
              </a:rPr>
              <a:t>&lt;</a:t>
            </a:r>
            <a:r>
              <a:rPr lang="en-US" altLang="ko-KR" sz="2000" err="1">
                <a:solidFill>
                  <a:srgbClr val="0070C0"/>
                </a:solidFill>
              </a:rPr>
              <a:t>sos</a:t>
            </a:r>
            <a:r>
              <a:rPr lang="en-US" altLang="ko-KR" sz="2000">
                <a:solidFill>
                  <a:srgbClr val="0070C0"/>
                </a:solidFill>
              </a:rPr>
              <a:t>&gt;</a:t>
            </a:r>
            <a:r>
              <a:rPr lang="ko-KR" altLang="en-US" sz="2000">
                <a:solidFill>
                  <a:srgbClr val="0070C0"/>
                </a:solidFill>
              </a:rPr>
              <a:t>와</a:t>
            </a:r>
            <a:r>
              <a:rPr lang="en-US" altLang="ko-KR" sz="2000">
                <a:solidFill>
                  <a:srgbClr val="0070C0"/>
                </a:solidFill>
              </a:rPr>
              <a:t> &lt;</a:t>
            </a:r>
            <a:r>
              <a:rPr lang="en-US" altLang="ko-KR" sz="2000" err="1">
                <a:solidFill>
                  <a:srgbClr val="0070C0"/>
                </a:solidFill>
              </a:rPr>
              <a:t>eos</a:t>
            </a:r>
            <a:r>
              <a:rPr lang="en-US" altLang="ko-KR" sz="2000">
                <a:solidFill>
                  <a:srgbClr val="0070C0"/>
                </a:solidFill>
              </a:rPr>
              <a:t>&gt;</a:t>
            </a:r>
            <a:r>
              <a:rPr lang="ko-KR" altLang="en-US" sz="2000">
                <a:solidFill>
                  <a:srgbClr val="0070C0"/>
                </a:solidFill>
              </a:rPr>
              <a:t>를 표시</a:t>
            </a:r>
          </a:p>
        </p:txBody>
      </p:sp>
    </p:spTree>
    <p:extLst>
      <p:ext uri="{BB962C8B-B14F-4D97-AF65-F5344CB8AC3E}">
        <p14:creationId xmlns:p14="http://schemas.microsoft.com/office/powerpoint/2010/main" val="3983355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한글</a:t>
            </a:r>
            <a:r>
              <a:rPr lang="en-US" altLang="ko-KR"/>
              <a:t>-</a:t>
            </a:r>
            <a:r>
              <a:rPr lang="ko-KR" altLang="en-US"/>
              <a:t>영어 병렬 데이터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3888432"/>
          </a:xfrm>
        </p:spPr>
        <p:txBody>
          <a:bodyPr/>
          <a:lstStyle/>
          <a:p>
            <a:r>
              <a:rPr lang="en-US" altLang="ko-KR" dirty="0">
                <a:latin typeface="Times New Roman"/>
                <a:cs typeface="Times New Roman"/>
                <a:hlinkClick r:id="rId2"/>
              </a:rPr>
              <a:t>http://opus.nlpl.eu/OpenSubtitles-v2018.php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en-US" altLang="ko-KR" dirty="0">
                <a:latin typeface="Times New Roman"/>
                <a:cs typeface="Times New Roman"/>
              </a:rPr>
              <a:t>TED </a:t>
            </a:r>
            <a:r>
              <a:rPr lang="ko-KR" altLang="en-US" dirty="0">
                <a:latin typeface="Times New Roman"/>
                <a:cs typeface="Times New Roman"/>
              </a:rPr>
              <a:t>영어 강연 문장들을 한국어로 번역한 파일에 </a:t>
            </a:r>
            <a:r>
              <a:rPr lang="en-US" altLang="ko-KR" dirty="0">
                <a:latin typeface="Times New Roman"/>
                <a:cs typeface="Times New Roman"/>
              </a:rPr>
              <a:t>24</a:t>
            </a:r>
            <a:r>
              <a:rPr lang="ko-KR" altLang="en-US" dirty="0">
                <a:latin typeface="Times New Roman"/>
                <a:cs typeface="Times New Roman"/>
              </a:rPr>
              <a:t>만개 정도의 문장이 있음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en-US" altLang="ko-KR" dirty="0" err="1">
                <a:latin typeface="Times New Roman"/>
                <a:cs typeface="Times New Roman"/>
              </a:rPr>
              <a:t>train.tags.en-ko.ko</a:t>
            </a:r>
            <a:r>
              <a:rPr lang="ko-KR" altLang="en-US" dirty="0">
                <a:latin typeface="Times New Roman"/>
                <a:cs typeface="Times New Roman"/>
              </a:rPr>
              <a:t>와 </a:t>
            </a:r>
            <a:r>
              <a:rPr lang="en-US" altLang="ko-KR" dirty="0" err="1">
                <a:latin typeface="Times New Roman"/>
                <a:cs typeface="Times New Roman"/>
              </a:rPr>
              <a:t>train.tags.en-ko.en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영화 자막을 한글로 번역한 파일에는 </a:t>
            </a:r>
            <a:r>
              <a:rPr lang="en-US" altLang="ko-KR" dirty="0">
                <a:latin typeface="Times New Roman"/>
                <a:cs typeface="Times New Roman"/>
              </a:rPr>
              <a:t>140</a:t>
            </a:r>
            <a:r>
              <a:rPr lang="ko-KR" altLang="en-US" dirty="0">
                <a:latin typeface="Times New Roman"/>
                <a:cs typeface="Times New Roman"/>
              </a:rPr>
              <a:t>만개 정도의 문장이 있음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en-US" altLang="ko-KR" dirty="0" err="1">
                <a:latin typeface="Times New Roman"/>
                <a:cs typeface="Times New Roman"/>
              </a:rPr>
              <a:t>OpenSubtitles.en-ko.ko</a:t>
            </a:r>
            <a:r>
              <a:rPr lang="ko-KR" altLang="en-US" dirty="0">
                <a:latin typeface="Times New Roman"/>
                <a:cs typeface="Times New Roman"/>
              </a:rPr>
              <a:t>와 </a:t>
            </a:r>
            <a:r>
              <a:rPr lang="en-US" altLang="ko-KR" dirty="0" err="1">
                <a:latin typeface="Times New Roman"/>
                <a:cs typeface="Times New Roman"/>
              </a:rPr>
              <a:t>OpenSubtitles.en-ko.en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</a:p>
          <a:p>
            <a:r>
              <a:rPr lang="ko-KR" altLang="en-US" dirty="0">
                <a:latin typeface="Times New Roman"/>
                <a:cs typeface="Times New Roman"/>
              </a:rPr>
              <a:t>한국 </a:t>
            </a:r>
            <a:r>
              <a:rPr lang="en-US" altLang="ko-KR" dirty="0">
                <a:latin typeface="Times New Roman"/>
                <a:cs typeface="Times New Roman"/>
              </a:rPr>
              <a:t>ai-hub</a:t>
            </a:r>
            <a:r>
              <a:rPr lang="ko-KR" altLang="en-US" dirty="0">
                <a:latin typeface="Times New Roman"/>
                <a:cs typeface="Times New Roman"/>
              </a:rPr>
              <a:t>에는 총 </a:t>
            </a:r>
            <a:r>
              <a:rPr lang="en-US" altLang="ko-KR" dirty="0">
                <a:latin typeface="Times New Roman"/>
                <a:cs typeface="Times New Roman"/>
              </a:rPr>
              <a:t>160</a:t>
            </a:r>
            <a:r>
              <a:rPr lang="ko-KR" altLang="en-US" dirty="0">
                <a:latin typeface="Times New Roman"/>
                <a:cs typeface="Times New Roman"/>
              </a:rPr>
              <a:t>만개의 문장이 준비되어 있음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금속노조 현대중공업지부 조합원을 비롯한 </a:t>
            </a:r>
            <a:r>
              <a:rPr lang="en-US" altLang="ko-KR" dirty="0">
                <a:latin typeface="Times New Roman"/>
                <a:cs typeface="Times New Roman"/>
              </a:rPr>
              <a:t>3000</a:t>
            </a:r>
            <a:r>
              <a:rPr lang="ko-KR" altLang="en-US" dirty="0">
                <a:latin typeface="Times New Roman"/>
                <a:cs typeface="Times New Roman"/>
              </a:rPr>
              <a:t>여명이 새벽 </a:t>
            </a:r>
            <a:r>
              <a:rPr lang="en-US" altLang="ko-KR" dirty="0">
                <a:latin typeface="Times New Roman"/>
                <a:cs typeface="Times New Roman"/>
              </a:rPr>
              <a:t>5</a:t>
            </a:r>
            <a:r>
              <a:rPr lang="ko-KR" altLang="en-US" dirty="0" err="1">
                <a:latin typeface="Times New Roman"/>
                <a:cs typeface="Times New Roman"/>
              </a:rPr>
              <a:t>시께</a:t>
            </a:r>
            <a:r>
              <a:rPr lang="ko-KR" altLang="en-US" dirty="0">
                <a:latin typeface="Times New Roman"/>
                <a:cs typeface="Times New Roman"/>
              </a:rPr>
              <a:t> 기상 알림을 듣고 일어나 경찰과 사측 진입에 대비했다</a:t>
            </a:r>
            <a:r>
              <a:rPr lang="en-US" altLang="ko-KR" dirty="0">
                <a:latin typeface="Times New Roman"/>
                <a:cs typeface="Times New Roman"/>
              </a:rPr>
              <a:t>.	</a:t>
            </a:r>
          </a:p>
          <a:p>
            <a:pPr marL="447675" lvl="2" indent="0">
              <a:buNone/>
            </a:pPr>
            <a:r>
              <a:rPr lang="en-US" altLang="ko-KR" dirty="0">
                <a:latin typeface="Times New Roman"/>
                <a:cs typeface="Times New Roman"/>
              </a:rPr>
              <a:t>"Some 3,000 workers, including members of the Hyundai Heavy Industries branch of the Korean Metal Workers' Union, woke up at 5 a.m. after hearing the morning alarm and prepared for the police and management to enter the company."</a:t>
            </a:r>
          </a:p>
        </p:txBody>
      </p:sp>
    </p:spTree>
    <p:extLst>
      <p:ext uri="{BB962C8B-B14F-4D97-AF65-F5344CB8AC3E}">
        <p14:creationId xmlns:p14="http://schemas.microsoft.com/office/powerpoint/2010/main" val="4263314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0" y="2060848"/>
            <a:ext cx="7560840" cy="86409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0070C0"/>
                </a:solidFill>
              </a:rPr>
              <a:t>Word-level </a:t>
            </a:r>
            <a:r>
              <a:rPr lang="ko-KR" altLang="en-US" sz="4000" dirty="0">
                <a:solidFill>
                  <a:srgbClr val="0070C0"/>
                </a:solidFill>
              </a:rPr>
              <a:t>번역기</a:t>
            </a:r>
            <a:r>
              <a:rPr lang="en-US" altLang="ko-KR" sz="4000" dirty="0">
                <a:solidFill>
                  <a:srgbClr val="0070C0"/>
                </a:solidFill>
              </a:rPr>
              <a:t>: 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ko-KR" altLang="en-US" sz="4000" b="0" dirty="0">
                <a:solidFill>
                  <a:schemeClr val="tx1"/>
                </a:solidFill>
              </a:rPr>
              <a:t>영어</a:t>
            </a:r>
            <a:r>
              <a:rPr lang="en-US" altLang="ko-KR" sz="4000" b="0" dirty="0">
                <a:solidFill>
                  <a:schemeClr val="tx1"/>
                </a:solidFill>
              </a:rPr>
              <a:t>-</a:t>
            </a:r>
            <a:r>
              <a:rPr lang="ko-KR" altLang="en-US" sz="4000" b="0" dirty="0">
                <a:solidFill>
                  <a:schemeClr val="tx1"/>
                </a:solidFill>
              </a:rPr>
              <a:t>불어</a:t>
            </a:r>
          </a:p>
        </p:txBody>
      </p:sp>
    </p:spTree>
    <p:extLst>
      <p:ext uri="{BB962C8B-B14F-4D97-AF65-F5344CB8AC3E}">
        <p14:creationId xmlns:p14="http://schemas.microsoft.com/office/powerpoint/2010/main" val="2523622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Word-level </a:t>
            </a:r>
            <a:r>
              <a:rPr lang="ko-KR" altLang="en-US">
                <a:solidFill>
                  <a:srgbClr val="0070C0"/>
                </a:solidFill>
              </a:rPr>
              <a:t>번역기 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영어</a:t>
            </a:r>
            <a:r>
              <a:rPr lang="en-US" altLang="ko-KR">
                <a:solidFill>
                  <a:srgbClr val="0070C0"/>
                </a:solidFill>
              </a:rPr>
              <a:t>-</a:t>
            </a:r>
            <a:r>
              <a:rPr lang="ko-KR" altLang="en-US">
                <a:solidFill>
                  <a:srgbClr val="0070C0"/>
                </a:solidFill>
              </a:rPr>
              <a:t>불어</a:t>
            </a:r>
            <a:r>
              <a:rPr lang="en-US" altLang="ko-KR">
                <a:solidFill>
                  <a:srgbClr val="0070C0"/>
                </a:solidFill>
              </a:rPr>
              <a:t>)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888432"/>
          </a:xfrm>
        </p:spPr>
        <p:txBody>
          <a:bodyPr/>
          <a:lstStyle/>
          <a:p>
            <a:r>
              <a:rPr lang="ko-KR" altLang="en-US"/>
              <a:t>사용 데이터</a:t>
            </a:r>
            <a:endParaRPr lang="en-US" altLang="ko-KR"/>
          </a:p>
          <a:p>
            <a:pPr lvl="1"/>
            <a:r>
              <a:rPr lang="ko-KR" altLang="en-US"/>
              <a:t>앞서 사용했던 영불 병렬 데이터를 이용</a:t>
            </a:r>
            <a:endParaRPr lang="en-US" altLang="ko-KR"/>
          </a:p>
          <a:p>
            <a:pPr lvl="1"/>
            <a:r>
              <a:rPr lang="en-US" altLang="ko-KR"/>
              <a:t>33,000</a:t>
            </a:r>
            <a:r>
              <a:rPr lang="ko-KR" altLang="en-US"/>
              <a:t>개의 샘플을 사용</a:t>
            </a:r>
            <a:endParaRPr lang="en-US" altLang="ko-KR"/>
          </a:p>
          <a:p>
            <a:r>
              <a:rPr lang="ko-KR" altLang="en-US"/>
              <a:t>전처리 함수</a:t>
            </a:r>
            <a:endParaRPr lang="en-US" altLang="ko-KR"/>
          </a:p>
          <a:p>
            <a:pPr lvl="1"/>
            <a:r>
              <a:rPr lang="ko-KR" altLang="en-US"/>
              <a:t>문자 텍스트 데이터를 </a:t>
            </a:r>
            <a:r>
              <a:rPr lang="en-US" altLang="ko-KR"/>
              <a:t>Tokenizer </a:t>
            </a:r>
            <a:r>
              <a:rPr lang="ko-KR" altLang="en-US"/>
              <a:t>함수들을 이용하여 숫자로 변환</a:t>
            </a:r>
            <a:endParaRPr lang="en-US" altLang="ko-KR"/>
          </a:p>
          <a:p>
            <a:pPr lvl="1"/>
            <a:r>
              <a:rPr lang="ko-KR" altLang="en-US"/>
              <a:t>영어와 불어의 각 문장을 일정 길이의 </a:t>
            </a:r>
            <a:r>
              <a:rPr lang="en-US" altLang="ko-KR"/>
              <a:t>sequence</a:t>
            </a:r>
            <a:r>
              <a:rPr lang="ko-KR" altLang="en-US"/>
              <a:t>로 변환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8489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load_preprocessed_data </a:t>
            </a:r>
            <a:r>
              <a:rPr lang="ko-KR" altLang="en-US"/>
              <a:t>함수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888432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입력</a:t>
            </a:r>
            <a:r>
              <a:rPr lang="en-US" altLang="ko-KR">
                <a:latin typeface="Times New Roman"/>
                <a:cs typeface="Times New Roman"/>
              </a:rPr>
              <a:t>: </a:t>
            </a:r>
            <a:r>
              <a:rPr lang="ko-KR" altLang="en-US">
                <a:latin typeface="Times New Roman"/>
                <a:cs typeface="Times New Roman"/>
              </a:rPr>
              <a:t>병렬 코퍼스인 </a:t>
            </a:r>
            <a:r>
              <a:rPr lang="en-US" altLang="ko-KR">
                <a:latin typeface="Times New Roman"/>
                <a:cs typeface="Times New Roman"/>
              </a:rPr>
              <a:t>fra.txt </a:t>
            </a:r>
            <a:r>
              <a:rPr lang="ko-KR" altLang="en-US">
                <a:latin typeface="Times New Roman"/>
                <a:cs typeface="Times New Roman"/>
              </a:rPr>
              <a:t>파일을 읽음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출력</a:t>
            </a:r>
            <a:r>
              <a:rPr lang="en-US" altLang="ko-KR">
                <a:latin typeface="Times New Roman"/>
                <a:cs typeface="Times New Roman"/>
              </a:rPr>
              <a:t>: encoder_input (</a:t>
            </a:r>
            <a:r>
              <a:rPr lang="ko-KR" altLang="en-US">
                <a:latin typeface="Times New Roman"/>
                <a:cs typeface="Times New Roman"/>
              </a:rPr>
              <a:t>영어</a:t>
            </a:r>
            <a:r>
              <a:rPr lang="en-US" altLang="ko-KR">
                <a:latin typeface="Times New Roman"/>
                <a:cs typeface="Times New Roman"/>
              </a:rPr>
              <a:t>), decoder_input, decoder_target (</a:t>
            </a:r>
            <a:r>
              <a:rPr lang="ko-KR" altLang="en-US">
                <a:latin typeface="Times New Roman"/>
                <a:cs typeface="Times New Roman"/>
              </a:rPr>
              <a:t>불어</a:t>
            </a:r>
            <a:r>
              <a:rPr lang="en-US" altLang="ko-KR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ko-KR" altLang="en-US">
                <a:latin typeface="Times New Roman"/>
                <a:cs typeface="Times New Roman"/>
              </a:rPr>
              <a:t>출력 데이터는 문자로 구성된 텍스트임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수행 내용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ko-KR" altLang="en-US">
                <a:latin typeface="Times New Roman"/>
                <a:cs typeface="Times New Roman"/>
              </a:rPr>
              <a:t>텍스트에서 단어와 구두점 사이에 공백을 추가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ko-KR" altLang="en-US">
                <a:latin typeface="Times New Roman"/>
                <a:cs typeface="Times New Roman"/>
              </a:rPr>
              <a:t>알파벳과 특수 문자</a:t>
            </a:r>
            <a:r>
              <a:rPr lang="en-US" altLang="ko-KR">
                <a:latin typeface="Times New Roman"/>
                <a:cs typeface="Times New Roman"/>
              </a:rPr>
              <a:t>(“.”, “?”, “!”, “,”)</a:t>
            </a:r>
            <a:r>
              <a:rPr lang="ko-KR" altLang="en-US">
                <a:latin typeface="Times New Roman"/>
                <a:cs typeface="Times New Roman"/>
              </a:rPr>
              <a:t>를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제외하고 모두 공백으로 변환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ko-KR" altLang="en-US">
                <a:latin typeface="Times New Roman"/>
                <a:cs typeface="Times New Roman"/>
              </a:rPr>
              <a:t>불어 문장에는 </a:t>
            </a:r>
            <a:r>
              <a:rPr lang="en-US" altLang="ko-KR">
                <a:latin typeface="Times New Roman"/>
                <a:cs typeface="Times New Roman"/>
              </a:rPr>
              <a:t>&lt;sos&gt;</a:t>
            </a:r>
            <a:r>
              <a:rPr lang="ko-KR" altLang="en-US">
                <a:latin typeface="Times New Roman"/>
                <a:cs typeface="Times New Roman"/>
              </a:rPr>
              <a:t>와 </a:t>
            </a:r>
            <a:r>
              <a:rPr lang="en-US" altLang="ko-KR">
                <a:latin typeface="Times New Roman"/>
                <a:cs typeface="Times New Roman"/>
              </a:rPr>
              <a:t>&lt;eos&gt;</a:t>
            </a:r>
            <a:r>
              <a:rPr lang="ko-KR" altLang="en-US">
                <a:latin typeface="Times New Roman"/>
                <a:cs typeface="Times New Roman"/>
              </a:rPr>
              <a:t>를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추가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ko-KR" altLang="en-US">
                <a:latin typeface="Times New Roman"/>
                <a:cs typeface="Times New Roman"/>
              </a:rPr>
              <a:t>훈련시 </a:t>
            </a:r>
            <a:r>
              <a:rPr lang="en-US" altLang="ko-KR">
                <a:latin typeface="Times New Roman"/>
                <a:cs typeface="Times New Roman"/>
              </a:rPr>
              <a:t>Teacher forcing</a:t>
            </a:r>
            <a:r>
              <a:rPr lang="ko-KR" altLang="en-US">
                <a:latin typeface="Times New Roman"/>
                <a:cs typeface="Times New Roman"/>
              </a:rPr>
              <a:t>을 사용하므로 실제 시퀀스를 저장하는 </a:t>
            </a:r>
            <a:r>
              <a:rPr lang="en-US" altLang="ko-KR">
                <a:latin typeface="Times New Roman"/>
                <a:cs typeface="Times New Roman"/>
              </a:rPr>
              <a:t>decoder_target </a:t>
            </a:r>
            <a:r>
              <a:rPr lang="ko-KR" altLang="en-US">
                <a:latin typeface="Times New Roman"/>
                <a:cs typeface="Times New Roman"/>
              </a:rPr>
              <a:t>문장을 구성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7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장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3240360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기계번역 기술 현황과 추세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 err="1">
                <a:solidFill>
                  <a:srgbClr val="0070C0"/>
                </a:solidFill>
                <a:latin typeface="Times New Roman"/>
                <a:cs typeface="Times New Roman"/>
              </a:rPr>
              <a:t>Keras</a:t>
            </a:r>
            <a:r>
              <a:rPr lang="ko-KR" altLang="en-US" dirty="0">
                <a:solidFill>
                  <a:srgbClr val="0070C0"/>
                </a:solidFill>
                <a:latin typeface="Times New Roman"/>
                <a:cs typeface="Times New Roman"/>
              </a:rPr>
              <a:t>에서의 </a:t>
            </a:r>
            <a:r>
              <a:rPr lang="en-US" altLang="ko-KR" dirty="0">
                <a:solidFill>
                  <a:srgbClr val="0070C0"/>
                </a:solidFill>
                <a:latin typeface="Times New Roman"/>
                <a:cs typeface="Times New Roman"/>
              </a:rPr>
              <a:t>text </a:t>
            </a:r>
            <a:r>
              <a:rPr lang="ko-KR" altLang="en-US" dirty="0">
                <a:solidFill>
                  <a:srgbClr val="0070C0"/>
                </a:solidFill>
                <a:latin typeface="Times New Roman"/>
                <a:cs typeface="Times New Roman"/>
              </a:rPr>
              <a:t>처리</a:t>
            </a:r>
            <a:r>
              <a:rPr lang="en-US" altLang="ko-KR" dirty="0">
                <a:latin typeface="Times New Roman"/>
                <a:cs typeface="Times New Roman"/>
              </a:rPr>
              <a:t>: Tokenizer, </a:t>
            </a:r>
            <a:r>
              <a:rPr lang="en-US" altLang="ko-KR" dirty="0" err="1">
                <a:latin typeface="Times New Roman"/>
                <a:cs typeface="Times New Roman"/>
              </a:rPr>
              <a:t>pad_sequences</a:t>
            </a:r>
            <a:r>
              <a:rPr lang="en-US" altLang="ko-KR" dirty="0">
                <a:latin typeface="Times New Roman"/>
                <a:cs typeface="Times New Roman"/>
              </a:rPr>
              <a:t>, word embedding </a:t>
            </a:r>
            <a:r>
              <a:rPr lang="ko-KR" altLang="en-US" dirty="0">
                <a:latin typeface="Times New Roman"/>
                <a:cs typeface="Times New Roman"/>
              </a:rPr>
              <a:t>등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Sequence-to-sequence processing</a:t>
            </a:r>
          </a:p>
          <a:p>
            <a:r>
              <a:rPr lang="ko-KR" altLang="en-US" dirty="0">
                <a:latin typeface="Times New Roman"/>
                <a:cs typeface="Times New Roman"/>
              </a:rPr>
              <a:t>영</a:t>
            </a:r>
            <a:r>
              <a:rPr lang="en-US" altLang="ko-KR" dirty="0">
                <a:latin typeface="Times New Roman"/>
                <a:cs typeface="Times New Roman"/>
              </a:rPr>
              <a:t>-</a:t>
            </a:r>
            <a:r>
              <a:rPr lang="ko-KR" altLang="en-US" dirty="0">
                <a:latin typeface="Times New Roman"/>
                <a:cs typeface="Times New Roman"/>
              </a:rPr>
              <a:t>불 기계번역기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 err="1">
                <a:latin typeface="Times New Roman"/>
                <a:cs typeface="Times New Roman"/>
              </a:rPr>
              <a:t>Keras</a:t>
            </a:r>
            <a:r>
              <a:rPr lang="ko-KR" altLang="en-US" dirty="0">
                <a:latin typeface="Times New Roman"/>
                <a:cs typeface="Times New Roman"/>
              </a:rPr>
              <a:t>에서의 </a:t>
            </a:r>
            <a:r>
              <a:rPr lang="en-US" altLang="ko-KR" dirty="0">
                <a:latin typeface="Times New Roman"/>
                <a:cs typeface="Times New Roman"/>
              </a:rPr>
              <a:t>Functional API</a:t>
            </a:r>
          </a:p>
          <a:p>
            <a:r>
              <a:rPr lang="en-US" altLang="ko-KR" dirty="0">
                <a:latin typeface="Times New Roman"/>
                <a:cs typeface="Times New Roman"/>
              </a:rPr>
              <a:t>Word level </a:t>
            </a:r>
            <a:r>
              <a:rPr lang="ko-KR" altLang="en-US" dirty="0">
                <a:latin typeface="Times New Roman"/>
                <a:cs typeface="Times New Roman"/>
              </a:rPr>
              <a:t>영</a:t>
            </a:r>
            <a:r>
              <a:rPr lang="en-US" altLang="ko-KR" dirty="0">
                <a:latin typeface="Times New Roman"/>
                <a:cs typeface="Times New Roman"/>
              </a:rPr>
              <a:t>-</a:t>
            </a:r>
            <a:r>
              <a:rPr lang="ko-KR" altLang="en-US" dirty="0">
                <a:latin typeface="Times New Roman"/>
                <a:cs typeface="Times New Roman"/>
              </a:rPr>
              <a:t>불 번역기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Times New Roman"/>
                <a:cs typeface="Times New Roman"/>
              </a:rPr>
              <a:t>BLEU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(Bilingual Evaluation Understudy) score: </a:t>
            </a:r>
            <a:r>
              <a:rPr lang="ko-KR" altLang="en-US" dirty="0"/>
              <a:t>번역기 성능 평가 기준</a:t>
            </a: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9522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정수 인코딩 과정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888432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앞서 설명한 케라스 </a:t>
            </a:r>
            <a:r>
              <a:rPr lang="en-US" altLang="ko-KR">
                <a:latin typeface="Times New Roman"/>
                <a:cs typeface="Times New Roman"/>
              </a:rPr>
              <a:t>Tokenizer </a:t>
            </a:r>
            <a:r>
              <a:rPr lang="ko-KR" altLang="en-US">
                <a:latin typeface="Times New Roman"/>
                <a:cs typeface="Times New Roman"/>
              </a:rPr>
              <a:t>함수를 이용하여 문자 텍스트를 정수 시퀀스로 변환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수행 절차</a:t>
            </a:r>
            <a:r>
              <a:rPr lang="en-US" altLang="ko-KR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fit_on_texts</a:t>
            </a:r>
            <a:r>
              <a:rPr lang="en-US" altLang="ko-KR">
                <a:latin typeface="Times New Roman"/>
                <a:cs typeface="Times New Roman"/>
              </a:rPr>
              <a:t>: </a:t>
            </a:r>
            <a:r>
              <a:rPr lang="ko-KR" altLang="en-US">
                <a:latin typeface="Times New Roman"/>
                <a:cs typeface="Times New Roman"/>
              </a:rPr>
              <a:t>전체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데이터를 이용하여 각 단어별로 정수를 배정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texts_to_sequences</a:t>
            </a:r>
            <a:r>
              <a:rPr lang="en-US" altLang="ko-KR">
                <a:latin typeface="Times New Roman"/>
                <a:cs typeface="Times New Roman"/>
              </a:rPr>
              <a:t>: </a:t>
            </a:r>
            <a:r>
              <a:rPr lang="ko-KR" altLang="en-US">
                <a:latin typeface="Times New Roman"/>
                <a:cs typeface="Times New Roman"/>
              </a:rPr>
              <a:t>배정된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정수를 이용하여 문자 텍스트를 숫자 시퀀스로 변환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  <a:cs typeface="Times New Roman"/>
              </a:rPr>
              <a:t>pad_sequences</a:t>
            </a:r>
            <a:r>
              <a:rPr lang="en-US" altLang="ko-KR">
                <a:latin typeface="Times New Roman"/>
                <a:cs typeface="Times New Roman"/>
              </a:rPr>
              <a:t>: </a:t>
            </a:r>
            <a:r>
              <a:rPr lang="ko-KR" altLang="en-US">
                <a:latin typeface="Times New Roman"/>
                <a:cs typeface="Times New Roman"/>
              </a:rPr>
              <a:t>각 문장을 일정한 길이로 패딩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700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정수 인코딩 코드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287262" cy="432048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tokenizer_en = Tokenizer(filters="", lower=False) tokenizer_en.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fit_on_texts</a:t>
            </a:r>
            <a:r>
              <a:rPr lang="en-US" altLang="ko-KR" sz="1600">
                <a:latin typeface="Consolas" panose="020B0609020204030204" pitchFamily="49" charset="0"/>
              </a:rPr>
              <a:t>(sents_en_</a:t>
            </a:r>
            <a:r>
              <a:rPr lang="en-US" altLang="ko-KR" sz="1600" b="1">
                <a:latin typeface="Consolas" panose="020B0609020204030204" pitchFamily="49" charset="0"/>
              </a:rPr>
              <a:t>in</a:t>
            </a:r>
            <a:r>
              <a:rPr lang="en-US" altLang="ko-KR" sz="160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encoder_input = tokenizer_en.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texts_to_sequences</a:t>
            </a:r>
            <a:r>
              <a:rPr lang="en-US" altLang="ko-KR" sz="1600">
                <a:latin typeface="Consolas" panose="020B0609020204030204" pitchFamily="49" charset="0"/>
              </a:rPr>
              <a:t>(sents_en_</a:t>
            </a:r>
            <a:r>
              <a:rPr lang="en-US" altLang="ko-KR" sz="1600" b="1">
                <a:latin typeface="Consolas" panose="020B0609020204030204" pitchFamily="49" charset="0"/>
              </a:rPr>
              <a:t>in</a:t>
            </a:r>
            <a:r>
              <a:rPr lang="en-US" altLang="ko-KR" sz="160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텍스트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sents_en_in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을 숫자 시퀀스인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encoder_input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으로 변환</a:t>
            </a:r>
            <a:endParaRPr lang="en-US" altLang="ko-KR" sz="16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tokenizer_fra = Tokenizer(filters="", lower=False)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tokenizer_fra.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fit_on_texts</a:t>
            </a:r>
            <a:r>
              <a:rPr lang="en-US" altLang="ko-KR" sz="1600">
                <a:latin typeface="Consolas" panose="020B0609020204030204" pitchFamily="49" charset="0"/>
              </a:rPr>
              <a:t>(sents_fra_</a:t>
            </a:r>
            <a:r>
              <a:rPr lang="en-US" altLang="ko-KR" sz="1600" b="1">
                <a:latin typeface="Consolas" panose="020B0609020204030204" pitchFamily="49" charset="0"/>
              </a:rPr>
              <a:t>in</a:t>
            </a:r>
            <a:r>
              <a:rPr lang="en-US" altLang="ko-KR" sz="1600">
                <a:latin typeface="Consolas" panose="020B0609020204030204" pitchFamily="49" charset="0"/>
              </a:rPr>
              <a:t>) tokenizer_fra.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fit_on_texts</a:t>
            </a:r>
            <a:r>
              <a:rPr lang="en-US" altLang="ko-KR" sz="1600">
                <a:latin typeface="Consolas" panose="020B0609020204030204" pitchFamily="49" charset="0"/>
              </a:rPr>
              <a:t>(sents_fra_out)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decoder_input = tokenizer_fra.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texts_to_sequences</a:t>
            </a:r>
            <a:r>
              <a:rPr lang="en-US" altLang="ko-KR" sz="1600">
                <a:latin typeface="Consolas" panose="020B0609020204030204" pitchFamily="49" charset="0"/>
              </a:rPr>
              <a:t>(sents_fra_</a:t>
            </a:r>
            <a:r>
              <a:rPr lang="en-US" altLang="ko-KR" sz="1600" b="1">
                <a:latin typeface="Consolas" panose="020B0609020204030204" pitchFamily="49" charset="0"/>
              </a:rPr>
              <a:t>in</a:t>
            </a:r>
            <a:r>
              <a:rPr lang="en-US" altLang="ko-KR" sz="160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decoder_target = tokenizer_fra.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texts_to_sequences</a:t>
            </a:r>
            <a:r>
              <a:rPr lang="en-US" altLang="ko-KR" sz="1600">
                <a:latin typeface="Consolas" panose="020B0609020204030204" pitchFamily="49" charset="0"/>
              </a:rPr>
              <a:t>(sents_fra_out)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텍스트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sents_fra_in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을 숫자 시퀀스인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decoder_input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으로 변환</a:t>
            </a:r>
            <a:endParaRPr lang="en-US" altLang="ko-KR" sz="16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>
              <a:latin typeface="Consolas" panose="020B0609020204030204" pitchFamily="49" charset="0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encoder_input =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pad_sequences</a:t>
            </a:r>
            <a:r>
              <a:rPr lang="en-US" altLang="ko-KR" sz="1600">
                <a:latin typeface="Consolas" panose="020B0609020204030204" pitchFamily="49" charset="0"/>
              </a:rPr>
              <a:t>(encoder_input, padding="post")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decoder_input =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pad_sequences</a:t>
            </a:r>
            <a:r>
              <a:rPr lang="en-US" altLang="ko-KR" sz="1600">
                <a:latin typeface="Consolas" panose="020B0609020204030204" pitchFamily="49" charset="0"/>
              </a:rPr>
              <a:t>(decoder_input, padding="post")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decoder_target =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pad_sequences</a:t>
            </a:r>
            <a:r>
              <a:rPr lang="en-US" altLang="ko-KR" sz="1600">
                <a:latin typeface="Consolas" panose="020B0609020204030204" pitchFamily="49" charset="0"/>
              </a:rPr>
              <a:t>(decoder_target, padding="post")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숫자 시퀀스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encoder_input,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decoder_input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을 일정 길이로 패딩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600">
                <a:solidFill>
                  <a:srgbClr val="FF0000"/>
                </a:solidFill>
                <a:latin typeface="Consolas" panose="020B0609020204030204" pitchFamily="49" charset="0"/>
              </a:rPr>
              <a:t>이 데이터가 신경망 입력으로 사용됨</a:t>
            </a:r>
            <a:endParaRPr lang="en-US" altLang="ko-KR" sz="16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199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사용된 단어 갯수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888432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사용된 단어는 </a:t>
            </a:r>
            <a:r>
              <a:rPr lang="en-US" altLang="ko-KR" dirty="0">
                <a:latin typeface="Times New Roman"/>
                <a:cs typeface="Times New Roman"/>
              </a:rPr>
              <a:t>Tokenizer</a:t>
            </a:r>
            <a:r>
              <a:rPr lang="ko-KR" altLang="en-US" dirty="0">
                <a:latin typeface="Times New Roman"/>
                <a:cs typeface="Times New Roman"/>
              </a:rPr>
              <a:t>의 </a:t>
            </a:r>
            <a:r>
              <a:rPr lang="en-US" altLang="ko-KR" dirty="0" err="1">
                <a:latin typeface="Times New Roman"/>
                <a:cs typeface="Times New Roman"/>
              </a:rPr>
              <a:t>word_index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길이를 통해 알 수 있음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pPr marL="354013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src_vocab_size</a:t>
            </a:r>
            <a:r>
              <a:rPr lang="en-US" altLang="ko-KR" sz="1800" dirty="0"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latin typeface="Consolas" panose="020B0609020204030204" pitchFamily="49" charset="0"/>
              </a:rPr>
              <a:t>len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tokenizer_en.word_index</a:t>
            </a:r>
            <a:r>
              <a:rPr lang="en-US" altLang="ko-KR" sz="1800" dirty="0">
                <a:latin typeface="Consolas" panose="020B0609020204030204" pitchFamily="49" charset="0"/>
              </a:rPr>
              <a:t>) + 1 </a:t>
            </a:r>
          </a:p>
          <a:p>
            <a:pPr marL="354013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tar_vocab_size</a:t>
            </a:r>
            <a:r>
              <a:rPr lang="en-US" altLang="ko-KR" sz="1800" dirty="0"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latin typeface="Consolas" panose="020B0609020204030204" pitchFamily="49" charset="0"/>
              </a:rPr>
              <a:t>len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tokenizer_fra.word_index</a:t>
            </a:r>
            <a:r>
              <a:rPr lang="en-US" altLang="ko-KR" sz="1800" dirty="0">
                <a:latin typeface="Consolas" panose="020B0609020204030204" pitchFamily="49" charset="0"/>
              </a:rPr>
              <a:t>) + 1 </a:t>
            </a:r>
          </a:p>
          <a:p>
            <a:pPr marL="354013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Consolas" panose="020B0609020204030204" pitchFamily="49" charset="0"/>
              </a:rPr>
              <a:t>print</a:t>
            </a:r>
            <a:r>
              <a:rPr lang="en-US" altLang="ko-KR" sz="1800" dirty="0">
                <a:latin typeface="Consolas" panose="020B0609020204030204" pitchFamily="49" charset="0"/>
              </a:rPr>
              <a:t>("</a:t>
            </a:r>
            <a:r>
              <a:rPr lang="ko-KR" altLang="en-US" sz="1800" dirty="0">
                <a:latin typeface="Consolas" panose="020B0609020204030204" pitchFamily="49" charset="0"/>
              </a:rPr>
              <a:t>영어 단어 집합의 크기 </a:t>
            </a:r>
            <a:r>
              <a:rPr lang="en-US" altLang="ko-KR" sz="1800" dirty="0">
                <a:latin typeface="Consolas" panose="020B0609020204030204" pitchFamily="49" charset="0"/>
              </a:rPr>
              <a:t>: {:d}, </a:t>
            </a:r>
            <a:r>
              <a:rPr lang="ko-KR" altLang="en-US" sz="1800" dirty="0">
                <a:latin typeface="Consolas" panose="020B0609020204030204" pitchFamily="49" charset="0"/>
              </a:rPr>
              <a:t>프랑스어 단어 집합의 크기 </a:t>
            </a:r>
            <a:r>
              <a:rPr lang="en-US" altLang="ko-KR" sz="1800" dirty="0">
                <a:latin typeface="Consolas" panose="020B0609020204030204" pitchFamily="49" charset="0"/>
              </a:rPr>
              <a:t>: 	{:d}".</a:t>
            </a:r>
            <a:r>
              <a:rPr lang="en-US" altLang="ko-KR" sz="1800" b="1" dirty="0">
                <a:latin typeface="Consolas" panose="020B0609020204030204" pitchFamily="49" charset="0"/>
              </a:rPr>
              <a:t>format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src_vocab_size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tar_vocab_size</a:t>
            </a:r>
            <a:r>
              <a:rPr lang="en-US" altLang="ko-KR" sz="1800" dirty="0">
                <a:latin typeface="Consolas" panose="020B0609020204030204" pitchFamily="49" charset="0"/>
              </a:rPr>
              <a:t>))</a:t>
            </a:r>
          </a:p>
          <a:p>
            <a:pPr marL="354013" indent="0">
              <a:lnSpc>
                <a:spcPct val="100000"/>
              </a:lnSpc>
              <a:buNone/>
            </a:pPr>
            <a:endParaRPr lang="en-US" altLang="ko-K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Consolas" panose="020B0609020204030204" pitchFamily="49" charset="0"/>
            </a:endParaRPr>
          </a:p>
          <a:p>
            <a:pPr marL="354013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rgbClr val="0070C0"/>
                </a:solidFill>
              </a:rPr>
              <a:t>영어 단어 집합의 크기 </a:t>
            </a:r>
            <a:r>
              <a:rPr lang="en-US" altLang="ko-KR" sz="1800" dirty="0">
                <a:solidFill>
                  <a:srgbClr val="0070C0"/>
                </a:solidFill>
              </a:rPr>
              <a:t>: 4647, </a:t>
            </a:r>
            <a:r>
              <a:rPr lang="ko-KR" altLang="en-US" sz="1800" dirty="0">
                <a:solidFill>
                  <a:srgbClr val="0070C0"/>
                </a:solidFill>
              </a:rPr>
              <a:t>프랑스어 단어 집합의 크기 </a:t>
            </a:r>
            <a:r>
              <a:rPr lang="en-US" altLang="ko-KR" sz="1800" dirty="0">
                <a:solidFill>
                  <a:srgbClr val="0070C0"/>
                </a:solidFill>
              </a:rPr>
              <a:t>: 8022</a:t>
            </a:r>
            <a:endParaRPr lang="en-US" altLang="ko-KR" sz="1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59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출력 문장을 생성할 딕셔너리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880320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숫자 시퀀스에서 다시 문자 텍스트를 생성하기 위해 단어에서 정수를 얻는 딕셔너리와 정수에서 단어를 얻는 딕셔너리를 저장</a:t>
            </a:r>
            <a:endParaRPr lang="en-US" altLang="ko-KR">
              <a:latin typeface="Times New Roman"/>
              <a:cs typeface="Times New Roman"/>
            </a:endParaRPr>
          </a:p>
          <a:p>
            <a:endParaRPr lang="en-US" altLang="ko-KR">
              <a:latin typeface="Times New Roman"/>
              <a:cs typeface="Times New Roman"/>
            </a:endParaRPr>
          </a:p>
          <a:p>
            <a:pPr marL="354013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src_to_index = tokenizer_en.word_index </a:t>
            </a:r>
          </a:p>
          <a:p>
            <a:pPr marL="354013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index_to_src = tokenizer_en.index_word </a:t>
            </a:r>
            <a:r>
              <a:rPr lang="en-US" altLang="ko-KR" sz="1600">
                <a:solidFill>
                  <a:srgbClr val="0070C0"/>
                </a:solidFill>
              </a:rPr>
              <a:t># </a:t>
            </a:r>
            <a:r>
              <a:rPr lang="ko-KR" altLang="en-US" sz="1600">
                <a:solidFill>
                  <a:srgbClr val="0070C0"/>
                </a:solidFill>
              </a:rPr>
              <a:t>훈련 후 결과 비교할 때 사용</a:t>
            </a:r>
            <a:endParaRPr lang="en-US" altLang="ko-KR" sz="1600">
              <a:solidFill>
                <a:srgbClr val="0070C0"/>
              </a:solidFill>
            </a:endParaRPr>
          </a:p>
          <a:p>
            <a:pPr marL="354013" indent="0">
              <a:lnSpc>
                <a:spcPct val="100000"/>
              </a:lnSpc>
              <a:buNone/>
            </a:pPr>
            <a:endParaRPr lang="en-US" altLang="ko-KR" sz="1600"/>
          </a:p>
          <a:p>
            <a:pPr marL="354013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tar_to_index = tokenizer_fra.word_index </a:t>
            </a:r>
            <a:r>
              <a:rPr lang="en-US" altLang="ko-KR" sz="1600">
                <a:solidFill>
                  <a:srgbClr val="0070C0"/>
                </a:solidFill>
              </a:rPr>
              <a:t># </a:t>
            </a:r>
            <a:r>
              <a:rPr lang="ko-KR" altLang="en-US" sz="1600">
                <a:solidFill>
                  <a:srgbClr val="0070C0"/>
                </a:solidFill>
              </a:rPr>
              <a:t>훈련 후 예측 과정에서 사용 </a:t>
            </a:r>
            <a:r>
              <a:rPr lang="en-US" altLang="ko-KR" sz="1600">
                <a:latin typeface="Consolas" panose="020B0609020204030204" pitchFamily="49" charset="0"/>
              </a:rPr>
              <a:t>index_to_tar = tokenizer_fra.index_word </a:t>
            </a:r>
            <a:r>
              <a:rPr lang="en-US" altLang="ko-KR" sz="1600">
                <a:solidFill>
                  <a:srgbClr val="0070C0"/>
                </a:solidFill>
              </a:rPr>
              <a:t># </a:t>
            </a:r>
            <a:r>
              <a:rPr lang="ko-KR" altLang="en-US" sz="1600">
                <a:solidFill>
                  <a:srgbClr val="0070C0"/>
                </a:solidFill>
              </a:rPr>
              <a:t>훈련 후 결과 비교할 때 사용</a:t>
            </a:r>
            <a:endParaRPr lang="en-US" altLang="ko-KR" sz="1600">
              <a:solidFill>
                <a:srgbClr val="0070C0"/>
              </a:solidFill>
            </a:endParaRPr>
          </a:p>
          <a:p>
            <a:pPr marL="354013" indent="0">
              <a:lnSpc>
                <a:spcPct val="100000"/>
              </a:lnSpc>
              <a:buNone/>
            </a:pPr>
            <a:endParaRPr lang="en-US" altLang="ko-KR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87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훈련</a:t>
            </a:r>
            <a:r>
              <a:rPr lang="en-US" altLang="ko-KR"/>
              <a:t>/</a:t>
            </a:r>
            <a:r>
              <a:rPr lang="ko-KR" altLang="en-US"/>
              <a:t>테스트 데이터 분리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720080"/>
          </a:xfrm>
        </p:spPr>
        <p:txBody>
          <a:bodyPr/>
          <a:lstStyle/>
          <a:p>
            <a:r>
              <a:rPr lang="en-US" altLang="ko-KR">
                <a:latin typeface="Times New Roman"/>
                <a:cs typeface="Times New Roman"/>
              </a:rPr>
              <a:t>33,000 </a:t>
            </a:r>
            <a:r>
              <a:rPr lang="ko-KR" altLang="en-US">
                <a:latin typeface="Times New Roman"/>
                <a:cs typeface="Times New Roman"/>
              </a:rPr>
              <a:t>샘플 중 </a:t>
            </a:r>
            <a:r>
              <a:rPr lang="en-US" altLang="ko-KR">
                <a:latin typeface="Times New Roman"/>
                <a:cs typeface="Times New Roman"/>
              </a:rPr>
              <a:t>10%</a:t>
            </a:r>
            <a:r>
              <a:rPr lang="ko-KR" altLang="en-US">
                <a:latin typeface="Times New Roman"/>
                <a:cs typeface="Times New Roman"/>
              </a:rPr>
              <a:t>인 </a:t>
            </a:r>
            <a:r>
              <a:rPr lang="en-US" altLang="ko-KR">
                <a:latin typeface="Times New Roman"/>
                <a:cs typeface="Times New Roman"/>
              </a:rPr>
              <a:t>3,300</a:t>
            </a:r>
            <a:r>
              <a:rPr lang="ko-KR" altLang="en-US">
                <a:latin typeface="Times New Roman"/>
                <a:cs typeface="Times New Roman"/>
              </a:rPr>
              <a:t>개를 테스트 데이터로 사용</a:t>
            </a:r>
            <a:endParaRPr lang="en-US" altLang="ko-KR">
              <a:latin typeface="Times New Roman"/>
              <a:cs typeface="Times New Roman"/>
            </a:endParaRPr>
          </a:p>
          <a:p>
            <a:endParaRPr lang="en-US" altLang="ko-KR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988840"/>
            <a:ext cx="8136904" cy="338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654696"/>
            <a:ext cx="7668852" cy="2422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8900" lvl="0" latinLnBrk="0"/>
            <a:r>
              <a:rPr lang="en-US" altLang="ko-KR" sz="1600" dirty="0" err="1">
                <a:latin typeface="Consolas" panose="020B0609020204030204" pitchFamily="49" charset="0"/>
              </a:rPr>
              <a:t>n_of_val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(33000*0.1) 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600" dirty="0" err="1">
                <a:latin typeface="Consolas" panose="020B0609020204030204" pitchFamily="49" charset="0"/>
              </a:rPr>
              <a:t>encoder_input_train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encoder_input</a:t>
            </a:r>
            <a:r>
              <a:rPr lang="en-US" altLang="ko-KR" sz="1600" dirty="0">
                <a:latin typeface="Consolas" panose="020B0609020204030204" pitchFamily="49" charset="0"/>
              </a:rPr>
              <a:t>[:-</a:t>
            </a:r>
            <a:r>
              <a:rPr lang="en-US" altLang="ko-KR" sz="1600" dirty="0" err="1">
                <a:latin typeface="Consolas" panose="020B0609020204030204" pitchFamily="49" charset="0"/>
              </a:rPr>
              <a:t>n_of_val</a:t>
            </a:r>
            <a:r>
              <a:rPr lang="en-US" altLang="ko-KR" sz="1600" dirty="0">
                <a:latin typeface="Consolas" panose="020B0609020204030204" pitchFamily="49" charset="0"/>
              </a:rPr>
              <a:t>] </a:t>
            </a:r>
          </a:p>
          <a:p>
            <a:pPr marL="88900" lvl="0" latinLnBrk="0"/>
            <a:r>
              <a:rPr lang="en-US" altLang="ko-KR" sz="1600" dirty="0" err="1">
                <a:latin typeface="Consolas" panose="020B0609020204030204" pitchFamily="49" charset="0"/>
              </a:rPr>
              <a:t>decoder_input_train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decoder_input</a:t>
            </a:r>
            <a:r>
              <a:rPr lang="en-US" altLang="ko-KR" sz="1600" dirty="0">
                <a:latin typeface="Consolas" panose="020B0609020204030204" pitchFamily="49" charset="0"/>
              </a:rPr>
              <a:t>[:-</a:t>
            </a:r>
            <a:r>
              <a:rPr lang="en-US" altLang="ko-KR" sz="1600" dirty="0" err="1">
                <a:latin typeface="Consolas" panose="020B0609020204030204" pitchFamily="49" charset="0"/>
              </a:rPr>
              <a:t>n_of_val</a:t>
            </a:r>
            <a:r>
              <a:rPr lang="en-US" altLang="ko-KR" sz="1600" dirty="0">
                <a:latin typeface="Consolas" panose="020B0609020204030204" pitchFamily="49" charset="0"/>
              </a:rPr>
              <a:t>] </a:t>
            </a:r>
          </a:p>
          <a:p>
            <a:pPr marL="88900" lvl="0" latinLnBrk="0"/>
            <a:r>
              <a:rPr lang="en-US" altLang="ko-KR" sz="1600" dirty="0" err="1">
                <a:latin typeface="Consolas" panose="020B0609020204030204" pitchFamily="49" charset="0"/>
              </a:rPr>
              <a:t>decoder_target_train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decoder_target</a:t>
            </a:r>
            <a:r>
              <a:rPr lang="en-US" altLang="ko-KR" sz="1600" dirty="0">
                <a:latin typeface="Consolas" panose="020B0609020204030204" pitchFamily="49" charset="0"/>
              </a:rPr>
              <a:t>[:-</a:t>
            </a:r>
            <a:r>
              <a:rPr lang="en-US" altLang="ko-KR" sz="1600" dirty="0" err="1">
                <a:latin typeface="Consolas" panose="020B0609020204030204" pitchFamily="49" charset="0"/>
              </a:rPr>
              <a:t>n_of_val</a:t>
            </a:r>
            <a:r>
              <a:rPr lang="en-US" altLang="ko-KR" sz="1600" dirty="0">
                <a:latin typeface="Consolas" panose="020B0609020204030204" pitchFamily="49" charset="0"/>
              </a:rPr>
              <a:t>] </a:t>
            </a:r>
          </a:p>
          <a:p>
            <a:pPr marL="88900" lvl="0" latinLnBrk="0"/>
            <a:endParaRPr lang="en-US" altLang="ko-KR" sz="1600" dirty="0"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600" dirty="0" err="1">
                <a:latin typeface="Consolas" panose="020B0609020204030204" pitchFamily="49" charset="0"/>
              </a:rPr>
              <a:t>encoder_input_test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encoder_input</a:t>
            </a:r>
            <a:r>
              <a:rPr lang="en-US" altLang="ko-KR" sz="1600" dirty="0">
                <a:latin typeface="Consolas" panose="020B0609020204030204" pitchFamily="49" charset="0"/>
              </a:rPr>
              <a:t>[-</a:t>
            </a:r>
            <a:r>
              <a:rPr lang="en-US" altLang="ko-KR" sz="1600" dirty="0" err="1">
                <a:latin typeface="Consolas" panose="020B0609020204030204" pitchFamily="49" charset="0"/>
              </a:rPr>
              <a:t>n_of_val</a:t>
            </a:r>
            <a:r>
              <a:rPr lang="en-US" altLang="ko-KR" sz="1600" dirty="0">
                <a:latin typeface="Consolas" panose="020B0609020204030204" pitchFamily="49" charset="0"/>
              </a:rPr>
              <a:t>:] </a:t>
            </a:r>
          </a:p>
          <a:p>
            <a:pPr marL="88900" lvl="0" latinLnBrk="0"/>
            <a:r>
              <a:rPr lang="en-US" altLang="ko-KR" sz="1600" dirty="0" err="1">
                <a:latin typeface="Consolas" panose="020B0609020204030204" pitchFamily="49" charset="0"/>
              </a:rPr>
              <a:t>decoder_input_test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decoder_input</a:t>
            </a:r>
            <a:r>
              <a:rPr lang="en-US" altLang="ko-KR" sz="1600" dirty="0">
                <a:latin typeface="Consolas" panose="020B0609020204030204" pitchFamily="49" charset="0"/>
              </a:rPr>
              <a:t>[-</a:t>
            </a:r>
            <a:r>
              <a:rPr lang="en-US" altLang="ko-KR" sz="1600" dirty="0" err="1">
                <a:latin typeface="Consolas" panose="020B0609020204030204" pitchFamily="49" charset="0"/>
              </a:rPr>
              <a:t>n_of_val</a:t>
            </a:r>
            <a:r>
              <a:rPr lang="en-US" altLang="ko-KR" sz="1600" dirty="0">
                <a:latin typeface="Consolas" panose="020B0609020204030204" pitchFamily="49" charset="0"/>
              </a:rPr>
              <a:t>:] </a:t>
            </a:r>
          </a:p>
          <a:p>
            <a:pPr marL="88900" lvl="0" latinLnBrk="0"/>
            <a:r>
              <a:rPr lang="en-US" altLang="ko-KR" sz="1600" dirty="0" err="1">
                <a:latin typeface="Consolas" panose="020B0609020204030204" pitchFamily="49" charset="0"/>
              </a:rPr>
              <a:t>decoder_target_test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decoder_target</a:t>
            </a:r>
            <a:r>
              <a:rPr lang="en-US" altLang="ko-KR" sz="1600" dirty="0">
                <a:latin typeface="Consolas" panose="020B0609020204030204" pitchFamily="49" charset="0"/>
              </a:rPr>
              <a:t>[-</a:t>
            </a:r>
            <a:r>
              <a:rPr lang="en-US" altLang="ko-KR" sz="1600" dirty="0" err="1">
                <a:latin typeface="Consolas" panose="020B0609020204030204" pitchFamily="49" charset="0"/>
              </a:rPr>
              <a:t>n_of_val</a:t>
            </a:r>
            <a:r>
              <a:rPr lang="en-US" altLang="ko-KR" sz="1600" dirty="0">
                <a:latin typeface="Consolas" panose="020B0609020204030204" pitchFamily="49" charset="0"/>
              </a:rPr>
              <a:t>:]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11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68482"/>
            <a:ext cx="8640960" cy="102035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이제까지는 </a:t>
            </a:r>
            <a:r>
              <a:rPr lang="en-US" altLang="ko-KR" dirty="0"/>
              <a:t>Sequential API</a:t>
            </a:r>
            <a:r>
              <a:rPr lang="ko-KR" altLang="en-US" dirty="0"/>
              <a:t> 프로그래밍 방식을 사용해 왔음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81" y="1700808"/>
            <a:ext cx="7737587" cy="39604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0112" y="1988840"/>
            <a:ext cx="266429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이제까지 사용한 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490C2-1D3D-4ACF-A9C3-99A680BC190F}"/>
              </a:ext>
            </a:extLst>
          </p:cNvPr>
          <p:cNvSpPr txBox="1"/>
          <p:nvPr/>
        </p:nvSpPr>
        <p:spPr>
          <a:xfrm>
            <a:off x="5580112" y="2780928"/>
            <a:ext cx="266429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새로 사용하는 방식</a:t>
            </a:r>
          </a:p>
        </p:txBody>
      </p:sp>
    </p:spTree>
    <p:extLst>
      <p:ext uri="{BB962C8B-B14F-4D97-AF65-F5344CB8AC3E}">
        <p14:creationId xmlns:p14="http://schemas.microsoft.com/office/powerpoint/2010/main" val="1425559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Functional API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720080"/>
          </a:xfrm>
        </p:spPr>
        <p:txBody>
          <a:bodyPr/>
          <a:lstStyle/>
          <a:p>
            <a:r>
              <a:rPr lang="en-US" altLang="ko-KR" dirty="0">
                <a:latin typeface="Times New Roman"/>
                <a:cs typeface="Times New Roman"/>
              </a:rPr>
              <a:t>Functional API</a:t>
            </a:r>
            <a:r>
              <a:rPr lang="ko-KR" altLang="en-US" dirty="0">
                <a:latin typeface="Times New Roman"/>
                <a:cs typeface="Times New Roman"/>
              </a:rPr>
              <a:t>에서는 각 </a:t>
            </a:r>
            <a:r>
              <a:rPr lang="en-US" altLang="ko-KR" dirty="0">
                <a:latin typeface="Times New Roman"/>
                <a:cs typeface="Times New Roman"/>
              </a:rPr>
              <a:t>layer</a:t>
            </a:r>
            <a:r>
              <a:rPr lang="ko-KR" altLang="en-US" dirty="0">
                <a:latin typeface="Times New Roman"/>
                <a:cs typeface="Times New Roman"/>
              </a:rPr>
              <a:t>의 입력과 출력 파라미터를 지정함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988840"/>
            <a:ext cx="8136904" cy="338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33B5A6-8837-4DF9-ABD5-FF932C929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83" y="1623948"/>
            <a:ext cx="7668852" cy="3934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8900" lvl="0" latinLnBrk="0"/>
            <a:r>
              <a:rPr lang="en-US" altLang="ko-KR" sz="1400" b="1" dirty="0"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keras.models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latin typeface="Consolas" panose="020B0609020204030204" pitchFamily="49" charset="0"/>
              </a:rPr>
              <a:t> Sequential, Model</a:t>
            </a:r>
          </a:p>
          <a:p>
            <a:pPr marL="88900" lvl="0" latinLnBrk="0"/>
            <a:r>
              <a:rPr lang="en-US" altLang="ko-KR" sz="1400" b="1" dirty="0"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keras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latin typeface="Consolas" panose="020B0609020204030204" pitchFamily="49" charset="0"/>
              </a:rPr>
              <a:t> layers, Input</a:t>
            </a:r>
          </a:p>
          <a:p>
            <a:pPr marL="88900" lvl="0" latinLnBrk="0"/>
            <a:endParaRPr lang="en-US" altLang="ko-KR" sz="1400" dirty="0"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이제까지의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Sequential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방식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seq_model</a:t>
            </a:r>
            <a:r>
              <a:rPr lang="en-US" altLang="ko-KR" sz="1400" dirty="0">
                <a:latin typeface="Consolas" panose="020B0609020204030204" pitchFamily="49" charset="0"/>
              </a:rPr>
              <a:t> = Sequential()</a:t>
            </a: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seq_model.add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layers.Dense</a:t>
            </a:r>
            <a:r>
              <a:rPr lang="en-US" altLang="ko-KR" sz="1400" dirty="0">
                <a:latin typeface="Consolas" panose="020B0609020204030204" pitchFamily="49" charset="0"/>
              </a:rPr>
              <a:t>(32, activation=‘</a:t>
            </a:r>
            <a:r>
              <a:rPr lang="en-US" altLang="ko-KR" sz="1400" dirty="0" err="1">
                <a:latin typeface="Consolas" panose="020B0609020204030204" pitchFamily="49" charset="0"/>
              </a:rPr>
              <a:t>relu</a:t>
            </a:r>
            <a:r>
              <a:rPr lang="en-US" altLang="ko-KR" sz="1400" dirty="0">
                <a:latin typeface="Consolas" panose="020B0609020204030204" pitchFamily="49" charset="0"/>
              </a:rPr>
              <a:t>’, </a:t>
            </a:r>
            <a:r>
              <a:rPr lang="en-US" altLang="ko-KR" sz="1400" dirty="0" err="1">
                <a:latin typeface="Consolas" panose="020B0609020204030204" pitchFamily="49" charset="0"/>
              </a:rPr>
              <a:t>input_shape</a:t>
            </a:r>
            <a:r>
              <a:rPr lang="en-US" altLang="ko-KR" sz="1400" dirty="0">
                <a:latin typeface="Consolas" panose="020B0609020204030204" pitchFamily="49" charset="0"/>
              </a:rPr>
              <a:t>=(64,)))</a:t>
            </a:r>
          </a:p>
          <a:p>
            <a:pPr marL="88900" latinLnBrk="0"/>
            <a:r>
              <a:rPr lang="en-US" altLang="ko-KR" sz="1400" dirty="0" err="1">
                <a:latin typeface="Consolas" panose="020B0609020204030204" pitchFamily="49" charset="0"/>
              </a:rPr>
              <a:t>seq_model.add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layers.Dense</a:t>
            </a:r>
            <a:r>
              <a:rPr lang="en-US" altLang="ko-KR" sz="1400" dirty="0">
                <a:latin typeface="Consolas" panose="020B0609020204030204" pitchFamily="49" charset="0"/>
              </a:rPr>
              <a:t>(32, activation=‘</a:t>
            </a:r>
            <a:r>
              <a:rPr lang="en-US" altLang="ko-KR" sz="1400" dirty="0" err="1">
                <a:latin typeface="Consolas" panose="020B0609020204030204" pitchFamily="49" charset="0"/>
              </a:rPr>
              <a:t>relu</a:t>
            </a:r>
            <a:r>
              <a:rPr lang="en-US" altLang="ko-KR" sz="1400" dirty="0">
                <a:latin typeface="Consolas" panose="020B0609020204030204" pitchFamily="49" charset="0"/>
              </a:rPr>
              <a:t>’))</a:t>
            </a:r>
          </a:p>
          <a:p>
            <a:pPr marL="88900" latinLnBrk="0"/>
            <a:r>
              <a:rPr lang="en-US" altLang="ko-KR" sz="1400" dirty="0" err="1">
                <a:latin typeface="Consolas" panose="020B0609020204030204" pitchFamily="49" charset="0"/>
              </a:rPr>
              <a:t>seq_model.add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layers.Dense</a:t>
            </a:r>
            <a:r>
              <a:rPr lang="en-US" altLang="ko-KR" sz="1400" dirty="0">
                <a:latin typeface="Consolas" panose="020B0609020204030204" pitchFamily="49" charset="0"/>
              </a:rPr>
              <a:t>(10, activation=‘</a:t>
            </a:r>
            <a:r>
              <a:rPr lang="en-US" altLang="ko-KR" sz="1400" dirty="0" err="1">
                <a:latin typeface="Consolas" panose="020B0609020204030204" pitchFamily="49" charset="0"/>
              </a:rPr>
              <a:t>softmax</a:t>
            </a:r>
            <a:r>
              <a:rPr lang="en-US" altLang="ko-KR" sz="1400" dirty="0">
                <a:latin typeface="Consolas" panose="020B0609020204030204" pitchFamily="49" charset="0"/>
              </a:rPr>
              <a:t>’))</a:t>
            </a:r>
          </a:p>
          <a:p>
            <a:pPr marL="88900" lvl="0" latinLnBrk="0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같은 코드를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Functional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방식으로 수정하는 경우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input_tensor</a:t>
            </a:r>
            <a:r>
              <a:rPr lang="en-US" altLang="ko-KR" sz="1400" dirty="0">
                <a:latin typeface="Consolas" panose="020B0609020204030204" pitchFamily="49" charset="0"/>
              </a:rPr>
              <a:t> = Input(shape(64,))</a:t>
            </a:r>
          </a:p>
          <a:p>
            <a:pPr marL="88900" lvl="0" latinLnBrk="0"/>
            <a:r>
              <a:rPr lang="en-US" altLang="ko-KR" sz="1400" dirty="0">
                <a:latin typeface="Consolas" panose="020B0609020204030204" pitchFamily="49" charset="0"/>
              </a:rPr>
              <a:t>x = </a:t>
            </a:r>
            <a:r>
              <a:rPr lang="en-US" altLang="ko-KR" sz="1400" dirty="0" err="1">
                <a:latin typeface="Consolas" panose="020B0609020204030204" pitchFamily="49" charset="0"/>
              </a:rPr>
              <a:t>layers.Dense</a:t>
            </a:r>
            <a:r>
              <a:rPr lang="en-US" altLang="ko-KR" sz="1400" dirty="0">
                <a:latin typeface="Consolas" panose="020B0609020204030204" pitchFamily="49" charset="0"/>
              </a:rPr>
              <a:t>(32, activation=‘</a:t>
            </a:r>
            <a:r>
              <a:rPr lang="en-US" altLang="ko-KR" sz="1400" dirty="0" err="1">
                <a:latin typeface="Consolas" panose="020B0609020204030204" pitchFamily="49" charset="0"/>
              </a:rPr>
              <a:t>relu</a:t>
            </a:r>
            <a:r>
              <a:rPr lang="en-US" altLang="ko-KR" sz="1400" dirty="0">
                <a:latin typeface="Consolas" panose="020B0609020204030204" pitchFamily="49" charset="0"/>
              </a:rPr>
              <a:t>’)(</a:t>
            </a:r>
            <a:r>
              <a:rPr lang="en-US" altLang="ko-KR" sz="1400" dirty="0" err="1">
                <a:latin typeface="Consolas" panose="020B0609020204030204" pitchFamily="49" charset="0"/>
              </a:rPr>
              <a:t>input_tensor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88900" lvl="0" latinLnBrk="0"/>
            <a:r>
              <a:rPr lang="en-US" altLang="ko-KR" sz="1400" dirty="0">
                <a:latin typeface="Consolas" panose="020B0609020204030204" pitchFamily="49" charset="0"/>
              </a:rPr>
              <a:t>x = </a:t>
            </a:r>
            <a:r>
              <a:rPr lang="en-US" altLang="ko-KR" sz="1400" dirty="0" err="1">
                <a:latin typeface="Consolas" panose="020B0609020204030204" pitchFamily="49" charset="0"/>
              </a:rPr>
              <a:t>layers.Dense</a:t>
            </a:r>
            <a:r>
              <a:rPr lang="en-US" altLang="ko-KR" sz="1400" dirty="0">
                <a:latin typeface="Consolas" panose="020B0609020204030204" pitchFamily="49" charset="0"/>
              </a:rPr>
              <a:t>(32, activation=‘</a:t>
            </a:r>
            <a:r>
              <a:rPr lang="en-US" altLang="ko-KR" sz="1400" dirty="0" err="1">
                <a:latin typeface="Consolas" panose="020B0609020204030204" pitchFamily="49" charset="0"/>
              </a:rPr>
              <a:t>relu</a:t>
            </a:r>
            <a:r>
              <a:rPr lang="en-US" altLang="ko-KR" sz="1400" dirty="0">
                <a:latin typeface="Consolas" panose="020B0609020204030204" pitchFamily="49" charset="0"/>
              </a:rPr>
              <a:t>’)(x)</a:t>
            </a:r>
          </a:p>
          <a:p>
            <a:pPr marL="88900" latinLnBrk="0"/>
            <a:r>
              <a:rPr lang="en-US" altLang="ko-KR" sz="1400" dirty="0" err="1">
                <a:latin typeface="Consolas" panose="020B0609020204030204" pitchFamily="49" charset="0"/>
              </a:rPr>
              <a:t>output_tensor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layers.Dense</a:t>
            </a:r>
            <a:r>
              <a:rPr lang="en-US" altLang="ko-KR" sz="1400" dirty="0">
                <a:latin typeface="Consolas" panose="020B0609020204030204" pitchFamily="49" charset="0"/>
              </a:rPr>
              <a:t>(10, activation=‘</a:t>
            </a:r>
            <a:r>
              <a:rPr lang="en-US" altLang="ko-KR" sz="1400" dirty="0" err="1">
                <a:latin typeface="Consolas" panose="020B0609020204030204" pitchFamily="49" charset="0"/>
              </a:rPr>
              <a:t>softmax</a:t>
            </a:r>
            <a:r>
              <a:rPr lang="en-US" altLang="ko-KR" sz="1400" dirty="0">
                <a:latin typeface="Consolas" panose="020B0609020204030204" pitchFamily="49" charset="0"/>
              </a:rPr>
              <a:t>’)(x)</a:t>
            </a:r>
          </a:p>
          <a:p>
            <a:pPr marL="88900" latinLnBrk="0"/>
            <a:endParaRPr lang="en-US" altLang="ko-KR" sz="1400" dirty="0">
              <a:latin typeface="Consolas" panose="020B0609020204030204" pitchFamily="49" charset="0"/>
            </a:endParaRPr>
          </a:p>
          <a:p>
            <a:pPr marL="88900" latinLnBrk="0"/>
            <a:r>
              <a:rPr lang="en-US" altLang="ko-KR" sz="1400" dirty="0">
                <a:latin typeface="Consolas" panose="020B0609020204030204" pitchFamily="49" charset="0"/>
              </a:rPr>
              <a:t>model = Model(</a:t>
            </a:r>
            <a:r>
              <a:rPr lang="en-US" altLang="ko-KR" sz="1400" dirty="0" err="1">
                <a:latin typeface="Consolas" panose="020B0609020204030204" pitchFamily="49" charset="0"/>
              </a:rPr>
              <a:t>input_tensor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output_tensor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9018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기계번역기 만들기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352928" cy="1368152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함수형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API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를 이용하여 구현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r>
              <a:rPr lang="ko-KR" altLang="en-US" dirty="0" err="1">
                <a:latin typeface="Times New Roman"/>
                <a:cs typeface="Times New Roman"/>
              </a:rPr>
              <a:t>임베딩</a:t>
            </a:r>
            <a:r>
              <a:rPr lang="ko-KR" altLang="en-US" dirty="0">
                <a:latin typeface="Times New Roman"/>
                <a:cs typeface="Times New Roman"/>
              </a:rPr>
              <a:t> 벡터 크기와 </a:t>
            </a:r>
            <a:r>
              <a:rPr lang="en-US" altLang="ko-KR" dirty="0">
                <a:latin typeface="Times New Roman"/>
                <a:cs typeface="Times New Roman"/>
              </a:rPr>
              <a:t>LSTM  </a:t>
            </a:r>
            <a:r>
              <a:rPr lang="ko-KR" altLang="en-US" dirty="0">
                <a:latin typeface="Times New Roman"/>
                <a:cs typeface="Times New Roman"/>
              </a:rPr>
              <a:t>은닉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상태의 크기를 </a:t>
            </a:r>
            <a:r>
              <a:rPr lang="en-US" altLang="ko-KR" dirty="0">
                <a:latin typeface="Times New Roman"/>
                <a:cs typeface="Times New Roman"/>
              </a:rPr>
              <a:t>50</a:t>
            </a:r>
            <a:r>
              <a:rPr lang="ko-KR" altLang="en-US" dirty="0">
                <a:latin typeface="Times New Roman"/>
                <a:cs typeface="Times New Roman"/>
              </a:rPr>
              <a:t>개로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설정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인코더는 아래와 같음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988840"/>
            <a:ext cx="8136904" cy="338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636912"/>
            <a:ext cx="8208912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8900" lvl="0" latinLnBrk="0"/>
            <a:r>
              <a:rPr lang="en-US" altLang="ko-KR" sz="1400" b="1" dirty="0"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tensorflow.keras.layers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latin typeface="Consolas" panose="020B0609020204030204" pitchFamily="49" charset="0"/>
              </a:rPr>
              <a:t> Input, LSTM, Embedding, Dense, Masking </a:t>
            </a:r>
          </a:p>
          <a:p>
            <a:pPr marL="88900" lvl="0" latinLnBrk="0"/>
            <a:r>
              <a:rPr lang="en-US" altLang="ko-KR" sz="1400" b="1" dirty="0"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tensorflow.keras.models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latin typeface="Consolas" panose="020B0609020204030204" pitchFamily="49" charset="0"/>
              </a:rPr>
              <a:t> Model</a:t>
            </a:r>
          </a:p>
          <a:p>
            <a:pPr marL="88900" lvl="0" latinLnBrk="0"/>
            <a:endParaRPr lang="en-US" altLang="ko-KR" sz="1400" dirty="0"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latent_dim</a:t>
            </a:r>
            <a:r>
              <a:rPr lang="en-US" altLang="ko-KR" sz="1400" dirty="0">
                <a:latin typeface="Consolas" panose="020B0609020204030204" pitchFamily="49" charset="0"/>
              </a:rPr>
              <a:t> = 50</a:t>
            </a:r>
          </a:p>
          <a:p>
            <a:pPr marL="88900" lvl="0" latinLnBrk="0"/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인코더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encoder_inputs</a:t>
            </a:r>
            <a:r>
              <a:rPr lang="en-US" altLang="ko-KR" sz="1400" dirty="0">
                <a:latin typeface="Consolas" panose="020B0609020204030204" pitchFamily="49" charset="0"/>
              </a:rPr>
              <a:t> = Input(shape=(</a:t>
            </a:r>
            <a:r>
              <a:rPr lang="en-US" altLang="ko-KR" sz="1400" b="1" dirty="0"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latin typeface="Consolas" panose="020B0609020204030204" pitchFamily="49" charset="0"/>
              </a:rPr>
              <a:t>,)) </a:t>
            </a: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enc_emb</a:t>
            </a:r>
            <a:r>
              <a:rPr lang="en-US" altLang="ko-KR" sz="1400" dirty="0">
                <a:latin typeface="Consolas" panose="020B0609020204030204" pitchFamily="49" charset="0"/>
              </a:rPr>
              <a:t> = Embedding(</a:t>
            </a:r>
            <a:r>
              <a:rPr lang="en-US" altLang="ko-KR" sz="1400" dirty="0" err="1">
                <a:latin typeface="Consolas" panose="020B0609020204030204" pitchFamily="49" charset="0"/>
              </a:rPr>
              <a:t>src_vocab_size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latent_dim</a:t>
            </a:r>
            <a:r>
              <a:rPr lang="en-US" altLang="ko-KR" sz="1400" dirty="0">
                <a:latin typeface="Consolas" panose="020B0609020204030204" pitchFamily="49" charset="0"/>
              </a:rPr>
              <a:t>)(</a:t>
            </a:r>
            <a:r>
              <a:rPr lang="en-US" altLang="ko-KR" sz="1400" dirty="0" err="1">
                <a:latin typeface="Consolas" panose="020B0609020204030204" pitchFamily="49" charset="0"/>
              </a:rPr>
              <a:t>encoder_inputs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임베딩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층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enc_masking</a:t>
            </a:r>
            <a:r>
              <a:rPr lang="en-US" altLang="ko-KR" sz="1400" dirty="0">
                <a:latin typeface="Consolas" panose="020B0609020204030204" pitchFamily="49" charset="0"/>
              </a:rPr>
              <a:t> = Masking(</a:t>
            </a:r>
            <a:r>
              <a:rPr lang="en-US" altLang="ko-KR" sz="1400" dirty="0" err="1">
                <a:latin typeface="Consolas" panose="020B0609020204030204" pitchFamily="49" charset="0"/>
              </a:rPr>
              <a:t>mask_value</a:t>
            </a:r>
            <a:r>
              <a:rPr lang="en-US" altLang="ko-KR" sz="1400" dirty="0">
                <a:latin typeface="Consolas" panose="020B0609020204030204" pitchFamily="49" charset="0"/>
              </a:rPr>
              <a:t>=0.0)(</a:t>
            </a:r>
            <a:r>
              <a:rPr lang="en-US" altLang="ko-KR" sz="1400" dirty="0" err="1">
                <a:latin typeface="Consolas" panose="020B0609020204030204" pitchFamily="49" charset="0"/>
              </a:rPr>
              <a:t>enc_emb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패딩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은 연산에서 제외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encoder_lstm</a:t>
            </a:r>
            <a:r>
              <a:rPr lang="en-US" altLang="ko-KR" sz="1400" dirty="0">
                <a:latin typeface="Consolas" panose="020B0609020204030204" pitchFamily="49" charset="0"/>
              </a:rPr>
              <a:t> = LSTM(</a:t>
            </a:r>
            <a:r>
              <a:rPr lang="en-US" altLang="ko-KR" sz="1400" dirty="0" err="1">
                <a:latin typeface="Consolas" panose="020B0609020204030204" pitchFamily="49" charset="0"/>
              </a:rPr>
              <a:t>latent_dim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return_state</a:t>
            </a:r>
            <a:r>
              <a:rPr lang="en-US" altLang="ko-KR" sz="1400" dirty="0"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 # </a:t>
            </a:r>
            <a:r>
              <a:rPr lang="ko-KR" alt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상태값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리턴을 위해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return_state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True </a:t>
            </a: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encoder_outputs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state_h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state_c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encoder_lstm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enc_masking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은닉 상태와 셀 상태를 리턴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encoder_states</a:t>
            </a:r>
            <a:r>
              <a:rPr lang="en-US" altLang="ko-KR" sz="1400" dirty="0">
                <a:latin typeface="Consolas" panose="020B0609020204030204" pitchFamily="49" charset="0"/>
              </a:rPr>
              <a:t> = [</a:t>
            </a:r>
            <a:r>
              <a:rPr lang="en-US" altLang="ko-KR" sz="1400" dirty="0" err="1">
                <a:latin typeface="Consolas" panose="020B0609020204030204" pitchFamily="49" charset="0"/>
              </a:rPr>
              <a:t>state_h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state_c</a:t>
            </a:r>
            <a:r>
              <a:rPr lang="en-US" altLang="ko-KR" sz="1400" dirty="0">
                <a:latin typeface="Consolas" panose="020B0609020204030204" pitchFamily="49" charset="0"/>
              </a:rPr>
              <a:t>]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인코더의 은닉 상태와 셀 상태를 저장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7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기계번역기 만들기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352928" cy="720080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디코더는 아래와 같음</a:t>
            </a:r>
            <a:r>
              <a:rPr lang="en-US" altLang="ko-KR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988840"/>
            <a:ext cx="8136904" cy="338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1628800"/>
            <a:ext cx="8352928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decoder_inputs</a:t>
            </a:r>
            <a:r>
              <a:rPr lang="en-US" altLang="ko-KR" sz="1400" dirty="0">
                <a:latin typeface="Consolas" panose="020B0609020204030204" pitchFamily="49" charset="0"/>
              </a:rPr>
              <a:t> = Input(shape=(</a:t>
            </a:r>
            <a:r>
              <a:rPr lang="en-US" altLang="ko-KR" sz="1400" b="1" dirty="0"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latin typeface="Consolas" panose="020B0609020204030204" pitchFamily="49" charset="0"/>
              </a:rPr>
              <a:t>,)) </a:t>
            </a: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dec_emb_layer</a:t>
            </a:r>
            <a:r>
              <a:rPr lang="en-US" altLang="ko-KR" sz="1400" dirty="0">
                <a:latin typeface="Consolas" panose="020B0609020204030204" pitchFamily="49" charset="0"/>
              </a:rPr>
              <a:t> = Embedding(</a:t>
            </a:r>
            <a:r>
              <a:rPr lang="en-US" altLang="ko-KR" sz="1400" dirty="0" err="1">
                <a:latin typeface="Consolas" panose="020B0609020204030204" pitchFamily="49" charset="0"/>
              </a:rPr>
              <a:t>tar_vocab_size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latent_dim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임베딩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층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dec_emb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dec_emb_layer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decoder_inputs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패딩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은 연산에서 제외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dec_masking</a:t>
            </a:r>
            <a:r>
              <a:rPr lang="en-US" altLang="ko-KR" sz="1400" dirty="0">
                <a:latin typeface="Consolas" panose="020B0609020204030204" pitchFamily="49" charset="0"/>
              </a:rPr>
              <a:t> = Masking(</a:t>
            </a:r>
            <a:r>
              <a:rPr lang="en-US" altLang="ko-KR" sz="1400" dirty="0" err="1">
                <a:latin typeface="Consolas" panose="020B0609020204030204" pitchFamily="49" charset="0"/>
              </a:rPr>
              <a:t>mask_value</a:t>
            </a:r>
            <a:r>
              <a:rPr lang="en-US" altLang="ko-KR" sz="1400" dirty="0">
                <a:latin typeface="Consolas" panose="020B0609020204030204" pitchFamily="49" charset="0"/>
              </a:rPr>
              <a:t>=0.0)(</a:t>
            </a:r>
            <a:r>
              <a:rPr lang="en-US" altLang="ko-KR" sz="1400" dirty="0" err="1">
                <a:latin typeface="Consolas" panose="020B0609020204030204" pitchFamily="49" charset="0"/>
              </a:rPr>
              <a:t>dec_emb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</a:p>
          <a:p>
            <a:pPr marL="88900" lvl="0" latinLnBrk="0"/>
            <a:endParaRPr lang="en-US" altLang="ko-KR" sz="1400" dirty="0"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상태값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리턴을 위해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return_state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True,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모든 시점에 대해서 단어를 예측하기 위해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return_sequences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True </a:t>
            </a: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decoder_lstm</a:t>
            </a:r>
            <a:r>
              <a:rPr lang="en-US" altLang="ko-KR" sz="1400" dirty="0">
                <a:latin typeface="Consolas" panose="020B0609020204030204" pitchFamily="49" charset="0"/>
              </a:rPr>
              <a:t> = LSTM(</a:t>
            </a:r>
            <a:r>
              <a:rPr lang="en-US" altLang="ko-KR" sz="1400" dirty="0" err="1">
                <a:latin typeface="Consolas" panose="020B0609020204030204" pitchFamily="49" charset="0"/>
              </a:rPr>
              <a:t>latent_dim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return_sequences</a:t>
            </a:r>
            <a:r>
              <a:rPr lang="en-US" altLang="ko-KR" sz="1400" dirty="0"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return_state</a:t>
            </a:r>
            <a:r>
              <a:rPr lang="en-US" altLang="ko-KR" sz="1400" dirty="0"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88900" lvl="0" latinLnBrk="0"/>
            <a:r>
              <a:rPr lang="en-US" altLang="ko-KR" sz="1400" dirty="0">
                <a:latin typeface="Consolas" panose="020B0609020204030204" pitchFamily="49" charset="0"/>
              </a:rPr>
              <a:t> </a:t>
            </a:r>
          </a:p>
          <a:p>
            <a:pPr marL="88900" lvl="0" latinLnBrk="0"/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인코더의 은닉 상태를 초기 은닉 상태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initial_state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로 사용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decoder_outputs</a:t>
            </a:r>
            <a:r>
              <a:rPr lang="en-US" altLang="ko-KR" sz="1400" dirty="0">
                <a:latin typeface="Consolas" panose="020B0609020204030204" pitchFamily="49" charset="0"/>
              </a:rPr>
              <a:t>, _, _ = </a:t>
            </a:r>
            <a:r>
              <a:rPr lang="en-US" altLang="ko-KR" sz="1400" dirty="0" err="1">
                <a:latin typeface="Consolas" panose="020B0609020204030204" pitchFamily="49" charset="0"/>
              </a:rPr>
              <a:t>decoder_lstm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dec_masking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pPr marL="88900" lvl="0" latinLnBrk="0"/>
            <a:r>
              <a:rPr lang="en-US" altLang="ko-KR" sz="1400" dirty="0">
                <a:latin typeface="Consolas" panose="020B0609020204030204" pitchFamily="49" charset="0"/>
              </a:rPr>
              <a:t>			</a:t>
            </a:r>
            <a:r>
              <a:rPr lang="en-US" altLang="ko-KR" sz="1400" dirty="0" err="1">
                <a:latin typeface="Consolas" panose="020B0609020204030204" pitchFamily="49" charset="0"/>
              </a:rPr>
              <a:t>initial_state</a:t>
            </a:r>
            <a:r>
              <a:rPr lang="en-US" altLang="ko-KR" sz="1400" dirty="0"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latin typeface="Consolas" panose="020B0609020204030204" pitchFamily="49" charset="0"/>
              </a:rPr>
              <a:t>encoder_states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</a:p>
          <a:p>
            <a:pPr marL="88900" lvl="0" latinLnBrk="0"/>
            <a:endParaRPr lang="en-US" altLang="ko-KR" sz="1400" dirty="0"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모든 시점의 결과에 대해서 </a:t>
            </a:r>
            <a:r>
              <a:rPr lang="ko-KR" alt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소프트맥스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함수를 사용한 출력층을 통해 단어 예측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decoder_dense</a:t>
            </a:r>
            <a:r>
              <a:rPr lang="en-US" altLang="ko-KR" sz="1400" dirty="0">
                <a:latin typeface="Consolas" panose="020B0609020204030204" pitchFamily="49" charset="0"/>
              </a:rPr>
              <a:t> = Dense(</a:t>
            </a:r>
            <a:r>
              <a:rPr lang="en-US" altLang="ko-KR" sz="1400" dirty="0" err="1">
                <a:latin typeface="Consolas" panose="020B0609020204030204" pitchFamily="49" charset="0"/>
              </a:rPr>
              <a:t>tar_vocab_size</a:t>
            </a:r>
            <a:r>
              <a:rPr lang="en-US" altLang="ko-KR" sz="1400" dirty="0">
                <a:latin typeface="Consolas" panose="020B0609020204030204" pitchFamily="49" charset="0"/>
              </a:rPr>
              <a:t>, activation='</a:t>
            </a:r>
            <a:r>
              <a:rPr lang="en-US" altLang="ko-KR" sz="1400" dirty="0" err="1">
                <a:latin typeface="Consolas" panose="020B0609020204030204" pitchFamily="49" charset="0"/>
              </a:rPr>
              <a:t>softmax</a:t>
            </a:r>
            <a:r>
              <a:rPr lang="en-US" altLang="ko-KR" sz="1400" dirty="0">
                <a:latin typeface="Consolas" panose="020B0609020204030204" pitchFamily="49" charset="0"/>
              </a:rPr>
              <a:t>') </a:t>
            </a: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decoder_outputs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decoder_dense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decoder_outputs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631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모델의 구조</a:t>
            </a:r>
            <a:r>
              <a:rPr lang="en-US" altLang="ko-KR"/>
              <a:t>: model.summary()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1988840"/>
            <a:ext cx="8136904" cy="338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1032411"/>
            <a:ext cx="7560840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8013" algn="l"/>
                <a:tab pos="2157413" algn="l"/>
                <a:tab pos="3949700" algn="l"/>
              </a:tabLst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Model: "functional_1" __________________________________________________________________________________Layer (type)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Shape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# Connected to ==================================================================================input_1 (InputLayer)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[(None, None)]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__________________________________________________________________________________input_2 (InputLayer)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[(None, None)]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__________________________________________________________________________________embedding (Embedding)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(None, None, 50)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233150 input_1[0][0] __________________________________________________________________________________embedding_1 (Embedding) (None, None, 50)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401900 input_2[0][0] __________________________________________________________________________________masking (Masking)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(None, None, 50)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embedding[0][0] __________________________________________________________________________________masking_1 (Masking)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(None, None, 50)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embedding_1[0][0] __________________________________________________________________________________lstm (LSTM)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[(None, 50), (None, 20200 masking[0][0] __________________________________________________________________________________lstm_1 (LSTM)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[(None, None, 50), ( 20200 masking_1[0][0] </a:t>
            </a:r>
            <a:endParaRPr kumimoji="0" lang="en-US" altLang="ko-K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8013" algn="l"/>
                <a:tab pos="2157413" algn="l"/>
                <a:tab pos="3949700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lstm[0][1] </a:t>
            </a:r>
            <a:endParaRPr kumimoji="0" lang="en-US" altLang="ko-K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8013" algn="l"/>
                <a:tab pos="2157413" algn="l"/>
                <a:tab pos="3949700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lstm[0][2] __________________________________________________________________________________dense (Dense)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(None, None, 8038)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409938 lstm_1[0][0] ==================================================================================Total params: 1,085,388 </a:t>
            </a:r>
            <a:endParaRPr kumimoji="0" lang="en-US" altLang="ko-K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Trainable params: 1,085,388 </a:t>
            </a:r>
            <a:endParaRPr kumimoji="0" lang="en-US" altLang="ko-K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Non-trainable params: 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944724"/>
            <a:ext cx="482453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영어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단어수</a:t>
            </a:r>
            <a:r>
              <a:rPr lang="en-US" altLang="ko-KR">
                <a:solidFill>
                  <a:srgbClr val="FF0000"/>
                </a:solidFill>
              </a:rPr>
              <a:t>: 4663, </a:t>
            </a:r>
            <a:r>
              <a:rPr lang="ko-KR" altLang="en-US">
                <a:solidFill>
                  <a:srgbClr val="FF0000"/>
                </a:solidFill>
              </a:rPr>
              <a:t>불어 단어수</a:t>
            </a:r>
            <a:r>
              <a:rPr lang="en-US" altLang="ko-KR">
                <a:solidFill>
                  <a:srgbClr val="FF0000"/>
                </a:solidFill>
              </a:rPr>
              <a:t>: 8038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1816836"/>
            <a:ext cx="100811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4663x50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5674" y="2245856"/>
            <a:ext cx="100811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8038x50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9" idx="2"/>
          </p:cNvCxnSpPr>
          <p:nvPr/>
        </p:nvCxnSpPr>
        <p:spPr>
          <a:xfrm flipH="1">
            <a:off x="4788024" y="2176876"/>
            <a:ext cx="360040" cy="392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886884" y="2545100"/>
            <a:ext cx="360040" cy="392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4168" y="3681028"/>
            <a:ext cx="100811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50x50x8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788024" y="3861048"/>
            <a:ext cx="1296144" cy="21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4968044" y="4013448"/>
            <a:ext cx="1268524" cy="322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828" y="5819214"/>
            <a:ext cx="100811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50x8038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4726452" y="5413664"/>
            <a:ext cx="61572" cy="444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4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기계 번역</a:t>
            </a:r>
            <a:r>
              <a:rPr lang="en-US" altLang="ko-KR" dirty="0"/>
              <a:t>(Machine Translation)</a:t>
            </a:r>
            <a:r>
              <a:rPr lang="ko-KR" altLang="en-US" dirty="0"/>
              <a:t> 기술 현황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67544" y="908720"/>
            <a:ext cx="8280920" cy="266429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CNN </a:t>
            </a:r>
            <a:r>
              <a:rPr lang="ko-KR" altLang="en-US" sz="1400" b="1" dirty="0">
                <a:solidFill>
                  <a:srgbClr val="FF0000"/>
                </a:solidFill>
              </a:rPr>
              <a:t>기사</a:t>
            </a:r>
            <a:r>
              <a:rPr lang="en-US" altLang="ko-KR" sz="1400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"Squid Game" has become Netflix's most popular show ever, and the importance of streaming is giving new prominence to the role of screenwriter.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Netflix brought Kim </a:t>
            </a:r>
            <a:r>
              <a:rPr lang="en-US" altLang="ko-KR" sz="1600" dirty="0" err="1"/>
              <a:t>Eun-hee</a:t>
            </a:r>
            <a:r>
              <a:rPr lang="en-US" altLang="ko-KR" sz="1600" dirty="0"/>
              <a:t> on as one of its first creative partners in South Korea, and the streaming service says it has invested nearly $500 million in Korean content in 2021 alone. "She is the tip of the spear," said </a:t>
            </a:r>
            <a:r>
              <a:rPr lang="en-US" altLang="ko-KR" sz="1600" dirty="0" err="1"/>
              <a:t>Keo</a:t>
            </a:r>
            <a:r>
              <a:rPr lang="en-US" altLang="ko-KR" sz="1600" dirty="0"/>
              <a:t> Lee, Netflix's director of Korean original series. "What I admire most about her is her belief in the strength of a good story."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3717032"/>
            <a:ext cx="8275223" cy="252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</a:rPr>
              <a:t>파파고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번역</a:t>
            </a:r>
            <a:r>
              <a:rPr lang="en-US" altLang="ko-KR" sz="1400" b="1" dirty="0">
                <a:solidFill>
                  <a:srgbClr val="FF0000"/>
                </a:solidFill>
              </a:rPr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"</a:t>
            </a:r>
            <a:r>
              <a:rPr lang="ko-KR" altLang="en-US" sz="1400" dirty="0"/>
              <a:t>오징어 게임</a:t>
            </a:r>
            <a:r>
              <a:rPr lang="en-US" altLang="ko-KR" sz="1400" dirty="0"/>
              <a:t>"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넷플릭스의</a:t>
            </a:r>
            <a:r>
              <a:rPr lang="ko-KR" altLang="en-US" sz="1400" dirty="0"/>
              <a:t> 가장 인기 있는 쇼가 되었고</a:t>
            </a:r>
            <a:r>
              <a:rPr lang="en-US" altLang="ko-KR" sz="1400" dirty="0"/>
              <a:t>, </a:t>
            </a:r>
            <a:r>
              <a:rPr lang="ko-KR" altLang="en-US" sz="1400" dirty="0"/>
              <a:t>스트리밍의 중요성은 시나리오 작가 역할에 새로운 중요성을 부여하고 있다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br>
              <a:rPr lang="ko-KR" altLang="en-US" sz="1400" dirty="0"/>
            </a:br>
            <a:r>
              <a:rPr lang="ko-KR" altLang="en-US" sz="1400" dirty="0" err="1"/>
              <a:t>넷플릭스는</a:t>
            </a:r>
            <a:r>
              <a:rPr lang="ko-KR" altLang="en-US" sz="1400" dirty="0"/>
              <a:t> 김은희를 한국에서 첫 번째 창의적인 파트너 중 한 명으로 데려왔고</a:t>
            </a:r>
            <a:r>
              <a:rPr lang="en-US" altLang="ko-KR" sz="1400" dirty="0"/>
              <a:t>, </a:t>
            </a:r>
            <a:r>
              <a:rPr lang="ko-KR" altLang="en-US" sz="1400" dirty="0"/>
              <a:t>스트리밍 서비스는 </a:t>
            </a:r>
            <a:r>
              <a:rPr lang="en-US" altLang="ko-KR" sz="1400" dirty="0"/>
              <a:t>2021</a:t>
            </a:r>
            <a:r>
              <a:rPr lang="ko-KR" altLang="en-US" sz="1400" dirty="0"/>
              <a:t>년에만 거의 </a:t>
            </a:r>
            <a:r>
              <a:rPr lang="en-US" altLang="ko-KR" sz="1400" dirty="0"/>
              <a:t>5</a:t>
            </a:r>
            <a:r>
              <a:rPr lang="ko-KR" altLang="en-US" sz="1400" dirty="0"/>
              <a:t>억 달러를 한국 콘텐츠에 투자했다고 말한다</a:t>
            </a:r>
            <a:r>
              <a:rPr lang="en-US" altLang="ko-KR" sz="1400" dirty="0"/>
              <a:t>. "</a:t>
            </a:r>
            <a:r>
              <a:rPr lang="ko-KR" altLang="en-US" sz="1400" dirty="0"/>
              <a:t>그녀는 </a:t>
            </a:r>
            <a:r>
              <a:rPr lang="ko-KR" altLang="en-US" sz="1400" dirty="0" err="1"/>
              <a:t>창끝입니다</a:t>
            </a:r>
            <a:r>
              <a:rPr lang="en-US" altLang="ko-KR" sz="1400" dirty="0"/>
              <a:t>,"</a:t>
            </a:r>
            <a:r>
              <a:rPr lang="ko-KR" altLang="en-US" sz="1400" dirty="0"/>
              <a:t>라고 </a:t>
            </a:r>
            <a:r>
              <a:rPr lang="ko-KR" altLang="en-US" sz="1400" dirty="0" err="1"/>
              <a:t>넷플릭스의</a:t>
            </a:r>
            <a:r>
              <a:rPr lang="ko-KR" altLang="en-US" sz="1400" dirty="0"/>
              <a:t> 한국 오리지널 시리즈 감독인 거 리는 말했다</a:t>
            </a:r>
            <a:r>
              <a:rPr lang="en-US" altLang="ko-KR" sz="1400" dirty="0"/>
              <a:t>. "</a:t>
            </a:r>
            <a:r>
              <a:rPr lang="ko-KR" altLang="en-US" sz="1400" dirty="0"/>
              <a:t>제가 그녀에 대해 가장 존경하는 것은 좋은 이야기의 힘에 대한 믿음입니다</a:t>
            </a:r>
            <a:r>
              <a:rPr lang="en-US" altLang="ko-KR" sz="14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998379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신경망</a:t>
            </a:r>
            <a:r>
              <a:rPr lang="en-US" altLang="ko-KR"/>
              <a:t> </a:t>
            </a:r>
            <a:r>
              <a:rPr lang="ko-KR" altLang="en-US"/>
              <a:t>훈련과 결과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648072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모델의 생성과 훈련</a:t>
            </a:r>
            <a:endParaRPr lang="en-US" altLang="ko-KR" dirty="0">
              <a:latin typeface="Times New Roman"/>
              <a:cs typeface="Times New Roman"/>
            </a:endParaRPr>
          </a:p>
          <a:p>
            <a:pPr indent="11113"/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0E20D-647A-43AB-9664-39C6EBAEF4C2}"/>
              </a:ext>
            </a:extLst>
          </p:cNvPr>
          <p:cNvSpPr txBox="1"/>
          <p:nvPr/>
        </p:nvSpPr>
        <p:spPr>
          <a:xfrm>
            <a:off x="395536" y="1844824"/>
            <a:ext cx="8359270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indent="11113">
              <a:lnSpc>
                <a:spcPct val="10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model = Model([</a:t>
            </a:r>
            <a:r>
              <a:rPr lang="en-US" altLang="ko-KR" sz="1400" dirty="0" err="1">
                <a:latin typeface="Consolas" panose="020B0609020204030204" pitchFamily="49" charset="0"/>
              </a:rPr>
              <a:t>encoder_inputs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decoder_inputs</a:t>
            </a:r>
            <a:r>
              <a:rPr lang="en-US" altLang="ko-KR" sz="1400" dirty="0">
                <a:latin typeface="Consolas" panose="020B0609020204030204" pitchFamily="49" charset="0"/>
              </a:rPr>
              <a:t>], </a:t>
            </a:r>
            <a:r>
              <a:rPr lang="en-US" altLang="ko-KR" sz="1400" dirty="0" err="1">
                <a:latin typeface="Consolas" panose="020B0609020204030204" pitchFamily="49" charset="0"/>
              </a:rPr>
              <a:t>decoder_outputs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indent="11113">
              <a:lnSpc>
                <a:spcPct val="100000"/>
              </a:lnSpc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indent="11113">
              <a:lnSpc>
                <a:spcPct val="100000"/>
              </a:lnSpc>
              <a:buNone/>
            </a:pPr>
            <a:r>
              <a:rPr lang="en-US" altLang="ko-KR" sz="1400" dirty="0" err="1">
                <a:latin typeface="Consolas" panose="020B0609020204030204" pitchFamily="49" charset="0"/>
              </a:rPr>
              <a:t>model.compile</a:t>
            </a:r>
            <a:r>
              <a:rPr lang="en-US" altLang="ko-KR" sz="1400" dirty="0">
                <a:latin typeface="Consolas" panose="020B0609020204030204" pitchFamily="49" charset="0"/>
              </a:rPr>
              <a:t>(optimizer='</a:t>
            </a:r>
            <a:r>
              <a:rPr lang="en-US" altLang="ko-KR" sz="1400" dirty="0" err="1">
                <a:latin typeface="Consolas" panose="020B0609020204030204" pitchFamily="49" charset="0"/>
              </a:rPr>
              <a:t>rmsprop</a:t>
            </a:r>
            <a:r>
              <a:rPr lang="en-US" altLang="ko-KR" sz="1400" dirty="0">
                <a:latin typeface="Consolas" panose="020B0609020204030204" pitchFamily="49" charset="0"/>
              </a:rPr>
              <a:t>', loss='</a:t>
            </a:r>
            <a:r>
              <a:rPr lang="en-US" altLang="ko-KR" sz="1400" dirty="0" err="1">
                <a:latin typeface="Consolas" panose="020B0609020204030204" pitchFamily="49" charset="0"/>
              </a:rPr>
              <a:t>sparse_categorical_crossentropy</a:t>
            </a:r>
            <a:r>
              <a:rPr lang="en-US" altLang="ko-KR" sz="1400" dirty="0">
                <a:latin typeface="Consolas" panose="020B0609020204030204" pitchFamily="49" charset="0"/>
              </a:rPr>
              <a:t>', 	metrics=['acc'])</a:t>
            </a:r>
          </a:p>
          <a:p>
            <a:pPr indent="11113">
              <a:lnSpc>
                <a:spcPct val="100000"/>
              </a:lnSpc>
              <a:buNone/>
            </a:pPr>
            <a:endParaRPr lang="en-US" altLang="ko-KR" sz="1400" dirty="0">
              <a:latin typeface="Consolas" panose="020B0609020204030204" pitchFamily="49" charset="0"/>
              <a:cs typeface="Times New Roman"/>
            </a:endParaRPr>
          </a:p>
          <a:p>
            <a:pPr indent="11113">
              <a:lnSpc>
                <a:spcPct val="100000"/>
              </a:lnSpc>
              <a:buNone/>
            </a:pPr>
            <a:r>
              <a:rPr lang="en-US" altLang="ko-KR" sz="1400" dirty="0" err="1">
                <a:latin typeface="Consolas" panose="020B0609020204030204" pitchFamily="49" charset="0"/>
              </a:rPr>
              <a:t>model.fit</a:t>
            </a:r>
            <a:r>
              <a:rPr lang="en-US" altLang="ko-KR" sz="1400" dirty="0">
                <a:latin typeface="Consolas" panose="020B0609020204030204" pitchFamily="49" charset="0"/>
              </a:rPr>
              <a:t>(x = [</a:t>
            </a:r>
            <a:r>
              <a:rPr lang="en-US" altLang="ko-KR" sz="1400" dirty="0" err="1">
                <a:latin typeface="Consolas" panose="020B0609020204030204" pitchFamily="49" charset="0"/>
              </a:rPr>
              <a:t>encoder_input_train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decoder_input_train</a:t>
            </a:r>
            <a:r>
              <a:rPr lang="en-US" altLang="ko-KR" sz="1400" dirty="0">
                <a:latin typeface="Consolas" panose="020B0609020204030204" pitchFamily="49" charset="0"/>
              </a:rPr>
              <a:t>], y = </a:t>
            </a:r>
            <a:r>
              <a:rPr lang="en-US" altLang="ko-KR" sz="1400" dirty="0" err="1">
                <a:latin typeface="Consolas" panose="020B0609020204030204" pitchFamily="49" charset="0"/>
              </a:rPr>
              <a:t>decoder_target_train</a:t>
            </a:r>
            <a:r>
              <a:rPr lang="en-US" altLang="ko-KR" sz="1400" dirty="0">
                <a:latin typeface="Consolas" panose="020B0609020204030204" pitchFamily="49" charset="0"/>
              </a:rPr>
              <a:t>, 	</a:t>
            </a:r>
            <a:r>
              <a:rPr lang="en-US" altLang="ko-KR" sz="1400" dirty="0" err="1">
                <a:latin typeface="Consolas" panose="020B0609020204030204" pitchFamily="49" charset="0"/>
              </a:rPr>
              <a:t>validation_data</a:t>
            </a:r>
            <a:r>
              <a:rPr lang="en-US" altLang="ko-KR" sz="1400" dirty="0">
                <a:latin typeface="Consolas" panose="020B0609020204030204" pitchFamily="49" charset="0"/>
              </a:rPr>
              <a:t> = ([</a:t>
            </a:r>
            <a:r>
              <a:rPr lang="en-US" altLang="ko-KR" sz="1400" dirty="0" err="1">
                <a:latin typeface="Consolas" panose="020B0609020204030204" pitchFamily="49" charset="0"/>
              </a:rPr>
              <a:t>encoder_input_test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decoder_input_test</a:t>
            </a:r>
            <a:r>
              <a:rPr lang="en-US" altLang="ko-KR" sz="1400" dirty="0">
                <a:latin typeface="Consolas" panose="020B0609020204030204" pitchFamily="49" charset="0"/>
              </a:rPr>
              <a:t>], 	</a:t>
            </a:r>
            <a:r>
              <a:rPr lang="en-US" altLang="ko-KR" sz="1400" dirty="0" err="1">
                <a:latin typeface="Consolas" panose="020B0609020204030204" pitchFamily="49" charset="0"/>
              </a:rPr>
              <a:t>decoder_target_test</a:t>
            </a:r>
            <a:r>
              <a:rPr lang="en-US" altLang="ko-KR" sz="1400" dirty="0">
                <a:latin typeface="Consolas" panose="020B0609020204030204" pitchFamily="49" charset="0"/>
              </a:rPr>
              <a:t>), </a:t>
            </a:r>
            <a:r>
              <a:rPr lang="en-US" altLang="ko-KR" sz="1400" dirty="0" err="1">
                <a:latin typeface="Consolas" panose="020B0609020204030204" pitchFamily="49" charset="0"/>
              </a:rPr>
              <a:t>batch_size</a:t>
            </a:r>
            <a:r>
              <a:rPr lang="en-US" altLang="ko-KR" sz="1400" dirty="0">
                <a:latin typeface="Consolas" panose="020B0609020204030204" pitchFamily="49" charset="0"/>
              </a:rPr>
              <a:t> = 128, epochs = 50)</a:t>
            </a:r>
            <a:endParaRPr lang="en-US" altLang="ko-KR" sz="1400" dirty="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982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기계 번역기 동작시키기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9024" y="908720"/>
            <a:ext cx="8784976" cy="52565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>
                <a:latin typeface="Times New Roman"/>
                <a:cs typeface="Times New Roman"/>
              </a:rPr>
              <a:t>인코더와 디코더 정의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</a:pPr>
            <a:endParaRPr lang="en-US" altLang="ko-KR">
              <a:latin typeface="Times New Roman"/>
              <a:cs typeface="Times New Roma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352" y="1472413"/>
            <a:ext cx="8460432" cy="4908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8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encoder_model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encoder_inputs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encoder_states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8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88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이전 시점의 상태들을 저장하는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8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decoder_state_input_h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ko-KR" sz="1400" dirty="0" err="1">
                <a:solidFill>
                  <a:srgbClr val="008800"/>
                </a:solidFill>
                <a:latin typeface="Consolas" panose="020B0609020204030204" pitchFamily="49" charset="0"/>
              </a:rPr>
              <a:t>latent_dim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8900" lvl="0" latinLnBrk="0"/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decoder_state_input_c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ko-KR" sz="1400" dirty="0" err="1">
                <a:solidFill>
                  <a:srgbClr val="008800"/>
                </a:solidFill>
                <a:latin typeface="Consolas" panose="020B0609020204030204" pitchFamily="49" charset="0"/>
              </a:rPr>
              <a:t>latent_dim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8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decoder_states_inputs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decoder_state_input_h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decoder_state_input_c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8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88900" lvl="0" latinLnBrk="0"/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</a:rPr>
              <a:t>훈련 때 사용했던 </a:t>
            </a:r>
            <a:r>
              <a:rPr lang="ko-KR" altLang="en-US" sz="1400" dirty="0" err="1">
                <a:solidFill>
                  <a:srgbClr val="0070C0"/>
                </a:solidFill>
              </a:rPr>
              <a:t>임베딩</a:t>
            </a:r>
            <a:r>
              <a:rPr lang="ko-KR" altLang="en-US" sz="1400" dirty="0">
                <a:solidFill>
                  <a:srgbClr val="0070C0"/>
                </a:solidFill>
              </a:rPr>
              <a:t> 층을 재사용 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88900" lvl="0" latinLnBrk="0"/>
            <a:r>
              <a:rPr lang="en-US" altLang="ko-KR" sz="1400" dirty="0"/>
              <a:t>dec_emb2= </a:t>
            </a:r>
            <a:r>
              <a:rPr lang="en-US" altLang="ko-KR" sz="1400" dirty="0" err="1"/>
              <a:t>dec_emb_layer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decoder_inputs</a:t>
            </a:r>
            <a:r>
              <a:rPr lang="en-US" altLang="ko-KR" sz="1400" dirty="0"/>
              <a:t>)</a:t>
            </a:r>
          </a:p>
          <a:p>
            <a:pPr marL="88900" lvl="0" latinLnBrk="0"/>
            <a:endParaRPr lang="en-US" altLang="ko-KR" sz="1400" dirty="0"/>
          </a:p>
          <a:p>
            <a:pPr marL="88900" lvl="0" latinLnBrk="0"/>
            <a:r>
              <a:rPr lang="en-US" altLang="ko-KR" sz="1400" dirty="0">
                <a:solidFill>
                  <a:srgbClr val="0070C0"/>
                </a:solidFill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</a:rPr>
              <a:t>다음 단어 예측을 위해 이전 시점의 상태를 현 시점의 초기 상태로 사용 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88900" lvl="0" latinLnBrk="0"/>
            <a:r>
              <a:rPr lang="en-US" altLang="ko-KR" sz="1400" dirty="0"/>
              <a:t>decoder_outputs2, state_h2, state_c2 = </a:t>
            </a:r>
            <a:r>
              <a:rPr lang="en-US" altLang="ko-KR" sz="1400" dirty="0" err="1"/>
              <a:t>decoder_lstm</a:t>
            </a:r>
            <a:r>
              <a:rPr lang="en-US" altLang="ko-KR" sz="1400" dirty="0"/>
              <a:t>(dec_emb2, </a:t>
            </a:r>
            <a:r>
              <a:rPr lang="en-US" altLang="ko-KR" sz="1400" dirty="0" err="1"/>
              <a:t>initial_state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decoder_states_inputs</a:t>
            </a:r>
            <a:r>
              <a:rPr lang="en-US" altLang="ko-KR" sz="1400" dirty="0"/>
              <a:t>) </a:t>
            </a:r>
          </a:p>
          <a:p>
            <a:pPr marL="88900" lvl="0" latinLnBrk="0"/>
            <a:r>
              <a:rPr lang="en-US" altLang="ko-KR" sz="1400" dirty="0"/>
              <a:t>decoder_states2 = [state_h2, state_c2] </a:t>
            </a:r>
          </a:p>
          <a:p>
            <a:pPr marL="88900" lvl="0" latinLnBrk="0"/>
            <a:endParaRPr lang="en-US" altLang="ko-KR" sz="1400" dirty="0"/>
          </a:p>
          <a:p>
            <a:pPr marL="88900" lvl="0" latinLnBrk="0"/>
            <a:r>
              <a:rPr lang="en-US" altLang="ko-KR" sz="1400" dirty="0">
                <a:solidFill>
                  <a:srgbClr val="0070C0"/>
                </a:solidFill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</a:rPr>
              <a:t>모든 시점에 대해서 단어 예측 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88900" lvl="0" latinLnBrk="0"/>
            <a:r>
              <a:rPr lang="en-US" altLang="ko-KR" sz="1400" dirty="0"/>
              <a:t>decoder_outputs2 = </a:t>
            </a:r>
            <a:r>
              <a:rPr lang="en-US" altLang="ko-KR" sz="1400" dirty="0" err="1"/>
              <a:t>decoder_dense</a:t>
            </a:r>
            <a:r>
              <a:rPr lang="en-US" altLang="ko-KR" sz="1400" dirty="0"/>
              <a:t>(decoder_outputs2)</a:t>
            </a:r>
          </a:p>
          <a:p>
            <a:pPr marL="88900" lvl="0" latinLnBrk="0"/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8900" lvl="0" latinLnBrk="0"/>
            <a:r>
              <a:rPr lang="en-US" altLang="ko-KR" sz="1400" dirty="0">
                <a:solidFill>
                  <a:srgbClr val="0070C0"/>
                </a:solidFill>
              </a:rPr>
              <a:t># </a:t>
            </a:r>
            <a:r>
              <a:rPr lang="ko-KR" altLang="en-US" sz="1400" dirty="0" err="1">
                <a:solidFill>
                  <a:srgbClr val="0070C0"/>
                </a:solidFill>
              </a:rPr>
              <a:t>디코더</a:t>
            </a:r>
            <a:r>
              <a:rPr lang="ko-KR" altLang="en-US" sz="1400" dirty="0">
                <a:solidFill>
                  <a:srgbClr val="0070C0"/>
                </a:solidFill>
              </a:rPr>
              <a:t> 정의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88900" lvl="0" latinLnBrk="0"/>
            <a:r>
              <a:rPr lang="en-US" altLang="ko-KR" sz="1400" dirty="0" err="1">
                <a:latin typeface="Consolas" panose="020B0609020204030204" pitchFamily="49" charset="0"/>
              </a:rPr>
              <a:t>decoder_model</a:t>
            </a:r>
            <a:r>
              <a:rPr lang="en-US" altLang="ko-KR" sz="1400" dirty="0">
                <a:latin typeface="Consolas" panose="020B0609020204030204" pitchFamily="49" charset="0"/>
              </a:rPr>
              <a:t> = Model(</a:t>
            </a:r>
          </a:p>
          <a:p>
            <a:pPr marL="88900" lvl="0" latinLnBrk="0"/>
            <a:r>
              <a:rPr lang="en-US" altLang="ko-KR" sz="1400" dirty="0">
                <a:latin typeface="Consolas" panose="020B0609020204030204" pitchFamily="49" charset="0"/>
              </a:rPr>
              <a:t>	[</a:t>
            </a:r>
            <a:r>
              <a:rPr lang="en-US" altLang="ko-KR" sz="1400" dirty="0" err="1">
                <a:latin typeface="Consolas" panose="020B0609020204030204" pitchFamily="49" charset="0"/>
              </a:rPr>
              <a:t>decoder_inputs</a:t>
            </a:r>
            <a:r>
              <a:rPr lang="en-US" altLang="ko-KR" sz="1400" dirty="0">
                <a:latin typeface="Consolas" panose="020B0609020204030204" pitchFamily="49" charset="0"/>
              </a:rPr>
              <a:t>] + </a:t>
            </a:r>
            <a:r>
              <a:rPr lang="en-US" altLang="ko-KR" sz="1400" dirty="0" err="1">
                <a:latin typeface="Consolas" panose="020B0609020204030204" pitchFamily="49" charset="0"/>
              </a:rPr>
              <a:t>decoder_states_inputs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</a:p>
          <a:p>
            <a:pPr marL="88900" lvl="0" latinLnBrk="0"/>
            <a:r>
              <a:rPr lang="en-US" altLang="ko-KR" sz="1400" dirty="0">
                <a:latin typeface="Consolas" panose="020B0609020204030204" pitchFamily="49" charset="0"/>
              </a:rPr>
              <a:t>	[decoder_outputs2] + decoder_states2)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676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seq2seq </a:t>
            </a:r>
            <a:r>
              <a:rPr lang="ko-KR" altLang="en-US"/>
              <a:t>디코더 동작 코드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874905"/>
            <a:ext cx="8496944" cy="5688632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 b="1" err="1">
                <a:latin typeface="Consolas" panose="020B0609020204030204" pitchFamily="49" charset="0"/>
              </a:rPr>
              <a:t>def</a:t>
            </a:r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latin typeface="Consolas" panose="020B0609020204030204" pitchFamily="49" charset="0"/>
              </a:rPr>
              <a:t>decode_sequence</a:t>
            </a:r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latin typeface="Consolas" panose="020B0609020204030204" pitchFamily="49" charset="0"/>
              </a:rPr>
              <a:t>input_seq</a:t>
            </a:r>
            <a:r>
              <a:rPr lang="en-US" altLang="ko-KR" sz="1400"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 	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입력으로부터 인코더의 상태를 얻음</a:t>
            </a:r>
            <a:endParaRPr lang="en-US" altLang="ko-K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</a:t>
            </a:r>
            <a:r>
              <a:rPr lang="en-US" altLang="ko-KR" sz="1400" err="1">
                <a:latin typeface="Consolas" panose="020B0609020204030204" pitchFamily="49" charset="0"/>
              </a:rPr>
              <a:t>states_value</a:t>
            </a:r>
            <a:r>
              <a:rPr lang="en-US" altLang="ko-KR" sz="1400"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latin typeface="Consolas" panose="020B0609020204030204" pitchFamily="49" charset="0"/>
              </a:rPr>
              <a:t>encoder_model.predict</a:t>
            </a:r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latin typeface="Consolas" panose="020B0609020204030204" pitchFamily="49" charset="0"/>
              </a:rPr>
              <a:t>input_seq</a:t>
            </a:r>
            <a:r>
              <a:rPr lang="en-US" altLang="ko-KR" sz="140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# &lt;SOS&gt;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에 해당하는 원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-</a:t>
            </a:r>
            <a:r>
              <a:rPr lang="ko-KR" altLang="en-US" sz="1400" err="1">
                <a:solidFill>
                  <a:srgbClr val="0070C0"/>
                </a:solidFill>
                <a:latin typeface="Consolas" panose="020B0609020204030204" pitchFamily="49" charset="0"/>
              </a:rPr>
              <a:t>핫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 벡터 생성 </a:t>
            </a:r>
            <a:endParaRPr lang="en-US" altLang="ko-K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</a:t>
            </a:r>
            <a:r>
              <a:rPr lang="en-US" altLang="ko-KR" sz="1400" err="1">
                <a:latin typeface="Consolas" panose="020B0609020204030204" pitchFamily="49" charset="0"/>
              </a:rPr>
              <a:t>target_seq</a:t>
            </a:r>
            <a:r>
              <a:rPr lang="en-US" altLang="ko-KR" sz="1400"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latin typeface="Consolas" panose="020B0609020204030204" pitchFamily="49" charset="0"/>
              </a:rPr>
              <a:t>np.zeros</a:t>
            </a:r>
            <a:r>
              <a:rPr lang="en-US" altLang="ko-KR" sz="1400">
                <a:latin typeface="Consolas" panose="020B0609020204030204" pitchFamily="49" charset="0"/>
              </a:rPr>
              <a:t>((1, 1, </a:t>
            </a:r>
            <a:r>
              <a:rPr lang="en-US" altLang="ko-KR" sz="1400" err="1">
                <a:latin typeface="Consolas" panose="020B0609020204030204" pitchFamily="49" charset="0"/>
              </a:rPr>
              <a:t>tar_vocab_size</a:t>
            </a:r>
            <a:r>
              <a:rPr lang="en-US" altLang="ko-KR" sz="1400">
                <a:latin typeface="Consolas" panose="020B0609020204030204" pitchFamily="49" charset="0"/>
              </a:rPr>
              <a:t>))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</a:t>
            </a:r>
            <a:r>
              <a:rPr lang="en-US" altLang="ko-KR" sz="1400" err="1">
                <a:latin typeface="Consolas" panose="020B0609020204030204" pitchFamily="49" charset="0"/>
              </a:rPr>
              <a:t>target_seq</a:t>
            </a:r>
            <a:r>
              <a:rPr lang="en-US" altLang="ko-KR" sz="1400">
                <a:latin typeface="Consolas" panose="020B0609020204030204" pitchFamily="49" charset="0"/>
              </a:rPr>
              <a:t>[0, 0, </a:t>
            </a:r>
            <a:r>
              <a:rPr lang="en-US" altLang="ko-KR" sz="1400" err="1">
                <a:latin typeface="Consolas" panose="020B0609020204030204" pitchFamily="49" charset="0"/>
              </a:rPr>
              <a:t>tar_to_index</a:t>
            </a:r>
            <a:r>
              <a:rPr lang="en-US" altLang="ko-KR" sz="1400">
                <a:latin typeface="Consolas" panose="020B0609020204030204" pitchFamily="49" charset="0"/>
              </a:rPr>
              <a:t>['\t']] = 1.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</a:t>
            </a:r>
            <a:r>
              <a:rPr lang="en-US" altLang="ko-KR" sz="1400" err="1">
                <a:latin typeface="Consolas" panose="020B0609020204030204" pitchFamily="49" charset="0"/>
              </a:rPr>
              <a:t>stop_condition</a:t>
            </a:r>
            <a:r>
              <a:rPr lang="en-US" altLang="ko-KR" sz="1400"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latin typeface="Consolas" panose="020B0609020204030204" pitchFamily="49" charset="0"/>
              </a:rPr>
              <a:t>False</a:t>
            </a:r>
            <a:r>
              <a:rPr lang="en-US" altLang="ko-KR" sz="140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</a:t>
            </a:r>
            <a:r>
              <a:rPr lang="en-US" altLang="ko-KR" sz="1400" err="1">
                <a:latin typeface="Consolas" panose="020B0609020204030204" pitchFamily="49" charset="0"/>
              </a:rPr>
              <a:t>decoded_sentence</a:t>
            </a:r>
            <a:r>
              <a:rPr lang="en-US" altLang="ko-KR" sz="1400">
                <a:latin typeface="Consolas" panose="020B0609020204030204" pitchFamily="49" charset="0"/>
              </a:rPr>
              <a:t> = ""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err="1">
                <a:solidFill>
                  <a:srgbClr val="0070C0"/>
                </a:solidFill>
                <a:latin typeface="Consolas" panose="020B0609020204030204" pitchFamily="49" charset="0"/>
              </a:rPr>
              <a:t>stop_condition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가 될 때까지 루프 반복 </a:t>
            </a:r>
            <a:endParaRPr lang="en-US" altLang="ko-K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 b="1">
                <a:latin typeface="Consolas" panose="020B0609020204030204" pitchFamily="49" charset="0"/>
              </a:rPr>
              <a:t>	while</a:t>
            </a:r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latin typeface="Consolas" panose="020B0609020204030204" pitchFamily="49" charset="0"/>
              </a:rPr>
              <a:t>not</a:t>
            </a:r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err="1">
                <a:latin typeface="Consolas" panose="020B0609020204030204" pitchFamily="49" charset="0"/>
              </a:rPr>
              <a:t>stop_condition</a:t>
            </a:r>
            <a:r>
              <a:rPr lang="en-US" altLang="ko-KR" sz="1400">
                <a:latin typeface="Consolas" panose="020B0609020204030204" pitchFamily="49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이점 시점의 상태 </a:t>
            </a:r>
            <a:r>
              <a:rPr lang="en-US" altLang="ko-KR" sz="1400" err="1">
                <a:solidFill>
                  <a:srgbClr val="0070C0"/>
                </a:solidFill>
                <a:latin typeface="Consolas" panose="020B0609020204030204" pitchFamily="49" charset="0"/>
              </a:rPr>
              <a:t>states_value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를 현 시점의 초기 상태로 사용 </a:t>
            </a:r>
            <a:endParaRPr lang="en-US" altLang="ko-K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 err="1">
                <a:latin typeface="Consolas" panose="020B0609020204030204" pitchFamily="49" charset="0"/>
              </a:rPr>
              <a:t>output_tokens</a:t>
            </a:r>
            <a:r>
              <a:rPr lang="en-US" altLang="ko-KR" sz="1400">
                <a:latin typeface="Consolas" panose="020B0609020204030204" pitchFamily="49" charset="0"/>
              </a:rPr>
              <a:t>, h, c = </a:t>
            </a:r>
            <a:r>
              <a:rPr lang="en-US" altLang="ko-KR" sz="1400" err="1">
                <a:latin typeface="Consolas" panose="020B0609020204030204" pitchFamily="49" charset="0"/>
              </a:rPr>
              <a:t>decoder_model.predict</a:t>
            </a:r>
            <a:r>
              <a:rPr lang="en-US" altLang="ko-KR" sz="1400">
                <a:latin typeface="Consolas" panose="020B0609020204030204" pitchFamily="49" charset="0"/>
              </a:rPr>
              <a:t>([</a:t>
            </a:r>
            <a:r>
              <a:rPr lang="en-US" altLang="ko-KR" sz="1400" err="1">
                <a:latin typeface="Consolas" panose="020B0609020204030204" pitchFamily="49" charset="0"/>
              </a:rPr>
              <a:t>target_seq</a:t>
            </a:r>
            <a:r>
              <a:rPr lang="en-US" altLang="ko-KR" sz="1400">
                <a:latin typeface="Consolas" panose="020B0609020204030204" pitchFamily="49" charset="0"/>
              </a:rPr>
              <a:t>] + </a:t>
            </a:r>
            <a:r>
              <a:rPr lang="en-US" altLang="ko-KR" sz="1400" err="1">
                <a:latin typeface="Consolas" panose="020B0609020204030204" pitchFamily="49" charset="0"/>
              </a:rPr>
              <a:t>states_value</a:t>
            </a:r>
            <a:r>
              <a:rPr lang="en-US" altLang="ko-KR" sz="140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예측 결과를 문자로 변환 </a:t>
            </a:r>
            <a:endParaRPr lang="en-US" altLang="ko-K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 err="1">
                <a:latin typeface="Consolas" panose="020B0609020204030204" pitchFamily="49" charset="0"/>
              </a:rPr>
              <a:t>sampled_token_index</a:t>
            </a:r>
            <a:r>
              <a:rPr lang="en-US" altLang="ko-KR" sz="1400"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latin typeface="Consolas" panose="020B0609020204030204" pitchFamily="49" charset="0"/>
              </a:rPr>
              <a:t>np.argmax</a:t>
            </a:r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latin typeface="Consolas" panose="020B0609020204030204" pitchFamily="49" charset="0"/>
              </a:rPr>
              <a:t>output_tokens</a:t>
            </a:r>
            <a:r>
              <a:rPr lang="en-US" altLang="ko-KR" sz="1400">
                <a:latin typeface="Consolas" panose="020B0609020204030204" pitchFamily="49" charset="0"/>
              </a:rPr>
              <a:t>[0, -1, :])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 err="1">
                <a:latin typeface="Consolas" panose="020B0609020204030204" pitchFamily="49" charset="0"/>
              </a:rPr>
              <a:t>sampled_char</a:t>
            </a:r>
            <a:r>
              <a:rPr lang="en-US" altLang="ko-KR" sz="1400"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latin typeface="Consolas" panose="020B0609020204030204" pitchFamily="49" charset="0"/>
              </a:rPr>
              <a:t>index_to_tar</a:t>
            </a:r>
            <a:r>
              <a:rPr lang="en-US" altLang="ko-KR" sz="1400">
                <a:latin typeface="Consolas" panose="020B0609020204030204" pitchFamily="49" charset="0"/>
              </a:rPr>
              <a:t>[</a:t>
            </a:r>
            <a:r>
              <a:rPr lang="en-US" altLang="ko-KR" sz="1400" err="1">
                <a:latin typeface="Consolas" panose="020B0609020204030204" pitchFamily="49" charset="0"/>
              </a:rPr>
              <a:t>sampled_token_index</a:t>
            </a:r>
            <a:r>
              <a:rPr lang="en-US" altLang="ko-KR" sz="1400">
                <a:latin typeface="Consolas" panose="020B0609020204030204" pitchFamily="49" charset="0"/>
              </a:rPr>
              <a:t>]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현재 시점의 예측 문자를 예측 문장에 추가 </a:t>
            </a:r>
            <a:endParaRPr lang="en-US" altLang="ko-K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 err="1">
                <a:latin typeface="Consolas" panose="020B0609020204030204" pitchFamily="49" charset="0"/>
              </a:rPr>
              <a:t>decoded_sentence</a:t>
            </a:r>
            <a:r>
              <a:rPr lang="en-US" altLang="ko-KR" sz="1400">
                <a:latin typeface="Consolas" panose="020B0609020204030204" pitchFamily="49" charset="0"/>
              </a:rPr>
              <a:t> += </a:t>
            </a:r>
            <a:r>
              <a:rPr lang="en-US" altLang="ko-KR" sz="1400" err="1">
                <a:latin typeface="Consolas" panose="020B0609020204030204" pitchFamily="49" charset="0"/>
              </a:rPr>
              <a:t>sampled_char</a:t>
            </a:r>
            <a:r>
              <a:rPr lang="en-US" altLang="ko-KR" sz="140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# &lt;</a:t>
            </a:r>
            <a:r>
              <a:rPr lang="en-US" altLang="ko-KR" sz="1400" err="1">
                <a:solidFill>
                  <a:srgbClr val="0070C0"/>
                </a:solidFill>
                <a:latin typeface="Consolas" panose="020B0609020204030204" pitchFamily="49" charset="0"/>
              </a:rPr>
              <a:t>eos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에 도달하거나 최대 길이를 넘으면 중단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US" altLang="ko-K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 b="1">
                <a:latin typeface="Consolas" panose="020B0609020204030204" pitchFamily="49" charset="0"/>
              </a:rPr>
              <a:t>		if</a:t>
            </a:r>
            <a:r>
              <a:rPr lang="en-US" altLang="ko-KR" sz="1400">
                <a:latin typeface="Consolas" panose="020B0609020204030204" pitchFamily="49" charset="0"/>
              </a:rPr>
              <a:t> (</a:t>
            </a:r>
            <a:r>
              <a:rPr lang="en-US" altLang="ko-KR" sz="1400" err="1">
                <a:latin typeface="Consolas" panose="020B0609020204030204" pitchFamily="49" charset="0"/>
              </a:rPr>
              <a:t>sampled_char</a:t>
            </a:r>
            <a:r>
              <a:rPr lang="en-US" altLang="ko-KR" sz="1400">
                <a:latin typeface="Consolas" panose="020B0609020204030204" pitchFamily="49" charset="0"/>
              </a:rPr>
              <a:t> == '\n' </a:t>
            </a:r>
            <a:r>
              <a:rPr lang="en-US" altLang="ko-KR" sz="1400" b="1">
                <a:latin typeface="Consolas" panose="020B0609020204030204" pitchFamily="49" charset="0"/>
              </a:rPr>
              <a:t>or</a:t>
            </a:r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err="1">
                <a:latin typeface="Consolas" panose="020B0609020204030204" pitchFamily="49" charset="0"/>
              </a:rPr>
              <a:t>len</a:t>
            </a:r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latin typeface="Consolas" panose="020B0609020204030204" pitchFamily="49" charset="0"/>
              </a:rPr>
              <a:t>decoded_sentence</a:t>
            </a:r>
            <a:r>
              <a:rPr lang="en-US" altLang="ko-KR" sz="1400">
                <a:latin typeface="Consolas" panose="020B0609020204030204" pitchFamily="49" charset="0"/>
              </a:rPr>
              <a:t>) &gt; </a:t>
            </a:r>
            <a:r>
              <a:rPr lang="en-US" altLang="ko-KR" sz="1400" err="1">
                <a:latin typeface="Consolas" panose="020B0609020204030204" pitchFamily="49" charset="0"/>
              </a:rPr>
              <a:t>max_tar_len</a:t>
            </a:r>
            <a:r>
              <a:rPr lang="en-US" altLang="ko-KR" sz="1400">
                <a:latin typeface="Consolas" panose="020B0609020204030204" pitchFamily="49" charset="0"/>
              </a:rPr>
              <a:t>):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	</a:t>
            </a:r>
            <a:r>
              <a:rPr lang="en-US" altLang="ko-KR" sz="1400" err="1">
                <a:latin typeface="Consolas" panose="020B0609020204030204" pitchFamily="49" charset="0"/>
              </a:rPr>
              <a:t>stop_condition</a:t>
            </a:r>
            <a:r>
              <a:rPr lang="en-US" altLang="ko-KR" sz="1400"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latin typeface="Consolas" panose="020B0609020204030204" pitchFamily="49" charset="0"/>
              </a:rPr>
              <a:t>True</a:t>
            </a:r>
            <a:r>
              <a:rPr lang="en-US" altLang="ko-KR" sz="140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현재 시점의 예측 결과를 다음 시점의 입력으로 사용하기 위해 저장 </a:t>
            </a:r>
            <a:endParaRPr lang="en-US" altLang="ko-K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 err="1">
                <a:latin typeface="Consolas" panose="020B0609020204030204" pitchFamily="49" charset="0"/>
              </a:rPr>
              <a:t>target_seq</a:t>
            </a:r>
            <a:r>
              <a:rPr lang="en-US" altLang="ko-KR" sz="1400"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latin typeface="Consolas" panose="020B0609020204030204" pitchFamily="49" charset="0"/>
              </a:rPr>
              <a:t>np.zeros</a:t>
            </a:r>
            <a:r>
              <a:rPr lang="en-US" altLang="ko-KR" sz="1400">
                <a:latin typeface="Consolas" panose="020B0609020204030204" pitchFamily="49" charset="0"/>
              </a:rPr>
              <a:t>((1, 1, </a:t>
            </a:r>
            <a:r>
              <a:rPr lang="en-US" altLang="ko-KR" sz="1400" err="1">
                <a:latin typeface="Consolas" panose="020B0609020204030204" pitchFamily="49" charset="0"/>
              </a:rPr>
              <a:t>tar_vocab_size</a:t>
            </a:r>
            <a:r>
              <a:rPr lang="en-US" altLang="ko-KR" sz="1400">
                <a:latin typeface="Consolas" panose="020B0609020204030204" pitchFamily="49" charset="0"/>
              </a:rPr>
              <a:t>))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 err="1">
                <a:latin typeface="Consolas" panose="020B0609020204030204" pitchFamily="49" charset="0"/>
              </a:rPr>
              <a:t>target_seq</a:t>
            </a:r>
            <a:r>
              <a:rPr lang="en-US" altLang="ko-KR" sz="1400">
                <a:latin typeface="Consolas" panose="020B0609020204030204" pitchFamily="49" charset="0"/>
              </a:rPr>
              <a:t>[0, 0, </a:t>
            </a:r>
            <a:r>
              <a:rPr lang="en-US" altLang="ko-KR" sz="1400" err="1">
                <a:latin typeface="Consolas" panose="020B0609020204030204" pitchFamily="49" charset="0"/>
              </a:rPr>
              <a:t>sampled_token_index</a:t>
            </a:r>
            <a:r>
              <a:rPr lang="en-US" altLang="ko-KR" sz="1400">
                <a:latin typeface="Consolas" panose="020B0609020204030204" pitchFamily="49" charset="0"/>
              </a:rPr>
              <a:t>] = 1.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현재 시점의 상태를 다음 시점의 상태로 사용하기 위해 저장 </a:t>
            </a:r>
            <a:endParaRPr lang="en-US" altLang="ko-K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>
                <a:latin typeface="Consolas" panose="020B0609020204030204" pitchFamily="49" charset="0"/>
              </a:rPr>
              <a:t>		</a:t>
            </a:r>
            <a:r>
              <a:rPr lang="en-US" altLang="ko-KR" sz="1400" err="1">
                <a:latin typeface="Consolas" panose="020B0609020204030204" pitchFamily="49" charset="0"/>
              </a:rPr>
              <a:t>states_value</a:t>
            </a:r>
            <a:r>
              <a:rPr lang="en-US" altLang="ko-KR" sz="1400">
                <a:latin typeface="Consolas" panose="020B0609020204030204" pitchFamily="49" charset="0"/>
              </a:rPr>
              <a:t> = [h, c] </a:t>
            </a:r>
          </a:p>
          <a:p>
            <a:pPr marL="0" indent="0">
              <a:lnSpc>
                <a:spcPct val="100000"/>
              </a:lnSpc>
              <a:buNone/>
              <a:tabLst>
                <a:tab pos="360363" algn="l"/>
                <a:tab pos="719138" algn="l"/>
                <a:tab pos="1079500" algn="l"/>
              </a:tabLst>
            </a:pPr>
            <a:r>
              <a:rPr lang="en-US" altLang="ko-KR" sz="1400" b="1">
                <a:latin typeface="Consolas" panose="020B0609020204030204" pitchFamily="49" charset="0"/>
              </a:rPr>
              <a:t>	return</a:t>
            </a:r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err="1">
                <a:latin typeface="Consolas" panose="020B0609020204030204" pitchFamily="49" charset="0"/>
              </a:rPr>
              <a:t>decoded_sentence</a:t>
            </a:r>
            <a:endParaRPr lang="en-US" altLang="ko-KR" sz="140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5471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결과 확인을 위한 문장 생성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720080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정수 시퀀스를 텍스트 시퀀스로 변환</a:t>
            </a:r>
            <a:endParaRPr lang="en-US" altLang="ko-KR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568952" cy="3672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169988" algn="l"/>
              </a:tabLst>
            </a:pPr>
            <a:r>
              <a:rPr lang="en-US" altLang="ko-KR" sz="1600" b="1">
                <a:latin typeface="Consolas" panose="020B0609020204030204" pitchFamily="49" charset="0"/>
              </a:rPr>
              <a:t>def</a:t>
            </a:r>
            <a:r>
              <a:rPr lang="en-US" altLang="ko-KR" sz="1600"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latin typeface="Consolas" panose="020B0609020204030204" pitchFamily="49" charset="0"/>
              </a:rPr>
              <a:t>seq2src</a:t>
            </a:r>
            <a:r>
              <a:rPr lang="en-US" altLang="ko-KR" sz="1600">
                <a:latin typeface="Consolas" panose="020B0609020204030204" pitchFamily="49" charset="0"/>
              </a:rPr>
              <a:t>(input_seq): </a:t>
            </a:r>
          </a:p>
          <a:p>
            <a:pPr marL="354013" indent="0"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temp='' </a:t>
            </a:r>
          </a:p>
          <a:p>
            <a:pPr marL="354013" indent="0"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 b="1">
                <a:latin typeface="Consolas" panose="020B0609020204030204" pitchFamily="49" charset="0"/>
              </a:rPr>
              <a:t>for</a:t>
            </a:r>
            <a:r>
              <a:rPr lang="en-US" altLang="ko-KR" sz="1600">
                <a:latin typeface="Consolas" panose="020B0609020204030204" pitchFamily="49" charset="0"/>
              </a:rPr>
              <a:t> i </a:t>
            </a:r>
            <a:r>
              <a:rPr lang="en-US" altLang="ko-KR" sz="1600" b="1">
                <a:latin typeface="Consolas" panose="020B0609020204030204" pitchFamily="49" charset="0"/>
              </a:rPr>
              <a:t>in</a:t>
            </a:r>
            <a:r>
              <a:rPr lang="en-US" altLang="ko-KR" sz="1600">
                <a:latin typeface="Consolas" panose="020B0609020204030204" pitchFamily="49" charset="0"/>
              </a:rPr>
              <a:t> input_seq: </a:t>
            </a:r>
          </a:p>
          <a:p>
            <a:pPr marL="354013" indent="0"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 b="1">
                <a:latin typeface="Consolas" panose="020B0609020204030204" pitchFamily="49" charset="0"/>
              </a:rPr>
              <a:t>	if</a:t>
            </a:r>
            <a:r>
              <a:rPr lang="en-US" altLang="ko-KR" sz="1600">
                <a:latin typeface="Consolas" panose="020B0609020204030204" pitchFamily="49" charset="0"/>
              </a:rPr>
              <a:t>(i!=0): </a:t>
            </a:r>
          </a:p>
          <a:p>
            <a:pPr marL="354013" indent="0"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		temp = temp + index_to_src[i]+' ' </a:t>
            </a:r>
          </a:p>
          <a:p>
            <a:pPr marL="354013" indent="0"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 b="1"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latin typeface="Consolas" panose="020B0609020204030204" pitchFamily="49" charset="0"/>
              </a:rPr>
              <a:t> temp </a:t>
            </a:r>
          </a:p>
          <a:p>
            <a:pPr marL="354013" indent="0"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>
                <a:solidFill>
                  <a:srgbClr val="0070C0"/>
                </a:solidFill>
                <a:latin typeface="Consolas" panose="020B0609020204030204" pitchFamily="49" charset="0"/>
              </a:rPr>
              <a:t>번역문의 정수 시퀀스를 텍스트 시퀀스로 변환 </a:t>
            </a:r>
            <a:endParaRPr lang="en-US" altLang="ko-KR" sz="16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 b="1">
                <a:latin typeface="Consolas" panose="020B0609020204030204" pitchFamily="49" charset="0"/>
              </a:rPr>
              <a:t>def</a:t>
            </a:r>
            <a:r>
              <a:rPr lang="en-US" altLang="ko-KR" sz="1600"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latin typeface="Consolas" panose="020B0609020204030204" pitchFamily="49" charset="0"/>
              </a:rPr>
              <a:t>seq2tar</a:t>
            </a:r>
            <a:r>
              <a:rPr lang="en-US" altLang="ko-KR" sz="1600">
                <a:latin typeface="Consolas" panose="020B0609020204030204" pitchFamily="49" charset="0"/>
              </a:rPr>
              <a:t>(input_seq): </a:t>
            </a: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	temp='' </a:t>
            </a: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 b="1">
                <a:latin typeface="Consolas" panose="020B0609020204030204" pitchFamily="49" charset="0"/>
              </a:rPr>
              <a:t>	for</a:t>
            </a:r>
            <a:r>
              <a:rPr lang="en-US" altLang="ko-KR" sz="1600">
                <a:latin typeface="Consolas" panose="020B0609020204030204" pitchFamily="49" charset="0"/>
              </a:rPr>
              <a:t> i </a:t>
            </a:r>
            <a:r>
              <a:rPr lang="en-US" altLang="ko-KR" sz="1600" b="1">
                <a:latin typeface="Consolas" panose="020B0609020204030204" pitchFamily="49" charset="0"/>
              </a:rPr>
              <a:t>in</a:t>
            </a:r>
            <a:r>
              <a:rPr lang="en-US" altLang="ko-KR" sz="1600">
                <a:latin typeface="Consolas" panose="020B0609020204030204" pitchFamily="49" charset="0"/>
              </a:rPr>
              <a:t> input_seq: </a:t>
            </a: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 b="1">
                <a:latin typeface="Consolas" panose="020B0609020204030204" pitchFamily="49" charset="0"/>
              </a:rPr>
              <a:t>		if</a:t>
            </a:r>
            <a:r>
              <a:rPr lang="en-US" altLang="ko-KR" sz="1600">
                <a:latin typeface="Consolas" panose="020B0609020204030204" pitchFamily="49" charset="0"/>
              </a:rPr>
              <a:t>((i!=0 </a:t>
            </a:r>
            <a:r>
              <a:rPr lang="en-US" altLang="ko-KR" sz="1600" b="1">
                <a:latin typeface="Consolas" panose="020B0609020204030204" pitchFamily="49" charset="0"/>
              </a:rPr>
              <a:t>and</a:t>
            </a:r>
            <a:r>
              <a:rPr lang="en-US" altLang="ko-KR" sz="1600">
                <a:latin typeface="Consolas" panose="020B0609020204030204" pitchFamily="49" charset="0"/>
              </a:rPr>
              <a:t> i!=tar_to_index['&lt;sos&gt;']) </a:t>
            </a:r>
            <a:r>
              <a:rPr lang="en-US" altLang="ko-KR" sz="1600" b="1">
                <a:latin typeface="Consolas" panose="020B0609020204030204" pitchFamily="49" charset="0"/>
              </a:rPr>
              <a:t>and</a:t>
            </a:r>
            <a:r>
              <a:rPr lang="en-US" altLang="ko-KR" sz="1600">
                <a:latin typeface="Consolas" panose="020B0609020204030204" pitchFamily="49" charset="0"/>
              </a:rPr>
              <a:t> i!=tar_to_index['&lt;eos&gt;']): </a:t>
            </a: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			temp = temp + index_to_tar[i] + ' ' </a:t>
            </a: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 b="1">
                <a:latin typeface="Consolas" panose="020B0609020204030204" pitchFamily="49" charset="0"/>
              </a:rPr>
              <a:t>	return</a:t>
            </a:r>
            <a:r>
              <a:rPr lang="en-US" altLang="ko-KR" sz="1600">
                <a:latin typeface="Consolas" panose="020B0609020204030204" pitchFamily="49" charset="0"/>
              </a:rPr>
              <a:t> temp</a:t>
            </a:r>
            <a:endParaRPr lang="en-US" altLang="ko-KR" sz="160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71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임의의 샘플에 대한 번역 결과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359270" cy="720080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정수 시퀀스를 텍스트 시퀀스로 변환</a:t>
            </a:r>
            <a:endParaRPr lang="en-US" altLang="ko-KR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7994032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 b="1">
                <a:latin typeface="Consolas" panose="020B0609020204030204" pitchFamily="49" charset="0"/>
              </a:rPr>
              <a:t>for</a:t>
            </a:r>
            <a:r>
              <a:rPr lang="en-US" altLang="ko-KR" sz="1600">
                <a:latin typeface="Consolas" panose="020B0609020204030204" pitchFamily="49" charset="0"/>
              </a:rPr>
              <a:t> seq_index </a:t>
            </a:r>
            <a:r>
              <a:rPr lang="en-US" altLang="ko-KR" sz="1600" b="1">
                <a:latin typeface="Consolas" panose="020B0609020204030204" pitchFamily="49" charset="0"/>
              </a:rPr>
              <a:t>in</a:t>
            </a:r>
            <a:r>
              <a:rPr lang="en-US" altLang="ko-KR" sz="1600">
                <a:latin typeface="Consolas" panose="020B0609020204030204" pitchFamily="49" charset="0"/>
              </a:rPr>
              <a:t> [3,50,100,300,1001]: </a:t>
            </a: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	input_seq = encoder_input_train[seq_index: seq_index + 1] </a:t>
            </a: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	decoded_sentence = decode_sequence(input_seq) </a:t>
            </a: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	print("</a:t>
            </a:r>
            <a:r>
              <a:rPr lang="ko-KR" altLang="en-US" sz="1600">
                <a:latin typeface="Consolas" panose="020B0609020204030204" pitchFamily="49" charset="0"/>
              </a:rPr>
              <a:t>원문 </a:t>
            </a:r>
            <a:r>
              <a:rPr lang="en-US" altLang="ko-KR" sz="1600">
                <a:latin typeface="Consolas" panose="020B0609020204030204" pitchFamily="49" charset="0"/>
              </a:rPr>
              <a:t>: ",seq2src(encoder_input_train[seq_index])) </a:t>
            </a: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	print("</a:t>
            </a:r>
            <a:r>
              <a:rPr lang="ko-KR" altLang="en-US" sz="1600">
                <a:latin typeface="Consolas" panose="020B0609020204030204" pitchFamily="49" charset="0"/>
              </a:rPr>
              <a:t>번역문 </a:t>
            </a:r>
            <a:r>
              <a:rPr lang="en-US" altLang="ko-KR" sz="1600">
                <a:latin typeface="Consolas" panose="020B0609020204030204" pitchFamily="49" charset="0"/>
              </a:rPr>
              <a:t>:",seq2tar(decoder_input_train[seq_index])) </a:t>
            </a: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	print("</a:t>
            </a:r>
            <a:r>
              <a:rPr lang="ko-KR" altLang="en-US" sz="1600">
                <a:latin typeface="Consolas" panose="020B0609020204030204" pitchFamily="49" charset="0"/>
              </a:rPr>
              <a:t>예측문 </a:t>
            </a:r>
            <a:r>
              <a:rPr lang="en-US" altLang="ko-KR" sz="1600">
                <a:latin typeface="Consolas" panose="020B0609020204030204" pitchFamily="49" charset="0"/>
              </a:rPr>
              <a:t>:",decoded_sentence[:-5]) </a:t>
            </a:r>
          </a:p>
          <a:p>
            <a:pPr>
              <a:lnSpc>
                <a:spcPct val="100000"/>
              </a:lnSpc>
              <a:buNone/>
              <a:tabLst>
                <a:tab pos="354013" algn="l"/>
                <a:tab pos="719138" algn="l"/>
                <a:tab pos="107315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	print("\n")</a:t>
            </a:r>
            <a:endParaRPr lang="en-US" altLang="ko-KR" sz="1600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933056"/>
            <a:ext cx="799403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600">
                <a:latin typeface="Consolas" panose="020B0609020204030204" pitchFamily="49" charset="0"/>
              </a:rPr>
              <a:t>원문 </a:t>
            </a:r>
            <a:r>
              <a:rPr lang="en-US" altLang="ko-KR" sz="1600">
                <a:latin typeface="Consolas" panose="020B0609020204030204" pitchFamily="49" charset="0"/>
              </a:rPr>
              <a:t>: </a:t>
            </a:r>
            <a:r>
              <a:rPr lang="en-US" altLang="ko-KR" sz="1600" b="1">
                <a:latin typeface="Consolas" panose="020B0609020204030204" pitchFamily="49" charset="0"/>
              </a:rPr>
              <a:t>where</a:t>
            </a:r>
            <a:r>
              <a:rPr lang="en-US" altLang="ko-KR" sz="1600"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latin typeface="Consolas" panose="020B0609020204030204" pitchFamily="49" charset="0"/>
              </a:rPr>
              <a:t>is</a:t>
            </a:r>
            <a:r>
              <a:rPr lang="en-US" altLang="ko-KR" sz="1600">
                <a:latin typeface="Consolas" panose="020B0609020204030204" pitchFamily="49" charset="0"/>
              </a:rPr>
              <a:t> your house ? </a:t>
            </a:r>
          </a:p>
          <a:p>
            <a:r>
              <a:rPr lang="ko-KR" altLang="en-US" sz="1600">
                <a:latin typeface="Consolas" panose="020B0609020204030204" pitchFamily="49" charset="0"/>
              </a:rPr>
              <a:t>번역문 </a:t>
            </a:r>
            <a:r>
              <a:rPr lang="en-US" altLang="ko-KR" sz="1600">
                <a:latin typeface="Consolas" panose="020B0609020204030204" pitchFamily="49" charset="0"/>
              </a:rPr>
              <a:t>: ou est votre maison ? </a:t>
            </a:r>
          </a:p>
          <a:p>
            <a:r>
              <a:rPr lang="ko-KR" altLang="en-US" sz="1600">
                <a:latin typeface="Consolas" panose="020B0609020204030204" pitchFamily="49" charset="0"/>
              </a:rPr>
              <a:t>예측문 </a:t>
            </a:r>
            <a:r>
              <a:rPr lang="en-US" altLang="ko-KR" sz="1600">
                <a:latin typeface="Consolas" panose="020B0609020204030204" pitchFamily="49" charset="0"/>
              </a:rPr>
              <a:t>: ou est votre maison ? 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ko-KR" altLang="en-US" sz="1600">
                <a:latin typeface="Consolas" panose="020B0609020204030204" pitchFamily="49" charset="0"/>
              </a:rPr>
              <a:t>원문 </a:t>
            </a:r>
            <a:r>
              <a:rPr lang="en-US" altLang="ko-KR" sz="1600">
                <a:latin typeface="Consolas" panose="020B0609020204030204" pitchFamily="49" charset="0"/>
              </a:rPr>
              <a:t>: we re </a:t>
            </a:r>
            <a:r>
              <a:rPr lang="en-US" altLang="ko-KR" sz="1600" b="1">
                <a:latin typeface="Consolas" panose="020B0609020204030204" pitchFamily="49" charset="0"/>
              </a:rPr>
              <a:t>out</a:t>
            </a:r>
            <a:r>
              <a:rPr lang="en-US" altLang="ko-KR" sz="1600">
                <a:latin typeface="Consolas" panose="020B0609020204030204" pitchFamily="49" charset="0"/>
              </a:rPr>
              <a:t> of stock . </a:t>
            </a:r>
          </a:p>
          <a:p>
            <a:r>
              <a:rPr lang="ko-KR" altLang="en-US" sz="1600">
                <a:latin typeface="Consolas" panose="020B0609020204030204" pitchFamily="49" charset="0"/>
              </a:rPr>
              <a:t>번역문 </a:t>
            </a:r>
            <a:r>
              <a:rPr lang="en-US" altLang="ko-KR" sz="1600">
                <a:latin typeface="Consolas" panose="020B0609020204030204" pitchFamily="49" charset="0"/>
              </a:rPr>
              <a:t>: nous sommes a court . </a:t>
            </a:r>
          </a:p>
          <a:p>
            <a:r>
              <a:rPr lang="ko-KR" altLang="en-US" sz="1600">
                <a:latin typeface="Consolas" panose="020B0609020204030204" pitchFamily="49" charset="0"/>
              </a:rPr>
              <a:t>예측문 </a:t>
            </a:r>
            <a:r>
              <a:rPr lang="en-US" altLang="ko-KR" sz="1600">
                <a:latin typeface="Consolas" panose="020B0609020204030204" pitchFamily="49" charset="0"/>
              </a:rPr>
              <a:t>: nous sommes en train de l exterieur .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5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0" y="2060848"/>
            <a:ext cx="7560840" cy="86409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0070C0"/>
                </a:solidFill>
              </a:rPr>
              <a:t>번역기 성능 평가</a:t>
            </a:r>
            <a:r>
              <a:rPr lang="en-US" altLang="ko-KR" sz="4000" dirty="0">
                <a:solidFill>
                  <a:srgbClr val="0070C0"/>
                </a:solidFill>
              </a:rPr>
              <a:t>: 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BLEU</a:t>
            </a:r>
            <a:endParaRPr lang="ko-KR" altLang="en-US" sz="4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96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BLEU(Bilingual Evaluation Understudy)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352928" cy="2376264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기계 번역기의 성능을 측정하기 위한 평가 방법</a:t>
            </a:r>
            <a:endParaRPr lang="en-US" altLang="ko-KR" dirty="0"/>
          </a:p>
          <a:p>
            <a:r>
              <a:rPr lang="ko-KR" altLang="en-US" dirty="0">
                <a:latin typeface="Times New Roman"/>
                <a:cs typeface="Times New Roman"/>
              </a:rPr>
              <a:t>기계 번역 결과와 사람이 직접 번역한 결과가 얼마나 유사한지 비교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n-gram</a:t>
            </a:r>
            <a:r>
              <a:rPr lang="ko-KR" altLang="en-US" dirty="0">
                <a:latin typeface="Times New Roman"/>
                <a:cs typeface="Times New Roman"/>
              </a:rPr>
              <a:t>의 유사성을 기반으로 측정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완벽한 평가 방법은 아니지만 계산속도가 빠름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0~1 </a:t>
            </a:r>
            <a:r>
              <a:rPr lang="ko-KR" altLang="en-US" dirty="0">
                <a:latin typeface="Times New Roman"/>
                <a:cs typeface="Times New Roman"/>
              </a:rPr>
              <a:t>사이의 값을 가짐</a:t>
            </a:r>
            <a:r>
              <a:rPr lang="en-US" altLang="ko-KR" dirty="0">
                <a:latin typeface="Times New Roman"/>
                <a:cs typeface="Times New Roman"/>
              </a:rPr>
              <a:t>(0~100 </a:t>
            </a:r>
            <a:r>
              <a:rPr lang="ko-KR" altLang="en-US" dirty="0">
                <a:latin typeface="Times New Roman"/>
                <a:cs typeface="Times New Roman"/>
              </a:rPr>
              <a:t>사이의 </a:t>
            </a:r>
            <a:r>
              <a:rPr lang="en-US" altLang="ko-KR" dirty="0">
                <a:latin typeface="Times New Roman"/>
                <a:cs typeface="Times New Roman"/>
              </a:rPr>
              <a:t>%</a:t>
            </a:r>
            <a:r>
              <a:rPr lang="ko-KR" altLang="en-US" dirty="0">
                <a:latin typeface="Times New Roman"/>
                <a:cs typeface="Times New Roman"/>
              </a:rPr>
              <a:t>값으로 나타내는 경우도 있음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2270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BLEU </a:t>
            </a:r>
            <a:r>
              <a:rPr lang="ko-KR" altLang="en-US" dirty="0"/>
              <a:t>개념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2520280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두 개의 문장을 비교할 때 겹치는 </a:t>
            </a:r>
            <a:r>
              <a:rPr lang="en-US" altLang="ko-KR" dirty="0">
                <a:latin typeface="Times New Roman"/>
                <a:cs typeface="Times New Roman"/>
              </a:rPr>
              <a:t>n-gram </a:t>
            </a:r>
            <a:r>
              <a:rPr lang="ko-KR" altLang="en-US" dirty="0">
                <a:latin typeface="Times New Roman"/>
                <a:cs typeface="Times New Roman"/>
              </a:rPr>
              <a:t>쌍의 숫자를 비교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측정요소는 다음과 같음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en-US" altLang="ko-KR" dirty="0">
                <a:latin typeface="Times New Roman"/>
                <a:cs typeface="Times New Roman"/>
              </a:rPr>
              <a:t>n-gram</a:t>
            </a:r>
            <a:r>
              <a:rPr lang="ko-KR" altLang="en-US" dirty="0">
                <a:latin typeface="Times New Roman"/>
                <a:cs typeface="Times New Roman"/>
              </a:rPr>
              <a:t>을 통한 순서쌍들이 얼마나 겹치는지 측정</a:t>
            </a:r>
            <a:r>
              <a:rPr lang="en-US" altLang="ko-KR" dirty="0">
                <a:latin typeface="Times New Roman"/>
                <a:cs typeface="Times New Roman"/>
              </a:rPr>
              <a:t>(Precision)</a:t>
            </a: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문장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길이에 대한 </a:t>
            </a:r>
            <a:r>
              <a:rPr lang="ko-KR" altLang="en-US" dirty="0" err="1">
                <a:latin typeface="Times New Roman"/>
                <a:cs typeface="Times New Roman"/>
              </a:rPr>
              <a:t>과적합</a:t>
            </a:r>
            <a:r>
              <a:rPr lang="ko-KR" altLang="en-US" dirty="0">
                <a:latin typeface="Times New Roman"/>
                <a:cs typeface="Times New Roman"/>
              </a:rPr>
              <a:t> 보정</a:t>
            </a:r>
            <a:r>
              <a:rPr lang="en-US" altLang="ko-KR" dirty="0">
                <a:latin typeface="Times New Roman"/>
                <a:cs typeface="Times New Roman"/>
              </a:rPr>
              <a:t>(Brevity penalty)</a:t>
            </a: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같은 단어가 연속적으로 나올 때 </a:t>
            </a:r>
            <a:r>
              <a:rPr lang="ko-KR" altLang="en-US" dirty="0" err="1">
                <a:latin typeface="Times New Roman"/>
                <a:cs typeface="Times New Roman"/>
              </a:rPr>
              <a:t>과적합되는</a:t>
            </a:r>
            <a:r>
              <a:rPr lang="ko-KR" altLang="en-US" dirty="0">
                <a:latin typeface="Times New Roman"/>
                <a:cs typeface="Times New Roman"/>
              </a:rPr>
              <a:t> 것을 보정</a:t>
            </a:r>
            <a:r>
              <a:rPr lang="en-US" altLang="ko-KR" dirty="0">
                <a:latin typeface="Times New Roman"/>
                <a:cs typeface="Times New Roman"/>
              </a:rPr>
              <a:t>(Clipping)</a:t>
            </a: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dirty="0">
              <a:latin typeface="Consolas" panose="020B0609020204030204" pitchFamily="49" charset="0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ED0314-111D-4B79-BCE4-DFBA4C72A408}"/>
                  </a:ext>
                </a:extLst>
              </p:cNvPr>
              <p:cNvSpPr txBox="1"/>
              <p:nvPr/>
            </p:nvSpPr>
            <p:spPr>
              <a:xfrm>
                <a:off x="503548" y="3140968"/>
                <a:ext cx="8136904" cy="144016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𝐵𝐿𝐸𝑈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600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  <m:d>
                                <m:d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600" i="1">
                                      <a:latin typeface="Cambria Math" panose="02040503050406030204" pitchFamily="18" charset="0"/>
                                    </a:rPr>
                                    <m:t>예측</m:t>
                                  </m:r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3600" i="1">
                                      <a:latin typeface="Cambria Math" panose="02040503050406030204" pitchFamily="18" charset="0"/>
                                    </a:rPr>
                                    <m:t>문장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𝑟𝑒𝑓𝑒𝑟𝑒𝑛𝑐𝑒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  <m:d>
                                <m:d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600" i="1">
                                      <a:latin typeface="Cambria Math" panose="02040503050406030204" pitchFamily="18" charset="0"/>
                                    </a:rPr>
                                    <m:t>실제</m:t>
                                  </m:r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3600" i="1">
                                      <a:latin typeface="Cambria Math" panose="02040503050406030204" pitchFamily="18" charset="0"/>
                                    </a:rPr>
                                    <m:t>문장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𝑝𝑟𝑒𝑐𝑖𝑠𝑖𝑜𝑛</m:t>
                                      </m:r>
                                    </m:e>
                                    <m: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ED0314-111D-4B79-BCE4-DFBA4C72A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3140968"/>
                <a:ext cx="8136904" cy="1440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034D2D-CF89-4E9A-9C3E-6566680CD0A0}"/>
                  </a:ext>
                </a:extLst>
              </p:cNvPr>
              <p:cNvSpPr txBox="1"/>
              <p:nvPr/>
            </p:nvSpPr>
            <p:spPr>
              <a:xfrm>
                <a:off x="683568" y="4803613"/>
                <a:ext cx="7236804" cy="43204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ko-KR" alt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n-gram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쌍의 일치도를 의미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034D2D-CF89-4E9A-9C3E-6566680C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03613"/>
                <a:ext cx="7236804" cy="432048"/>
              </a:xfrm>
              <a:prstGeom prst="rect">
                <a:avLst/>
              </a:prstGeom>
              <a:blipFill>
                <a:blip r:embed="rId3"/>
                <a:stretch>
                  <a:fillRect l="-337" t="-4225" b="-21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157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문장 비교 사례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8FBA345C-5DD0-4D95-B949-7AD1A4B828DD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n-gram(1~4)</a:t>
                </a:r>
                <a:r>
                  <a:rPr lang="ko-KR" altLang="en-US" dirty="0"/>
                  <a:t>에서 순서쌍들의 </a:t>
                </a:r>
                <a:r>
                  <a:rPr lang="ko-KR" altLang="en-US" dirty="0" err="1"/>
                  <a:t>일치성</a:t>
                </a:r>
                <a:endParaRPr lang="en-US" altLang="ko-KR" dirty="0"/>
              </a:p>
              <a:p>
                <a:pPr lvl="1"/>
                <a:r>
                  <a:rPr lang="ko-KR" altLang="en-US" b="1" dirty="0">
                    <a:solidFill>
                      <a:srgbClr val="FF0000"/>
                    </a:solidFill>
                  </a:rPr>
                  <a:t>예측 문장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: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빛이 쐬는 </a:t>
                </a:r>
                <a:r>
                  <a:rPr lang="ko-KR" altLang="en-US" dirty="0"/>
                  <a:t>노인은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완벽한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어두운곳에서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잠든 사람과 비교할 때 </a:t>
                </a:r>
                <a:r>
                  <a:rPr lang="ko-KR" altLang="en-US" dirty="0"/>
                  <a:t>강박증이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심해질</a:t>
                </a:r>
                <a:r>
                  <a:rPr lang="ko-KR" altLang="en-US" dirty="0"/>
                  <a:t> 기회가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훨씬 높았다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b="1" dirty="0">
                    <a:solidFill>
                      <a:srgbClr val="FF0000"/>
                    </a:solidFill>
                  </a:rPr>
                  <a:t>실제 문장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: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빛이 쐬는 </a:t>
                </a:r>
                <a:r>
                  <a:rPr lang="ko-KR" altLang="en-US" dirty="0"/>
                  <a:t>사람은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완벽한</a:t>
                </a:r>
                <a:r>
                  <a:rPr lang="ko-KR" altLang="en-US" dirty="0"/>
                  <a:t> 어둠에서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잠든 사람과 비교할 때 </a:t>
                </a:r>
                <a:r>
                  <a:rPr lang="ko-KR" altLang="en-US" dirty="0"/>
                  <a:t>우울증이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심해질</a:t>
                </a:r>
                <a:r>
                  <a:rPr lang="ko-KR" altLang="en-US" dirty="0"/>
                  <a:t> 가능성이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훨씬 높았다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1"/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</a:rPr>
                  <a:t>1-gram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일치하는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1−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gram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쌍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예측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문장에서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모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든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gram</m:t>
                        </m:r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쌍</m:t>
                        </m:r>
                        <m: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예측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문장에서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</a:rPr>
                  <a:t>2-gram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일치하는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2−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gram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쌍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예측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문장에서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모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든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gram</m:t>
                        </m:r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쌍</m:t>
                        </m:r>
                        <m: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예측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문장에서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ko-KR" alt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</a:rPr>
                  <a:t>3-gram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일치하는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3−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gram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쌍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예측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문장에서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모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든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gram</m:t>
                        </m:r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쌍</m:t>
                        </m:r>
                        <m: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예측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문장에서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ko-KR" alt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</a:rPr>
                  <a:t>4-gram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일치하는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4−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gram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쌍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예측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문장에서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모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든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gram</m:t>
                        </m:r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쌍</m:t>
                        </m:r>
                        <m: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예측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문장에서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ko-KR" altLang="en-US" dirty="0">
                  <a:solidFill>
                    <a:srgbClr val="0070C0"/>
                  </a:solidFill>
                </a:endParaRPr>
              </a:p>
              <a:p>
                <a:pPr lvl="1"/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8FBA345C-5DD0-4D95-B949-7AD1A4B82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7E0C0D-AAAA-414C-B341-6BB32C4ADEBA}"/>
                  </a:ext>
                </a:extLst>
              </p:cNvPr>
              <p:cNvSpPr txBox="1"/>
              <p:nvPr/>
            </p:nvSpPr>
            <p:spPr>
              <a:xfrm>
                <a:off x="2015716" y="5631019"/>
                <a:ext cx="5436604" cy="636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den>
                            </m:f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7E0C0D-AAAA-414C-B341-6BB32C4AD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5631019"/>
                <a:ext cx="5436604" cy="636521"/>
              </a:xfrm>
              <a:prstGeom prst="rect">
                <a:avLst/>
              </a:prstGeom>
              <a:blipFill>
                <a:blip r:embed="rId3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805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문장 길이에 대한 </a:t>
            </a:r>
            <a:r>
              <a:rPr lang="ko-KR" altLang="en-US" dirty="0" err="1"/>
              <a:t>과적합</a:t>
            </a:r>
            <a:r>
              <a:rPr lang="ko-KR" altLang="en-US" dirty="0"/>
              <a:t> 보정</a:t>
            </a:r>
            <a:r>
              <a:rPr lang="en-US" altLang="ko-KR" dirty="0"/>
              <a:t>(Brevity penalty)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1728192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문장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길이가 다른 경우 점수가 낮아지게 함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예측 문장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빛이 쐬는 </a:t>
            </a:r>
            <a:r>
              <a:rPr lang="ko-KR" altLang="en-US" dirty="0"/>
              <a:t>노인은 </a:t>
            </a:r>
            <a:r>
              <a:rPr lang="ko-KR" altLang="en-US" dirty="0">
                <a:solidFill>
                  <a:srgbClr val="0070C0"/>
                </a:solidFill>
              </a:rPr>
              <a:t>완벽한</a:t>
            </a:r>
            <a:r>
              <a:rPr lang="ko-KR" altLang="en-US" dirty="0"/>
              <a:t> </a:t>
            </a:r>
            <a:r>
              <a:rPr lang="ko-KR" altLang="en-US" dirty="0" err="1"/>
              <a:t>어두운곳에서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잠듬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실제 문장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빛이 쐬는 </a:t>
            </a:r>
            <a:r>
              <a:rPr lang="ko-KR" altLang="en-US" dirty="0"/>
              <a:t>사람은 </a:t>
            </a:r>
            <a:r>
              <a:rPr lang="ko-KR" altLang="en-US" dirty="0">
                <a:solidFill>
                  <a:srgbClr val="0070C0"/>
                </a:solidFill>
              </a:rPr>
              <a:t>완벽한</a:t>
            </a:r>
            <a:r>
              <a:rPr lang="ko-KR" altLang="en-US" dirty="0"/>
              <a:t> 어둠에서 </a:t>
            </a:r>
            <a:r>
              <a:rPr lang="ko-KR" altLang="en-US" dirty="0">
                <a:solidFill>
                  <a:srgbClr val="0070C0"/>
                </a:solidFill>
              </a:rPr>
              <a:t>잠든 사람과 비교할 때 </a:t>
            </a:r>
            <a:r>
              <a:rPr lang="ko-KR" altLang="en-US" dirty="0"/>
              <a:t>우울증이 </a:t>
            </a:r>
            <a:r>
              <a:rPr lang="ko-KR" altLang="en-US" dirty="0">
                <a:solidFill>
                  <a:srgbClr val="0070C0"/>
                </a:solidFill>
              </a:rPr>
              <a:t>심해질</a:t>
            </a:r>
            <a:r>
              <a:rPr lang="ko-KR" altLang="en-US" dirty="0"/>
              <a:t> 가능성이 </a:t>
            </a:r>
            <a:r>
              <a:rPr lang="ko-KR" altLang="en-US" dirty="0">
                <a:solidFill>
                  <a:srgbClr val="0070C0"/>
                </a:solidFill>
              </a:rPr>
              <a:t>훨씬 높았다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CE0C0C-6658-4102-9CF4-EFF0C547C6FA}"/>
                  </a:ext>
                </a:extLst>
              </p:cNvPr>
              <p:cNvSpPr txBox="1"/>
              <p:nvPr/>
            </p:nvSpPr>
            <p:spPr>
              <a:xfrm>
                <a:off x="1043608" y="2679692"/>
                <a:ext cx="6336704" cy="749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𝑜𝑢𝑡𝑝𝑢𝑡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예측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문장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𝑟𝑒𝑓𝑒𝑟𝑒𝑛𝑐𝑒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실제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문장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CE0C0C-6658-4102-9CF4-EFF0C547C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679692"/>
                <a:ext cx="6336704" cy="749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08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기계 번역 기술 추세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216024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1800" dirty="0"/>
              <a:t>이전에는 자동 번역 결과가 그다지 좋지 않았음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2015</a:t>
            </a:r>
            <a:r>
              <a:rPr lang="ko-KR" altLang="en-US" sz="1800" dirty="0"/>
              <a:t>년 이후 신경망 기술</a:t>
            </a:r>
            <a:r>
              <a:rPr lang="en-US" altLang="ko-KR" sz="1800" dirty="0"/>
              <a:t>(Neural MT)</a:t>
            </a:r>
            <a:r>
              <a:rPr lang="ko-KR" altLang="en-US" sz="1800" dirty="0"/>
              <a:t>이 자동 번역에 사용되면서 수준이 급속히 향상되고 있음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이 절에서 소개하고 있는 </a:t>
            </a:r>
            <a:r>
              <a:rPr lang="en-US" altLang="ko-KR" sz="1800" dirty="0"/>
              <a:t>Sequence-to-sequence </a:t>
            </a:r>
            <a:r>
              <a:rPr lang="ko-KR" altLang="en-US" sz="1800" dirty="0"/>
              <a:t>방식은 </a:t>
            </a:r>
            <a:r>
              <a:rPr lang="en-US" altLang="ko-KR" sz="1800" dirty="0"/>
              <a:t>2014</a:t>
            </a:r>
            <a:r>
              <a:rPr lang="ko-KR" altLang="en-US" sz="1800" dirty="0"/>
              <a:t>년 논문에서 제시된 신경망 번역 </a:t>
            </a:r>
            <a:r>
              <a:rPr lang="ko-KR" altLang="en-US" sz="1800" dirty="0" err="1"/>
              <a:t>기술임</a:t>
            </a:r>
            <a:endParaRPr lang="en-US" altLang="ko-K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5373216"/>
            <a:ext cx="15841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seq2seq </a:t>
            </a:r>
            <a:r>
              <a:rPr lang="ko-KR" altLang="en-US" sz="1400" dirty="0">
                <a:solidFill>
                  <a:srgbClr val="FF0000"/>
                </a:solidFill>
              </a:rPr>
              <a:t>기술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37" y="3096344"/>
            <a:ext cx="6467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07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nltk</a:t>
            </a:r>
            <a:r>
              <a:rPr lang="ko-KR" altLang="en-US" dirty="0"/>
              <a:t>를 사용한 </a:t>
            </a:r>
            <a:r>
              <a:rPr lang="en-US" altLang="ko-KR" dirty="0"/>
              <a:t>BLEU </a:t>
            </a:r>
            <a:r>
              <a:rPr lang="ko-KR" altLang="en-US" dirty="0"/>
              <a:t>측정하기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792088"/>
          </a:xfrm>
        </p:spPr>
        <p:txBody>
          <a:bodyPr/>
          <a:lstStyle/>
          <a:p>
            <a:r>
              <a:rPr lang="en-US" altLang="ko-KR" dirty="0" err="1">
                <a:latin typeface="Times New Roman"/>
                <a:cs typeface="Times New Roman"/>
              </a:rPr>
              <a:t>nltk</a:t>
            </a:r>
            <a:r>
              <a:rPr lang="ko-KR" altLang="en-US" dirty="0">
                <a:latin typeface="Times New Roman"/>
                <a:cs typeface="Times New Roman"/>
              </a:rPr>
              <a:t>를 사용하여 </a:t>
            </a:r>
            <a:r>
              <a:rPr lang="en-US" altLang="ko-KR" dirty="0">
                <a:latin typeface="Times New Roman"/>
                <a:cs typeface="Times New Roman"/>
              </a:rPr>
              <a:t>BLEU</a:t>
            </a:r>
            <a:r>
              <a:rPr lang="ko-KR" altLang="en-US" dirty="0">
                <a:latin typeface="Times New Roman"/>
                <a:cs typeface="Times New Roman"/>
              </a:rPr>
              <a:t>를 계산할 수 있음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F5E9E-0944-45AB-ABCE-48A2B5AA0B1F}"/>
              </a:ext>
            </a:extLst>
          </p:cNvPr>
          <p:cNvSpPr txBox="1"/>
          <p:nvPr/>
        </p:nvSpPr>
        <p:spPr>
          <a:xfrm>
            <a:off x="395536" y="1700808"/>
            <a:ext cx="8352928" cy="3456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nltk.translate.bleu_score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bleu 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candidate = </a:t>
            </a:r>
            <a:r>
              <a:rPr lang="en-US" altLang="ko-KR" sz="1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'It is a guide to action which ensures that the military always obeys the commands of the party’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 = [ </a:t>
            </a:r>
          </a:p>
          <a:p>
            <a:pPr>
              <a:tabLst>
                <a:tab pos="3603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'It is a guide to action that ensures that the military will forever heed Party commands’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tabLst>
                <a:tab pos="360363" algn="l"/>
              </a:tabLst>
            </a:pPr>
            <a:r>
              <a:rPr lang="en-US" altLang="ko-KR" sz="1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	'It is the guiding principle which guarantees the military forces always being under the command of the Party’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tabLst>
                <a:tab pos="3603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'It is the practical guide for the army always to heed the directions of the party’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bleu_score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candidate.</a:t>
            </a:r>
            <a:r>
              <a:rPr lang="en-US" altLang="ko-KR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(),list(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(lambda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references)))) </a:t>
            </a:r>
            <a:r>
              <a:rPr lang="en-US" altLang="ko-KR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이번 챕터에서 구현한 코드로 계산한 </a:t>
            </a:r>
            <a:r>
              <a:rPr lang="en-US" altLang="ko-KR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BLEU </a:t>
            </a:r>
            <a:r>
              <a:rPr lang="ko-KR" altLang="en-US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점수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bleu.sentence_bleu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(list(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(lambda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references)),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candidate.</a:t>
            </a:r>
            <a:r>
              <a:rPr lang="en-US" altLang="ko-KR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37C23-60D2-4AD4-A568-5BABD76DE4C1}"/>
              </a:ext>
            </a:extLst>
          </p:cNvPr>
          <p:cNvSpPr txBox="1"/>
          <p:nvPr/>
        </p:nvSpPr>
        <p:spPr>
          <a:xfrm>
            <a:off x="394802" y="5373216"/>
            <a:ext cx="8352928" cy="864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NLTK </a:t>
            </a:r>
            <a:r>
              <a:rPr lang="ko-KR" altLang="en-US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패키지 구현되어져 있는 코드로 계산한 </a:t>
            </a:r>
            <a:r>
              <a:rPr lang="en-US" altLang="ko-KR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BLEU </a:t>
            </a:r>
            <a:r>
              <a:rPr lang="ko-KR" altLang="en-US" sz="1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점수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0.5045666840058485 </a:t>
            </a:r>
          </a:p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0.5045666840058485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3401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BLEU </a:t>
            </a:r>
            <a:r>
              <a:rPr lang="ko-KR" altLang="en-US" dirty="0"/>
              <a:t>점수의 실용성과 한계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507780" cy="3888432"/>
          </a:xfrm>
        </p:spPr>
        <p:txBody>
          <a:bodyPr/>
          <a:lstStyle/>
          <a:p>
            <a:r>
              <a:rPr lang="en-US" altLang="ko-KR" dirty="0"/>
              <a:t>Bleu </a:t>
            </a:r>
            <a:r>
              <a:rPr lang="ko-KR" altLang="en-US" dirty="0"/>
              <a:t>점수는 기계 번역기의 성능을 평가하는데 많이 사용되고 있음</a:t>
            </a:r>
            <a:endParaRPr lang="en-US" altLang="ko-KR" dirty="0"/>
          </a:p>
          <a:p>
            <a:r>
              <a:rPr lang="en-US" altLang="ko-KR" dirty="0"/>
              <a:t>Bleu</a:t>
            </a:r>
            <a:r>
              <a:rPr lang="ko-KR" altLang="en-US" dirty="0"/>
              <a:t>는 계산하기가 쉽고 언어와 무관하게 사용될 수 있음</a:t>
            </a:r>
            <a:endParaRPr lang="en-US" altLang="ko-KR" dirty="0"/>
          </a:p>
          <a:p>
            <a:r>
              <a:rPr lang="en-US" altLang="ko-KR" dirty="0"/>
              <a:t>Bleu </a:t>
            </a:r>
            <a:r>
              <a:rPr lang="ko-KR" altLang="en-US" dirty="0"/>
              <a:t>점수와 번역의 정확도는 일치하지 않을 수도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842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Keras</a:t>
            </a:r>
            <a:r>
              <a:rPr lang="ko-KR" altLang="en-US" dirty="0"/>
              <a:t>에서 입력 텍스트 처리 함수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482453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 err="1">
                <a:solidFill>
                  <a:srgbClr val="0070C0"/>
                </a:solidFill>
                <a:latin typeface="Times New Roman"/>
                <a:cs typeface="Times New Roman"/>
              </a:rPr>
              <a:t>Tokenzer</a:t>
            </a:r>
            <a:r>
              <a:rPr lang="en-US" altLang="ko-KR" b="1" dirty="0">
                <a:solidFill>
                  <a:srgbClr val="0070C0"/>
                </a:solidFill>
                <a:latin typeface="Times New Roman"/>
                <a:cs typeface="Times New Roman"/>
              </a:rPr>
              <a:t>: </a:t>
            </a:r>
            <a:r>
              <a:rPr lang="ko-KR" altLang="en-US" dirty="0">
                <a:latin typeface="Times New Roman"/>
                <a:cs typeface="Times New Roman"/>
              </a:rPr>
              <a:t>입력 텍스트를 숫자로 변환하는 기능을 수행</a:t>
            </a:r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1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  <a:p>
            <a:pPr marL="355600" indent="0">
              <a:lnSpc>
                <a:spcPct val="110000"/>
              </a:lnSpc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keras.preprocessing.text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latin typeface="Consolas" panose="020B0609020204030204" pitchFamily="49" charset="0"/>
              </a:rPr>
              <a:t> Tokenizer </a:t>
            </a:r>
          </a:p>
          <a:p>
            <a:pPr marL="355600" indent="0">
              <a:lnSpc>
                <a:spcPct val="110000"/>
              </a:lnSpc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keras.preprocessing.sequence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pad_sequences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355600" indent="0">
              <a:lnSpc>
                <a:spcPct val="11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55600" indent="0">
              <a:lnSpc>
                <a:spcPct val="11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tokenizer = Tokenizer() </a:t>
            </a:r>
          </a:p>
          <a:p>
            <a:pPr marL="355600" indent="0">
              <a:lnSpc>
                <a:spcPct val="11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tokenizer.fit_on_texts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text_data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텍스트의 각 단어에 고유한 숫자를 부여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55600" indent="0">
              <a:lnSpc>
                <a:spcPct val="11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sequences = </a:t>
            </a:r>
            <a:r>
              <a:rPr lang="en-US" altLang="ko-KR" sz="1600" dirty="0" err="1">
                <a:latin typeface="Consolas" panose="020B0609020204030204" pitchFamily="49" charset="0"/>
              </a:rPr>
              <a:t>tokenizer.texts_to_sequences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text_data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단어를 </a:t>
            </a:r>
            <a:r>
              <a:rPr lang="ko-KR" alt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숫자값으로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변환하여 저장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Times New Roman"/>
                <a:cs typeface="Times New Roman"/>
              </a:rPr>
              <a:t>위에서 구한 </a:t>
            </a:r>
            <a:r>
              <a:rPr lang="en-US" altLang="ko-KR" dirty="0">
                <a:latin typeface="Times New Roman"/>
                <a:cs typeface="Times New Roman"/>
              </a:rPr>
              <a:t>sequences</a:t>
            </a:r>
            <a:r>
              <a:rPr lang="ko-KR" altLang="en-US" dirty="0">
                <a:latin typeface="Times New Roman"/>
                <a:cs typeface="Times New Roman"/>
              </a:rPr>
              <a:t>는 숫자 리스트로 구성되어 있음</a:t>
            </a:r>
            <a:endParaRPr lang="en-US" altLang="ko-KR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Times New Roman"/>
                <a:cs typeface="Times New Roman"/>
              </a:rPr>
              <a:t>전체 단어 리스트는 </a:t>
            </a:r>
            <a:r>
              <a:rPr lang="en-US" altLang="ko-KR" dirty="0" err="1">
                <a:latin typeface="Times New Roman"/>
                <a:cs typeface="Times New Roman"/>
              </a:rPr>
              <a:t>word_index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함수로 얻을 수 있음</a:t>
            </a: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1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  <a:cs typeface="Times New Roman"/>
              </a:rPr>
              <a:t>word_to_index</a:t>
            </a:r>
            <a:r>
              <a:rPr lang="en-US" altLang="ko-KR" sz="1600" dirty="0">
                <a:latin typeface="Consolas" panose="020B0609020204030204" pitchFamily="49" charset="0"/>
                <a:cs typeface="Times New Roman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cs typeface="Times New Roman"/>
              </a:rPr>
              <a:t>tokenizer.word_index</a:t>
            </a:r>
            <a:endParaRPr lang="en-US" altLang="ko-KR" sz="1600" dirty="0">
              <a:latin typeface="Consolas" panose="020B0609020204030204" pitchFamily="49" charset="0"/>
              <a:cs typeface="Times New Roman"/>
            </a:endParaRPr>
          </a:p>
          <a:p>
            <a:pPr marL="355600" indent="0">
              <a:lnSpc>
                <a:spcPct val="11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  <a:cs typeface="Times New Roman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  <a:cs typeface="Times New Roman"/>
              </a:rPr>
              <a:t>word_to_index</a:t>
            </a:r>
            <a:r>
              <a:rPr lang="en-US" altLang="ko-KR" sz="1600" dirty="0">
                <a:latin typeface="Consolas" panose="020B0609020204030204" pitchFamily="49" charset="0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295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Tokenizer </a:t>
            </a:r>
            <a:r>
              <a:rPr lang="ko-KR" altLang="en-US"/>
              <a:t>적용 사례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08912" cy="273630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400" b="1" dirty="0"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tensorflow.keras.preprocessing.text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latin typeface="Consolas" panose="020B0609020204030204" pitchFamily="49" charset="0"/>
              </a:rPr>
              <a:t> Tokenizer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t =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Tokenizer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400" dirty="0" err="1">
                <a:latin typeface="Consolas" panose="020B0609020204030204" pitchFamily="49" charset="0"/>
              </a:rPr>
              <a:t>fit_text</a:t>
            </a:r>
            <a:r>
              <a:rPr lang="en-US" altLang="ko-KR" sz="1400" dirty="0">
                <a:latin typeface="Consolas" panose="020B0609020204030204" pitchFamily="49" charset="0"/>
              </a:rPr>
              <a:t> = "The earth is an awesome place live"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400" dirty="0" err="1">
                <a:latin typeface="Consolas" panose="020B0609020204030204" pitchFamily="49" charset="0"/>
              </a:rPr>
              <a:t>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fit_on_texts</a:t>
            </a:r>
            <a:r>
              <a:rPr lang="en-US" altLang="ko-KR" sz="1400" dirty="0"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latin typeface="Consolas" panose="020B0609020204030204" pitchFamily="49" charset="0"/>
              </a:rPr>
              <a:t>fit_text</a:t>
            </a:r>
            <a:r>
              <a:rPr lang="en-US" altLang="ko-KR" sz="1400">
                <a:latin typeface="Consolas" panose="020B0609020204030204" pitchFamily="49" charset="0"/>
              </a:rPr>
              <a:t>])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# fit_text </a:t>
            </a:r>
            <a:r>
              <a:rPr lang="ko-KR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만으로 단어별 정수를 배정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400" dirty="0" err="1">
                <a:latin typeface="Consolas" panose="020B0609020204030204" pitchFamily="49" charset="0"/>
              </a:rPr>
              <a:t>test_text</a:t>
            </a:r>
            <a:r>
              <a:rPr lang="en-US" altLang="ko-KR" sz="1400" dirty="0">
                <a:latin typeface="Consolas" panose="020B0609020204030204" pitchFamily="49" charset="0"/>
              </a:rPr>
              <a:t> = "The earth is an great place live"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sequences = </a:t>
            </a:r>
            <a:r>
              <a:rPr lang="en-US" altLang="ko-KR" sz="1400" dirty="0" err="1">
                <a:latin typeface="Consolas" panose="020B0609020204030204" pitchFamily="49" charset="0"/>
              </a:rPr>
              <a:t>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texts_to_sequences</a:t>
            </a:r>
            <a:r>
              <a:rPr lang="en-US" altLang="ko-KR" sz="1400" dirty="0"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latin typeface="Consolas" panose="020B0609020204030204" pitchFamily="49" charset="0"/>
              </a:rPr>
              <a:t>test_text</a:t>
            </a:r>
            <a:r>
              <a:rPr lang="en-US" altLang="ko-KR" sz="1400" dirty="0">
                <a:latin typeface="Consolas" panose="020B0609020204030204" pitchFamily="49" charset="0"/>
              </a:rPr>
              <a:t>])[0]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print("sequences : ",sequences)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great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는 단어 집합에 없으므로 출력되지 않음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print("</a:t>
            </a:r>
            <a:r>
              <a:rPr lang="en-US" altLang="ko-KR" sz="1400" dirty="0" err="1">
                <a:latin typeface="Consolas" panose="020B0609020204030204" pitchFamily="49" charset="0"/>
              </a:rPr>
              <a:t>word_index</a:t>
            </a:r>
            <a:r>
              <a:rPr lang="en-US" altLang="ko-KR" sz="1400" dirty="0">
                <a:latin typeface="Consolas" panose="020B0609020204030204" pitchFamily="49" charset="0"/>
              </a:rPr>
              <a:t> : ",</a:t>
            </a:r>
            <a:r>
              <a:rPr lang="en-US" altLang="ko-KR" sz="1400" dirty="0" err="1">
                <a:latin typeface="Consolas" panose="020B0609020204030204" pitchFamily="49" charset="0"/>
              </a:rPr>
              <a:t>t.word_index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단어 집합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(vocabulary) </a:t>
            </a:r>
            <a:r>
              <a:rPr lang="ko-KR" altLang="en-US" sz="1400" dirty="0">
                <a:solidFill>
                  <a:srgbClr val="0070C0"/>
                </a:solidFill>
              </a:rPr>
              <a:t>출력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7544" y="4222738"/>
            <a:ext cx="8208912" cy="10768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sequences : [1, 2, 3, 4, 6, 7]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400" dirty="0" err="1">
                <a:latin typeface="Consolas" panose="020B0609020204030204" pitchFamily="49" charset="0"/>
              </a:rPr>
              <a:t>word_index</a:t>
            </a:r>
            <a:r>
              <a:rPr lang="en-US" altLang="ko-KR" sz="1400" dirty="0">
                <a:latin typeface="Consolas" panose="020B0609020204030204" pitchFamily="49" charset="0"/>
              </a:rPr>
              <a:t> : {'the': 1, 'earth': 2, 'is': 3, 'an': 4, 'awesome': 5, 'place': 6, 'live': 7}</a:t>
            </a:r>
            <a:endParaRPr lang="en-US" altLang="ko-KR" sz="1400" dirty="0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5916" y="2066791"/>
            <a:ext cx="3168352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>
                <a:solidFill>
                  <a:srgbClr val="FF0000"/>
                </a:solidFill>
              </a:rPr>
              <a:t>여기에 전체 </a:t>
            </a:r>
            <a:r>
              <a:rPr lang="en-US" altLang="ko-KR" sz="3600">
                <a:solidFill>
                  <a:srgbClr val="FF0000"/>
                </a:solidFill>
              </a:rPr>
              <a:t>text</a:t>
            </a:r>
            <a:r>
              <a:rPr lang="ko-KR" altLang="en-US" sz="3600">
                <a:solidFill>
                  <a:srgbClr val="FF0000"/>
                </a:solidFill>
              </a:rPr>
              <a:t>가 들어가야 함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771800" y="2094208"/>
            <a:ext cx="1044116" cy="224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3828" y="3768066"/>
            <a:ext cx="3096344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>
                <a:solidFill>
                  <a:srgbClr val="FF0000"/>
                </a:solidFill>
              </a:rPr>
              <a:t>문자 텍스트 내용을 숫자로 바꿈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2579466" y="2896533"/>
            <a:ext cx="720080" cy="900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1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Keras</a:t>
            </a:r>
            <a:r>
              <a:rPr lang="ko-KR" altLang="en-US" dirty="0"/>
              <a:t>에서의 텍스트 시퀀스 처리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728192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신경망 입력 텍스트를 일정한 길이로 만들려면 </a:t>
            </a:r>
            <a:r>
              <a:rPr lang="en-US" altLang="ko-KR" dirty="0" err="1">
                <a:latin typeface="Times New Roman"/>
                <a:cs typeface="Times New Roman"/>
              </a:rPr>
              <a:t>pad_sequences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함수를 이용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이 </a:t>
            </a:r>
            <a:r>
              <a:rPr lang="ko-KR" altLang="en-US">
                <a:latin typeface="Times New Roman"/>
                <a:cs typeface="Times New Roman"/>
              </a:rPr>
              <a:t>함수는 </a:t>
            </a:r>
            <a:r>
              <a:rPr lang="en-US" altLang="ko-KR">
                <a:latin typeface="Times New Roman"/>
                <a:cs typeface="Times New Roman"/>
              </a:rPr>
              <a:t>sequence</a:t>
            </a:r>
            <a:r>
              <a:rPr lang="ko-KR" altLang="en-US">
                <a:latin typeface="Times New Roman"/>
                <a:cs typeface="Times New Roman"/>
              </a:rPr>
              <a:t>의 </a:t>
            </a:r>
            <a:r>
              <a:rPr lang="ko-KR" altLang="en-US" dirty="0">
                <a:latin typeface="Times New Roman"/>
                <a:cs typeface="Times New Roman"/>
              </a:rPr>
              <a:t>최대 길이를 지정하여 이보다 긴 텍스트는 앞 또는 뒤를 자르고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짧은 텍스트는 앞에 </a:t>
            </a:r>
            <a:r>
              <a:rPr lang="en-US" altLang="ko-KR" dirty="0">
                <a:latin typeface="Times New Roman"/>
                <a:cs typeface="Times New Roman"/>
              </a:rPr>
              <a:t>0</a:t>
            </a:r>
            <a:r>
              <a:rPr lang="ko-KR" altLang="en-US" dirty="0">
                <a:latin typeface="Times New Roman"/>
                <a:cs typeface="Times New Roman"/>
              </a:rPr>
              <a:t>을 채움</a:t>
            </a:r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636912"/>
            <a:ext cx="7920880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최대 길이를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으로 지정하고 초과하면 각 시퀀스의 앞 쪽을 자른다 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X_prime</a:t>
            </a:r>
            <a:r>
              <a:rPr lang="en-US" altLang="ko-KR" sz="1600" dirty="0">
                <a:latin typeface="Consolas" panose="020B0609020204030204" pitchFamily="49" charset="0"/>
              </a:rPr>
              <a:t> 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sequence.pad_sequences</a:t>
            </a:r>
            <a:r>
              <a:rPr lang="en-US" altLang="ko-KR" sz="1600" dirty="0">
                <a:latin typeface="Consolas" panose="020B0609020204030204" pitchFamily="49" charset="0"/>
              </a:rPr>
              <a:t>(X,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maxlen</a:t>
            </a:r>
            <a:r>
              <a:rPr lang="en-US" altLang="ko-KR" sz="1600" dirty="0">
                <a:latin typeface="Consolas" panose="020B0609020204030204" pitchFamily="49" charset="0"/>
              </a:rPr>
              <a:t>=100,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truncating='pre')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최대길이를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으로 지정하고 초과하면 각 시퀀스의 </a:t>
            </a:r>
            <a:r>
              <a:rPr lang="ko-KR" alt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뒷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쪽을 자른다 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X_prime</a:t>
            </a:r>
            <a:r>
              <a:rPr lang="en-US" altLang="ko-KR" sz="1600" dirty="0">
                <a:latin typeface="Consolas" panose="020B0609020204030204" pitchFamily="49" charset="0"/>
              </a:rPr>
              <a:t> 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sequence.pad_sequences</a:t>
            </a:r>
            <a:r>
              <a:rPr lang="en-US" altLang="ko-KR" sz="1600" dirty="0">
                <a:latin typeface="Consolas" panose="020B0609020204030204" pitchFamily="49" charset="0"/>
              </a:rPr>
              <a:t>(X,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maxlen</a:t>
            </a:r>
            <a:r>
              <a:rPr lang="en-US" altLang="ko-KR" sz="1600" dirty="0">
                <a:latin typeface="Consolas" panose="020B0609020204030204" pitchFamily="49" charset="0"/>
              </a:rPr>
              <a:t>=100,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truncating='post')</a:t>
            </a:r>
          </a:p>
        </p:txBody>
      </p:sp>
    </p:spTree>
    <p:extLst>
      <p:ext uri="{BB962C8B-B14F-4D97-AF65-F5344CB8AC3E}">
        <p14:creationId xmlns:p14="http://schemas.microsoft.com/office/powerpoint/2010/main" val="299049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pad_sequences</a:t>
            </a:r>
            <a:r>
              <a:rPr lang="en-US" altLang="ko-KR" dirty="0"/>
              <a:t> </a:t>
            </a:r>
            <a:r>
              <a:rPr lang="ko-KR" altLang="en-US" dirty="0"/>
              <a:t>적용 사례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352928" cy="93610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tensorflow.keras.preprocessing.sequence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pad_sequences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pad_sequences</a:t>
            </a:r>
            <a:r>
              <a:rPr lang="en-US" altLang="ko-KR" sz="1600" dirty="0">
                <a:latin typeface="Consolas" panose="020B0609020204030204" pitchFamily="49" charset="0"/>
              </a:rPr>
              <a:t>([[1, 2, 3], [3, 4, 5, 6], [7, 8]], </a:t>
            </a:r>
            <a:r>
              <a:rPr lang="en-US" altLang="ko-KR" sz="1600" dirty="0" err="1">
                <a:latin typeface="Consolas" panose="020B0609020204030204" pitchFamily="49" charset="0"/>
              </a:rPr>
              <a:t>maxlen</a:t>
            </a:r>
            <a:r>
              <a:rPr lang="en-US" altLang="ko-KR" sz="1600" dirty="0">
                <a:latin typeface="Consolas" panose="020B0609020204030204" pitchFamily="49" charset="0"/>
              </a:rPr>
              <a:t>=3, padding='pre')</a:t>
            </a:r>
            <a:endParaRPr lang="en-US" altLang="ko-KR" sz="1600" dirty="0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3528" y="2204864"/>
            <a:ext cx="8352928" cy="10768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latin typeface="Consolas" panose="020B0609020204030204" pitchFamily="49" charset="0"/>
              </a:rPr>
              <a:t>([[1, 2, 3],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	[4, 5, 6],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	[0, 7, 8]],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=int32)</a:t>
            </a:r>
            <a:endParaRPr lang="en-US" altLang="ko-KR" sz="1600" dirty="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05526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4826</Words>
  <Application>Microsoft Office PowerPoint</Application>
  <PresentationFormat>화면 슬라이드 쇼(4:3)</PresentationFormat>
  <Paragraphs>472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Times New Roman</vt:lpstr>
      <vt:lpstr>Courier New</vt:lpstr>
      <vt:lpstr>Arial</vt:lpstr>
      <vt:lpstr>Wingdings</vt:lpstr>
      <vt:lpstr>맑은 고딕</vt:lpstr>
      <vt:lpstr>Cambria Math</vt:lpstr>
      <vt:lpstr>Consolas</vt:lpstr>
      <vt:lpstr>1_Office 테마</vt:lpstr>
      <vt:lpstr>15. RNN을 이용한 인코더-디코더</vt:lpstr>
      <vt:lpstr>인코더-디코더(Encoder-Decoder)</vt:lpstr>
      <vt:lpstr>15장 내용</vt:lpstr>
      <vt:lpstr>기계 번역(Machine Translation) 기술 현황</vt:lpstr>
      <vt:lpstr>기계 번역 기술 추세</vt:lpstr>
      <vt:lpstr>Keras에서 입력 텍스트 처리 함수</vt:lpstr>
      <vt:lpstr>Tokenizer 적용 사례</vt:lpstr>
      <vt:lpstr>Keras에서의 텍스트 시퀀스 처리</vt:lpstr>
      <vt:lpstr>pad_sequences 적용 사례</vt:lpstr>
      <vt:lpstr>워드 임베딩</vt:lpstr>
      <vt:lpstr>워드 임베딩 사례</vt:lpstr>
      <vt:lpstr>번역기:  Sequence-to-sequence processing</vt:lpstr>
      <vt:lpstr>Sequence-to-sequence(seq2seq)</vt:lpstr>
      <vt:lpstr>Sequence-to-sequence</vt:lpstr>
      <vt:lpstr>Sequence-to-sequence 구조</vt:lpstr>
      <vt:lpstr>Encoder-decoder architecture</vt:lpstr>
      <vt:lpstr>Decoder 동작 방식</vt:lpstr>
      <vt:lpstr>문자의 표현</vt:lpstr>
      <vt:lpstr>Decoder 동작 방식</vt:lpstr>
      <vt:lpstr>Decoder 구조</vt:lpstr>
      <vt:lpstr>교사 강요(Teacher forcing)</vt:lpstr>
      <vt:lpstr>Word-Level 번역기</vt:lpstr>
      <vt:lpstr>사례: 영-불 기계번역기</vt:lpstr>
      <vt:lpstr>영불 코퍼스 파일 읽어 오기</vt:lpstr>
      <vt:lpstr>10개의 샘플 문장</vt:lpstr>
      <vt:lpstr>한글-영어 병렬 데이터</vt:lpstr>
      <vt:lpstr>Word-level 번역기:  영어-불어</vt:lpstr>
      <vt:lpstr>Word-level 번역기 (영어-불어)</vt:lpstr>
      <vt:lpstr>load_preprocessed_data 함수</vt:lpstr>
      <vt:lpstr>정수 인코딩 과정</vt:lpstr>
      <vt:lpstr>정수 인코딩 코드</vt:lpstr>
      <vt:lpstr>사용된 단어 갯수</vt:lpstr>
      <vt:lpstr>출력 문장을 생성할 딕셔너리</vt:lpstr>
      <vt:lpstr>훈련/테스트 데이터 분리</vt:lpstr>
      <vt:lpstr>Keras 프로그래밍</vt:lpstr>
      <vt:lpstr>Functional API</vt:lpstr>
      <vt:lpstr>기계번역기 만들기</vt:lpstr>
      <vt:lpstr>기계번역기 만들기(계속)</vt:lpstr>
      <vt:lpstr>모델의 구조: model.summary()</vt:lpstr>
      <vt:lpstr>신경망 훈련과 결과</vt:lpstr>
      <vt:lpstr>기계 번역기 동작시키기</vt:lpstr>
      <vt:lpstr>seq2seq 디코더 동작 코드</vt:lpstr>
      <vt:lpstr>결과 확인을 위한 문장 생성</vt:lpstr>
      <vt:lpstr>임의의 샘플에 대한 번역 결과</vt:lpstr>
      <vt:lpstr>번역기 성능 평가:  BLEU</vt:lpstr>
      <vt:lpstr>BLEU(Bilingual Evaluation Understudy) Score</vt:lpstr>
      <vt:lpstr>BLEU 개념</vt:lpstr>
      <vt:lpstr>문장 비교 사례</vt:lpstr>
      <vt:lpstr>문장 길이에 대한 과적합 보정(Brevity penalty)</vt:lpstr>
      <vt:lpstr>nltk를 사용한 BLEU 측정하기</vt:lpstr>
      <vt:lpstr>BLEU 점수의 실용성과 한계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nhk</cp:lastModifiedBy>
  <cp:revision>225</cp:revision>
  <dcterms:created xsi:type="dcterms:W3CDTF">2006-10-05T04:04:58Z</dcterms:created>
  <dcterms:modified xsi:type="dcterms:W3CDTF">2021-11-10T11:51:17Z</dcterms:modified>
</cp:coreProperties>
</file>