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91" r:id="rId2"/>
    <p:sldId id="550" r:id="rId3"/>
    <p:sldId id="551" r:id="rId4"/>
    <p:sldId id="552" r:id="rId5"/>
    <p:sldId id="553" r:id="rId6"/>
    <p:sldId id="554" r:id="rId7"/>
    <p:sldId id="555" r:id="rId8"/>
    <p:sldId id="556" r:id="rId9"/>
    <p:sldId id="558" r:id="rId10"/>
    <p:sldId id="564" r:id="rId11"/>
    <p:sldId id="560" r:id="rId12"/>
    <p:sldId id="565" r:id="rId13"/>
    <p:sldId id="566" r:id="rId14"/>
    <p:sldId id="567" r:id="rId15"/>
    <p:sldId id="568" r:id="rId16"/>
    <p:sldId id="562" r:id="rId17"/>
    <p:sldId id="563" r:id="rId1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3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2021-11-14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7560840" cy="1296144"/>
          </a:xfrm>
        </p:spPr>
        <p:txBody>
          <a:bodyPr/>
          <a:lstStyle/>
          <a:p>
            <a:pPr algn="ctr"/>
            <a:r>
              <a:rPr lang="en-US" altLang="ko-KR" sz="3600" dirty="0"/>
              <a:t>16. Attention Mechanism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Attention Score </a:t>
            </a:r>
            <a:r>
              <a:rPr lang="en-US" altLang="ko-KR">
                <a:solidFill>
                  <a:srgbClr val="FF0000"/>
                </a:solidFill>
              </a:rPr>
              <a:t>(Dot product)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908721"/>
                <a:ext cx="8784976" cy="72008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Times New Roman"/>
                      </a:rPr>
                      <m:t>각</m:t>
                    </m:r>
                  </m:oMath>
                </a14:m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단어에서의 </a:t>
                </a:r>
                <a:r>
                  <a:rPr lang="en-US" altLang="ko-KR">
                    <a:latin typeface="Times New Roman"/>
                    <a:cs typeface="Times New Roman"/>
                  </a:rPr>
                  <a:t>encoder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imes New Roman"/>
                      </a:rPr>
                      <m:t>: </m:t>
                    </m:r>
                  </m:oMath>
                </a14:m>
                <a:r>
                  <a:rPr lang="en-US" altLang="ko-KR" i="1">
                    <a:latin typeface="Times New Roman"/>
                    <a:cs typeface="Times New Roman"/>
                  </a:rPr>
                  <a:t>t</a:t>
                </a:r>
                <a:r>
                  <a:rPr lang="en-US" altLang="ko-KR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시점의 </a:t>
                </a:r>
                <a:r>
                  <a:rPr lang="en-US" altLang="ko-KR">
                    <a:latin typeface="Times New Roman"/>
                    <a:cs typeface="Times New Roman"/>
                  </a:rPr>
                  <a:t>decoder state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>
                    <a:latin typeface="Times New Roman"/>
                    <a:cs typeface="Times New Roman"/>
                  </a:rPr>
                  <a:t>디코더의</a:t>
                </a:r>
                <a:r>
                  <a:rPr lang="en-US" altLang="ko-KR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각 시점에서 </a:t>
                </a:r>
                <a:r>
                  <a:rPr lang="en-US" altLang="ko-KR">
                    <a:latin typeface="Times New Roman"/>
                    <a:cs typeface="Times New Roman"/>
                  </a:rPr>
                  <a:t>attention</a:t>
                </a:r>
                <a:r>
                  <a:rPr lang="ko-KR" altLang="en-US">
                    <a:latin typeface="Times New Roman"/>
                    <a:cs typeface="Times New Roman"/>
                  </a:rPr>
                  <a:t>을 새로 계산함</a:t>
                </a:r>
                <a:r>
                  <a:rPr lang="en-US" altLang="ko-KR">
                    <a:latin typeface="Times New Roman"/>
                    <a:cs typeface="Times New Roman"/>
                  </a:rPr>
                  <a:t>: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디코더의 각 단어가 인코더의 어느 부분과 관계되는지 알 수 있음</a:t>
                </a:r>
                <a:endParaRPr lang="en-US" altLang="ko-KR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908721"/>
                <a:ext cx="8784976" cy="720080"/>
              </a:xfrm>
              <a:blipFill>
                <a:blip r:embed="rId2"/>
                <a:stretch>
                  <a:fillRect l="-624" t="-4237" b="-5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16" y="2344965"/>
            <a:ext cx="6784676" cy="378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3004" y="2852936"/>
                <a:ext cx="2747348" cy="432048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004" y="2852936"/>
                <a:ext cx="2747348" cy="432048"/>
              </a:xfrm>
              <a:prstGeom prst="rect">
                <a:avLst/>
              </a:prstGeom>
              <a:blipFill>
                <a:blip r:embed="rId4"/>
                <a:stretch>
                  <a:fillRect b="-4054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4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Attention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251520" y="908720"/>
                <a:ext cx="8503286" cy="187220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>
                    <a:latin typeface="Times New Roman"/>
                    <a:cs typeface="Times New Roman"/>
                  </a:rPr>
                  <a:t>와 인코더의 모든 은닉 상태에서의 어텐션 모음값을 </a:t>
                </a:r>
                <a:r>
                  <a:rPr lang="en-US" altLang="ko-KR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>
                    <a:latin typeface="Times New Roman"/>
                    <a:cs typeface="Times New Roman"/>
                  </a:rPr>
                  <a:t>로</a:t>
                </a:r>
                <a:r>
                  <a:rPr lang="en-US" altLang="ko-KR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정의</a:t>
                </a:r>
                <a:endParaRPr lang="en-US" altLang="ko-KR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>
                    <a:latin typeface="Times New Roman"/>
                    <a:cs typeface="Times New Roman"/>
                  </a:rPr>
                  <a:t>Softmax </a:t>
                </a:r>
                <a:r>
                  <a:rPr lang="ko-KR" altLang="en-US">
                    <a:latin typeface="Times New Roman"/>
                    <a:cs typeface="Times New Roman"/>
                  </a:rPr>
                  <a:t>함수를 통해 어텐션 분포</a:t>
                </a:r>
                <a:r>
                  <a:rPr lang="en-US" altLang="ko-KR">
                    <a:latin typeface="Times New Roman"/>
                    <a:cs typeface="Times New Roman"/>
                  </a:rPr>
                  <a:t>(attention distribution)</a:t>
                </a:r>
                <a:r>
                  <a:rPr lang="ko-KR" altLang="en-US">
                    <a:latin typeface="Times New Roman"/>
                    <a:cs typeface="Times New Roman"/>
                  </a:rPr>
                  <a:t>를 구함</a:t>
                </a:r>
                <a:endParaRPr lang="en-US" altLang="ko-KR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51520" y="908720"/>
                <a:ext cx="8503286" cy="1872207"/>
              </a:xfrm>
              <a:blipFill>
                <a:blip r:embed="rId2"/>
                <a:stretch>
                  <a:fillRect l="-645" t="-1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7"/>
            <a:ext cx="7035502" cy="355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7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다양한 종류의 어텐션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1"/>
            <a:ext cx="8784976" cy="720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>
                <a:latin typeface="Times New Roman"/>
                <a:cs typeface="Times New Roman"/>
              </a:rPr>
              <a:t>어텐션 점수를 구하는 다양한 방식이 제시되어 있음</a:t>
            </a:r>
            <a:endParaRPr lang="en-US" altLang="ko-KR">
              <a:latin typeface="Times New Roman"/>
              <a:cs typeface="Times New Roman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15616" y="1615760"/>
          <a:ext cx="6840760" cy="303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467">
                  <a:extLst>
                    <a:ext uri="{9D8B030D-6E8A-4147-A177-3AD203B41FA5}">
                      <a16:colId xmlns:a16="http://schemas.microsoft.com/office/drawing/2014/main" val="961186024"/>
                    </a:ext>
                  </a:extLst>
                </a:gridCol>
                <a:gridCol w="5117293">
                  <a:extLst>
                    <a:ext uri="{9D8B030D-6E8A-4147-A177-3AD203B41FA5}">
                      <a16:colId xmlns:a16="http://schemas.microsoft.com/office/drawing/2014/main" val="3305732665"/>
                    </a:ext>
                  </a:extLst>
                </a:gridCol>
              </a:tblGrid>
              <a:tr h="607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스코어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299526"/>
                  </a:ext>
                </a:extLst>
              </a:tr>
              <a:tr h="607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</a:t>
                      </a:r>
                      <a:endParaRPr lang="ko-KR" alt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44112"/>
                  </a:ext>
                </a:extLst>
              </a:tr>
              <a:tr h="607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scaled dot</a:t>
                      </a:r>
                      <a:endParaRPr lang="ko-KR" alt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48622"/>
                  </a:ext>
                </a:extLst>
              </a:tr>
              <a:tr h="607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ko-KR" alt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96684"/>
                  </a:ext>
                </a:extLst>
              </a:tr>
              <a:tr h="607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</a:t>
                      </a:r>
                      <a:endParaRPr lang="ko-KR" alt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29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9832" y="2399783"/>
                <a:ext cx="3600400" cy="329908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99783"/>
                <a:ext cx="3600400" cy="329908"/>
              </a:xfrm>
              <a:prstGeom prst="rect">
                <a:avLst/>
              </a:prstGeom>
              <a:blipFill>
                <a:blip r:embed="rId2"/>
                <a:stretch>
                  <a:fillRect l="-1861" b="-3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59832" y="2852935"/>
                <a:ext cx="3600400" cy="604699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wrap="none" lIns="0" tIns="0" rIns="0" bIns="0" rtlCol="0" anchor="ctr"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852935"/>
                <a:ext cx="3600400" cy="604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9832" y="3558277"/>
                <a:ext cx="3432720" cy="331405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558277"/>
                <a:ext cx="3432720" cy="331405"/>
              </a:xfrm>
              <a:prstGeom prst="rect">
                <a:avLst/>
              </a:prstGeom>
              <a:blipFill>
                <a:blip r:embed="rId4"/>
                <a:stretch>
                  <a:fillRect l="-1954" b="-3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59832" y="4077072"/>
                <a:ext cx="4320480" cy="511784"/>
              </a:xfrm>
              <a:prstGeom prst="rect">
                <a:avLst/>
              </a:prstGeom>
              <a:ln w="19050">
                <a:noFill/>
              </a:ln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 sz="36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077072"/>
                <a:ext cx="4320480" cy="511784"/>
              </a:xfrm>
              <a:prstGeom prst="rect">
                <a:avLst/>
              </a:prstGeom>
              <a:blipFill>
                <a:blip r:embed="rId5"/>
                <a:stretch>
                  <a:fillRect l="-1551" b="-357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123728" y="5036138"/>
            <a:ext cx="3096344" cy="6480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Bahdanau </a:t>
            </a:r>
            <a:r>
              <a:rPr lang="ko-KR" altLang="en-US">
                <a:solidFill>
                  <a:srgbClr val="FF0000"/>
                </a:solidFill>
              </a:rPr>
              <a:t>어텐션이라고 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851920" y="4509120"/>
            <a:ext cx="504056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4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Bahdanau </a:t>
            </a:r>
            <a:r>
              <a:rPr lang="ko-KR" altLang="en-US"/>
              <a:t>어텐션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908720"/>
                <a:ext cx="8784976" cy="1296143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imes New Roman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Times New Roman"/>
                      </a:rPr>
                      <m:t>각</m:t>
                    </m:r>
                  </m:oMath>
                </a14:m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단어에서의 </a:t>
                </a:r>
                <a:r>
                  <a:rPr lang="en-US" altLang="ko-KR">
                    <a:latin typeface="Times New Roman"/>
                    <a:cs typeface="Times New Roman"/>
                  </a:rPr>
                  <a:t>encoder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imes New Roman"/>
                      </a:rPr>
                      <m:t>: </m:t>
                    </m:r>
                  </m:oMath>
                </a14:m>
                <a:r>
                  <a:rPr lang="en-US" altLang="ko-KR" i="1">
                    <a:latin typeface="Times New Roman"/>
                    <a:cs typeface="Times New Roman"/>
                  </a:rPr>
                  <a:t>t</a:t>
                </a:r>
                <a:r>
                  <a:rPr lang="en-US" altLang="ko-KR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시점의 </a:t>
                </a:r>
                <a:r>
                  <a:rPr lang="en-US" altLang="ko-KR">
                    <a:latin typeface="Times New Roman"/>
                    <a:cs typeface="Times New Roman"/>
                  </a:rPr>
                  <a:t>decoder state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>
                    <a:solidFill>
                      <a:srgbClr val="0070C0"/>
                    </a:solidFill>
                  </a:rPr>
                  <a:t>는</a:t>
                </a:r>
                <a:r>
                  <a:rPr lang="en-US" altLang="ko-KR">
                    <a:solidFill>
                      <a:srgbClr val="0070C0"/>
                    </a:solidFill>
                  </a:rPr>
                  <a:t> </a:t>
                </a:r>
                <a:r>
                  <a:rPr lang="ko-KR" altLang="en-US">
                    <a:solidFill>
                      <a:srgbClr val="0070C0"/>
                    </a:solidFill>
                  </a:rPr>
                  <a:t>학습가능한 가중치 행렬</a:t>
                </a:r>
                <a:endParaRPr lang="ko-KR" alt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908720"/>
                <a:ext cx="8784976" cy="1296143"/>
              </a:xfrm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6872"/>
            <a:ext cx="7118176" cy="35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6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Bahdanau </a:t>
            </a:r>
            <a:r>
              <a:rPr lang="ko-KR" altLang="en-US"/>
              <a:t>어텐션 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95536" y="908720"/>
                <a:ext cx="8568952" cy="4320479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>
                    <a:solidFill>
                      <a:schemeClr val="tx1"/>
                    </a:solidFill>
                    <a:cs typeface="Times New Roman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를 </a:t>
                </a:r>
                <a:r>
                  <a:rPr lang="en-US" altLang="ko-KR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𝐻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로</m:t>
                    </m:r>
                  </m:oMath>
                </a14:m>
                <a:r>
                  <a:rPr lang="ko-KR" alt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두면 다음과 </a:t>
                </a:r>
                <a:r>
                  <a:rPr lang="ko-KR" altLang="en-US">
                    <a:latin typeface="Times New Roman"/>
                    <a:cs typeface="Times New Roman"/>
                  </a:rPr>
                  <a:t>같이 </a:t>
                </a:r>
                <a:r>
                  <a:rPr lang="en-US" altLang="ko-KR">
                    <a:latin typeface="Times New Roman"/>
                    <a:cs typeface="Times New Roman"/>
                  </a:rPr>
                  <a:t>attention score vector</a:t>
                </a:r>
                <a:r>
                  <a:rPr lang="ko-KR" altLang="en-US">
                    <a:latin typeface="Times New Roman"/>
                    <a:cs typeface="Times New Roman"/>
                  </a:rPr>
                  <a:t>를 구함</a:t>
                </a:r>
                <a:endParaRPr lang="en-US" altLang="ko-KR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Times New Roman"/>
                    <a:cs typeface="Times New Roman"/>
                  </a:rPr>
                  <a:t>2. </a:t>
                </a:r>
                <a:r>
                  <a:rPr lang="ko-KR" altLang="en-US">
                    <a:latin typeface="Times New Roman"/>
                    <a:cs typeface="Times New Roman"/>
                  </a:rPr>
                  <a:t>여기에 </a:t>
                </a:r>
                <a:r>
                  <a:rPr lang="en-US" altLang="ko-KR">
                    <a:latin typeface="Times New Roman"/>
                    <a:cs typeface="Times New Roman"/>
                  </a:rPr>
                  <a:t>softmax </a:t>
                </a:r>
                <a:r>
                  <a:rPr lang="ko-KR" altLang="en-US">
                    <a:latin typeface="Times New Roman"/>
                    <a:cs typeface="Times New Roman"/>
                  </a:rPr>
                  <a:t>함수를</a:t>
                </a:r>
                <a:r>
                  <a:rPr lang="en-US" altLang="ko-KR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적용하여 </a:t>
                </a:r>
                <a:r>
                  <a:rPr lang="en-US" altLang="ko-KR">
                    <a:latin typeface="Times New Roman"/>
                    <a:cs typeface="Times New Roman"/>
                  </a:rPr>
                  <a:t>attention distribution</a:t>
                </a:r>
                <a:r>
                  <a:rPr lang="ko-KR" altLang="en-US">
                    <a:latin typeface="Times New Roman"/>
                    <a:cs typeface="Times New Roman"/>
                  </a:rPr>
                  <a:t>을 구함</a:t>
                </a:r>
                <a:endParaRPr lang="en-US" altLang="ko-KR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Times New Roman"/>
                    <a:cs typeface="Times New Roman"/>
                  </a:rPr>
                  <a:t>3. Context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>
                    <a:latin typeface="Times New Roman"/>
                    <a:cs typeface="Times New Roman"/>
                  </a:rPr>
                  <a:t>를 구함</a:t>
                </a:r>
                <a:endParaRPr lang="en-US" altLang="ko-KR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95536" y="908720"/>
                <a:ext cx="8568952" cy="4320479"/>
              </a:xfrm>
              <a:blipFill>
                <a:blip r:embed="rId2"/>
                <a:stretch>
                  <a:fillRect l="-782" t="-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4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ko-KR"/>
                  <a:t>Decoder</a:t>
                </a:r>
                <a:r>
                  <a:rPr lang="ko-KR" altLang="en-US"/>
                  <a:t>에서 </a:t>
                </a:r>
                <a:r>
                  <a:rPr lang="en-US" altLang="ko-KR"/>
                  <a:t>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/>
                  <a:t>를 활용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11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23528" y="908721"/>
                <a:ext cx="8431278" cy="72008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ko-KR" altLang="en-US">
                    <a:latin typeface="Times New Roman"/>
                    <a:cs typeface="Times New Roman"/>
                  </a:rPr>
                  <a:t>현재 시점에서 구한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>
                    <a:latin typeface="Times New Roman"/>
                    <a:cs typeface="Times New Roman"/>
                  </a:rPr>
                  <a:t> 다음 단어 예측에 활용</a:t>
                </a:r>
                <a:endParaRPr lang="en-US" altLang="ko-KR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8" y="908721"/>
                <a:ext cx="8431278" cy="720080"/>
              </a:xfrm>
              <a:blipFill>
                <a:blip r:embed="rId3"/>
                <a:stretch>
                  <a:fillRect l="-651" t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700808"/>
            <a:ext cx="2736709" cy="241781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696177"/>
            <a:ext cx="4527597" cy="2779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39552" y="4657096"/>
            <a:ext cx="3024336" cy="321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>
                <a:solidFill>
                  <a:srgbClr val="0070C0"/>
                </a:solidFill>
              </a:rPr>
              <a:t>Attention</a:t>
            </a:r>
            <a:r>
              <a:rPr lang="ko-KR" altLang="en-US" sz="3600">
                <a:solidFill>
                  <a:srgbClr val="0070C0"/>
                </a:solidFill>
              </a:rPr>
              <a:t>을 쓰지 않는 기존 구조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4437112"/>
            <a:ext cx="4424039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Attention</a:t>
            </a:r>
            <a:r>
              <a:rPr lang="ko-KR" altLang="en-US" sz="1400" b="1">
                <a:solidFill>
                  <a:srgbClr val="FF0000"/>
                </a:solidFill>
              </a:rPr>
              <a:t>을 쓰는 새로운 구조</a:t>
            </a:r>
            <a:r>
              <a:rPr lang="en-US" altLang="ko-KR" sz="1400" b="1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단어를 생성할 때마다 새로운 컨텍스트 벡터를 생성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419872" y="2962928"/>
            <a:ext cx="540060" cy="3600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39552" y="5013176"/>
                <a:ext cx="2208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2208682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076056" y="5157192"/>
                <a:ext cx="2283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157192"/>
                <a:ext cx="228351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02370" y="5517232"/>
            <a:ext cx="252028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r>
              <a:rPr lang="en-US" altLang="ko-KR" sz="3600">
                <a:solidFill>
                  <a:srgbClr val="FF0000"/>
                </a:solidFill>
              </a:rPr>
              <a:t>context vector</a:t>
            </a:r>
            <a:r>
              <a:rPr lang="ko-KR" altLang="en-US" sz="3600">
                <a:solidFill>
                  <a:srgbClr val="FF0000"/>
                </a:solidFill>
              </a:rPr>
              <a:t>가 고정되어 있음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5733256"/>
            <a:ext cx="252028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r>
              <a:rPr lang="en-US" altLang="ko-KR" sz="3600">
                <a:solidFill>
                  <a:srgbClr val="FF0000"/>
                </a:solidFill>
              </a:rPr>
              <a:t>context vector</a:t>
            </a:r>
            <a:r>
              <a:rPr lang="ko-KR" altLang="en-US" sz="3600">
                <a:solidFill>
                  <a:srgbClr val="FF0000"/>
                </a:solidFill>
              </a:rPr>
              <a:t>를 계속 새로 계산 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462510" y="5310500"/>
            <a:ext cx="237282" cy="252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7107863" y="5526524"/>
            <a:ext cx="237282" cy="252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39752" y="5831553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2261223" y="3408213"/>
                <a:ext cx="6398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23" y="3408213"/>
                <a:ext cx="639855" cy="338554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7236296" y="3429000"/>
                <a:ext cx="6398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639855" cy="338554"/>
              </a:xfrm>
              <a:prstGeom prst="rect">
                <a:avLst/>
              </a:prstGeom>
              <a:blipFill>
                <a:blip r:embed="rId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4359666" y="3573016"/>
                <a:ext cx="30831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666" y="3573016"/>
                <a:ext cx="3083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5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번역기에서 단어간의 </a:t>
            </a:r>
            <a:r>
              <a:rPr lang="en-US" altLang="ko-KR"/>
              <a:t>attention </a:t>
            </a:r>
            <a:r>
              <a:rPr lang="ko-KR" altLang="en-US"/>
              <a:t>정합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7" y="1340768"/>
            <a:ext cx="7172325" cy="3524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9752" y="4892052"/>
            <a:ext cx="4896544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</a:rPr>
              <a:t>영어와 프랑스 문장에서의 단어별 </a:t>
            </a:r>
            <a:r>
              <a:rPr lang="en-US" altLang="ko-KR" sz="1600">
                <a:solidFill>
                  <a:srgbClr val="FF0000"/>
                </a:solidFill>
              </a:rPr>
              <a:t>attention </a:t>
            </a:r>
            <a:r>
              <a:rPr lang="ko-KR" altLang="en-US" sz="1600">
                <a:solidFill>
                  <a:srgbClr val="FF0000"/>
                </a:solidFill>
              </a:rPr>
              <a:t>점수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5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번역기에서의 </a:t>
            </a:r>
            <a:r>
              <a:rPr lang="en-US" altLang="ko-KR"/>
              <a:t>attention</a:t>
            </a:r>
            <a:r>
              <a:rPr lang="ko-KR" altLang="en-US"/>
              <a:t>의 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6048672" cy="3457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2808700"/>
            <a:ext cx="1800200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Attention</a:t>
            </a:r>
            <a:r>
              <a:rPr lang="ko-KR" altLang="en-US" sz="1600">
                <a:solidFill>
                  <a:srgbClr val="FF0000"/>
                </a:solidFill>
              </a:rPr>
              <a:t> 활용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933056"/>
            <a:ext cx="1800200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Attention</a:t>
            </a:r>
            <a:r>
              <a:rPr lang="ko-KR" altLang="en-US" sz="1600">
                <a:solidFill>
                  <a:srgbClr val="FF0000"/>
                </a:solidFill>
              </a:rPr>
              <a:t> 비활용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6012160" y="2204864"/>
            <a:ext cx="720080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6101752" y="3183219"/>
            <a:ext cx="584448" cy="604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5114379"/>
            <a:ext cx="7488832" cy="6480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Attention</a:t>
            </a:r>
            <a:r>
              <a:rPr lang="ko-KR" altLang="en-US">
                <a:solidFill>
                  <a:srgbClr val="FF0000"/>
                </a:solidFill>
              </a:rPr>
              <a:t>을 쓰지 않으면 문장 길이가 길어졌을 때 번역 성능이 떨어짐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Encoder-decoder architecture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388843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인코더와 </a:t>
            </a:r>
            <a:r>
              <a:rPr lang="ko-KR" altLang="en-US" err="1">
                <a:latin typeface="Times New Roman"/>
                <a:cs typeface="Times New Roman"/>
              </a:rPr>
              <a:t>디코더는</a:t>
            </a:r>
            <a:r>
              <a:rPr lang="ko-KR" altLang="en-US">
                <a:latin typeface="Times New Roman"/>
                <a:cs typeface="Times New Roman"/>
              </a:rPr>
              <a:t> 각각 </a:t>
            </a:r>
            <a:r>
              <a:rPr lang="en-US" altLang="ko-KR">
                <a:latin typeface="Times New Roman"/>
                <a:cs typeface="Times New Roman"/>
              </a:rPr>
              <a:t>RNN </a:t>
            </a:r>
            <a:r>
              <a:rPr lang="ko-KR" altLang="en-US">
                <a:latin typeface="Times New Roman"/>
                <a:cs typeface="Times New Roman"/>
              </a:rPr>
              <a:t>아키텍처로 구현됨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입력 문장은 단어 단위로 쪼개지고 각 단어는 </a:t>
            </a:r>
            <a:r>
              <a:rPr lang="en-US" altLang="ko-KR">
                <a:latin typeface="Times New Roman"/>
                <a:cs typeface="Times New Roman"/>
              </a:rPr>
              <a:t>RNN</a:t>
            </a:r>
            <a:r>
              <a:rPr lang="ko-KR" altLang="en-US">
                <a:latin typeface="Times New Roman"/>
                <a:cs typeface="Times New Roman"/>
              </a:rPr>
              <a:t>셀의 입력이 됨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모든 단어를 </a:t>
            </a:r>
            <a:r>
              <a:rPr lang="ko-KR" altLang="en-US" err="1">
                <a:latin typeface="Times New Roman"/>
                <a:cs typeface="Times New Roman"/>
              </a:rPr>
              <a:t>입력받은</a:t>
            </a:r>
            <a:r>
              <a:rPr lang="ko-KR" altLang="en-US">
                <a:latin typeface="Times New Roman"/>
                <a:cs typeface="Times New Roman"/>
              </a:rPr>
              <a:t> 후 </a:t>
            </a:r>
            <a:r>
              <a:rPr lang="en-US" altLang="ko-KR" b="1">
                <a:latin typeface="Times New Roman"/>
                <a:cs typeface="Times New Roman"/>
              </a:rPr>
              <a:t>RNN </a:t>
            </a:r>
            <a:r>
              <a:rPr lang="ko-KR" altLang="en-US" b="1">
                <a:latin typeface="Times New Roman"/>
                <a:cs typeface="Times New Roman"/>
              </a:rPr>
              <a:t>셀의 마지막 </a:t>
            </a:r>
            <a:r>
              <a:rPr lang="ko-KR" altLang="en-US" b="1" err="1">
                <a:latin typeface="Times New Roman"/>
                <a:cs typeface="Times New Roman"/>
              </a:rPr>
              <a:t>은닉상태를</a:t>
            </a:r>
            <a:r>
              <a:rPr lang="ko-KR" altLang="en-US" b="1">
                <a:latin typeface="Times New Roman"/>
                <a:cs typeface="Times New Roman"/>
              </a:rPr>
              <a:t> </a:t>
            </a:r>
            <a:r>
              <a:rPr lang="en-US" altLang="ko-KR" b="1">
                <a:solidFill>
                  <a:srgbClr val="0070C0"/>
                </a:solidFill>
                <a:latin typeface="Times New Roman"/>
                <a:cs typeface="Times New Roman"/>
              </a:rPr>
              <a:t>Context vector</a:t>
            </a:r>
            <a:r>
              <a:rPr lang="ko-KR" altLang="en-US">
                <a:latin typeface="Times New Roman"/>
                <a:cs typeface="Times New Roman"/>
              </a:rPr>
              <a:t>라고 함</a:t>
            </a:r>
            <a:endParaRPr lang="en-US" altLang="ko-KR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936"/>
            <a:ext cx="795174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seq2seq </a:t>
            </a:r>
            <a:r>
              <a:rPr lang="ko-KR" altLang="en-US" dirty="0"/>
              <a:t>모델의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728192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  <a:latin typeface="Times New Roman"/>
                <a:cs typeface="Times New Roman"/>
              </a:rPr>
              <a:t>고정된 크기로 문장 정보를 압축</a:t>
            </a:r>
            <a:r>
              <a:rPr lang="ko-KR" altLang="en-US" dirty="0">
                <a:latin typeface="Times New Roman"/>
                <a:cs typeface="Times New Roman"/>
              </a:rPr>
              <a:t>하려고 하니 정보 손실이 발생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RNN</a:t>
            </a:r>
            <a:r>
              <a:rPr lang="ko-KR" altLang="en-US" dirty="0">
                <a:latin typeface="Times New Roman"/>
                <a:cs typeface="Times New Roman"/>
              </a:rPr>
              <a:t>의 문제인 기울기 소실</a:t>
            </a:r>
            <a:r>
              <a:rPr lang="en-US" altLang="ko-KR" dirty="0">
                <a:latin typeface="Times New Roman"/>
                <a:cs typeface="Times New Roman"/>
              </a:rPr>
              <a:t>(vanishing gradient) </a:t>
            </a:r>
            <a:r>
              <a:rPr lang="ko-KR" altLang="en-US" dirty="0">
                <a:latin typeface="Times New Roman"/>
                <a:cs typeface="Times New Roman"/>
              </a:rPr>
              <a:t>문제가 존재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ko-KR" altLang="en-US" dirty="0">
                <a:latin typeface="Times New Roman"/>
                <a:cs typeface="Times New Roman"/>
              </a:rPr>
              <a:t>입력 문장이 길면 번역 품질이 떨어짐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37A64-647C-4F3F-B48C-2B5C415DCE67}"/>
              </a:ext>
            </a:extLst>
          </p:cNvPr>
          <p:cNvSpPr txBox="1"/>
          <p:nvPr/>
        </p:nvSpPr>
        <p:spPr>
          <a:xfrm>
            <a:off x="3203848" y="2708920"/>
            <a:ext cx="158417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</a:rPr>
              <a:t>Encoder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1EE5A-0EE9-427C-985D-CEF03DF53C22}"/>
              </a:ext>
            </a:extLst>
          </p:cNvPr>
          <p:cNvSpPr txBox="1"/>
          <p:nvPr/>
        </p:nvSpPr>
        <p:spPr>
          <a:xfrm>
            <a:off x="3203848" y="4221088"/>
            <a:ext cx="158417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</a:rPr>
              <a:t>Encoder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C4C9F3-D597-4B6A-B1CA-FD65E98B0900}"/>
              </a:ext>
            </a:extLst>
          </p:cNvPr>
          <p:cNvCxnSpPr>
            <a:stCxn id="4" idx="3"/>
          </p:cNvCxnSpPr>
          <p:nvPr/>
        </p:nvCxnSpPr>
        <p:spPr>
          <a:xfrm>
            <a:off x="4788024" y="2960948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3C5853B-CFF0-4FD8-AE5C-3FD6C1B65B88}"/>
              </a:ext>
            </a:extLst>
          </p:cNvPr>
          <p:cNvCxnSpPr/>
          <p:nvPr/>
        </p:nvCxnSpPr>
        <p:spPr>
          <a:xfrm>
            <a:off x="4788024" y="4473116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EE6045-84A0-4185-8802-3557CC237339}"/>
              </a:ext>
            </a:extLst>
          </p:cNvPr>
          <p:cNvCxnSpPr/>
          <p:nvPr/>
        </p:nvCxnSpPr>
        <p:spPr>
          <a:xfrm>
            <a:off x="2663788" y="2960948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194982-AF56-4239-B693-743ADD60345B}"/>
              </a:ext>
            </a:extLst>
          </p:cNvPr>
          <p:cNvCxnSpPr/>
          <p:nvPr/>
        </p:nvCxnSpPr>
        <p:spPr>
          <a:xfrm>
            <a:off x="2663788" y="4437112"/>
            <a:ext cx="540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AD3A4E-25E6-45F3-9B22-5D9E49E5F161}"/>
              </a:ext>
            </a:extLst>
          </p:cNvPr>
          <p:cNvGrpSpPr/>
          <p:nvPr/>
        </p:nvGrpSpPr>
        <p:grpSpPr>
          <a:xfrm>
            <a:off x="5292080" y="2816932"/>
            <a:ext cx="2160240" cy="252028"/>
            <a:chOff x="4572000" y="3320988"/>
            <a:chExt cx="2160240" cy="25202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DABFD0-49B0-4694-B711-FEBA2FB52122}"/>
                </a:ext>
              </a:extLst>
            </p:cNvPr>
            <p:cNvSpPr/>
            <p:nvPr/>
          </p:nvSpPr>
          <p:spPr>
            <a:xfrm>
              <a:off x="4572000" y="3320988"/>
              <a:ext cx="432048" cy="252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3890E4-A89E-498D-B7EA-E527FB59DEA0}"/>
                </a:ext>
              </a:extLst>
            </p:cNvPr>
            <p:cNvSpPr/>
            <p:nvPr/>
          </p:nvSpPr>
          <p:spPr>
            <a:xfrm>
              <a:off x="5004048" y="3321000"/>
              <a:ext cx="432048" cy="2520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3FD150-3AC6-4156-8BD4-53506DED75B7}"/>
                </a:ext>
              </a:extLst>
            </p:cNvPr>
            <p:cNvSpPr/>
            <p:nvPr/>
          </p:nvSpPr>
          <p:spPr>
            <a:xfrm>
              <a:off x="5436096" y="3321000"/>
              <a:ext cx="432048" cy="252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BA1A3A-4A2D-4926-AEE7-0258D258F0C9}"/>
                </a:ext>
              </a:extLst>
            </p:cNvPr>
            <p:cNvSpPr/>
            <p:nvPr/>
          </p:nvSpPr>
          <p:spPr>
            <a:xfrm>
              <a:off x="5868144" y="3321000"/>
              <a:ext cx="432048" cy="252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2A9F32-20BD-41AB-AE12-03DBCFC2EE91}"/>
                </a:ext>
              </a:extLst>
            </p:cNvPr>
            <p:cNvSpPr/>
            <p:nvPr/>
          </p:nvSpPr>
          <p:spPr>
            <a:xfrm>
              <a:off x="6300192" y="3321000"/>
              <a:ext cx="432048" cy="252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3D5B84-511D-4A88-A5BA-9F26206FD00D}"/>
              </a:ext>
            </a:extLst>
          </p:cNvPr>
          <p:cNvGrpSpPr/>
          <p:nvPr/>
        </p:nvGrpSpPr>
        <p:grpSpPr>
          <a:xfrm>
            <a:off x="5292080" y="4329100"/>
            <a:ext cx="2160240" cy="252028"/>
            <a:chOff x="4572000" y="4329100"/>
            <a:chExt cx="2160240" cy="25202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543BC7-96E3-49E7-8DBA-9462A7FFD4DE}"/>
                </a:ext>
              </a:extLst>
            </p:cNvPr>
            <p:cNvSpPr/>
            <p:nvPr/>
          </p:nvSpPr>
          <p:spPr>
            <a:xfrm>
              <a:off x="4572000" y="4329100"/>
              <a:ext cx="432048" cy="252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C2D7F7-C975-4DD6-8D59-9A0A87DF6BE1}"/>
                </a:ext>
              </a:extLst>
            </p:cNvPr>
            <p:cNvSpPr/>
            <p:nvPr/>
          </p:nvSpPr>
          <p:spPr>
            <a:xfrm>
              <a:off x="5004048" y="4329112"/>
              <a:ext cx="432048" cy="252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F14B95-7AFC-470D-BBD2-CF7C8BCA2F60}"/>
                </a:ext>
              </a:extLst>
            </p:cNvPr>
            <p:cNvSpPr/>
            <p:nvPr/>
          </p:nvSpPr>
          <p:spPr>
            <a:xfrm>
              <a:off x="5436096" y="4329112"/>
              <a:ext cx="432048" cy="252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09B616-2548-4393-B27D-08DD6C7D11FF}"/>
                </a:ext>
              </a:extLst>
            </p:cNvPr>
            <p:cNvSpPr/>
            <p:nvPr/>
          </p:nvSpPr>
          <p:spPr>
            <a:xfrm>
              <a:off x="5868144" y="4329112"/>
              <a:ext cx="432048" cy="252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78A940-9459-4A21-A94F-85EB508000B7}"/>
                </a:ext>
              </a:extLst>
            </p:cNvPr>
            <p:cNvSpPr/>
            <p:nvPr/>
          </p:nvSpPr>
          <p:spPr>
            <a:xfrm>
              <a:off x="6300192" y="4329112"/>
              <a:ext cx="432048" cy="2520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EC184D2-FE1A-4F30-ABD3-739F2580D0B1}"/>
              </a:ext>
            </a:extLst>
          </p:cNvPr>
          <p:cNvSpPr txBox="1"/>
          <p:nvPr/>
        </p:nvSpPr>
        <p:spPr>
          <a:xfrm>
            <a:off x="5292080" y="2132856"/>
            <a:ext cx="230425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Last Hidden State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3E4C9-E333-43D3-AE1D-7FFEC072B747}"/>
              </a:ext>
            </a:extLst>
          </p:cNvPr>
          <p:cNvSpPr txBox="1"/>
          <p:nvPr/>
        </p:nvSpPr>
        <p:spPr>
          <a:xfrm>
            <a:off x="1079612" y="2736300"/>
            <a:ext cx="1584176" cy="4680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dirty="0">
                <a:solidFill>
                  <a:srgbClr val="00B0F0"/>
                </a:solidFill>
              </a:rPr>
              <a:t>“I am a student”</a:t>
            </a:r>
            <a:endParaRPr lang="ko-KR" altLang="en-US" sz="36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BF91A-E9A7-4DD5-9AD2-F7139BFFAF09}"/>
              </a:ext>
            </a:extLst>
          </p:cNvPr>
          <p:cNvSpPr txBox="1"/>
          <p:nvPr/>
        </p:nvSpPr>
        <p:spPr>
          <a:xfrm>
            <a:off x="395536" y="3969067"/>
            <a:ext cx="2376264" cy="9360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“I am a 20-year-old student majoring computer science, and planning to serve military service in December”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A8BF3-0A29-4730-8349-61196CFC93E3}"/>
              </a:ext>
            </a:extLst>
          </p:cNvPr>
          <p:cNvSpPr txBox="1"/>
          <p:nvPr/>
        </p:nvSpPr>
        <p:spPr>
          <a:xfrm>
            <a:off x="611560" y="5231184"/>
            <a:ext cx="7488832" cy="7200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seq2seq encoder</a:t>
            </a:r>
            <a:r>
              <a:rPr lang="ko-KR" altLang="en-US" dirty="0">
                <a:solidFill>
                  <a:srgbClr val="FF0000"/>
                </a:solidFill>
              </a:rPr>
              <a:t>는 모든 문장을 같은 차원의 벡터로 표현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길이가 길면 문장 정보를 모두 담지 못할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6752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기계 독해 모델에서의 문제점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A8BF3-0A29-4730-8349-61196CFC93E3}"/>
              </a:ext>
            </a:extLst>
          </p:cNvPr>
          <p:cNvSpPr txBox="1"/>
          <p:nvPr/>
        </p:nvSpPr>
        <p:spPr>
          <a:xfrm>
            <a:off x="1835696" y="4725157"/>
            <a:ext cx="4536504" cy="7200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LSTM</a:t>
            </a:r>
            <a:r>
              <a:rPr lang="ko-KR" altLang="en-US" dirty="0">
                <a:solidFill>
                  <a:srgbClr val="FF0000"/>
                </a:solidFill>
              </a:rPr>
              <a:t>의 은닉 상태는 문장의 앞 쪽에 있는 정보를 제대로 </a:t>
            </a:r>
            <a:r>
              <a:rPr lang="ko-KR" altLang="en-US">
                <a:solidFill>
                  <a:srgbClr val="FF0000"/>
                </a:solidFill>
              </a:rPr>
              <a:t>가지지 못할 </a:t>
            </a:r>
            <a:r>
              <a:rPr lang="ko-KR" altLang="en-US" dirty="0">
                <a:solidFill>
                  <a:srgbClr val="FF0000"/>
                </a:solidFill>
              </a:rPr>
              <a:t>수 있음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BB4D405-F63C-4585-B80A-F54F7E2E11DD}"/>
              </a:ext>
            </a:extLst>
          </p:cNvPr>
          <p:cNvGrpSpPr/>
          <p:nvPr/>
        </p:nvGrpSpPr>
        <p:grpSpPr>
          <a:xfrm>
            <a:off x="359532" y="1579461"/>
            <a:ext cx="7601402" cy="2748901"/>
            <a:chOff x="359532" y="1579461"/>
            <a:chExt cx="7601402" cy="27489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71EE5A-0EE9-427C-985D-CEF03DF53C22}"/>
                </a:ext>
              </a:extLst>
            </p:cNvPr>
            <p:cNvSpPr txBox="1"/>
            <p:nvPr/>
          </p:nvSpPr>
          <p:spPr>
            <a:xfrm>
              <a:off x="3167844" y="1808082"/>
              <a:ext cx="1584176" cy="7560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LSTM</a:t>
              </a:r>
            </a:p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Encoder</a:t>
              </a:r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3C5853B-CFF0-4FD8-AE5C-3FD6C1B65B88}"/>
                </a:ext>
              </a:extLst>
            </p:cNvPr>
            <p:cNvCxnSpPr/>
            <p:nvPr/>
          </p:nvCxnSpPr>
          <p:spPr>
            <a:xfrm>
              <a:off x="4752020" y="2168115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1194982-AF56-4239-B693-743ADD60345B}"/>
                </a:ext>
              </a:extLst>
            </p:cNvPr>
            <p:cNvCxnSpPr/>
            <p:nvPr/>
          </p:nvCxnSpPr>
          <p:spPr>
            <a:xfrm>
              <a:off x="2627784" y="2132111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93D5B84-511D-4A88-A5BA-9F26206FD00D}"/>
                </a:ext>
              </a:extLst>
            </p:cNvPr>
            <p:cNvGrpSpPr/>
            <p:nvPr/>
          </p:nvGrpSpPr>
          <p:grpSpPr>
            <a:xfrm>
              <a:off x="5292080" y="2024099"/>
              <a:ext cx="2160240" cy="252028"/>
              <a:chOff x="4572000" y="4329100"/>
              <a:chExt cx="2160240" cy="25202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543BC7-96E3-49E7-8DBA-9462A7FFD4DE}"/>
                  </a:ext>
                </a:extLst>
              </p:cNvPr>
              <p:cNvSpPr/>
              <p:nvPr/>
            </p:nvSpPr>
            <p:spPr>
              <a:xfrm>
                <a:off x="4572000" y="4329100"/>
                <a:ext cx="432048" cy="2520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EC2D7F7-C975-4DD6-8D59-9A0A87DF6BE1}"/>
                  </a:ext>
                </a:extLst>
              </p:cNvPr>
              <p:cNvSpPr/>
              <p:nvPr/>
            </p:nvSpPr>
            <p:spPr>
              <a:xfrm>
                <a:off x="5004048" y="4329112"/>
                <a:ext cx="432048" cy="2520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3F14B95-7AFC-470D-BBD2-CF7C8BCA2F60}"/>
                  </a:ext>
                </a:extLst>
              </p:cNvPr>
              <p:cNvSpPr/>
              <p:nvPr/>
            </p:nvSpPr>
            <p:spPr>
              <a:xfrm>
                <a:off x="5436096" y="4329112"/>
                <a:ext cx="432048" cy="2520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F09B616-2548-4393-B27D-08DD6C7D11FF}"/>
                  </a:ext>
                </a:extLst>
              </p:cNvPr>
              <p:cNvSpPr/>
              <p:nvPr/>
            </p:nvSpPr>
            <p:spPr>
              <a:xfrm>
                <a:off x="5868144" y="4329112"/>
                <a:ext cx="432048" cy="2520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C78A940-9459-4A21-A94F-85EB508000B7}"/>
                  </a:ext>
                </a:extLst>
              </p:cNvPr>
              <p:cNvSpPr/>
              <p:nvPr/>
            </p:nvSpPr>
            <p:spPr>
              <a:xfrm>
                <a:off x="6300192" y="4329112"/>
                <a:ext cx="432048" cy="2520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C184D2-FE1A-4F30-ABD3-739F2580D0B1}"/>
                </a:ext>
              </a:extLst>
            </p:cNvPr>
            <p:cNvSpPr txBox="1"/>
            <p:nvPr/>
          </p:nvSpPr>
          <p:spPr>
            <a:xfrm>
              <a:off x="5148064" y="1579461"/>
              <a:ext cx="2304256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Last Hidden State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DBF91A-E9A7-4DD5-9AD2-F7139BFFAF09}"/>
                </a:ext>
              </a:extLst>
            </p:cNvPr>
            <p:cNvSpPr txBox="1"/>
            <p:nvPr/>
          </p:nvSpPr>
          <p:spPr>
            <a:xfrm>
              <a:off x="359532" y="1664066"/>
              <a:ext cx="2376264" cy="936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“I am a 20-year-old student majoring computer science, and planning to serve military service in December”</a:t>
              </a:r>
              <a:endParaRPr lang="ko-KR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5E205E-E29B-46A4-9FB5-3BE8F29C8CD5}"/>
                </a:ext>
              </a:extLst>
            </p:cNvPr>
            <p:cNvSpPr txBox="1"/>
            <p:nvPr/>
          </p:nvSpPr>
          <p:spPr>
            <a:xfrm>
              <a:off x="3476157" y="3417489"/>
              <a:ext cx="1584176" cy="7560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QA</a:t>
              </a:r>
            </a:p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Model</a:t>
              </a:r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AFF0D61-3B44-4403-9207-E66315BB69E5}"/>
                </a:ext>
              </a:extLst>
            </p:cNvPr>
            <p:cNvCxnSpPr/>
            <p:nvPr/>
          </p:nvCxnSpPr>
          <p:spPr>
            <a:xfrm>
              <a:off x="2936097" y="3812059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01D49B2-4915-4A9B-B1E2-D6AF9275F543}"/>
                </a:ext>
              </a:extLst>
            </p:cNvPr>
            <p:cNvCxnSpPr>
              <a:cxnSpLocks/>
            </p:cNvCxnSpPr>
            <p:nvPr/>
          </p:nvCxnSpPr>
          <p:spPr>
            <a:xfrm>
              <a:off x="5060333" y="3812059"/>
              <a:ext cx="1224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B4E82D9-65D2-4B62-8EBE-15992111FB4B}"/>
                </a:ext>
              </a:extLst>
            </p:cNvPr>
            <p:cNvCxnSpPr>
              <a:cxnSpLocks/>
              <a:stCxn id="19" idx="2"/>
              <a:endCxn id="28" idx="0"/>
            </p:cNvCxnSpPr>
            <p:nvPr/>
          </p:nvCxnSpPr>
          <p:spPr>
            <a:xfrm flipH="1">
              <a:off x="4268245" y="2276127"/>
              <a:ext cx="2103955" cy="11413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0DE1C8-929E-4B8B-8100-B00C8EAEB5CA}"/>
                </a:ext>
              </a:extLst>
            </p:cNvPr>
            <p:cNvSpPr txBox="1"/>
            <p:nvPr/>
          </p:nvSpPr>
          <p:spPr>
            <a:xfrm>
              <a:off x="1259632" y="3392272"/>
              <a:ext cx="1676465" cy="936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00B0F0"/>
                  </a:solidFill>
                </a:rPr>
                <a:t>[Question]</a:t>
              </a:r>
            </a:p>
            <a:p>
              <a:pPr algn="ctr"/>
              <a:r>
                <a:rPr lang="en-US" altLang="ko-KR" sz="1600" dirty="0">
                  <a:solidFill>
                    <a:srgbClr val="00B0F0"/>
                  </a:solidFill>
                </a:rPr>
                <a:t>“How old am I?”</a:t>
              </a:r>
              <a:endParaRPr lang="ko-KR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E53E3C-644F-427B-B4A8-40E4E6E47054}"/>
                </a:ext>
              </a:extLst>
            </p:cNvPr>
            <p:cNvSpPr txBox="1"/>
            <p:nvPr/>
          </p:nvSpPr>
          <p:spPr>
            <a:xfrm>
              <a:off x="6284469" y="3327482"/>
              <a:ext cx="1676465" cy="936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00B0F0"/>
                  </a:solidFill>
                </a:rPr>
                <a:t>[Answer]</a:t>
              </a:r>
            </a:p>
            <a:p>
              <a:pPr algn="ctr"/>
              <a:r>
                <a:rPr lang="en-US" altLang="ko-KR" sz="1600" dirty="0">
                  <a:solidFill>
                    <a:srgbClr val="00B0F0"/>
                  </a:solidFill>
                </a:rPr>
                <a:t>“20”</a:t>
              </a:r>
              <a:endParaRPr lang="ko-KR" altLang="en-US" sz="16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9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/>
              <a:t>어텐션</a:t>
            </a:r>
            <a:r>
              <a:rPr lang="ko-KR" altLang="en-US" sz="2800" dirty="0"/>
              <a:t> 메커니즘의 개념 </a:t>
            </a:r>
            <a:r>
              <a:rPr lang="en-US" altLang="ko-KR" sz="2800" dirty="0"/>
              <a:t>1: </a:t>
            </a:r>
            <a:r>
              <a:rPr lang="ko-KR" altLang="en-US" sz="2400" dirty="0">
                <a:solidFill>
                  <a:srgbClr val="FF0000"/>
                </a:solidFill>
              </a:rPr>
              <a:t>입력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정보를 나누어 표현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152128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정보 소실 문제는 전체 문장을 하나의 벡터로 인코딩하는 데서 발생 </a:t>
            </a:r>
            <a:r>
              <a:rPr lang="en-US" altLang="ko-KR" dirty="0">
                <a:latin typeface="Times New Roman"/>
                <a:cs typeface="Times New Roman"/>
              </a:rPr>
              <a:t>=&gt;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Times New Roman"/>
                <a:cs typeface="Times New Roman"/>
              </a:rPr>
              <a:t>     </a:t>
            </a:r>
            <a:r>
              <a:rPr lang="ko-KR" altLang="en-US" dirty="0">
                <a:solidFill>
                  <a:srgbClr val="0070C0"/>
                </a:solidFill>
                <a:latin typeface="Times New Roman"/>
                <a:cs typeface="Times New Roman"/>
              </a:rPr>
              <a:t>입력 데이터의 모든 부분의 정보를 따로 인코딩</a:t>
            </a:r>
            <a:endParaRPr lang="en-US" altLang="ko-KR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CA69A8-33BB-4668-8BE9-B202EB032F5F}"/>
              </a:ext>
            </a:extLst>
          </p:cNvPr>
          <p:cNvGrpSpPr/>
          <p:nvPr/>
        </p:nvGrpSpPr>
        <p:grpSpPr>
          <a:xfrm>
            <a:off x="755576" y="2563899"/>
            <a:ext cx="7704856" cy="1541229"/>
            <a:chOff x="755576" y="2563899"/>
            <a:chExt cx="7704856" cy="15412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FEA3C-20C6-41E9-B0F9-D89BD65C32E0}"/>
                </a:ext>
              </a:extLst>
            </p:cNvPr>
            <p:cNvSpPr txBox="1"/>
            <p:nvPr/>
          </p:nvSpPr>
          <p:spPr>
            <a:xfrm>
              <a:off x="2987824" y="3176972"/>
              <a:ext cx="1584176" cy="504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Encoder</a:t>
              </a:r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5FF26D1-D68F-464E-88B3-CF2575DD61DC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572000" y="3429000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AD2C4FB-1CC8-42C3-A39F-090164B4B382}"/>
                </a:ext>
              </a:extLst>
            </p:cNvPr>
            <p:cNvCxnSpPr/>
            <p:nvPr/>
          </p:nvCxnSpPr>
          <p:spPr>
            <a:xfrm>
              <a:off x="2447764" y="3429000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1061BB1-92A8-426C-9273-3B7E3DE856E9}"/>
                </a:ext>
              </a:extLst>
            </p:cNvPr>
            <p:cNvGrpSpPr/>
            <p:nvPr/>
          </p:nvGrpSpPr>
          <p:grpSpPr>
            <a:xfrm>
              <a:off x="5076056" y="2672916"/>
              <a:ext cx="2160240" cy="252028"/>
              <a:chOff x="4572000" y="3320988"/>
              <a:chExt cx="2160240" cy="25202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8046CF-E8A3-47CE-A671-0E6DCE31D3DD}"/>
                  </a:ext>
                </a:extLst>
              </p:cNvPr>
              <p:cNvSpPr/>
              <p:nvPr/>
            </p:nvSpPr>
            <p:spPr>
              <a:xfrm>
                <a:off x="4572000" y="3320988"/>
                <a:ext cx="432048" cy="252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1CD13F7-5B7F-4C05-A085-B80E81B98185}"/>
                  </a:ext>
                </a:extLst>
              </p:cNvPr>
              <p:cNvSpPr/>
              <p:nvPr/>
            </p:nvSpPr>
            <p:spPr>
              <a:xfrm>
                <a:off x="5004048" y="3321000"/>
                <a:ext cx="432048" cy="25201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368495-F65C-4DA7-8B2C-375344582BDA}"/>
                  </a:ext>
                </a:extLst>
              </p:cNvPr>
              <p:cNvSpPr/>
              <p:nvPr/>
            </p:nvSpPr>
            <p:spPr>
              <a:xfrm>
                <a:off x="5436096" y="3321000"/>
                <a:ext cx="432048" cy="2520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6115182-D7B1-4565-BB26-FB35E8CC062E}"/>
                  </a:ext>
                </a:extLst>
              </p:cNvPr>
              <p:cNvSpPr/>
              <p:nvPr/>
            </p:nvSpPr>
            <p:spPr>
              <a:xfrm>
                <a:off x="5868144" y="3321000"/>
                <a:ext cx="432048" cy="252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44DAFEB-E883-4281-9094-298470EACC55}"/>
                  </a:ext>
                </a:extLst>
              </p:cNvPr>
              <p:cNvSpPr/>
              <p:nvPr/>
            </p:nvSpPr>
            <p:spPr>
              <a:xfrm>
                <a:off x="6300192" y="3321000"/>
                <a:ext cx="432048" cy="25201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D7155A-93BC-4079-A397-D6331F26C027}"/>
                </a:ext>
              </a:extLst>
            </p:cNvPr>
            <p:cNvSpPr txBox="1"/>
            <p:nvPr/>
          </p:nvSpPr>
          <p:spPr>
            <a:xfrm>
              <a:off x="7380312" y="2563899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>
                  <a:solidFill>
                    <a:srgbClr val="0070C0"/>
                  </a:solidFill>
                </a:rPr>
                <a:t>I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BB88B2-7105-43B6-AE3D-673935DA9946}"/>
                </a:ext>
              </a:extLst>
            </p:cNvPr>
            <p:cNvSpPr txBox="1"/>
            <p:nvPr/>
          </p:nvSpPr>
          <p:spPr>
            <a:xfrm>
              <a:off x="755576" y="3204352"/>
              <a:ext cx="1692188" cy="46804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00B0F0"/>
                  </a:solidFill>
                </a:rPr>
                <a:t>“I am a student”</a:t>
              </a:r>
              <a:endParaRPr lang="ko-KR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270216-9C02-419A-A427-977271654B03}"/>
                </a:ext>
              </a:extLst>
            </p:cNvPr>
            <p:cNvSpPr/>
            <p:nvPr/>
          </p:nvSpPr>
          <p:spPr>
            <a:xfrm>
              <a:off x="6804248" y="3068960"/>
              <a:ext cx="432048" cy="252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249B6CB-02A4-45ED-8263-843AC069E8D1}"/>
                </a:ext>
              </a:extLst>
            </p:cNvPr>
            <p:cNvSpPr/>
            <p:nvPr/>
          </p:nvSpPr>
          <p:spPr>
            <a:xfrm>
              <a:off x="5940152" y="3068972"/>
              <a:ext cx="432048" cy="2520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0BA33F-0EFD-439E-B71C-634D45825ABF}"/>
                </a:ext>
              </a:extLst>
            </p:cNvPr>
            <p:cNvSpPr/>
            <p:nvPr/>
          </p:nvSpPr>
          <p:spPr>
            <a:xfrm>
              <a:off x="5076056" y="3068972"/>
              <a:ext cx="432048" cy="252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0EE5AD-4941-4AF9-B6D4-4A025324F516}"/>
                </a:ext>
              </a:extLst>
            </p:cNvPr>
            <p:cNvSpPr/>
            <p:nvPr/>
          </p:nvSpPr>
          <p:spPr>
            <a:xfrm>
              <a:off x="6372200" y="3068972"/>
              <a:ext cx="432048" cy="252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A0CD78-B491-47C6-8C49-7949B9A425A0}"/>
                </a:ext>
              </a:extLst>
            </p:cNvPr>
            <p:cNvSpPr/>
            <p:nvPr/>
          </p:nvSpPr>
          <p:spPr>
            <a:xfrm>
              <a:off x="5508104" y="3068972"/>
              <a:ext cx="432048" cy="252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E393A4D-9ABA-4BFD-90F8-79F2B97853EE}"/>
                </a:ext>
              </a:extLst>
            </p:cNvPr>
            <p:cNvSpPr/>
            <p:nvPr/>
          </p:nvSpPr>
          <p:spPr>
            <a:xfrm>
              <a:off x="5076056" y="3429000"/>
              <a:ext cx="432048" cy="252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6187D4-05DA-4E64-B313-2BF1B37A4C60}"/>
                </a:ext>
              </a:extLst>
            </p:cNvPr>
            <p:cNvSpPr/>
            <p:nvPr/>
          </p:nvSpPr>
          <p:spPr>
            <a:xfrm>
              <a:off x="5508104" y="3429012"/>
              <a:ext cx="432048" cy="252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91A5064-A1D6-401E-9BEC-82A921CBA3B8}"/>
                </a:ext>
              </a:extLst>
            </p:cNvPr>
            <p:cNvSpPr/>
            <p:nvPr/>
          </p:nvSpPr>
          <p:spPr>
            <a:xfrm>
              <a:off x="5940152" y="3429012"/>
              <a:ext cx="432048" cy="252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E058114-109C-48F2-AF88-9F4C296EF844}"/>
                </a:ext>
              </a:extLst>
            </p:cNvPr>
            <p:cNvSpPr/>
            <p:nvPr/>
          </p:nvSpPr>
          <p:spPr>
            <a:xfrm>
              <a:off x="6372200" y="3429012"/>
              <a:ext cx="432048" cy="252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482E805-F40E-4374-84AC-E9170904BD1D}"/>
                </a:ext>
              </a:extLst>
            </p:cNvPr>
            <p:cNvSpPr/>
            <p:nvPr/>
          </p:nvSpPr>
          <p:spPr>
            <a:xfrm>
              <a:off x="6804248" y="3429012"/>
              <a:ext cx="432048" cy="252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E2A302-50AC-433E-9BE0-2134B56BF4C2}"/>
                </a:ext>
              </a:extLst>
            </p:cNvPr>
            <p:cNvSpPr/>
            <p:nvPr/>
          </p:nvSpPr>
          <p:spPr>
            <a:xfrm>
              <a:off x="5076056" y="3789040"/>
              <a:ext cx="432048" cy="252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882E64-2708-4763-AD30-46649FF88036}"/>
                </a:ext>
              </a:extLst>
            </p:cNvPr>
            <p:cNvSpPr/>
            <p:nvPr/>
          </p:nvSpPr>
          <p:spPr>
            <a:xfrm>
              <a:off x="5508104" y="3789052"/>
              <a:ext cx="432048" cy="2520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C36455-6A57-4D32-A623-5317C3578CA3}"/>
                </a:ext>
              </a:extLst>
            </p:cNvPr>
            <p:cNvSpPr/>
            <p:nvPr/>
          </p:nvSpPr>
          <p:spPr>
            <a:xfrm>
              <a:off x="5940152" y="3789052"/>
              <a:ext cx="432048" cy="252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B0D5ED1-7F1A-420D-939E-535D1A3BCCAB}"/>
                </a:ext>
              </a:extLst>
            </p:cNvPr>
            <p:cNvSpPr/>
            <p:nvPr/>
          </p:nvSpPr>
          <p:spPr>
            <a:xfrm>
              <a:off x="6372200" y="3789052"/>
              <a:ext cx="432048" cy="252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574166-9F34-46A4-BCA6-0D45C03D4C69}"/>
                </a:ext>
              </a:extLst>
            </p:cNvPr>
            <p:cNvSpPr/>
            <p:nvPr/>
          </p:nvSpPr>
          <p:spPr>
            <a:xfrm>
              <a:off x="6804248" y="3789052"/>
              <a:ext cx="432048" cy="252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72458D-FEF2-4F1A-939E-2CDB6FA6B885}"/>
                </a:ext>
              </a:extLst>
            </p:cNvPr>
            <p:cNvSpPr txBox="1"/>
            <p:nvPr/>
          </p:nvSpPr>
          <p:spPr>
            <a:xfrm>
              <a:off x="7380312" y="2960948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>
                  <a:solidFill>
                    <a:srgbClr val="0070C0"/>
                  </a:solidFill>
                </a:rPr>
                <a:t>am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4C5029-8399-48FA-AD52-D3120738D899}"/>
                </a:ext>
              </a:extLst>
            </p:cNvPr>
            <p:cNvSpPr txBox="1"/>
            <p:nvPr/>
          </p:nvSpPr>
          <p:spPr>
            <a:xfrm>
              <a:off x="7380312" y="3320988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a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2BC38D-E86E-45B0-A1D3-3C0B0267A1AA}"/>
                </a:ext>
              </a:extLst>
            </p:cNvPr>
            <p:cNvSpPr txBox="1"/>
            <p:nvPr/>
          </p:nvSpPr>
          <p:spPr>
            <a:xfrm>
              <a:off x="7380312" y="3673080"/>
              <a:ext cx="1080120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student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5576" y="4941168"/>
            <a:ext cx="7704856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355600" indent="-355600"/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D. Bahdanau, K. Cho, and Y. Bengio, </a:t>
            </a:r>
            <a:r>
              <a:rPr lang="en-US" altLang="ko-KR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 by jointly learning to align and translate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arXiv preprint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어텐션</a:t>
            </a:r>
            <a:r>
              <a:rPr lang="ko-KR" altLang="en-US" sz="2800" dirty="0"/>
              <a:t> 메커니즘의 개념 </a:t>
            </a:r>
            <a:r>
              <a:rPr lang="en-US" altLang="ko-KR" sz="2800" dirty="0"/>
              <a:t>2: </a:t>
            </a:r>
            <a:r>
              <a:rPr lang="ko-KR" altLang="en-US" sz="2400" dirty="0" err="1">
                <a:solidFill>
                  <a:srgbClr val="FF0000"/>
                </a:solidFill>
              </a:rPr>
              <a:t>위치별</a:t>
            </a:r>
            <a:r>
              <a:rPr lang="ko-KR" altLang="en-US" sz="2400" dirty="0">
                <a:solidFill>
                  <a:srgbClr val="FF0000"/>
                </a:solidFill>
              </a:rPr>
              <a:t> 관심 정도를 계산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5" y="948028"/>
            <a:ext cx="8608127" cy="1152128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입력의 각 위치가 </a:t>
            </a:r>
            <a:r>
              <a:rPr lang="en-US" altLang="ko-KR" b="1" dirty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lang="ko-KR" alt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질문</a:t>
            </a:r>
            <a:r>
              <a:rPr lang="en-US" altLang="ko-KR" b="1" dirty="0">
                <a:solidFill>
                  <a:srgbClr val="FF0000"/>
                </a:solidFill>
                <a:latin typeface="Times New Roman"/>
                <a:cs typeface="Times New Roman"/>
              </a:rPr>
              <a:t>(Query)”</a:t>
            </a:r>
            <a:r>
              <a:rPr lang="ko-KR" altLang="en-US" dirty="0">
                <a:latin typeface="Times New Roman"/>
                <a:cs typeface="Times New Roman"/>
              </a:rPr>
              <a:t>과 어떤 연관성을 가지는지 계산 </a:t>
            </a:r>
            <a:r>
              <a:rPr lang="en-US" altLang="ko-KR" dirty="0">
                <a:latin typeface="Times New Roman"/>
                <a:cs typeface="Times New Roman"/>
              </a:rPr>
              <a:t>=&gt;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Times New Roman"/>
                <a:cs typeface="Times New Roman"/>
              </a:rPr>
              <a:t>     </a:t>
            </a:r>
            <a:r>
              <a:rPr lang="ko-KR" altLang="en-US" dirty="0">
                <a:solidFill>
                  <a:srgbClr val="0070C0"/>
                </a:solidFill>
                <a:latin typeface="Times New Roman"/>
                <a:cs typeface="Times New Roman"/>
              </a:rPr>
              <a:t>각</a:t>
            </a:r>
            <a:r>
              <a:rPr lang="en-US" altLang="ko-KR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Times New Roman"/>
                <a:cs typeface="Times New Roman"/>
              </a:rPr>
              <a:t>위치에서 </a:t>
            </a:r>
            <a:r>
              <a:rPr lang="en-US" altLang="ko-KR" dirty="0">
                <a:solidFill>
                  <a:srgbClr val="0070C0"/>
                </a:solidFill>
                <a:latin typeface="Times New Roman"/>
                <a:cs typeface="Times New Roman"/>
              </a:rPr>
              <a:t>Attention score</a:t>
            </a:r>
            <a:r>
              <a:rPr lang="ko-KR" altLang="en-US" dirty="0">
                <a:solidFill>
                  <a:srgbClr val="0070C0"/>
                </a:solidFill>
                <a:latin typeface="Times New Roman"/>
                <a:cs typeface="Times New Roman"/>
              </a:rPr>
              <a:t>를 계산</a:t>
            </a:r>
            <a:endParaRPr lang="en-US" altLang="ko-KR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DA86E5-54CC-4579-8098-83A66AAF7A8D}"/>
                  </a:ext>
                </a:extLst>
              </p:cNvPr>
              <p:cNvSpPr txBox="1"/>
              <p:nvPr/>
            </p:nvSpPr>
            <p:spPr>
              <a:xfrm>
                <a:off x="2051720" y="2075449"/>
                <a:ext cx="3237377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DA86E5-54CC-4579-8098-83A66AAF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075449"/>
                <a:ext cx="3237377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Attention Score </a:t>
            </a:r>
            <a:r>
              <a:rPr lang="ko-KR" altLang="en-US" dirty="0"/>
              <a:t>계산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251520" y="908720"/>
            <a:ext cx="8712968" cy="1483360"/>
          </a:xfrm>
        </p:spPr>
        <p:txBody>
          <a:bodyPr/>
          <a:lstStyle/>
          <a:p>
            <a:r>
              <a:rPr lang="ko-KR" altLang="en-US" dirty="0" err="1">
                <a:latin typeface="Times New Roman"/>
                <a:cs typeface="Times New Roman"/>
              </a:rPr>
              <a:t>디코더에서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＂</a:t>
            </a:r>
            <a:r>
              <a:rPr lang="ko-KR" altLang="en-US" dirty="0">
                <a:latin typeface="Times New Roman"/>
                <a:cs typeface="Times New Roman"/>
              </a:rPr>
              <a:t>질문</a:t>
            </a:r>
            <a:r>
              <a:rPr lang="en-US" altLang="ko-KR" dirty="0">
                <a:latin typeface="Times New Roman"/>
                <a:cs typeface="Times New Roman"/>
              </a:rPr>
              <a:t>(Query)”</a:t>
            </a:r>
            <a:r>
              <a:rPr lang="ko-KR" altLang="en-US" dirty="0">
                <a:latin typeface="Times New Roman"/>
                <a:cs typeface="Times New Roman"/>
              </a:rPr>
              <a:t>의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상태 벡터를 </a:t>
            </a:r>
            <a:r>
              <a:rPr lang="en-US" altLang="ko-KR" dirty="0">
                <a:latin typeface="Times New Roman"/>
                <a:cs typeface="Times New Roman"/>
              </a:rPr>
              <a:t>Q</a:t>
            </a:r>
            <a:r>
              <a:rPr lang="ko-KR" altLang="en-US" dirty="0">
                <a:latin typeface="Times New Roman"/>
                <a:cs typeface="Times New Roman"/>
              </a:rPr>
              <a:t>로 표현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인코더의 각 단어 위치에서의 상태 벡터를 </a:t>
            </a:r>
            <a:r>
              <a:rPr lang="en-US" altLang="ko-KR" dirty="0">
                <a:latin typeface="Times New Roman"/>
                <a:cs typeface="Times New Roman"/>
              </a:rPr>
              <a:t>K</a:t>
            </a:r>
            <a:r>
              <a:rPr lang="ko-KR" altLang="en-US" dirty="0">
                <a:latin typeface="Times New Roman"/>
                <a:cs typeface="Times New Roman"/>
              </a:rPr>
              <a:t>와 </a:t>
            </a:r>
            <a:r>
              <a:rPr lang="en-US" altLang="ko-KR" dirty="0">
                <a:latin typeface="Times New Roman"/>
                <a:cs typeface="Times New Roman"/>
              </a:rPr>
              <a:t>V</a:t>
            </a:r>
            <a:r>
              <a:rPr lang="ko-KR" altLang="en-US" dirty="0">
                <a:latin typeface="Times New Roman"/>
                <a:cs typeface="Times New Roman"/>
              </a:rPr>
              <a:t>로 표현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Q, K, V </a:t>
            </a:r>
            <a:r>
              <a:rPr lang="ko-KR" altLang="en-US" dirty="0">
                <a:latin typeface="Times New Roman"/>
                <a:cs typeface="Times New Roman"/>
              </a:rPr>
              <a:t>등 세 벡터를 이용하여 인코더의 각 위치에서 </a:t>
            </a:r>
            <a:r>
              <a:rPr lang="en-US" altLang="ko-KR" dirty="0">
                <a:latin typeface="Times New Roman"/>
                <a:cs typeface="Times New Roman"/>
              </a:rPr>
              <a:t>Attention</a:t>
            </a:r>
            <a:r>
              <a:rPr lang="ko-KR" altLang="en-US" dirty="0">
                <a:latin typeface="Times New Roman"/>
                <a:cs typeface="Times New Roman"/>
              </a:rPr>
              <a:t>을 계산</a:t>
            </a: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DA86E5-54CC-4579-8098-83A66AAF7A8D}"/>
                  </a:ext>
                </a:extLst>
              </p:cNvPr>
              <p:cNvSpPr txBox="1"/>
              <p:nvPr/>
            </p:nvSpPr>
            <p:spPr>
              <a:xfrm>
                <a:off x="2341243" y="2392080"/>
                <a:ext cx="3237377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DA86E5-54CC-4579-8098-83A66AAF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43" y="2392080"/>
                <a:ext cx="3237377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29">
            <a:extLst>
              <a:ext uri="{FF2B5EF4-FFF2-40B4-BE49-F238E27FC236}">
                <a16:creationId xmlns:a16="http://schemas.microsoft.com/office/drawing/2014/main" id="{F1F755FE-CF0C-4310-B94A-F9C8B08BE842}"/>
              </a:ext>
            </a:extLst>
          </p:cNvPr>
          <p:cNvGraphicFramePr>
            <a:graphicFrameLocks noGrp="1"/>
          </p:cNvGraphicFramePr>
          <p:nvPr/>
        </p:nvGraphicFramePr>
        <p:xfrm>
          <a:off x="935596" y="3429000"/>
          <a:ext cx="7272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22">
                  <a:extLst>
                    <a:ext uri="{9D8B030D-6E8A-4147-A177-3AD203B41FA5}">
                      <a16:colId xmlns:a16="http://schemas.microsoft.com/office/drawing/2014/main" val="2979407337"/>
                    </a:ext>
                  </a:extLst>
                </a:gridCol>
                <a:gridCol w="1016629">
                  <a:extLst>
                    <a:ext uri="{9D8B030D-6E8A-4147-A177-3AD203B41FA5}">
                      <a16:colId xmlns:a16="http://schemas.microsoft.com/office/drawing/2014/main" val="3240600995"/>
                    </a:ext>
                  </a:extLst>
                </a:gridCol>
                <a:gridCol w="5474157">
                  <a:extLst>
                    <a:ext uri="{9D8B030D-6E8A-4147-A177-3AD203B41FA5}">
                      <a16:colId xmlns:a16="http://schemas.microsoft.com/office/drawing/2014/main" val="219571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명칭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8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Query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Decoder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에서 각 단어 위치에서의 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1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Encoder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에서 각 단어 위치에서의 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9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Encoder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에서 각 단어 위치에서의 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1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8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seq2seq </a:t>
            </a:r>
            <a:r>
              <a:rPr lang="ko-KR" altLang="en-US" dirty="0"/>
              <a:t>번역기에서의 </a:t>
            </a:r>
            <a:r>
              <a:rPr lang="en-US" altLang="ko-KR" dirty="0"/>
              <a:t>attention mechanism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1428525"/>
          </a:xfrm>
        </p:spPr>
        <p:txBody>
          <a:bodyPr/>
          <a:lstStyle/>
          <a:p>
            <a:r>
              <a:rPr lang="ko-KR" altLang="en-US" dirty="0" err="1">
                <a:latin typeface="Times New Roman"/>
                <a:cs typeface="Times New Roman"/>
              </a:rPr>
              <a:t>디코더에서</a:t>
            </a:r>
            <a:r>
              <a:rPr lang="ko-KR" altLang="en-US" dirty="0">
                <a:latin typeface="Times New Roman"/>
                <a:cs typeface="Times New Roman"/>
              </a:rPr>
              <a:t> 각 단어가 나올 때의 상태 벡터</a:t>
            </a:r>
            <a:r>
              <a:rPr lang="en-US" altLang="ko-KR" dirty="0">
                <a:latin typeface="Times New Roman"/>
                <a:cs typeface="Times New Roman"/>
              </a:rPr>
              <a:t>(Q)</a:t>
            </a:r>
            <a:r>
              <a:rPr lang="ko-KR" altLang="en-US" dirty="0">
                <a:latin typeface="Times New Roman"/>
                <a:cs typeface="Times New Roman"/>
              </a:rPr>
              <a:t>를 인코더로 전달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인코더에서는 각 단어를 처리할 때의 상태 벡터</a:t>
            </a:r>
            <a:r>
              <a:rPr lang="en-US" altLang="ko-KR" dirty="0">
                <a:latin typeface="Times New Roman"/>
                <a:cs typeface="Times New Roman"/>
              </a:rPr>
              <a:t>(K)</a:t>
            </a:r>
            <a:r>
              <a:rPr lang="ko-KR" altLang="en-US" dirty="0">
                <a:latin typeface="Times New Roman"/>
                <a:cs typeface="Times New Roman"/>
              </a:rPr>
              <a:t>와 </a:t>
            </a:r>
            <a:r>
              <a:rPr lang="en-US" altLang="ko-KR" dirty="0">
                <a:latin typeface="Times New Roman"/>
                <a:cs typeface="Times New Roman"/>
              </a:rPr>
              <a:t>Q</a:t>
            </a:r>
            <a:r>
              <a:rPr lang="ko-KR" altLang="en-US" dirty="0">
                <a:latin typeface="Times New Roman"/>
                <a:cs typeface="Times New Roman"/>
              </a:rPr>
              <a:t>를 이용하여 </a:t>
            </a:r>
            <a:r>
              <a:rPr lang="en-US" altLang="ko-KR" dirty="0">
                <a:latin typeface="Times New Roman"/>
                <a:cs typeface="Times New Roman"/>
              </a:rPr>
              <a:t>attention score</a:t>
            </a:r>
            <a:r>
              <a:rPr lang="ko-KR" altLang="en-US" dirty="0">
                <a:latin typeface="Times New Roman"/>
                <a:cs typeface="Times New Roman"/>
              </a:rPr>
              <a:t>를 계산하고 점수를 번역에 활용 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ko-KR" altLang="en-US" dirty="0">
                <a:latin typeface="Times New Roman"/>
                <a:cs typeface="Times New Roman"/>
              </a:rPr>
              <a:t>활용 방법은 추후 설명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  <a:endParaRPr lang="en-US" altLang="ko-KR" sz="1600" b="1" dirty="0">
              <a:latin typeface="Consolas" panose="020B0609020204030204" pitchFamily="49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6016EA5-1864-40A4-B35D-222B3210BDED}"/>
              </a:ext>
            </a:extLst>
          </p:cNvPr>
          <p:cNvGrpSpPr/>
          <p:nvPr/>
        </p:nvGrpSpPr>
        <p:grpSpPr>
          <a:xfrm>
            <a:off x="1115617" y="2548134"/>
            <a:ext cx="5976662" cy="3528392"/>
            <a:chOff x="1115617" y="2548134"/>
            <a:chExt cx="5976662" cy="35283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F9DB78-CA96-478F-8C2B-4553CC8DA51C}"/>
                </a:ext>
              </a:extLst>
            </p:cNvPr>
            <p:cNvSpPr txBox="1"/>
            <p:nvPr/>
          </p:nvSpPr>
          <p:spPr>
            <a:xfrm>
              <a:off x="1259631" y="4770965"/>
              <a:ext cx="1584176" cy="504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Encoder</a:t>
              </a:r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887DF16-8E76-4BCE-8705-FEB8828AC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647" y="5284439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60AF5C-F8F9-408F-BE00-CD95B627C23A}"/>
                </a:ext>
              </a:extLst>
            </p:cNvPr>
            <p:cNvSpPr txBox="1"/>
            <p:nvPr/>
          </p:nvSpPr>
          <p:spPr>
            <a:xfrm>
              <a:off x="1259631" y="5597848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I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0290D1-A073-4151-A996-F380343A3A34}"/>
                </a:ext>
              </a:extLst>
            </p:cNvPr>
            <p:cNvSpPr txBox="1"/>
            <p:nvPr/>
          </p:nvSpPr>
          <p:spPr>
            <a:xfrm>
              <a:off x="1547663" y="5572470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am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D79002-FC85-4741-9D28-60D67D7470DE}"/>
                </a:ext>
              </a:extLst>
            </p:cNvPr>
            <p:cNvSpPr txBox="1"/>
            <p:nvPr/>
          </p:nvSpPr>
          <p:spPr>
            <a:xfrm>
              <a:off x="2120649" y="5572470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a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8CC4C1-6154-496F-80A2-4700FD83443A}"/>
                </a:ext>
              </a:extLst>
            </p:cNvPr>
            <p:cNvSpPr txBox="1"/>
            <p:nvPr/>
          </p:nvSpPr>
          <p:spPr>
            <a:xfrm>
              <a:off x="2411759" y="5572470"/>
              <a:ext cx="1080120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student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0CA8CBD-3261-4196-9AAA-92F3BB17D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5" y="5284438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4A56711-9B6C-4CC8-B9CE-BE2F52957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7743" y="5284438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313D3F4-A680-41D8-9E14-A33BB0C97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1" y="5284438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C951288-AD70-435E-942A-4221B456E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647" y="4455354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4C7A226-DF60-4133-8048-E9BD4CE25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5" y="4455353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BAEBDCA-655F-425D-A74A-25BDF874A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7743" y="4455353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F1F6D5D-7F03-4DFA-A3FE-C52093258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1" y="4455353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D3257BB-B93D-4688-9A1D-84D7B3C9058E}"/>
                </a:ext>
              </a:extLst>
            </p:cNvPr>
            <p:cNvSpPr/>
            <p:nvPr/>
          </p:nvSpPr>
          <p:spPr>
            <a:xfrm>
              <a:off x="1259631" y="3879274"/>
              <a:ext cx="1584171" cy="5942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80856C-3FA2-4942-AB27-F5D0A9092EE3}"/>
                </a:ext>
              </a:extLst>
            </p:cNvPr>
            <p:cNvSpPr txBox="1"/>
            <p:nvPr/>
          </p:nvSpPr>
          <p:spPr>
            <a:xfrm>
              <a:off x="1259631" y="3904651"/>
              <a:ext cx="1584176" cy="587699"/>
            </a:xfrm>
            <a:prstGeom prst="rect">
              <a:avLst/>
            </a:prstGeom>
            <a:noFill/>
            <a:ln w="28575" cap="rnd"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Attention score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CC4E65-0F15-4253-A39A-F27BC633DEAD}"/>
                </a:ext>
              </a:extLst>
            </p:cNvPr>
            <p:cNvSpPr txBox="1"/>
            <p:nvPr/>
          </p:nvSpPr>
          <p:spPr>
            <a:xfrm>
              <a:off x="4860031" y="4780382"/>
              <a:ext cx="1584176" cy="504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Decoder</a:t>
              </a:r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7719319-C47A-4998-ADC8-4F4A0C570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7" y="5284439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9F3917-9255-4C3B-BEF0-D68A8159F78D}"/>
                </a:ext>
              </a:extLst>
            </p:cNvPr>
            <p:cNvSpPr txBox="1"/>
            <p:nvPr/>
          </p:nvSpPr>
          <p:spPr>
            <a:xfrm>
              <a:off x="4572000" y="5644478"/>
              <a:ext cx="864095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>
                  <a:solidFill>
                    <a:srgbClr val="0070C0"/>
                  </a:solidFill>
                </a:rPr>
                <a:t>&lt;</a:t>
              </a:r>
              <a:r>
                <a:rPr lang="en-US" altLang="ko-KR" sz="1600" dirty="0" err="1">
                  <a:solidFill>
                    <a:srgbClr val="0070C0"/>
                  </a:solidFill>
                </a:rPr>
                <a:t>sos</a:t>
              </a:r>
              <a:r>
                <a:rPr lang="en-US" altLang="ko-KR" sz="1600" dirty="0">
                  <a:solidFill>
                    <a:srgbClr val="0070C0"/>
                  </a:solidFill>
                </a:rPr>
                <a:t>&gt;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EF20EB-4D5B-46BE-9E05-C927A61AE310}"/>
                </a:ext>
              </a:extLst>
            </p:cNvPr>
            <p:cNvSpPr txBox="1"/>
            <p:nvPr/>
          </p:nvSpPr>
          <p:spPr>
            <a:xfrm>
              <a:off x="5148063" y="5644478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/>
            </a:bodyPr>
            <a:lstStyle/>
            <a:p>
              <a:r>
                <a:rPr lang="ko-KR" alt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나는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9984DC-F4B4-4941-9330-86F6095172D0}"/>
                </a:ext>
              </a:extLst>
            </p:cNvPr>
            <p:cNvSpPr txBox="1"/>
            <p:nvPr/>
          </p:nvSpPr>
          <p:spPr>
            <a:xfrm>
              <a:off x="5580111" y="5644478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/>
            </a:bodyPr>
            <a:lstStyle/>
            <a:p>
              <a:r>
                <a:rPr lang="ko-KR" alt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학생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5B17F47-E250-458C-9801-38CFCF27F0D0}"/>
                </a:ext>
              </a:extLst>
            </p:cNvPr>
            <p:cNvSpPr txBox="1"/>
            <p:nvPr/>
          </p:nvSpPr>
          <p:spPr>
            <a:xfrm>
              <a:off x="6012159" y="5644478"/>
              <a:ext cx="1080120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ko-KR" alt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입니다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9252076-92FF-439E-AA04-0620B4D30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6095" y="5284438"/>
              <a:ext cx="0" cy="325028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946FB94-ACB2-41D4-92CA-43464C835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143" y="5284438"/>
              <a:ext cx="0" cy="325028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EE22872-6D7D-439C-A5D7-8BA44B267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0191" y="5284438"/>
              <a:ext cx="0" cy="325028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E32094-8D06-48FC-BDCB-F6882BACEF3B}"/>
                </a:ext>
              </a:extLst>
            </p:cNvPr>
            <p:cNvSpPr txBox="1"/>
            <p:nvPr/>
          </p:nvSpPr>
          <p:spPr>
            <a:xfrm>
              <a:off x="4644008" y="2764158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/>
            </a:bodyPr>
            <a:lstStyle/>
            <a:p>
              <a:r>
                <a:rPr lang="ko-KR" altLang="en-US" sz="1600" b="1" dirty="0">
                  <a:solidFill>
                    <a:srgbClr val="0070C0"/>
                  </a:solidFill>
                </a:rPr>
                <a:t>나는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E93EED-70FD-4912-97F6-A0474778B5C7}"/>
                </a:ext>
              </a:extLst>
            </p:cNvPr>
            <p:cNvSpPr txBox="1"/>
            <p:nvPr/>
          </p:nvSpPr>
          <p:spPr>
            <a:xfrm>
              <a:off x="5076056" y="2764158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/>
            </a:bodyPr>
            <a:lstStyle/>
            <a:p>
              <a:r>
                <a:rPr lang="ko-KR" alt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학생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1B35A2-BCAF-4C38-B5C8-F88448FE7165}"/>
                </a:ext>
              </a:extLst>
            </p:cNvPr>
            <p:cNvSpPr txBox="1"/>
            <p:nvPr/>
          </p:nvSpPr>
          <p:spPr>
            <a:xfrm>
              <a:off x="5508104" y="2764158"/>
              <a:ext cx="864087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ko-KR" alt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입니다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AB0FD7C-8F17-4952-A2A0-49014D4F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3196206"/>
              <a:ext cx="0" cy="15841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F94833D7-BA9D-40C7-B14A-96660C514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648" y="3556247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76BC75F-09CD-48F0-820B-43C9961A8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3556246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6D809D1-D272-40F5-A2AD-89B941E70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7744" y="3556246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5233DAB-2A03-4A26-B970-3F62C3CD6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3556246"/>
              <a:ext cx="0" cy="3250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9FDE787-B454-4408-B132-8A290D2AC293}"/>
                </a:ext>
              </a:extLst>
            </p:cNvPr>
            <p:cNvSpPr/>
            <p:nvPr/>
          </p:nvSpPr>
          <p:spPr>
            <a:xfrm>
              <a:off x="1115617" y="2548134"/>
              <a:ext cx="1872208" cy="103369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7FC3CD6-BFFC-4D6C-9449-4FA1B257BBF0}"/>
                </a:ext>
              </a:extLst>
            </p:cNvPr>
            <p:cNvSpPr/>
            <p:nvPr/>
          </p:nvSpPr>
          <p:spPr>
            <a:xfrm>
              <a:off x="1259631" y="2943170"/>
              <a:ext cx="287985" cy="638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0BF1B3E-892F-4A9E-ABF0-3BFD488C5DAF}"/>
                </a:ext>
              </a:extLst>
            </p:cNvPr>
            <p:cNvSpPr/>
            <p:nvPr/>
          </p:nvSpPr>
          <p:spPr>
            <a:xfrm>
              <a:off x="1619672" y="3412230"/>
              <a:ext cx="359934" cy="144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3D3ED63-0DFB-44C4-8C1D-78776107CFFA}"/>
                </a:ext>
              </a:extLst>
            </p:cNvPr>
            <p:cNvSpPr/>
            <p:nvPr/>
          </p:nvSpPr>
          <p:spPr>
            <a:xfrm>
              <a:off x="2051826" y="3510542"/>
              <a:ext cx="35993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8665384-6ED4-4E34-BE66-60EB4A9F723E}"/>
                </a:ext>
              </a:extLst>
            </p:cNvPr>
            <p:cNvSpPr/>
            <p:nvPr/>
          </p:nvSpPr>
          <p:spPr>
            <a:xfrm>
              <a:off x="2483768" y="3510527"/>
              <a:ext cx="35993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813763-8D09-4635-AA8D-3046DE4BA317}"/>
                </a:ext>
              </a:extLst>
            </p:cNvPr>
            <p:cNvSpPr txBox="1"/>
            <p:nvPr/>
          </p:nvSpPr>
          <p:spPr>
            <a:xfrm>
              <a:off x="1187627" y="2548134"/>
              <a:ext cx="504053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</a:rPr>
                <a:t>0.8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D132B3-1AA6-4465-B0E6-4DB115A1180C}"/>
                </a:ext>
              </a:extLst>
            </p:cNvPr>
            <p:cNvSpPr txBox="1"/>
            <p:nvPr/>
          </p:nvSpPr>
          <p:spPr>
            <a:xfrm>
              <a:off x="1547667" y="3052190"/>
              <a:ext cx="504053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</a:rPr>
                <a:t>0.1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1C651F-0FC2-4E91-9DA0-96C27065E187}"/>
                </a:ext>
              </a:extLst>
            </p:cNvPr>
            <p:cNvSpPr txBox="1"/>
            <p:nvPr/>
          </p:nvSpPr>
          <p:spPr>
            <a:xfrm>
              <a:off x="1907704" y="3124198"/>
              <a:ext cx="644989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>
                  <a:solidFill>
                    <a:srgbClr val="0070C0"/>
                  </a:solidFill>
                </a:rPr>
                <a:t>0.05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7D6881-0A24-4E6E-A859-57719AB05697}"/>
                </a:ext>
              </a:extLst>
            </p:cNvPr>
            <p:cNvSpPr txBox="1"/>
            <p:nvPr/>
          </p:nvSpPr>
          <p:spPr>
            <a:xfrm>
              <a:off x="2339752" y="3124198"/>
              <a:ext cx="644989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>
                  <a:solidFill>
                    <a:srgbClr val="0070C0"/>
                  </a:solidFill>
                </a:rPr>
                <a:t>0.05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7B9B0CFC-4554-407B-BF2F-CB5E92D79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4741" y="3211821"/>
              <a:ext cx="1800200" cy="272418"/>
            </a:xfrm>
            <a:prstGeom prst="bentConnector3">
              <a:avLst>
                <a:gd name="adj1" fmla="val 10001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D0506726-70B0-4EBC-8CE7-34A0259BD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704" y="4182903"/>
              <a:ext cx="2160339" cy="214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F6D8455-36A8-4D35-9E47-28735534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6096" y="3196206"/>
              <a:ext cx="0" cy="1584176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1DBA6235-032D-4706-BD13-0072D03A1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144" y="3196206"/>
              <a:ext cx="0" cy="1584176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753BDA92-F804-4FD1-A7FC-871F42E7C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0192" y="3196206"/>
              <a:ext cx="0" cy="1584176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9CE21B-AE5A-4520-A01C-BEAC47E386C2}"/>
                </a:ext>
              </a:extLst>
            </p:cNvPr>
            <p:cNvSpPr txBox="1"/>
            <p:nvPr/>
          </p:nvSpPr>
          <p:spPr>
            <a:xfrm>
              <a:off x="6122323" y="2727146"/>
              <a:ext cx="864095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&lt;</a:t>
              </a:r>
              <a:r>
                <a:rPr lang="en-US" altLang="ko-KR" sz="1600" dirty="0" err="1">
                  <a:solidFill>
                    <a:srgbClr val="0070C0"/>
                  </a:solidFill>
                </a:rPr>
                <a:t>eos</a:t>
              </a:r>
              <a:r>
                <a:rPr lang="en-US" altLang="ko-KR" sz="1600" dirty="0">
                  <a:solidFill>
                    <a:srgbClr val="0070C0"/>
                  </a:solidFill>
                </a:rPr>
                <a:t>&gt;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960626D-B8BE-45E3-9434-C85E2C9130E7}"/>
                </a:ext>
              </a:extLst>
            </p:cNvPr>
            <p:cNvSpPr txBox="1"/>
            <p:nvPr/>
          </p:nvSpPr>
          <p:spPr>
            <a:xfrm>
              <a:off x="3029985" y="3455038"/>
              <a:ext cx="317879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b="1" dirty="0">
                  <a:solidFill>
                    <a:srgbClr val="0070C0"/>
                  </a:solidFill>
                </a:rPr>
                <a:t>I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CA4961-6608-43B5-B559-4EC73E90F069}"/>
                </a:ext>
              </a:extLst>
            </p:cNvPr>
            <p:cNvSpPr txBox="1"/>
            <p:nvPr/>
          </p:nvSpPr>
          <p:spPr>
            <a:xfrm>
              <a:off x="3239852" y="3429660"/>
              <a:ext cx="57606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am</a:t>
              </a:r>
              <a:endPara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4E0000F-BD46-4336-A2B7-C7198075058B}"/>
                </a:ext>
              </a:extLst>
            </p:cNvPr>
            <p:cNvSpPr txBox="1"/>
            <p:nvPr/>
          </p:nvSpPr>
          <p:spPr>
            <a:xfrm>
              <a:off x="3707904" y="3429660"/>
              <a:ext cx="435124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</a:t>
              </a:r>
              <a:endPara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0FE099F-40BF-438B-8BE0-039D213B326D}"/>
                </a:ext>
              </a:extLst>
            </p:cNvPr>
            <p:cNvSpPr txBox="1"/>
            <p:nvPr/>
          </p:nvSpPr>
          <p:spPr>
            <a:xfrm>
              <a:off x="3995936" y="3429660"/>
              <a:ext cx="1080120" cy="43204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student</a:t>
              </a:r>
              <a:endPara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45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Dot-product attention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1"/>
            <a:ext cx="8640960" cy="720080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상태 벡터간의 내적</a:t>
            </a:r>
            <a:r>
              <a:rPr lang="en-US" altLang="ko-KR">
                <a:latin typeface="Times New Roman"/>
                <a:cs typeface="Times New Roman"/>
              </a:rPr>
              <a:t>(dot product)</a:t>
            </a:r>
            <a:r>
              <a:rPr lang="ko-KR" altLang="en-US">
                <a:latin typeface="Times New Roman"/>
                <a:cs typeface="Times New Roman"/>
              </a:rPr>
              <a:t>으로 </a:t>
            </a:r>
            <a:r>
              <a:rPr lang="en-US" altLang="ko-KR">
                <a:latin typeface="Times New Roman"/>
                <a:cs typeface="Times New Roman"/>
              </a:rPr>
              <a:t>attention</a:t>
            </a:r>
            <a:r>
              <a:rPr lang="ko-KR" altLang="en-US">
                <a:latin typeface="Times New Roman"/>
                <a:cs typeface="Times New Roman"/>
              </a:rPr>
              <a:t>을 계산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5976664" cy="4752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4208" y="2924944"/>
            <a:ext cx="2232248" cy="10802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디코더의 현재 상태와 인코더의 각 상태와의 내적으로 </a:t>
            </a:r>
            <a:r>
              <a:rPr lang="en-US" altLang="ko-KR" sz="1400">
                <a:solidFill>
                  <a:srgbClr val="FF0000"/>
                </a:solidFill>
              </a:rPr>
              <a:t>attention</a:t>
            </a:r>
            <a:r>
              <a:rPr lang="ko-KR" altLang="en-US" sz="1400">
                <a:solidFill>
                  <a:srgbClr val="FF0000"/>
                </a:solidFill>
              </a:rPr>
              <a:t>을 계산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427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794</Words>
  <Application>Microsoft Office PowerPoint</Application>
  <PresentationFormat>화면 슬라이드 쇼(4:3)</PresentationFormat>
  <Paragraphs>150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Cambria Math</vt:lpstr>
      <vt:lpstr>Times New Roman</vt:lpstr>
      <vt:lpstr>Arial</vt:lpstr>
      <vt:lpstr>Consolas</vt:lpstr>
      <vt:lpstr>1_Office 테마</vt:lpstr>
      <vt:lpstr>16. Attention Mechanism</vt:lpstr>
      <vt:lpstr>Encoder-decoder architecture</vt:lpstr>
      <vt:lpstr>seq2seq 모델의 한계</vt:lpstr>
      <vt:lpstr>기계 독해 모델에서의 문제점</vt:lpstr>
      <vt:lpstr>어텐션 메커니즘의 개념 1: 입력 정보를 나누어 표현</vt:lpstr>
      <vt:lpstr>어텐션 메커니즘의 개념 2: 위치별 관심 정도를 계산</vt:lpstr>
      <vt:lpstr>Attention Score 계산</vt:lpstr>
      <vt:lpstr>seq2seq 번역기에서의 attention mechanism</vt:lpstr>
      <vt:lpstr>Dot-product attention</vt:lpstr>
      <vt:lpstr>Attention Score (Dot product)</vt:lpstr>
      <vt:lpstr>Attention Distribution</vt:lpstr>
      <vt:lpstr>다양한 종류의 어텐션</vt:lpstr>
      <vt:lpstr>Bahdanau 어텐션</vt:lpstr>
      <vt:lpstr>Bahdanau 어텐션 계산</vt:lpstr>
      <vt:lpstr>Decoder에서 context vector c_t를 활용</vt:lpstr>
      <vt:lpstr>번역기에서 단어간의 attention 정합</vt:lpstr>
      <vt:lpstr>번역기에서의 attention의 기능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김낙현</cp:lastModifiedBy>
  <cp:revision>218</cp:revision>
  <dcterms:created xsi:type="dcterms:W3CDTF">2006-10-05T04:04:58Z</dcterms:created>
  <dcterms:modified xsi:type="dcterms:W3CDTF">2021-11-14T12:46:04Z</dcterms:modified>
</cp:coreProperties>
</file>