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3" r:id="rId1"/>
  </p:sldMasterIdLst>
  <p:notesMasterIdLst>
    <p:notesMasterId r:id="rId14"/>
  </p:notesMasterIdLst>
  <p:handoutMasterIdLst>
    <p:handoutMasterId r:id="rId15"/>
  </p:handoutMasterIdLst>
  <p:sldIdLst>
    <p:sldId id="291" r:id="rId2"/>
    <p:sldId id="570" r:id="rId3"/>
    <p:sldId id="550" r:id="rId4"/>
    <p:sldId id="551" r:id="rId5"/>
    <p:sldId id="569" r:id="rId6"/>
    <p:sldId id="571" r:id="rId7"/>
    <p:sldId id="572" r:id="rId8"/>
    <p:sldId id="573" r:id="rId9"/>
    <p:sldId id="576" r:id="rId10"/>
    <p:sldId id="552" r:id="rId11"/>
    <p:sldId id="574" r:id="rId12"/>
    <p:sldId id="575" r:id="rId13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C1"/>
    <a:srgbClr val="BC0606"/>
    <a:srgbClr val="FB5357"/>
    <a:srgbClr val="ED193A"/>
    <a:srgbClr val="FC888B"/>
    <a:srgbClr val="F90F15"/>
    <a:srgbClr val="FFE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2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E25-1181-4C43-B3E8-9A672AB42AD3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14FF5-BAB3-4ABA-8F43-F297A4F35190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9DBA7-DDF0-46E9-8A8D-E26DD016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35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CDC39-2F82-4975-8747-20566582214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537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CDC39-2F82-4975-8747-20566582214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945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CDC39-2F82-4975-8747-20566582214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79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87262" cy="548680"/>
          </a:xfrm>
        </p:spPr>
        <p:txBody>
          <a:bodyPr/>
          <a:lstStyle>
            <a:lvl1pPr algn="ctr">
              <a:defRPr sz="32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511256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̶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67544" y="6525344"/>
            <a:ext cx="2376264" cy="144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ko-KR" altLang="en-US" sz="1000" b="1">
                <a:solidFill>
                  <a:schemeClr val="accent5">
                    <a:lumMod val="75000"/>
                  </a:schemeClr>
                </a:solidFill>
              </a:rPr>
              <a:t>자연어처리 </a:t>
            </a:r>
            <a:r>
              <a:rPr lang="en-US" altLang="ko-KR" sz="1000" b="1">
                <a:solidFill>
                  <a:schemeClr val="accent5">
                    <a:lumMod val="75000"/>
                  </a:schemeClr>
                </a:solidFill>
              </a:rPr>
              <a:t>2021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244408" y="6453336"/>
            <a:ext cx="504056" cy="2160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pPr algn="r"/>
            <a:fld id="{24B7AF5E-71C0-470A-B589-A01E36C183E9}" type="slidenum">
              <a:rPr lang="ko-KR" altLang="en-US" sz="1000" b="1" smtClean="0">
                <a:solidFill>
                  <a:srgbClr val="0070C0"/>
                </a:solidFill>
              </a:rPr>
              <a:pPr algn="r"/>
              <a:t>‹#›</a:t>
            </a:fld>
            <a:endParaRPr lang="ko-KR" altLang="en-US" sz="1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476672"/>
            <a:ext cx="871296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6F5C367E-B2E4-417A-9422-469B5B3FC026}" type="datetime1">
              <a:rPr lang="ko-KR" altLang="en-US" smtClean="0"/>
              <a:t>2021-11-21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4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200" b="1" kern="12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pus.nlpl.eu/OpenSubtitles-v2018.php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99F07-5FC5-4869-B8AE-EA940952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1916832"/>
            <a:ext cx="7560840" cy="1296144"/>
          </a:xfrm>
        </p:spPr>
        <p:txBody>
          <a:bodyPr/>
          <a:lstStyle/>
          <a:p>
            <a:pPr algn="ctr"/>
            <a:r>
              <a:rPr lang="en-US" altLang="ko-KR" sz="3600"/>
              <a:t>16-B. </a:t>
            </a:r>
            <a:r>
              <a:rPr lang="ko-KR" altLang="en-US" sz="3600"/>
              <a:t>한국어 번역 프로그램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09818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Tensorflow NMT with Attention</a:t>
            </a:r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idx="10"/>
          </p:nvPr>
        </p:nvSpPr>
        <p:spPr>
          <a:xfrm>
            <a:off x="467544" y="1052736"/>
            <a:ext cx="8352928" cy="2520280"/>
          </a:xfrm>
        </p:spPr>
        <p:txBody>
          <a:bodyPr/>
          <a:lstStyle/>
          <a:p>
            <a:r>
              <a:rPr lang="en-US" altLang="ko-KR">
                <a:latin typeface="Times New Roman"/>
                <a:cs typeface="Times New Roman"/>
              </a:rPr>
              <a:t>Tensorflow</a:t>
            </a:r>
            <a:r>
              <a:rPr lang="ko-KR" altLang="en-US">
                <a:latin typeface="Times New Roman"/>
                <a:cs typeface="Times New Roman"/>
              </a:rPr>
              <a:t>의 </a:t>
            </a:r>
            <a:r>
              <a:rPr lang="en-US" altLang="ko-KR">
                <a:latin typeface="Times New Roman"/>
                <a:cs typeface="Times New Roman"/>
              </a:rPr>
              <a:t>Tutorial </a:t>
            </a:r>
            <a:r>
              <a:rPr lang="ko-KR" altLang="en-US">
                <a:latin typeface="Times New Roman"/>
                <a:cs typeface="Times New Roman"/>
              </a:rPr>
              <a:t>중 하나로 </a:t>
            </a:r>
            <a:r>
              <a:rPr lang="en-US" altLang="ko-KR">
                <a:latin typeface="Times New Roman"/>
                <a:cs typeface="Times New Roman"/>
              </a:rPr>
              <a:t>encoder-decoder </a:t>
            </a:r>
            <a:r>
              <a:rPr lang="ko-KR" altLang="en-US">
                <a:latin typeface="Times New Roman"/>
                <a:cs typeface="Times New Roman"/>
              </a:rPr>
              <a:t>구조에서</a:t>
            </a:r>
            <a:r>
              <a:rPr lang="en-US" altLang="ko-KR">
                <a:latin typeface="Times New Roman"/>
                <a:cs typeface="Times New Roman"/>
              </a:rPr>
              <a:t> Attention </a:t>
            </a:r>
            <a:r>
              <a:rPr lang="ko-KR" altLang="en-US">
                <a:latin typeface="Times New Roman"/>
                <a:cs typeface="Times New Roman"/>
              </a:rPr>
              <a:t>기능을 구현했음</a:t>
            </a:r>
            <a:endParaRPr lang="en-US" altLang="ko-KR">
              <a:latin typeface="Times New Roman"/>
              <a:cs typeface="Times New Roman"/>
            </a:endParaRPr>
          </a:p>
          <a:p>
            <a:r>
              <a:rPr lang="en-US" altLang="ko-KR"/>
              <a:t>www.tensorflow.org/tutorials/text/nmt_with_attention</a:t>
            </a:r>
          </a:p>
          <a:p>
            <a:r>
              <a:rPr lang="ko-KR" altLang="en-US">
                <a:latin typeface="Times New Roman"/>
                <a:cs typeface="Times New Roman"/>
              </a:rPr>
              <a:t>현재 버전은 영어</a:t>
            </a:r>
            <a:r>
              <a:rPr lang="en-US" altLang="ko-KR">
                <a:latin typeface="Times New Roman"/>
                <a:cs typeface="Times New Roman"/>
              </a:rPr>
              <a:t>-</a:t>
            </a:r>
            <a:r>
              <a:rPr lang="ko-KR" altLang="en-US">
                <a:latin typeface="Times New Roman"/>
                <a:cs typeface="Times New Roman"/>
              </a:rPr>
              <a:t>스페인어로 되어 있지만 파일을 대체하면 영어</a:t>
            </a:r>
            <a:r>
              <a:rPr lang="en-US" altLang="ko-KR">
                <a:latin typeface="Times New Roman"/>
                <a:cs typeface="Times New Roman"/>
              </a:rPr>
              <a:t>-</a:t>
            </a:r>
            <a:r>
              <a:rPr lang="ko-KR" altLang="en-US">
                <a:latin typeface="Times New Roman"/>
                <a:cs typeface="Times New Roman"/>
              </a:rPr>
              <a:t>한국어로 바꿀 수 있음</a:t>
            </a:r>
            <a:endParaRPr lang="en-US" altLang="ko-KR">
              <a:latin typeface="Times New Roman"/>
              <a:cs typeface="Times New Roman"/>
            </a:endParaRPr>
          </a:p>
          <a:p>
            <a:r>
              <a:rPr lang="en-US" altLang="ko-KR">
                <a:latin typeface="Times New Roman"/>
                <a:cs typeface="Times New Roman"/>
              </a:rPr>
              <a:t>kor-eng.ipynb </a:t>
            </a:r>
            <a:r>
              <a:rPr lang="ko-KR" altLang="en-US">
                <a:latin typeface="Times New Roman"/>
                <a:cs typeface="Times New Roman"/>
              </a:rPr>
              <a:t>파일은 한국어에 맞게 일부 수정한 버전임</a:t>
            </a:r>
            <a:endParaRPr lang="en-US" altLang="ko-KR">
              <a:latin typeface="Times New Roman"/>
              <a:cs typeface="Times New Roman"/>
            </a:endParaRPr>
          </a:p>
          <a:p>
            <a:pPr lvl="1"/>
            <a:r>
              <a:rPr lang="en-US" altLang="ko-KR">
                <a:latin typeface="Times New Roman"/>
                <a:cs typeface="Times New Roman"/>
              </a:rPr>
              <a:t>AI Hub </a:t>
            </a:r>
            <a:r>
              <a:rPr lang="ko-KR" altLang="en-US">
                <a:latin typeface="Times New Roman"/>
                <a:cs typeface="Times New Roman"/>
              </a:rPr>
              <a:t>데이터에서 가져온 </a:t>
            </a:r>
            <a:r>
              <a:rPr lang="en-US" altLang="ko-KR">
                <a:latin typeface="Times New Roman"/>
                <a:cs typeface="Times New Roman"/>
              </a:rPr>
              <a:t>&lt;</a:t>
            </a:r>
            <a:r>
              <a:rPr lang="ko-KR" altLang="en-US">
                <a:latin typeface="Times New Roman"/>
                <a:cs typeface="Times New Roman"/>
              </a:rPr>
              <a:t>구어체</a:t>
            </a:r>
            <a:r>
              <a:rPr lang="en-US" altLang="ko-KR">
                <a:latin typeface="Times New Roman"/>
                <a:cs typeface="Times New Roman"/>
              </a:rPr>
              <a:t>(1).txt&gt; </a:t>
            </a:r>
            <a:r>
              <a:rPr lang="ko-KR" altLang="en-US">
                <a:latin typeface="Times New Roman"/>
                <a:cs typeface="Times New Roman"/>
              </a:rPr>
              <a:t>파일을 사용</a:t>
            </a:r>
            <a:endParaRPr lang="en-US" altLang="ko-KR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3968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Tensorflow NMT </a:t>
            </a:r>
            <a:r>
              <a:rPr lang="ko-KR" altLang="en-US"/>
              <a:t>프로그램</a:t>
            </a:r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idx="10"/>
          </p:nvPr>
        </p:nvSpPr>
        <p:spPr>
          <a:xfrm>
            <a:off x="467544" y="1052736"/>
            <a:ext cx="8352928" cy="108012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>
                <a:latin typeface="Times New Roman"/>
                <a:cs typeface="Times New Roman"/>
              </a:rPr>
              <a:t>Encoder</a:t>
            </a:r>
            <a:r>
              <a:rPr lang="ko-KR" altLang="en-US">
                <a:latin typeface="Times New Roman"/>
                <a:cs typeface="Times New Roman"/>
              </a:rPr>
              <a:t>와 </a:t>
            </a:r>
            <a:r>
              <a:rPr lang="en-US" altLang="ko-KR">
                <a:latin typeface="Times New Roman"/>
                <a:cs typeface="Times New Roman"/>
              </a:rPr>
              <a:t>Decoder</a:t>
            </a:r>
            <a:r>
              <a:rPr lang="ko-KR" altLang="en-US">
                <a:latin typeface="Times New Roman"/>
                <a:cs typeface="Times New Roman"/>
              </a:rPr>
              <a:t>는 </a:t>
            </a:r>
            <a:r>
              <a:rPr lang="en-US" altLang="ko-KR">
                <a:latin typeface="Times New Roman"/>
                <a:cs typeface="Times New Roman"/>
              </a:rPr>
              <a:t>1,024 </a:t>
            </a:r>
            <a:r>
              <a:rPr lang="ko-KR" altLang="en-US">
                <a:latin typeface="Times New Roman"/>
                <a:cs typeface="Times New Roman"/>
              </a:rPr>
              <a:t>셀의 </a:t>
            </a:r>
            <a:r>
              <a:rPr lang="en-US" altLang="ko-KR">
                <a:latin typeface="Times New Roman"/>
                <a:cs typeface="Times New Roman"/>
              </a:rPr>
              <a:t>GRU</a:t>
            </a:r>
            <a:r>
              <a:rPr lang="ko-KR" altLang="en-US">
                <a:latin typeface="Times New Roman"/>
                <a:cs typeface="Times New Roman"/>
              </a:rPr>
              <a:t>로 구성했음</a:t>
            </a:r>
            <a:endParaRPr lang="en-US" altLang="ko-KR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ko-KR" altLang="en-US">
                <a:latin typeface="Times New Roman"/>
                <a:cs typeface="Times New Roman"/>
              </a:rPr>
              <a:t>현재의 입력 데이터는 </a:t>
            </a:r>
            <a:r>
              <a:rPr lang="en-US" altLang="ko-KR">
                <a:latin typeface="Times New Roman"/>
                <a:cs typeface="Times New Roman"/>
              </a:rPr>
              <a:t>sentencepiece</a:t>
            </a:r>
            <a:r>
              <a:rPr lang="ko-KR" altLang="en-US">
                <a:latin typeface="Times New Roman"/>
                <a:cs typeface="Times New Roman"/>
              </a:rPr>
              <a:t>가 적용되지 않은 버전이라서 제대로 동작하지 않을 것임</a:t>
            </a:r>
            <a:endParaRPr lang="en-US" altLang="ko-KR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en-US" altLang="ko-KR">
                <a:latin typeface="Times New Roman"/>
                <a:cs typeface="Times New Roman"/>
              </a:rPr>
              <a:t>encoder.summary()</a:t>
            </a:r>
            <a:r>
              <a:rPr lang="ko-KR" altLang="en-US">
                <a:latin typeface="Times New Roman"/>
                <a:cs typeface="Times New Roman"/>
              </a:rPr>
              <a:t>는 다음과 같음</a:t>
            </a:r>
            <a:endParaRPr lang="en-US" altLang="ko-KR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636912"/>
            <a:ext cx="7992888" cy="29523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endParaRPr lang="ko-KR" altLang="en-US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9592" y="2780928"/>
            <a:ext cx="7200800" cy="3016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Encoder output shape: (batch size, sequence length, units) (64, 59, 1024) Encoder Hidden state shape: (batch size, units) (64, 1024) 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Model: "encoder" _________________________________________________________________ 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Layer (type)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		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Output Shape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		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Param # ================================================================= embedding (Embedding)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	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multiple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			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9530368 _________________________________________________________________ 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gru (GRU)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		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multiple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			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3938304 ================================================================= 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Total params: 13,468,672 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Trainable params: 13,468,672 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Non-trainable params: 0 _________________________________________________________________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4552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Tensorflow NMT </a:t>
            </a:r>
            <a:r>
              <a:rPr lang="ko-KR" altLang="en-US"/>
              <a:t>프로그램</a:t>
            </a:r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idx="10"/>
          </p:nvPr>
        </p:nvSpPr>
        <p:spPr>
          <a:xfrm>
            <a:off x="467544" y="1052736"/>
            <a:ext cx="8352928" cy="108012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>
                <a:latin typeface="Times New Roman"/>
                <a:cs typeface="Times New Roman"/>
              </a:rPr>
              <a:t>현재 버전에서의 영어와 한글 단어수는 각각 </a:t>
            </a:r>
            <a:r>
              <a:rPr lang="en-US" altLang="ko-KR">
                <a:latin typeface="Times New Roman"/>
                <a:cs typeface="Times New Roman"/>
              </a:rPr>
              <a:t>37,228</a:t>
            </a:r>
            <a:r>
              <a:rPr lang="ko-KR" altLang="en-US">
                <a:latin typeface="Times New Roman"/>
                <a:cs typeface="Times New Roman"/>
              </a:rPr>
              <a:t>개와 </a:t>
            </a:r>
            <a:r>
              <a:rPr lang="en-US" altLang="ko-KR">
                <a:latin typeface="Times New Roman"/>
                <a:cs typeface="Times New Roman"/>
              </a:rPr>
              <a:t>200,928</a:t>
            </a:r>
            <a:r>
              <a:rPr lang="ko-KR" altLang="en-US">
                <a:latin typeface="Times New Roman"/>
                <a:cs typeface="Times New Roman"/>
              </a:rPr>
              <a:t>개임</a:t>
            </a:r>
            <a:endParaRPr lang="en-US" altLang="ko-KR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en-US" altLang="ko-KR">
                <a:latin typeface="Times New Roman"/>
                <a:cs typeface="Times New Roman"/>
              </a:rPr>
              <a:t>decoder.summary()</a:t>
            </a:r>
            <a:r>
              <a:rPr lang="ko-KR" altLang="en-US">
                <a:latin typeface="Times New Roman"/>
                <a:cs typeface="Times New Roman"/>
              </a:rPr>
              <a:t>는 다음과 같음</a:t>
            </a:r>
            <a:r>
              <a:rPr lang="en-US" altLang="ko-KR">
                <a:latin typeface="Times New Roman"/>
                <a:cs typeface="Times New Roman"/>
              </a:rPr>
              <a:t>: </a:t>
            </a:r>
            <a:r>
              <a:rPr lang="ko-KR" altLang="en-US">
                <a:solidFill>
                  <a:srgbClr val="FF0000"/>
                </a:solidFill>
                <a:latin typeface="Times New Roman"/>
                <a:cs typeface="Times New Roman"/>
              </a:rPr>
              <a:t>단어숫자가 많아서 </a:t>
            </a:r>
            <a:r>
              <a:rPr lang="en-US" altLang="ko-KR">
                <a:solidFill>
                  <a:srgbClr val="FF0000"/>
                </a:solidFill>
                <a:latin typeface="Times New Roman"/>
                <a:cs typeface="Times New Roman"/>
              </a:rPr>
              <a:t>embedding</a:t>
            </a:r>
            <a:r>
              <a:rPr lang="ko-KR" altLang="en-US">
                <a:solidFill>
                  <a:srgbClr val="FF0000"/>
                </a:solidFill>
                <a:latin typeface="Times New Roman"/>
                <a:cs typeface="Times New Roman"/>
              </a:rPr>
              <a:t>과 </a:t>
            </a:r>
            <a:r>
              <a:rPr lang="en-US" altLang="ko-KR">
                <a:solidFill>
                  <a:srgbClr val="FF0000"/>
                </a:solidFill>
                <a:latin typeface="Times New Roman"/>
                <a:cs typeface="Times New Roman"/>
              </a:rPr>
              <a:t>dense </a:t>
            </a:r>
            <a:r>
              <a:rPr lang="ko-KR" altLang="en-US">
                <a:solidFill>
                  <a:srgbClr val="FF0000"/>
                </a:solidFill>
                <a:latin typeface="Times New Roman"/>
                <a:cs typeface="Times New Roman"/>
              </a:rPr>
              <a:t>층의 파라미터 숫자가 너무 높음</a:t>
            </a:r>
            <a:endParaRPr lang="en-US" altLang="ko-KR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636912"/>
            <a:ext cx="7992888" cy="29523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636912"/>
            <a:ext cx="7848872" cy="3240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endParaRPr lang="ko-KR" altLang="en-US" sz="36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71600" y="2316186"/>
            <a:ext cx="6984776" cy="3662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85725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Decoder output shape: (batch_size, vocab size) (64, 200928) 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85725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Model: "decoder" _________________________________________________________________ Layer (type)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Output Shape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Param # ================================================================= embedding_1 (Embedding)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multiple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51437568 _________________________________________________________________ gru_1 (GRU)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multiple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7084032 _________________________________________________________________ dense_3 (Dense)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multiple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205951200 _________________________________________________________________ bahdanau_attention_1 (Bahdan multiple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2100225 ================================================================= Total params: 266,573,025 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85725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Trainable params: 266,573,025 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85725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Non-trainable params: 0 _________________________________________________________________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5273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16-B </a:t>
            </a:r>
            <a:r>
              <a:rPr lang="ko-KR" altLang="en-US"/>
              <a:t>강의 내용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23528" y="980728"/>
            <a:ext cx="8496944" cy="2016224"/>
          </a:xfrm>
        </p:spPr>
        <p:txBody>
          <a:bodyPr/>
          <a:lstStyle/>
          <a:p>
            <a:r>
              <a:rPr lang="en-US" altLang="ko-KR">
                <a:latin typeface="Times New Roman"/>
                <a:cs typeface="Times New Roman"/>
              </a:rPr>
              <a:t>Beam search: </a:t>
            </a:r>
            <a:r>
              <a:rPr lang="ko-KR" altLang="en-US">
                <a:latin typeface="Times New Roman"/>
                <a:cs typeface="Times New Roman"/>
              </a:rPr>
              <a:t>번역 과정에서 문장을 선택하는 방식</a:t>
            </a:r>
            <a:endParaRPr lang="en-US" altLang="ko-KR">
              <a:latin typeface="Times New Roman"/>
              <a:cs typeface="Times New Roman"/>
            </a:endParaRPr>
          </a:p>
          <a:p>
            <a:r>
              <a:rPr lang="ko-KR" altLang="en-US">
                <a:latin typeface="Times New Roman"/>
                <a:cs typeface="Times New Roman"/>
              </a:rPr>
              <a:t>영어</a:t>
            </a:r>
            <a:r>
              <a:rPr lang="en-US" altLang="ko-KR">
                <a:latin typeface="Times New Roman"/>
                <a:cs typeface="Times New Roman"/>
              </a:rPr>
              <a:t>-</a:t>
            </a:r>
            <a:r>
              <a:rPr lang="ko-KR" altLang="en-US">
                <a:latin typeface="Times New Roman"/>
                <a:cs typeface="Times New Roman"/>
              </a:rPr>
              <a:t>한국어 병렬 데이터</a:t>
            </a:r>
            <a:endParaRPr lang="en-US" altLang="ko-KR">
              <a:latin typeface="Times New Roman"/>
              <a:cs typeface="Times New Roman"/>
            </a:endParaRPr>
          </a:p>
          <a:p>
            <a:r>
              <a:rPr lang="en-US" altLang="ko-KR">
                <a:latin typeface="Times New Roman"/>
                <a:cs typeface="Times New Roman"/>
              </a:rPr>
              <a:t>Attention</a:t>
            </a:r>
            <a:r>
              <a:rPr lang="ko-KR" altLang="en-US">
                <a:latin typeface="Times New Roman"/>
                <a:cs typeface="Times New Roman"/>
              </a:rPr>
              <a:t>을 적용한 </a:t>
            </a:r>
            <a:r>
              <a:rPr lang="en-US" altLang="ko-KR">
                <a:latin typeface="Times New Roman"/>
                <a:cs typeface="Times New Roman"/>
              </a:rPr>
              <a:t>Tensorflow </a:t>
            </a:r>
            <a:r>
              <a:rPr lang="ko-KR" altLang="en-US">
                <a:latin typeface="Times New Roman"/>
                <a:cs typeface="Times New Roman"/>
              </a:rPr>
              <a:t>번역 프로그램</a:t>
            </a:r>
            <a:endParaRPr lang="en-US" altLang="ko-KR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232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번역</a:t>
            </a:r>
            <a:r>
              <a:rPr lang="en-US" altLang="ko-KR"/>
              <a:t> </a:t>
            </a:r>
            <a:r>
              <a:rPr lang="ko-KR" altLang="en-US"/>
              <a:t>문장의 탐색 방식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23528" y="908720"/>
            <a:ext cx="8496944" cy="2016224"/>
          </a:xfrm>
        </p:spPr>
        <p:txBody>
          <a:bodyPr/>
          <a:lstStyle/>
          <a:p>
            <a:r>
              <a:rPr lang="ko-KR" altLang="en-US">
                <a:latin typeface="Times New Roman"/>
                <a:cs typeface="Times New Roman"/>
              </a:rPr>
              <a:t>현재 상태에서 가장 적합한 번역 문장을 찾아내는 방식을 </a:t>
            </a:r>
            <a:r>
              <a:rPr lang="en-US" altLang="ko-KR">
                <a:solidFill>
                  <a:srgbClr val="FF0000"/>
                </a:solidFill>
                <a:latin typeface="Times New Roman"/>
                <a:cs typeface="Times New Roman"/>
              </a:rPr>
              <a:t>greedy search </a:t>
            </a:r>
            <a:r>
              <a:rPr lang="ko-KR" altLang="en-US">
                <a:latin typeface="Times New Roman"/>
                <a:cs typeface="Times New Roman"/>
              </a:rPr>
              <a:t>라고 함</a:t>
            </a:r>
            <a:endParaRPr lang="en-US" altLang="ko-KR">
              <a:latin typeface="Times New Roman"/>
              <a:cs typeface="Times New Roman"/>
            </a:endParaRPr>
          </a:p>
          <a:p>
            <a:r>
              <a:rPr lang="en-US" altLang="ko-KR">
                <a:latin typeface="Times New Roman"/>
                <a:cs typeface="Times New Roman"/>
              </a:rPr>
              <a:t>Greedy search </a:t>
            </a:r>
            <a:r>
              <a:rPr lang="ko-KR" altLang="en-US">
                <a:latin typeface="Times New Roman"/>
                <a:cs typeface="Times New Roman"/>
              </a:rPr>
              <a:t>방식은 최적의 문장을 찾지 못할 수 있음</a:t>
            </a:r>
            <a:endParaRPr lang="en-US" altLang="ko-KR">
              <a:latin typeface="Times New Roman"/>
              <a:cs typeface="Times New Roman"/>
            </a:endParaRPr>
          </a:p>
          <a:p>
            <a:r>
              <a:rPr lang="ko-KR" altLang="en-US">
                <a:latin typeface="Times New Roman"/>
                <a:cs typeface="Times New Roman"/>
              </a:rPr>
              <a:t>모든 가능성을 탐색하는 </a:t>
            </a:r>
            <a:r>
              <a:rPr lang="en-US" altLang="ko-KR">
                <a:solidFill>
                  <a:srgbClr val="FF0000"/>
                </a:solidFill>
                <a:latin typeface="Times New Roman"/>
                <a:cs typeface="Times New Roman"/>
              </a:rPr>
              <a:t>exhaustive search </a:t>
            </a:r>
            <a:r>
              <a:rPr lang="ko-KR" altLang="en-US">
                <a:latin typeface="Times New Roman"/>
                <a:cs typeface="Times New Roman"/>
              </a:rPr>
              <a:t>방식은 경제적이지 못함</a:t>
            </a:r>
            <a:endParaRPr lang="en-US" altLang="ko-KR">
              <a:latin typeface="Times New Roman"/>
              <a:cs typeface="Times New Roman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212976"/>
            <a:ext cx="3324225" cy="1933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3848" y="5273824"/>
            <a:ext cx="2304256" cy="2160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600">
                <a:solidFill>
                  <a:srgbClr val="FF0000"/>
                </a:solidFill>
              </a:rPr>
              <a:t>Greedy search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28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Beam 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23528" y="908720"/>
            <a:ext cx="8640960" cy="172819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sz="1800">
                <a:latin typeface="Times New Roman"/>
                <a:cs typeface="Times New Roman"/>
              </a:rPr>
              <a:t>각</a:t>
            </a:r>
            <a:r>
              <a:rPr lang="en-US" altLang="ko-KR" sz="1800">
                <a:latin typeface="Times New Roman"/>
                <a:cs typeface="Times New Roman"/>
              </a:rPr>
              <a:t> </a:t>
            </a:r>
            <a:r>
              <a:rPr lang="ko-KR" altLang="en-US" sz="1800">
                <a:latin typeface="Times New Roman"/>
                <a:cs typeface="Times New Roman"/>
              </a:rPr>
              <a:t>단계에서 일정한 개수의 문장을 추적하는 </a:t>
            </a:r>
            <a:r>
              <a:rPr lang="en-US" altLang="ko-KR" sz="1800">
                <a:solidFill>
                  <a:srgbClr val="FF0000"/>
                </a:solidFill>
                <a:latin typeface="Times New Roman"/>
                <a:cs typeface="Times New Roman"/>
              </a:rPr>
              <a:t>beam search </a:t>
            </a:r>
            <a:r>
              <a:rPr lang="ko-KR" altLang="en-US" sz="1800">
                <a:latin typeface="Times New Roman"/>
                <a:cs typeface="Times New Roman"/>
              </a:rPr>
              <a:t>방식이 많이 사용됨</a:t>
            </a:r>
            <a:endParaRPr lang="en-US" altLang="ko-KR" sz="1800" dirty="0">
              <a:latin typeface="Times New Roman"/>
              <a:cs typeface="Times New Roman"/>
            </a:endParaRPr>
          </a:p>
          <a:p>
            <a:pPr>
              <a:lnSpc>
                <a:spcPct val="130000"/>
              </a:lnSpc>
            </a:pPr>
            <a:r>
              <a:rPr lang="ko-KR" altLang="en-US" sz="1800">
                <a:latin typeface="Times New Roman"/>
                <a:cs typeface="Times New Roman"/>
              </a:rPr>
              <a:t>탐색하는 문장의 개수를 </a:t>
            </a:r>
            <a:r>
              <a:rPr lang="en-US" altLang="ko-KR" sz="1800">
                <a:solidFill>
                  <a:srgbClr val="FF0000"/>
                </a:solidFill>
                <a:latin typeface="Times New Roman"/>
                <a:cs typeface="Times New Roman"/>
              </a:rPr>
              <a:t>beam size </a:t>
            </a:r>
            <a:r>
              <a:rPr lang="ko-KR" altLang="en-US" sz="1800">
                <a:latin typeface="Times New Roman"/>
                <a:cs typeface="Times New Roman"/>
              </a:rPr>
              <a:t>라고 함</a:t>
            </a:r>
            <a:endParaRPr lang="en-US" altLang="ko-KR" sz="1800">
              <a:latin typeface="Times New Roman"/>
              <a:cs typeface="Times New Roman"/>
            </a:endParaRPr>
          </a:p>
          <a:p>
            <a:pPr>
              <a:lnSpc>
                <a:spcPct val="130000"/>
              </a:lnSpc>
            </a:pPr>
            <a:r>
              <a:rPr lang="ko-KR" altLang="en-US" sz="1800">
                <a:latin typeface="Times New Roman"/>
                <a:cs typeface="Times New Roman"/>
              </a:rPr>
              <a:t>각 </a:t>
            </a:r>
            <a:r>
              <a:rPr lang="en-US" altLang="ko-KR" sz="1800">
                <a:latin typeface="Times New Roman"/>
                <a:cs typeface="Times New Roman"/>
              </a:rPr>
              <a:t>beam</a:t>
            </a:r>
            <a:r>
              <a:rPr lang="ko-KR" altLang="en-US" sz="1800">
                <a:latin typeface="Times New Roman"/>
                <a:cs typeface="Times New Roman"/>
              </a:rPr>
              <a:t>에 대해 적합성을 게산하고 최종적으로 가장 점수가 높은 문장을 선택</a:t>
            </a:r>
            <a:endParaRPr lang="en-US" altLang="ko-KR" sz="1800" dirty="0">
              <a:latin typeface="Times New Roman"/>
              <a:cs typeface="Times New Roman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586" y="2348880"/>
            <a:ext cx="5477177" cy="35219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83768" y="5891817"/>
            <a:ext cx="3816424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beam size</a:t>
            </a:r>
            <a:r>
              <a:rPr lang="ko-KR" altLang="en-US">
                <a:solidFill>
                  <a:srgbClr val="FF0000"/>
                </a:solidFill>
              </a:rPr>
              <a:t>가 </a:t>
            </a:r>
            <a:r>
              <a:rPr lang="en-US" altLang="ko-KR">
                <a:solidFill>
                  <a:srgbClr val="FF0000"/>
                </a:solidFill>
              </a:rPr>
              <a:t>2</a:t>
            </a:r>
            <a:r>
              <a:rPr lang="ko-KR" altLang="en-US">
                <a:solidFill>
                  <a:srgbClr val="FF0000"/>
                </a:solidFill>
              </a:rPr>
              <a:t>인 사례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52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Beam search </a:t>
            </a:r>
            <a:r>
              <a:rPr lang="ko-KR" altLang="en-US"/>
              <a:t>동작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23528" y="980728"/>
            <a:ext cx="8640960" cy="79208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>
                <a:latin typeface="Times New Roman"/>
                <a:cs typeface="Times New Roman"/>
              </a:rPr>
              <a:t>일반적으로 </a:t>
            </a:r>
            <a:r>
              <a:rPr lang="en-US" altLang="ko-KR">
                <a:latin typeface="Times New Roman"/>
                <a:cs typeface="Times New Roman"/>
              </a:rPr>
              <a:t>10 </a:t>
            </a:r>
            <a:r>
              <a:rPr lang="ko-KR" altLang="en-US">
                <a:latin typeface="Times New Roman"/>
                <a:cs typeface="Times New Roman"/>
              </a:rPr>
              <a:t>이하의</a:t>
            </a:r>
            <a:r>
              <a:rPr lang="en-US" altLang="ko-KR">
                <a:latin typeface="Times New Roman"/>
                <a:cs typeface="Times New Roman"/>
              </a:rPr>
              <a:t> beam size</a:t>
            </a:r>
            <a:r>
              <a:rPr lang="ko-KR" altLang="en-US">
                <a:latin typeface="Times New Roman"/>
                <a:cs typeface="Times New Roman"/>
              </a:rPr>
              <a:t>를 적용</a:t>
            </a:r>
            <a:endParaRPr lang="en-US" altLang="ko-KR" dirty="0">
              <a:latin typeface="Times New Roman"/>
              <a:cs typeface="Times New Roman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872208"/>
            <a:ext cx="6578484" cy="29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6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영어</a:t>
            </a:r>
            <a:r>
              <a:rPr lang="en-US" altLang="ko-KR"/>
              <a:t>-</a:t>
            </a:r>
            <a:r>
              <a:rPr lang="ko-KR" altLang="en-US"/>
              <a:t>한국어 병렬 데이터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23528" y="908720"/>
            <a:ext cx="8496944" cy="2016224"/>
          </a:xfrm>
        </p:spPr>
        <p:txBody>
          <a:bodyPr/>
          <a:lstStyle/>
          <a:p>
            <a:r>
              <a:rPr lang="en-US" altLang="ko-KR">
                <a:latin typeface="Times New Roman"/>
                <a:cs typeface="Times New Roman"/>
                <a:hlinkClick r:id="rId2"/>
              </a:rPr>
              <a:t>http://opus.nlpl.eu/OpenSubtitles-v2018.php</a:t>
            </a:r>
            <a:endParaRPr lang="en-US" altLang="ko-KR">
              <a:latin typeface="Times New Roman"/>
              <a:cs typeface="Times New Roman"/>
            </a:endParaRPr>
          </a:p>
          <a:p>
            <a:pPr lvl="1"/>
            <a:r>
              <a:rPr lang="en-US" altLang="ko-KR">
                <a:latin typeface="Times New Roman"/>
                <a:cs typeface="Times New Roman"/>
              </a:rPr>
              <a:t>TED </a:t>
            </a:r>
            <a:r>
              <a:rPr lang="ko-KR" altLang="en-US">
                <a:latin typeface="Times New Roman"/>
                <a:cs typeface="Times New Roman"/>
              </a:rPr>
              <a:t>영어 강의와 한글 번역 파일들이 있음</a:t>
            </a:r>
            <a:endParaRPr lang="en-US" altLang="ko-KR">
              <a:latin typeface="Times New Roman"/>
              <a:cs typeface="Times New Roman"/>
            </a:endParaRPr>
          </a:p>
          <a:p>
            <a:pPr lvl="1"/>
            <a:r>
              <a:rPr lang="ko-KR" altLang="en-US">
                <a:latin typeface="Times New Roman"/>
                <a:cs typeface="Times New Roman"/>
              </a:rPr>
              <a:t>영화 자막을 한글로 번역한 내용도 있음</a:t>
            </a:r>
            <a:r>
              <a:rPr lang="en-US" altLang="ko-KR">
                <a:latin typeface="Times New Roman"/>
                <a:cs typeface="Times New Roman"/>
              </a:rPr>
              <a:t>(140</a:t>
            </a:r>
            <a:r>
              <a:rPr lang="ko-KR" altLang="en-US">
                <a:latin typeface="Times New Roman"/>
                <a:cs typeface="Times New Roman"/>
              </a:rPr>
              <a:t>만 문장</a:t>
            </a:r>
            <a:r>
              <a:rPr lang="en-US" altLang="ko-KR">
                <a:latin typeface="Times New Roman"/>
                <a:cs typeface="Times New Roman"/>
              </a:rPr>
              <a:t>)</a:t>
            </a:r>
          </a:p>
          <a:p>
            <a:pPr lvl="1"/>
            <a:r>
              <a:rPr lang="ko-KR" altLang="en-US">
                <a:latin typeface="Times New Roman"/>
                <a:cs typeface="Times New Roman"/>
              </a:rPr>
              <a:t>이들 문장은 영어와 한글이 다른 파일로 되어 있어서 문장별로 대응시켜야 함</a:t>
            </a:r>
            <a:endParaRPr lang="en-US" altLang="ko-KR">
              <a:latin typeface="Times New Roman"/>
              <a:cs typeface="Times New Roman"/>
            </a:endParaRPr>
          </a:p>
          <a:p>
            <a:r>
              <a:rPr lang="en-US" altLang="ko-KR">
                <a:latin typeface="Times New Roman"/>
                <a:cs typeface="Times New Roman"/>
              </a:rPr>
              <a:t>AI Hub(www.aihub.or.kr) </a:t>
            </a:r>
            <a:r>
              <a:rPr lang="ko-KR" altLang="en-US">
                <a:latin typeface="Times New Roman"/>
                <a:cs typeface="Times New Roman"/>
              </a:rPr>
              <a:t>에서 제공되는 영한 말뭉치가 있음</a:t>
            </a:r>
            <a:endParaRPr lang="en-US" altLang="ko-KR">
              <a:latin typeface="Times New Roman"/>
              <a:cs typeface="Times New Roman"/>
            </a:endParaRPr>
          </a:p>
          <a:p>
            <a:pPr lvl="1"/>
            <a:r>
              <a:rPr lang="en-US" altLang="ko-KR">
                <a:latin typeface="Times New Roman"/>
                <a:cs typeface="Times New Roman"/>
              </a:rPr>
              <a:t>[AI </a:t>
            </a:r>
            <a:r>
              <a:rPr lang="ko-KR" altLang="en-US">
                <a:latin typeface="Times New Roman"/>
                <a:cs typeface="Times New Roman"/>
              </a:rPr>
              <a:t>데이터</a:t>
            </a:r>
            <a:r>
              <a:rPr lang="en-US" altLang="ko-KR">
                <a:latin typeface="Times New Roman"/>
                <a:cs typeface="Times New Roman"/>
              </a:rPr>
              <a:t>]</a:t>
            </a:r>
            <a:r>
              <a:rPr lang="ko-KR" altLang="en-US">
                <a:latin typeface="Times New Roman"/>
                <a:cs typeface="Times New Roman"/>
              </a:rPr>
              <a:t> </a:t>
            </a:r>
            <a:r>
              <a:rPr lang="en-US" altLang="ko-KR">
                <a:latin typeface="Times New Roman"/>
                <a:cs typeface="Times New Roman"/>
              </a:rPr>
              <a:t>– [</a:t>
            </a:r>
            <a:r>
              <a:rPr lang="ko-KR" altLang="en-US">
                <a:latin typeface="Times New Roman"/>
                <a:cs typeface="Times New Roman"/>
              </a:rPr>
              <a:t>교육</a:t>
            </a:r>
            <a:r>
              <a:rPr lang="en-US" altLang="ko-KR">
                <a:latin typeface="Times New Roman"/>
                <a:cs typeface="Times New Roman"/>
              </a:rPr>
              <a:t>/</a:t>
            </a:r>
            <a:r>
              <a:rPr lang="ko-KR" altLang="en-US">
                <a:latin typeface="Times New Roman"/>
                <a:cs typeface="Times New Roman"/>
              </a:rPr>
              <a:t>문화</a:t>
            </a:r>
            <a:r>
              <a:rPr lang="en-US" altLang="ko-KR">
                <a:latin typeface="Times New Roman"/>
                <a:cs typeface="Times New Roman"/>
              </a:rPr>
              <a:t>/</a:t>
            </a:r>
            <a:r>
              <a:rPr lang="ko-KR" altLang="en-US">
                <a:latin typeface="Times New Roman"/>
                <a:cs typeface="Times New Roman"/>
              </a:rPr>
              <a:t>스포츠</a:t>
            </a:r>
            <a:r>
              <a:rPr lang="en-US" altLang="ko-KR">
                <a:latin typeface="Times New Roman"/>
                <a:cs typeface="Times New Roman"/>
              </a:rPr>
              <a:t>]</a:t>
            </a:r>
            <a:r>
              <a:rPr lang="ko-KR" altLang="en-US">
                <a:latin typeface="Times New Roman"/>
                <a:cs typeface="Times New Roman"/>
              </a:rPr>
              <a:t> </a:t>
            </a:r>
            <a:r>
              <a:rPr lang="en-US" altLang="ko-KR">
                <a:latin typeface="Times New Roman"/>
                <a:cs typeface="Times New Roman"/>
              </a:rPr>
              <a:t>– [</a:t>
            </a:r>
            <a:r>
              <a:rPr lang="ko-KR" altLang="en-US">
                <a:latin typeface="Times New Roman"/>
                <a:cs typeface="Times New Roman"/>
              </a:rPr>
              <a:t>한국어</a:t>
            </a:r>
            <a:r>
              <a:rPr lang="en-US" altLang="ko-KR">
                <a:latin typeface="Times New Roman"/>
                <a:cs typeface="Times New Roman"/>
              </a:rPr>
              <a:t>-</a:t>
            </a:r>
            <a:r>
              <a:rPr lang="ko-KR" altLang="en-US">
                <a:latin typeface="Times New Roman"/>
                <a:cs typeface="Times New Roman"/>
              </a:rPr>
              <a:t>영어 번역 말뭉치</a:t>
            </a:r>
            <a:r>
              <a:rPr lang="en-US" altLang="ko-KR">
                <a:latin typeface="Times New Roman"/>
                <a:cs typeface="Times New Roman"/>
              </a:rPr>
              <a:t>]</a:t>
            </a:r>
            <a:r>
              <a:rPr lang="ko-KR" altLang="en-US">
                <a:latin typeface="Times New Roman"/>
                <a:cs typeface="Times New Roman"/>
              </a:rPr>
              <a:t>에서 찾을 수 있음</a:t>
            </a:r>
            <a:endParaRPr lang="en-US" altLang="ko-KR">
              <a:latin typeface="Times New Roman"/>
              <a:cs typeface="Times New Roman"/>
            </a:endParaRPr>
          </a:p>
          <a:p>
            <a:pPr lvl="1"/>
            <a:endParaRPr lang="en-US" altLang="ko-KR">
              <a:latin typeface="Times New Roman"/>
              <a:cs typeface="Times New Roman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284984"/>
            <a:ext cx="7472485" cy="315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1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AI Hub</a:t>
            </a:r>
            <a:r>
              <a:rPr lang="ko-KR" altLang="en-US"/>
              <a:t> 데이터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23528" y="908720"/>
            <a:ext cx="8496944" cy="201622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>
                <a:latin typeface="Times New Roman"/>
                <a:cs typeface="Times New Roman"/>
              </a:rPr>
              <a:t>각 데이터는 </a:t>
            </a:r>
            <a:r>
              <a:rPr lang="en-US" altLang="ko-KR">
                <a:latin typeface="Times New Roman"/>
                <a:cs typeface="Times New Roman"/>
              </a:rPr>
              <a:t>Excel </a:t>
            </a:r>
            <a:r>
              <a:rPr lang="ko-KR" altLang="en-US">
                <a:latin typeface="Times New Roman"/>
                <a:cs typeface="Times New Roman"/>
              </a:rPr>
              <a:t>파일로 되어 있는데</a:t>
            </a:r>
            <a:r>
              <a:rPr lang="en-US" altLang="ko-KR">
                <a:latin typeface="Times New Roman"/>
                <a:cs typeface="Times New Roman"/>
              </a:rPr>
              <a:t>, </a:t>
            </a:r>
            <a:r>
              <a:rPr lang="ko-KR" altLang="en-US">
                <a:latin typeface="Times New Roman"/>
                <a:cs typeface="Times New Roman"/>
              </a:rPr>
              <a:t>원문과 번역문을 </a:t>
            </a:r>
            <a:r>
              <a:rPr lang="en-US" altLang="ko-KR">
                <a:latin typeface="Times New Roman"/>
                <a:cs typeface="Times New Roman"/>
              </a:rPr>
              <a:t>txt </a:t>
            </a:r>
            <a:r>
              <a:rPr lang="ko-KR" altLang="en-US">
                <a:latin typeface="Times New Roman"/>
                <a:cs typeface="Times New Roman"/>
              </a:rPr>
              <a:t>파일로 저장하여 사용하면 됨</a:t>
            </a:r>
            <a:r>
              <a:rPr lang="en-US" altLang="ko-KR">
                <a:latin typeface="Times New Roman"/>
                <a:cs typeface="Times New Roman"/>
              </a:rPr>
              <a:t>: </a:t>
            </a:r>
            <a:r>
              <a:rPr lang="en-US" altLang="ko-KR">
                <a:solidFill>
                  <a:srgbClr val="FF0000"/>
                </a:solidFill>
                <a:latin typeface="Times New Roman"/>
                <a:cs typeface="Times New Roman"/>
              </a:rPr>
              <a:t>utf-8 </a:t>
            </a:r>
            <a:r>
              <a:rPr lang="ko-KR" altLang="en-US">
                <a:solidFill>
                  <a:srgbClr val="FF0000"/>
                </a:solidFill>
                <a:latin typeface="Times New Roman"/>
                <a:cs typeface="Times New Roman"/>
              </a:rPr>
              <a:t>포맷으로 저장</a:t>
            </a:r>
            <a:endParaRPr lang="en-US" altLang="ko-KR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ko-KR" altLang="en-US">
                <a:latin typeface="Times New Roman"/>
                <a:cs typeface="Times New Roman"/>
              </a:rPr>
              <a:t>전체 문장은 </a:t>
            </a:r>
            <a:r>
              <a:rPr lang="en-US" altLang="ko-KR">
                <a:latin typeface="Times New Roman"/>
                <a:cs typeface="Times New Roman"/>
              </a:rPr>
              <a:t>160</a:t>
            </a:r>
            <a:r>
              <a:rPr lang="ko-KR" altLang="en-US">
                <a:latin typeface="Times New Roman"/>
                <a:cs typeface="Times New Roman"/>
              </a:rPr>
              <a:t>만 개이므로 이중 일부를 사용하더라도 훈련 시간이 길어질 수 있음</a:t>
            </a:r>
            <a:endParaRPr lang="en-US" altLang="ko-KR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ko-KR" altLang="en-US">
                <a:latin typeface="Times New Roman"/>
                <a:cs typeface="Times New Roman"/>
              </a:rPr>
              <a:t>한글과 영어 단어 구분을 미리 하지 않으면 어휘숫자가 많아서 적절한 결과를 기대하기 어려움</a:t>
            </a:r>
            <a:endParaRPr lang="en-US" altLang="ko-KR">
              <a:latin typeface="Times New Roman"/>
              <a:cs typeface="Times New Roman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212976"/>
            <a:ext cx="8156751" cy="284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9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한국어</a:t>
            </a:r>
            <a:r>
              <a:rPr lang="en-US" altLang="ko-KR"/>
              <a:t>-</a:t>
            </a:r>
            <a:r>
              <a:rPr lang="ko-KR" altLang="en-US"/>
              <a:t>영어 번역 프로그램 구현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467544" y="1052736"/>
            <a:ext cx="8352928" cy="2520280"/>
          </a:xfrm>
        </p:spPr>
        <p:txBody>
          <a:bodyPr/>
          <a:lstStyle/>
          <a:p>
            <a:r>
              <a:rPr lang="ko-KR" altLang="en-US">
                <a:latin typeface="Times New Roman"/>
                <a:cs typeface="Times New Roman"/>
              </a:rPr>
              <a:t>한국어 파일과 영어 파일에 대해 </a:t>
            </a:r>
            <a:r>
              <a:rPr lang="en-US" altLang="ko-KR">
                <a:latin typeface="Times New Roman"/>
                <a:cs typeface="Times New Roman"/>
              </a:rPr>
              <a:t>sentencepiece </a:t>
            </a:r>
            <a:r>
              <a:rPr lang="ko-KR" altLang="en-US">
                <a:latin typeface="Times New Roman"/>
                <a:cs typeface="Times New Roman"/>
              </a:rPr>
              <a:t>등을 적용하여 단어숫자를 조정</a:t>
            </a:r>
            <a:r>
              <a:rPr lang="en-US" altLang="ko-KR">
                <a:latin typeface="Times New Roman"/>
                <a:cs typeface="Times New Roman"/>
              </a:rPr>
              <a:t>(</a:t>
            </a:r>
            <a:r>
              <a:rPr lang="ko-KR" altLang="en-US">
                <a:latin typeface="Times New Roman"/>
                <a:cs typeface="Times New Roman"/>
              </a:rPr>
              <a:t>보통 </a:t>
            </a:r>
            <a:r>
              <a:rPr lang="en-US" altLang="ko-KR">
                <a:latin typeface="Times New Roman"/>
                <a:cs typeface="Times New Roman"/>
              </a:rPr>
              <a:t>32,000 </a:t>
            </a:r>
            <a:r>
              <a:rPr lang="ko-KR" altLang="en-US">
                <a:latin typeface="Times New Roman"/>
                <a:cs typeface="Times New Roman"/>
              </a:rPr>
              <a:t>단어를 많이 사용</a:t>
            </a:r>
            <a:r>
              <a:rPr lang="en-US" altLang="ko-KR">
                <a:latin typeface="Times New Roman"/>
                <a:cs typeface="Times New Roman"/>
              </a:rPr>
              <a:t>)</a:t>
            </a:r>
          </a:p>
          <a:p>
            <a:r>
              <a:rPr lang="en-US" altLang="ko-KR">
                <a:latin typeface="Times New Roman"/>
                <a:cs typeface="Times New Roman"/>
              </a:rPr>
              <a:t>Mecab </a:t>
            </a:r>
            <a:r>
              <a:rPr lang="ko-KR" altLang="en-US">
                <a:latin typeface="Times New Roman"/>
                <a:cs typeface="Times New Roman"/>
              </a:rPr>
              <a:t>등의 형태소분석기와 </a:t>
            </a:r>
            <a:r>
              <a:rPr lang="en-US" altLang="ko-KR">
                <a:latin typeface="Times New Roman"/>
                <a:cs typeface="Times New Roman"/>
              </a:rPr>
              <a:t>sentencepiece</a:t>
            </a:r>
            <a:r>
              <a:rPr lang="ko-KR" altLang="en-US">
                <a:latin typeface="Times New Roman"/>
                <a:cs typeface="Times New Roman"/>
              </a:rPr>
              <a:t>를 같이 적용하면 성능이 가장 좋아짐</a:t>
            </a:r>
            <a:endParaRPr lang="en-US" altLang="ko-KR">
              <a:latin typeface="Times New Roman"/>
              <a:cs typeface="Times New Roman"/>
            </a:endParaRPr>
          </a:p>
          <a:p>
            <a:r>
              <a:rPr lang="ko-KR" altLang="en-US">
                <a:latin typeface="Times New Roman"/>
                <a:cs typeface="Times New Roman"/>
              </a:rPr>
              <a:t>훈련이 끝난 다음 번역기를 사용할 때도 </a:t>
            </a:r>
            <a:r>
              <a:rPr lang="en-US" altLang="ko-KR">
                <a:latin typeface="Times New Roman"/>
                <a:cs typeface="Times New Roman"/>
              </a:rPr>
              <a:t>Tokenizer/detokenizer</a:t>
            </a:r>
            <a:r>
              <a:rPr lang="ko-KR" altLang="en-US">
                <a:latin typeface="Times New Roman"/>
                <a:cs typeface="Times New Roman"/>
              </a:rPr>
              <a:t>를 활용해야 함</a:t>
            </a:r>
            <a:endParaRPr lang="en-US" altLang="ko-KR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9646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한국어</a:t>
            </a:r>
            <a:r>
              <a:rPr lang="en-US" altLang="ko-KR"/>
              <a:t>-</a:t>
            </a:r>
            <a:r>
              <a:rPr lang="ko-KR" altLang="en-US"/>
              <a:t>영어 문장 전처리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467544" y="1052736"/>
            <a:ext cx="8352928" cy="2952328"/>
          </a:xfrm>
        </p:spPr>
        <p:txBody>
          <a:bodyPr/>
          <a:lstStyle/>
          <a:p>
            <a:r>
              <a:rPr lang="ko-KR" altLang="en-US">
                <a:latin typeface="Times New Roman"/>
                <a:cs typeface="Times New Roman"/>
              </a:rPr>
              <a:t>프로그램에서 </a:t>
            </a:r>
            <a:r>
              <a:rPr lang="en-US" altLang="ko-KR">
                <a:solidFill>
                  <a:srgbClr val="0070C0"/>
                </a:solidFill>
                <a:latin typeface="Consolas" panose="020B0609020204030204" pitchFamily="49" charset="0"/>
                <a:cs typeface="Times New Roman"/>
              </a:rPr>
              <a:t>preprocess_sentence() </a:t>
            </a:r>
            <a:r>
              <a:rPr lang="ko-KR" altLang="en-US">
                <a:latin typeface="Times New Roman"/>
                <a:cs typeface="Times New Roman"/>
              </a:rPr>
              <a:t>함수를 다음과 같이 변경</a:t>
            </a:r>
            <a:endParaRPr lang="en-US" altLang="ko-KR">
              <a:latin typeface="Times New Roman"/>
              <a:cs typeface="Times New Roman"/>
            </a:endParaRPr>
          </a:p>
          <a:p>
            <a:r>
              <a:rPr lang="ko-KR" altLang="en-US">
                <a:latin typeface="Times New Roman"/>
                <a:cs typeface="Times New Roman"/>
              </a:rPr>
              <a:t>한국어 문장에서는 숫자</a:t>
            </a:r>
            <a:r>
              <a:rPr lang="en-US" altLang="ko-KR">
                <a:latin typeface="Times New Roman"/>
                <a:cs typeface="Times New Roman"/>
              </a:rPr>
              <a:t>, </a:t>
            </a:r>
            <a:r>
              <a:rPr lang="ko-KR" altLang="en-US">
                <a:latin typeface="Times New Roman"/>
                <a:cs typeface="Times New Roman"/>
              </a:rPr>
              <a:t>영어</a:t>
            </a:r>
            <a:r>
              <a:rPr lang="en-US" altLang="ko-KR">
                <a:latin typeface="Times New Roman"/>
                <a:cs typeface="Times New Roman"/>
              </a:rPr>
              <a:t>, </a:t>
            </a:r>
            <a:r>
              <a:rPr lang="ko-KR" altLang="en-US">
                <a:latin typeface="Times New Roman"/>
                <a:cs typeface="Times New Roman"/>
              </a:rPr>
              <a:t>한국어만  입력되도록 수정</a:t>
            </a:r>
            <a:endParaRPr lang="en-US" altLang="ko-KR">
              <a:latin typeface="Times New Roman"/>
              <a:cs typeface="Times New Roman"/>
            </a:endParaRPr>
          </a:p>
          <a:p>
            <a:pPr marL="538163" indent="0">
              <a:buNone/>
            </a:pPr>
            <a:r>
              <a:rPr lang="en-US" altLang="ko-KR" sz="1600">
                <a:latin typeface="Consolas" panose="020B0609020204030204" pitchFamily="49" charset="0"/>
                <a:cs typeface="Times New Roman"/>
              </a:rPr>
              <a:t> </a:t>
            </a:r>
            <a:r>
              <a:rPr lang="en-US" altLang="ko-KR" sz="1800">
                <a:solidFill>
                  <a:srgbClr val="0070C0"/>
                </a:solidFill>
                <a:latin typeface="Consolas" panose="020B0609020204030204" pitchFamily="49" charset="0"/>
                <a:cs typeface="Times New Roman"/>
              </a:rPr>
              <a:t>w = re.sub(r"[^0-9a-zA-Z</a:t>
            </a:r>
            <a:r>
              <a:rPr lang="ko-KR" altLang="en-US" sz="1800">
                <a:solidFill>
                  <a:srgbClr val="0070C0"/>
                </a:solidFill>
                <a:latin typeface="Consolas" panose="020B0609020204030204" pitchFamily="49" charset="0"/>
                <a:cs typeface="Times New Roman"/>
              </a:rPr>
              <a:t>가</a:t>
            </a:r>
            <a:r>
              <a:rPr lang="en-US" altLang="ko-KR" sz="1800">
                <a:solidFill>
                  <a:srgbClr val="0070C0"/>
                </a:solidFill>
                <a:latin typeface="Consolas" panose="020B0609020204030204" pitchFamily="49" charset="0"/>
                <a:cs typeface="Times New Roman"/>
              </a:rPr>
              <a:t>-</a:t>
            </a:r>
            <a:r>
              <a:rPr lang="ko-KR" altLang="en-US" sz="1800">
                <a:solidFill>
                  <a:srgbClr val="0070C0"/>
                </a:solidFill>
                <a:latin typeface="Consolas" panose="020B0609020204030204" pitchFamily="49" charset="0"/>
                <a:cs typeface="Times New Roman"/>
              </a:rPr>
              <a:t>힣</a:t>
            </a:r>
            <a:r>
              <a:rPr lang="en-US" altLang="ko-KR" sz="1800">
                <a:solidFill>
                  <a:srgbClr val="0070C0"/>
                </a:solidFill>
                <a:latin typeface="Consolas" panose="020B0609020204030204" pitchFamily="49" charset="0"/>
                <a:cs typeface="Times New Roman"/>
              </a:rPr>
              <a:t>?.!,¿]+", " ", w)</a:t>
            </a:r>
          </a:p>
          <a:p>
            <a:pPr marL="538163" indent="0">
              <a:buNone/>
            </a:pPr>
            <a:endParaRPr lang="en-US" altLang="ko-KR" sz="1800">
              <a:solidFill>
                <a:srgbClr val="0070C0"/>
              </a:solidFill>
              <a:latin typeface="Consolas" panose="020B0609020204030204" pitchFamily="49" charset="0"/>
              <a:cs typeface="Times New Roman"/>
            </a:endParaRPr>
          </a:p>
          <a:p>
            <a:r>
              <a:rPr lang="ko-KR" altLang="en-US">
                <a:latin typeface="Times New Roman"/>
                <a:cs typeface="Times New Roman"/>
              </a:rPr>
              <a:t>영어는 모두 소문자로 변경</a:t>
            </a:r>
            <a:endParaRPr lang="en-US" altLang="ko-KR">
              <a:latin typeface="Times New Roman"/>
              <a:cs typeface="Times New Roman"/>
            </a:endParaRPr>
          </a:p>
          <a:p>
            <a:r>
              <a:rPr lang="ko-KR" altLang="en-US">
                <a:latin typeface="Times New Roman"/>
                <a:cs typeface="Times New Roman"/>
              </a:rPr>
              <a:t>마침표</a:t>
            </a:r>
            <a:r>
              <a:rPr lang="en-US" altLang="ko-KR">
                <a:latin typeface="Consolas" panose="020B0609020204030204" pitchFamily="49" charset="0"/>
                <a:cs typeface="Times New Roman"/>
              </a:rPr>
              <a:t>(</a:t>
            </a:r>
            <a:r>
              <a:rPr lang="en-US" altLang="ko-KR">
                <a:solidFill>
                  <a:srgbClr val="0070C0"/>
                </a:solidFill>
                <a:latin typeface="Consolas" panose="020B0609020204030204" pitchFamily="49" charset="0"/>
                <a:cs typeface="Times New Roman"/>
              </a:rPr>
              <a:t>, . ? !</a:t>
            </a:r>
            <a:r>
              <a:rPr lang="en-US" altLang="ko-KR">
                <a:latin typeface="Consolas" panose="020B0609020204030204" pitchFamily="49" charset="0"/>
                <a:cs typeface="Times New Roman"/>
              </a:rPr>
              <a:t>)</a:t>
            </a:r>
            <a:r>
              <a:rPr lang="ko-KR" altLang="en-US">
                <a:latin typeface="Times New Roman"/>
                <a:cs typeface="Times New Roman"/>
              </a:rPr>
              <a:t>를 제외한 특수문자는 제거</a:t>
            </a:r>
            <a:endParaRPr lang="en-US" altLang="ko-KR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182626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3873</TotalTime>
  <Words>661</Words>
  <Application>Microsoft Office PowerPoint</Application>
  <PresentationFormat>화면 슬라이드 쇼(4:3)</PresentationFormat>
  <Paragraphs>66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</vt:lpstr>
      <vt:lpstr>Consolas</vt:lpstr>
      <vt:lpstr>맑은 고딕</vt:lpstr>
      <vt:lpstr>Times New Roman</vt:lpstr>
      <vt:lpstr>1_Office 테마</vt:lpstr>
      <vt:lpstr>16-B. 한국어 번역 프로그램</vt:lpstr>
      <vt:lpstr>16-B 강의 내용</vt:lpstr>
      <vt:lpstr>번역 문장의 탐색 방식</vt:lpstr>
      <vt:lpstr>Beam search</vt:lpstr>
      <vt:lpstr>Beam search 동작 사례</vt:lpstr>
      <vt:lpstr>영어-한국어 병렬 데이터</vt:lpstr>
      <vt:lpstr>AI Hub 데이터</vt:lpstr>
      <vt:lpstr>한국어-영어 번역 프로그램 구현</vt:lpstr>
      <vt:lpstr>한국어-영어 문장 전처리</vt:lpstr>
      <vt:lpstr>Tensorflow NMT with Attention</vt:lpstr>
      <vt:lpstr>Tensorflow NMT 프로그램</vt:lpstr>
      <vt:lpstr>Tensorflow NMT 프로그램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오일석</dc:creator>
  <cp:lastModifiedBy>김낙현</cp:lastModifiedBy>
  <cp:revision>231</cp:revision>
  <dcterms:created xsi:type="dcterms:W3CDTF">2006-10-05T04:04:58Z</dcterms:created>
  <dcterms:modified xsi:type="dcterms:W3CDTF">2021-11-21T14:49:50Z</dcterms:modified>
</cp:coreProperties>
</file>