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291" r:id="rId2"/>
    <p:sldId id="550" r:id="rId3"/>
    <p:sldId id="551" r:id="rId4"/>
    <p:sldId id="552" r:id="rId5"/>
    <p:sldId id="553" r:id="rId6"/>
    <p:sldId id="554" r:id="rId7"/>
    <p:sldId id="555" r:id="rId8"/>
    <p:sldId id="574" r:id="rId9"/>
    <p:sldId id="575" r:id="rId10"/>
    <p:sldId id="558" r:id="rId11"/>
    <p:sldId id="569" r:id="rId12"/>
    <p:sldId id="556" r:id="rId13"/>
    <p:sldId id="570" r:id="rId14"/>
    <p:sldId id="571" r:id="rId15"/>
    <p:sldId id="572" r:id="rId16"/>
    <p:sldId id="573" r:id="rId17"/>
    <p:sldId id="576" r:id="rId18"/>
    <p:sldId id="577" r:id="rId19"/>
    <p:sldId id="578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2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CDC39-2F82-4975-8747-205665822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3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-kim/simple-nmt" TargetMode="External"/><Relationship Id="rId2" Type="http://schemas.openxmlformats.org/officeDocument/2006/relationships/hyperlink" Target="https://www.tensorflow.org/tutorials/text/transform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916832"/>
            <a:ext cx="7560840" cy="1296144"/>
          </a:xfrm>
        </p:spPr>
        <p:txBody>
          <a:bodyPr/>
          <a:lstStyle/>
          <a:p>
            <a:pPr algn="ctr"/>
            <a:r>
              <a:rPr lang="en-US" altLang="ko-KR" sz="3600"/>
              <a:t>17. </a:t>
            </a:r>
            <a:r>
              <a:rPr lang="en-US" altLang="ko-KR" sz="4400"/>
              <a:t>Transformer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RNN</a:t>
            </a:r>
            <a:r>
              <a:rPr lang="ko-KR" altLang="en-US"/>
              <a:t>에서의 </a:t>
            </a:r>
            <a:r>
              <a:rPr lang="en-US" altLang="ko-KR"/>
              <a:t>Attention </a:t>
            </a:r>
            <a:r>
              <a:rPr lang="ko-KR" altLang="en-US"/>
              <a:t>계산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복습</a:t>
            </a:r>
            <a:r>
              <a:rPr lang="en-US" altLang="ko-KR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1"/>
            <a:ext cx="8640960" cy="720080"/>
          </a:xfrm>
        </p:spPr>
        <p:txBody>
          <a:bodyPr/>
          <a:lstStyle/>
          <a:p>
            <a:r>
              <a:rPr lang="en-US" altLang="ko-KR">
                <a:solidFill>
                  <a:srgbClr val="0070C0"/>
                </a:solidFill>
                <a:latin typeface="Times New Roman"/>
                <a:cs typeface="Times New Roman"/>
              </a:rPr>
              <a:t>Decoder </a:t>
            </a:r>
            <a:r>
              <a:rPr lang="ko-KR" altLang="en-US">
                <a:solidFill>
                  <a:srgbClr val="0070C0"/>
                </a:solidFill>
                <a:latin typeface="Times New Roman"/>
                <a:cs typeface="Times New Roman"/>
              </a:rPr>
              <a:t>상태를 </a:t>
            </a:r>
            <a:r>
              <a:rPr lang="en-US" altLang="ko-KR">
                <a:solidFill>
                  <a:srgbClr val="0070C0"/>
                </a:solidFill>
                <a:latin typeface="Times New Roman"/>
                <a:cs typeface="Times New Roman"/>
              </a:rPr>
              <a:t>encoder</a:t>
            </a:r>
            <a:r>
              <a:rPr lang="ko-KR" altLang="en-US">
                <a:solidFill>
                  <a:srgbClr val="0070C0"/>
                </a:solidFill>
                <a:latin typeface="Times New Roman"/>
                <a:cs typeface="Times New Roman"/>
              </a:rPr>
              <a:t>로 보내서 </a:t>
            </a:r>
            <a:r>
              <a:rPr lang="en-US" altLang="ko-KR">
                <a:solidFill>
                  <a:srgbClr val="0070C0"/>
                </a:solidFill>
                <a:latin typeface="Times New Roman"/>
                <a:cs typeface="Times New Roman"/>
              </a:rPr>
              <a:t>attention</a:t>
            </a:r>
            <a:r>
              <a:rPr lang="ko-KR" altLang="en-US">
                <a:solidFill>
                  <a:srgbClr val="0070C0"/>
                </a:solidFill>
                <a:latin typeface="Times New Roman"/>
                <a:cs typeface="Times New Roman"/>
              </a:rPr>
              <a:t>을 계산</a:t>
            </a:r>
            <a:endParaRPr lang="en-US" altLang="ko-KR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5976664" cy="4752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4208" y="2924944"/>
            <a:ext cx="2232248" cy="10802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디코더의 현재 상태와 인코더의 각 상태와의 내적으로 </a:t>
            </a:r>
            <a:r>
              <a:rPr lang="en-US" altLang="ko-KR" sz="1400">
                <a:solidFill>
                  <a:srgbClr val="FF0000"/>
                </a:solidFill>
              </a:rPr>
              <a:t>attention</a:t>
            </a:r>
            <a:r>
              <a:rPr lang="ko-KR" altLang="en-US" sz="1400">
                <a:solidFill>
                  <a:srgbClr val="FF0000"/>
                </a:solidFill>
              </a:rPr>
              <a:t>을 계산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4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Self-Attention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712968" cy="1411352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문장내 단어간의 </a:t>
            </a:r>
            <a:r>
              <a:rPr lang="en-US" altLang="ko-KR">
                <a:latin typeface="Times New Roman"/>
                <a:cs typeface="Times New Roman"/>
              </a:rPr>
              <a:t>attention</a:t>
            </a:r>
            <a:r>
              <a:rPr lang="ko-KR" altLang="en-US">
                <a:latin typeface="Times New Roman"/>
                <a:cs typeface="Times New Roman"/>
              </a:rPr>
              <a:t>이 먼저 계산됨</a:t>
            </a:r>
            <a:r>
              <a:rPr lang="en-US" altLang="ko-KR">
                <a:latin typeface="Times New Roman"/>
                <a:cs typeface="Times New Roman"/>
              </a:rPr>
              <a:t>.</a:t>
            </a:r>
          </a:p>
          <a:p>
            <a:r>
              <a:rPr lang="en-US" altLang="ko-KR">
                <a:solidFill>
                  <a:srgbClr val="0070C0"/>
                </a:solidFill>
                <a:latin typeface="Times New Roman"/>
                <a:cs typeface="Times New Roman"/>
              </a:rPr>
              <a:t>RNN attention</a:t>
            </a:r>
            <a:r>
              <a:rPr lang="ko-KR" altLang="en-US">
                <a:solidFill>
                  <a:srgbClr val="0070C0"/>
                </a:solidFill>
                <a:latin typeface="Times New Roman"/>
                <a:cs typeface="Times New Roman"/>
              </a:rPr>
              <a:t>과 달리 </a:t>
            </a:r>
            <a:r>
              <a:rPr lang="en-US" altLang="ko-KR">
                <a:solidFill>
                  <a:srgbClr val="0070C0"/>
                </a:solidFill>
                <a:latin typeface="Times New Roman"/>
                <a:cs typeface="Times New Roman"/>
              </a:rPr>
              <a:t>decoder</a:t>
            </a:r>
            <a:r>
              <a:rPr lang="ko-KR" altLang="en-US">
                <a:solidFill>
                  <a:srgbClr val="0070C0"/>
                </a:solidFill>
                <a:latin typeface="Times New Roman"/>
                <a:cs typeface="Times New Roman"/>
              </a:rPr>
              <a:t>에서 들어오는 정보는 없음</a:t>
            </a:r>
            <a:endParaRPr lang="en-US" altLang="ko-KR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6303526" cy="41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7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Self-Attention </a:t>
            </a:r>
            <a:r>
              <a:rPr lang="ko-KR" altLang="en-US"/>
              <a:t>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95536" y="908720"/>
                <a:ext cx="8568952" cy="1428525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ko-KR" altLang="en-US">
                    <a:latin typeface="Times New Roman"/>
                    <a:cs typeface="Times New Roman"/>
                  </a:rPr>
                  <a:t>각 입력 단어에 대해 </a:t>
                </a:r>
                <a:r>
                  <a:rPr lang="en-US" altLang="ko-KR">
                    <a:latin typeface="Times New Roman"/>
                    <a:cs typeface="Times New Roman"/>
                  </a:rPr>
                  <a:t>Q, K, V </a:t>
                </a:r>
                <a:r>
                  <a:rPr lang="ko-KR" altLang="en-US">
                    <a:latin typeface="Times New Roman"/>
                    <a:cs typeface="Times New Roman"/>
                  </a:rPr>
                  <a:t>성분을 계산한 다음</a:t>
                </a:r>
                <a:r>
                  <a:rPr lang="en-US" altLang="ko-KR">
                    <a:latin typeface="Times New Roman"/>
                    <a:cs typeface="Times New Roman"/>
                  </a:rPr>
                  <a:t>, </a:t>
                </a:r>
                <a:r>
                  <a:rPr lang="ko-KR" altLang="en-US">
                    <a:latin typeface="Times New Roman"/>
                    <a:cs typeface="Times New Roman"/>
                  </a:rPr>
                  <a:t>단어간의 관련성을 </a:t>
                </a:r>
                <a:r>
                  <a:rPr lang="en-US" altLang="ko-KR">
                    <a:latin typeface="Times New Roman"/>
                    <a:cs typeface="Times New Roman"/>
                  </a:rPr>
                  <a:t>attention</a:t>
                </a:r>
                <a:r>
                  <a:rPr lang="ko-KR" altLang="en-US">
                    <a:latin typeface="Times New Roman"/>
                    <a:cs typeface="Times New Roman"/>
                  </a:rPr>
                  <a:t>으로 계산</a:t>
                </a:r>
                <a:r>
                  <a:rPr lang="en-US" altLang="ko-KR">
                    <a:latin typeface="Times New Roman"/>
                    <a:cs typeface="Times New Roman"/>
                  </a:rPr>
                  <a:t>: “</a:t>
                </a:r>
                <a:r>
                  <a:rPr lang="en-US" altLang="ko-KR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Thinking Machines”</a:t>
                </a:r>
                <a:r>
                  <a:rPr lang="ko-KR" altLang="en-US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는 입력 문장이라고 가정</a:t>
                </a:r>
                <a:endParaRPr lang="en-US" altLang="ko-KR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>
                    <a:latin typeface="Times New Roman"/>
                    <a:cs typeface="Times New Roman"/>
                  </a:rPr>
                  <a:t>아래 그림에서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cs typeface="Times New Roman"/>
                          </a:rPr>
                          <m:t>𝐪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cs typeface="Times New Roman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cs typeface="Times New Roman"/>
                          </a:rPr>
                          <m:t>𝐖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altLang="ko-KR" dirty="0"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latin typeface="Times New Roman"/>
                    <a:cs typeface="Times New Roman"/>
                  </a:rPr>
                  <a:t>등으로 계산</a:t>
                </a:r>
                <a:r>
                  <a:rPr lang="en-US" altLang="ko-KR">
                    <a:latin typeface="Times New Roman"/>
                    <a:cs typeface="Times New Roman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cs typeface="Times New Roman"/>
                      </a:rPr>
                      <m:t>𝐖</m:t>
                    </m:r>
                  </m:oMath>
                </a14:m>
                <a:r>
                  <a:rPr lang="en-US" altLang="ko-KR" dirty="0"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latin typeface="Times New Roman"/>
                    <a:cs typeface="Times New Roman"/>
                  </a:rPr>
                  <a:t>행렬은 훈련시켜서 구함</a:t>
                </a:r>
                <a:endParaRPr lang="en-US" altLang="ko-KR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95536" y="908720"/>
                <a:ext cx="8568952" cy="1428525"/>
              </a:xfrm>
              <a:blipFill>
                <a:blip r:embed="rId2"/>
                <a:stretch>
                  <a:fillRect l="-640" t="-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636912"/>
            <a:ext cx="5429585" cy="32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5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Self-Attention </a:t>
            </a:r>
            <a:r>
              <a:rPr lang="ko-KR" altLang="en-US"/>
              <a:t>계산 과정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568952" cy="14285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Scaled dot product</a:t>
            </a:r>
            <a:r>
              <a:rPr lang="ko-KR" altLang="en-US">
                <a:latin typeface="Times New Roman"/>
                <a:cs typeface="Times New Roman"/>
              </a:rPr>
              <a:t>로 </a:t>
            </a:r>
            <a:r>
              <a:rPr lang="en-US" altLang="ko-KR">
                <a:latin typeface="Times New Roman"/>
                <a:cs typeface="Times New Roman"/>
              </a:rPr>
              <a:t>attention</a:t>
            </a:r>
            <a:r>
              <a:rPr lang="ko-KR" altLang="en-US">
                <a:latin typeface="Times New Roman"/>
                <a:cs typeface="Times New Roman"/>
              </a:rPr>
              <a:t>을 계산</a:t>
            </a: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55367"/>
            <a:ext cx="6543638" cy="357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Attention </a:t>
            </a:r>
            <a:r>
              <a:rPr lang="ko-KR" altLang="en-US"/>
              <a:t>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467544" y="1340769"/>
                <a:ext cx="6696744" cy="648072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𝑠𝑐𝑜𝑟𝑒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𝑓𝑢𝑛𝑐𝑡𝑖𝑜𝑛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𝐪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altLang="ko-KR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𝐤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altLang="ko-KR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𝐪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r>
                        <a:rPr lang="en-US" altLang="ko-KR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𝐤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ko-KR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7544" y="1340769"/>
                <a:ext cx="6696744" cy="6480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564" y="2276872"/>
            <a:ext cx="5580724" cy="35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5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Matrix attention </a:t>
            </a:r>
            <a:r>
              <a:rPr lang="ko-KR" altLang="en-US"/>
              <a:t>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864096"/>
          </a:xfrm>
        </p:spPr>
        <p:txBody>
          <a:bodyPr/>
          <a:lstStyle/>
          <a:p>
            <a:r>
              <a:rPr lang="en-US" altLang="ko-KR"/>
              <a:t>Attention</a:t>
            </a:r>
            <a:r>
              <a:rPr lang="ko-KR" altLang="en-US"/>
              <a:t>은 행렬 연산으로 계산할 수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67248"/>
            <a:ext cx="4889525" cy="3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Attention </a:t>
            </a:r>
            <a:r>
              <a:rPr lang="ko-KR" altLang="en-US"/>
              <a:t>계산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5630763" cy="18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7584" y="4653136"/>
                <a:ext cx="5688632" cy="81306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3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3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3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ko-KR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endParaRPr lang="ko-KR" alt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653136"/>
                <a:ext cx="5688632" cy="813068"/>
              </a:xfrm>
              <a:prstGeom prst="rect">
                <a:avLst/>
              </a:prstGeom>
              <a:blipFill>
                <a:blip r:embed="rId3"/>
                <a:stretch>
                  <a:fillRect l="-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1358883"/>
            <a:ext cx="177096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36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Multi-head 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864096"/>
          </a:xfrm>
        </p:spPr>
        <p:txBody>
          <a:bodyPr/>
          <a:lstStyle/>
          <a:p>
            <a:r>
              <a:rPr lang="ko-KR" altLang="en-US"/>
              <a:t>문장</a:t>
            </a:r>
            <a:r>
              <a:rPr lang="en-US" altLang="ko-KR"/>
              <a:t> </a:t>
            </a:r>
            <a:r>
              <a:rPr lang="ko-KR" altLang="en-US"/>
              <a:t>내의 정보를 충분히 나타내기 위해 </a:t>
            </a:r>
            <a:r>
              <a:rPr lang="en-US" altLang="ko-KR"/>
              <a:t>attention </a:t>
            </a:r>
            <a:r>
              <a:rPr lang="ko-KR" altLang="en-US"/>
              <a:t>정보를 </a:t>
            </a:r>
            <a:r>
              <a:rPr lang="en-US" altLang="ko-KR"/>
              <a:t>8</a:t>
            </a:r>
            <a:r>
              <a:rPr lang="ko-KR" altLang="en-US"/>
              <a:t>개로 확장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55431"/>
            <a:ext cx="7153994" cy="43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7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Multi-head attention </a:t>
            </a:r>
            <a:r>
              <a:rPr lang="ko-KR" altLang="en-US"/>
              <a:t>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864096"/>
          </a:xfrm>
        </p:spPr>
        <p:txBody>
          <a:bodyPr/>
          <a:lstStyle/>
          <a:p>
            <a:r>
              <a:rPr lang="ko-KR" altLang="en-US"/>
              <a:t>각 벡터를 </a:t>
            </a:r>
            <a:r>
              <a:rPr lang="en-US" altLang="ko-KR"/>
              <a:t>concatenate </a:t>
            </a:r>
            <a:r>
              <a:rPr lang="ko-KR" altLang="en-US"/>
              <a:t>하여 정보를 표현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700808"/>
            <a:ext cx="31242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6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Residual Connection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864096"/>
          </a:xfrm>
        </p:spPr>
        <p:txBody>
          <a:bodyPr/>
          <a:lstStyle/>
          <a:p>
            <a:r>
              <a:rPr lang="en-US" altLang="ko-KR"/>
              <a:t>1,000</a:t>
            </a:r>
            <a:r>
              <a:rPr lang="ko-KR" altLang="en-US"/>
              <a:t>개 클래스 영상에 대한 인식 알고리즘 경연대회인 </a:t>
            </a:r>
            <a:r>
              <a:rPr lang="en-US" altLang="ko-KR"/>
              <a:t>ILSVRC</a:t>
            </a:r>
            <a:r>
              <a:rPr lang="ko-KR" altLang="en-US"/>
              <a:t>의 </a:t>
            </a:r>
            <a:r>
              <a:rPr lang="en-US" altLang="ko-KR"/>
              <a:t>2015</a:t>
            </a:r>
            <a:r>
              <a:rPr lang="ko-KR" altLang="en-US"/>
              <a:t>년 우승 알고리즘</a:t>
            </a:r>
            <a:r>
              <a:rPr lang="en-US" altLang="ko-KR"/>
              <a:t>: </a:t>
            </a:r>
            <a:r>
              <a:rPr lang="en-US" altLang="ko-KR" b="1">
                <a:solidFill>
                  <a:srgbClr val="0070C0"/>
                </a:solidFill>
              </a:rPr>
              <a:t>ResNet(Residual Network)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32248"/>
            <a:ext cx="8258175" cy="3386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7624" y="5733256"/>
            <a:ext cx="626469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2400" b="1">
                <a:solidFill>
                  <a:srgbClr val="FF0000"/>
                </a:solidFill>
              </a:rPr>
              <a:t>ILSVRC </a:t>
            </a:r>
            <a:r>
              <a:rPr lang="ko-KR" altLang="en-US" sz="2400" b="1">
                <a:solidFill>
                  <a:srgbClr val="FF0000"/>
                </a:solidFill>
              </a:rPr>
              <a:t>우승 알고리즘의 오차율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9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Transformer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640960" cy="3888432"/>
          </a:xfrm>
        </p:spPr>
        <p:txBody>
          <a:bodyPr/>
          <a:lstStyle/>
          <a:p>
            <a:r>
              <a:rPr lang="en-US" altLang="ko-KR" dirty="0">
                <a:latin typeface="Times New Roman"/>
                <a:cs typeface="Times New Roman"/>
              </a:rPr>
              <a:t>RNN </a:t>
            </a:r>
            <a:r>
              <a:rPr lang="ko-KR" altLang="en-US" dirty="0">
                <a:latin typeface="Times New Roman"/>
                <a:cs typeface="Times New Roman"/>
              </a:rPr>
              <a:t>구조를 사용하지 않고 문장 전체를 동시에 처리하는 방식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Attention, residual connection </a:t>
            </a:r>
            <a:r>
              <a:rPr lang="ko-KR" altLang="en-US" dirty="0">
                <a:latin typeface="Times New Roman"/>
                <a:cs typeface="Times New Roman"/>
              </a:rPr>
              <a:t>등 핵심적인 기술들을 사용함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Encoder-decoder </a:t>
            </a:r>
            <a:r>
              <a:rPr lang="ko-KR" altLang="en-US" dirty="0">
                <a:latin typeface="Times New Roman"/>
                <a:cs typeface="Times New Roman"/>
              </a:rPr>
              <a:t>구조로 되어 있음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Encoder</a:t>
            </a:r>
            <a:r>
              <a:rPr lang="ko-KR" altLang="en-US" dirty="0">
                <a:latin typeface="Times New Roman"/>
                <a:cs typeface="Times New Roman"/>
              </a:rPr>
              <a:t>에서는 자체 문장 분석을 통해 </a:t>
            </a:r>
            <a:r>
              <a:rPr lang="en-US" altLang="ko-KR" dirty="0">
                <a:latin typeface="Times New Roman"/>
                <a:cs typeface="Times New Roman"/>
              </a:rPr>
              <a:t>self-attention</a:t>
            </a:r>
            <a:r>
              <a:rPr lang="ko-KR" altLang="en-US" dirty="0">
                <a:latin typeface="Times New Roman"/>
                <a:cs typeface="Times New Roman"/>
              </a:rPr>
              <a:t>을 계산</a:t>
            </a:r>
            <a:r>
              <a:rPr lang="en-US" altLang="ko-KR" dirty="0">
                <a:latin typeface="Times New Roman"/>
                <a:cs typeface="Times New Roman"/>
              </a:rPr>
              <a:t>: </a:t>
            </a:r>
            <a:r>
              <a:rPr lang="en-US" altLang="ko-KR" dirty="0">
                <a:solidFill>
                  <a:srgbClr val="0070C0"/>
                </a:solidFill>
                <a:latin typeface="Times New Roman"/>
                <a:cs typeface="Times New Roman"/>
              </a:rPr>
              <a:t>Decoder</a:t>
            </a:r>
            <a:r>
              <a:rPr lang="ko-KR" altLang="en-US" dirty="0">
                <a:solidFill>
                  <a:srgbClr val="0070C0"/>
                </a:solidFill>
                <a:latin typeface="Times New Roman"/>
                <a:cs typeface="Times New Roman"/>
              </a:rPr>
              <a:t>로부터의 정보 유입이 없음</a:t>
            </a:r>
            <a:endParaRPr lang="en-US" altLang="ko-KR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28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이전의 </a:t>
            </a:r>
            <a:r>
              <a:rPr lang="en-US" altLang="ko-KR"/>
              <a:t>Deep Network </a:t>
            </a:r>
            <a:r>
              <a:rPr lang="ko-KR" altLang="en-US"/>
              <a:t>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864096"/>
          </a:xfrm>
        </p:spPr>
        <p:txBody>
          <a:bodyPr/>
          <a:lstStyle/>
          <a:p>
            <a:r>
              <a:rPr lang="ko-KR" altLang="en-US"/>
              <a:t>레이어 수가 늘어나면 오히려 오차가 증가하는 현상이 발생</a:t>
            </a:r>
            <a:r>
              <a:rPr lang="en-US" altLang="ko-KR"/>
              <a:t>: </a:t>
            </a:r>
            <a:r>
              <a:rPr lang="en-US" altLang="ko-KR" b="1">
                <a:solidFill>
                  <a:srgbClr val="0070C0"/>
                </a:solidFill>
              </a:rPr>
              <a:t>Gradient vanishing/exploding </a:t>
            </a:r>
            <a:r>
              <a:rPr lang="ko-KR" altLang="en-US" b="1">
                <a:solidFill>
                  <a:srgbClr val="0070C0"/>
                </a:solidFill>
              </a:rPr>
              <a:t>현상의 영향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79" y="2636912"/>
            <a:ext cx="73342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9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Residual Connection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864096"/>
          </a:xfrm>
        </p:spPr>
        <p:txBody>
          <a:bodyPr/>
          <a:lstStyle/>
          <a:p>
            <a:r>
              <a:rPr lang="ko-KR" altLang="en-US"/>
              <a:t>중간 레이어를 건너뛰어 층을 연결하는 방식</a:t>
            </a:r>
            <a:endParaRPr lang="en-US" altLang="ko-KR"/>
          </a:p>
          <a:p>
            <a:r>
              <a:rPr lang="ko-KR" altLang="en-US"/>
              <a:t>신경망 레이어를 이전보다 깊게 쌓을 수 있음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564904"/>
            <a:ext cx="6057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7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ResNet </a:t>
            </a:r>
            <a:r>
              <a:rPr lang="ko-KR" altLang="en-US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864096"/>
          </a:xfrm>
        </p:spPr>
        <p:txBody>
          <a:bodyPr/>
          <a:lstStyle/>
          <a:p>
            <a:r>
              <a:rPr lang="ko-KR" altLang="en-US"/>
              <a:t>아래 구조는 </a:t>
            </a:r>
            <a:r>
              <a:rPr lang="en-US" altLang="ko-KR"/>
              <a:t>34</a:t>
            </a:r>
            <a:r>
              <a:rPr lang="ko-KR" altLang="en-US"/>
              <a:t>층을 쌓은 형태임</a:t>
            </a:r>
            <a:endParaRPr lang="en-US" altLang="ko-KR"/>
          </a:p>
          <a:p>
            <a:r>
              <a:rPr lang="en-US" altLang="ko-KR"/>
              <a:t>ResNet</a:t>
            </a:r>
            <a:r>
              <a:rPr lang="ko-KR" altLang="en-US"/>
              <a:t>에서는 </a:t>
            </a:r>
            <a:r>
              <a:rPr lang="en-US" altLang="ko-KR"/>
              <a:t>152</a:t>
            </a:r>
            <a:r>
              <a:rPr lang="ko-KR" altLang="en-US"/>
              <a:t>층까지 구축했음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55135" y="-1218731"/>
            <a:ext cx="1296144" cy="79273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816" y="3501008"/>
            <a:ext cx="68103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3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Transformer Residual Connection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864096"/>
          </a:xfrm>
        </p:spPr>
        <p:txBody>
          <a:bodyPr/>
          <a:lstStyle/>
          <a:p>
            <a:r>
              <a:rPr lang="en-US" altLang="ko-KR"/>
              <a:t>Attention</a:t>
            </a:r>
            <a:r>
              <a:rPr lang="ko-KR" altLang="en-US"/>
              <a:t>과 </a:t>
            </a:r>
            <a:r>
              <a:rPr lang="en-US" altLang="ko-KR"/>
              <a:t>Feed Forward </a:t>
            </a:r>
            <a:r>
              <a:rPr lang="ko-KR" altLang="en-US"/>
              <a:t>망에서 </a:t>
            </a:r>
            <a:r>
              <a:rPr lang="en-US" altLang="ko-KR"/>
              <a:t>residual connection</a:t>
            </a:r>
            <a:r>
              <a:rPr lang="ko-KR" altLang="en-US"/>
              <a:t>을 사용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44824"/>
            <a:ext cx="5241007" cy="37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93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Normalization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792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훈련의</a:t>
            </a:r>
            <a:r>
              <a:rPr lang="en-US" altLang="ko-KR"/>
              <a:t> </a:t>
            </a:r>
            <a:r>
              <a:rPr lang="ko-KR" altLang="en-US"/>
              <a:t>안정성을 높이기 위해 데이터를 정규화하는 방식 중 하나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Self-attention </a:t>
            </a:r>
            <a:r>
              <a:rPr lang="ko-KR" altLang="en-US"/>
              <a:t>입력과 출력을 더함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16832"/>
            <a:ext cx="4392488" cy="41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Decoder </a:t>
            </a:r>
            <a:r>
              <a:rPr lang="ko-KR" altLang="en-US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040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Attention </a:t>
            </a:r>
            <a:r>
              <a:rPr lang="ko-KR" altLang="en-US"/>
              <a:t>정보를 </a:t>
            </a:r>
            <a:r>
              <a:rPr lang="en-US" altLang="ko-KR"/>
              <a:t>encoder</a:t>
            </a:r>
            <a:r>
              <a:rPr lang="ko-KR" altLang="en-US"/>
              <a:t>에서 받음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2208"/>
            <a:ext cx="7578427" cy="43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Decoder </a:t>
            </a:r>
            <a:r>
              <a:rPr lang="ko-KR" altLang="en-US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040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Encoder</a:t>
            </a:r>
            <a:r>
              <a:rPr lang="ko-KR" altLang="en-US"/>
              <a:t>에서 </a:t>
            </a:r>
            <a:r>
              <a:rPr lang="en-US" altLang="ko-KR"/>
              <a:t>K</a:t>
            </a:r>
            <a:r>
              <a:rPr lang="ko-KR" altLang="en-US"/>
              <a:t>와 </a:t>
            </a:r>
            <a:r>
              <a:rPr lang="en-US" altLang="ko-KR"/>
              <a:t>V </a:t>
            </a:r>
            <a:r>
              <a:rPr lang="ko-KR" altLang="en-US"/>
              <a:t>정보가 전달됨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6" y="1628800"/>
            <a:ext cx="76485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20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Decoder </a:t>
            </a:r>
            <a:r>
              <a:rPr lang="ko-KR" altLang="en-US"/>
              <a:t>출력단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040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>
                <a:solidFill>
                  <a:srgbClr val="0070C0"/>
                </a:solidFill>
              </a:rPr>
              <a:t>softmax </a:t>
            </a:r>
            <a:r>
              <a:rPr lang="ko-KR" altLang="en-US">
                <a:solidFill>
                  <a:srgbClr val="0070C0"/>
                </a:solidFill>
              </a:rPr>
              <a:t>단을 거쳐 출력 단어가 생성됨</a:t>
            </a:r>
            <a:endParaRPr lang="en-US" altLang="ko-KR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99151"/>
            <a:ext cx="7743775" cy="47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2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Transformer </a:t>
            </a:r>
            <a:r>
              <a:rPr lang="ko-KR" altLang="en-US"/>
              <a:t>번역기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040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RNN </a:t>
            </a:r>
            <a:r>
              <a:rPr lang="ko-KR" altLang="en-US"/>
              <a:t>방식에 비해 적은 양의 연산을 통해 개선된 성능을 보여줌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0848"/>
            <a:ext cx="82867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44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Transformer </a:t>
            </a:r>
            <a:r>
              <a:rPr lang="ko-KR" altLang="en-US"/>
              <a:t>번역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040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Tensorflow </a:t>
            </a:r>
            <a:r>
              <a:rPr lang="ko-KR" altLang="en-US"/>
              <a:t>사이트에서 포르투갈어</a:t>
            </a:r>
            <a:r>
              <a:rPr lang="en-US" altLang="ko-KR"/>
              <a:t>-</a:t>
            </a:r>
            <a:r>
              <a:rPr lang="ko-KR" altLang="en-US"/>
              <a:t>영어 번역 프로그램을 볼 수 있음</a:t>
            </a:r>
            <a:endParaRPr lang="en-US" altLang="ko-KR"/>
          </a:p>
          <a:p>
            <a:pPr lvl="1"/>
            <a:r>
              <a:rPr lang="en-US" altLang="ko-KR"/>
              <a:t>Transformer model for language understanding: </a:t>
            </a:r>
            <a:r>
              <a:rPr lang="en-US" altLang="ko-KR">
                <a:hlinkClick r:id="rId2"/>
              </a:rPr>
              <a:t>Transformer model for language understanding  |  TensorFlow Core</a:t>
            </a:r>
            <a:endParaRPr lang="en-US" altLang="ko-KR"/>
          </a:p>
          <a:p>
            <a:pPr lvl="1"/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pytorch </a:t>
            </a:r>
            <a:r>
              <a:rPr lang="ko-KR" altLang="en-US"/>
              <a:t>버전의 한국어</a:t>
            </a:r>
            <a:r>
              <a:rPr lang="en-US" altLang="ko-KR"/>
              <a:t>-</a:t>
            </a:r>
            <a:r>
              <a:rPr lang="ko-KR" altLang="en-US"/>
              <a:t>영어 번역 프로그램</a:t>
            </a:r>
            <a:endParaRPr lang="en-US" altLang="ko-KR"/>
          </a:p>
          <a:p>
            <a:pPr lvl="1"/>
            <a:r>
              <a:rPr lang="en-US" altLang="ko-KR"/>
              <a:t>GitHub - kh-kim/simple-nmt: This repo contains a simple source code for advanced neural machine translation based on sequence-to-sequence.</a:t>
            </a:r>
          </a:p>
          <a:p>
            <a:pPr lvl="1"/>
            <a:r>
              <a:rPr lang="en-US" altLang="ko-KR">
                <a:hlinkClick r:id="rId3"/>
              </a:rPr>
              <a:t>https://github.com/kh-kim/simple-nmt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44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4176464" cy="1728192"/>
          </a:xfrm>
        </p:spPr>
        <p:txBody>
          <a:bodyPr/>
          <a:lstStyle/>
          <a:p>
            <a:r>
              <a:rPr lang="en-US" altLang="ko-KR">
                <a:latin typeface="Times New Roman"/>
                <a:cs typeface="Times New Roman"/>
              </a:rPr>
              <a:t>2017</a:t>
            </a:r>
            <a:r>
              <a:rPr lang="ko-KR" altLang="en-US">
                <a:latin typeface="Times New Roman"/>
                <a:cs typeface="Times New Roman"/>
              </a:rPr>
              <a:t>년에 발표된 </a:t>
            </a:r>
            <a:r>
              <a:rPr lang="en-US" altLang="ko-KR">
                <a:latin typeface="Times New Roman"/>
                <a:cs typeface="Times New Roman"/>
              </a:rPr>
              <a:t>Google </a:t>
            </a:r>
            <a:r>
              <a:rPr lang="ko-KR" altLang="en-US">
                <a:latin typeface="Times New Roman"/>
                <a:cs typeface="Times New Roman"/>
              </a:rPr>
              <a:t>연구자들의 논문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RNN </a:t>
            </a:r>
            <a:r>
              <a:rPr lang="ko-KR" altLang="en-US">
                <a:latin typeface="Times New Roman"/>
                <a:cs typeface="Times New Roman"/>
              </a:rPr>
              <a:t>구조에 비해 기계번역 등에서의 성능이 우수함</a:t>
            </a: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052736"/>
            <a:ext cx="4073554" cy="551552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67544" y="4725144"/>
            <a:ext cx="3832219" cy="86409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182563" indent="-182563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A. Vaswani </a:t>
            </a:r>
            <a:r>
              <a:rPr lang="en-US" altLang="ko-KR" i="1">
                <a:latin typeface="Times New Roman"/>
                <a:cs typeface="Times New Roman"/>
              </a:rPr>
              <a:t>et al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en-US" altLang="ko-KR">
                <a:solidFill>
                  <a:srgbClr val="0070C0"/>
                </a:solidFill>
                <a:latin typeface="Times New Roman"/>
                <a:cs typeface="Times New Roman"/>
              </a:rPr>
              <a:t>Attention is all you need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en-US" altLang="ko-KR" i="1">
                <a:latin typeface="Times New Roman"/>
                <a:cs typeface="Times New Roman"/>
              </a:rPr>
              <a:t>Proc. NIPS</a:t>
            </a:r>
            <a:r>
              <a:rPr lang="en-US" altLang="ko-KR">
                <a:latin typeface="Times New Roman"/>
                <a:cs typeface="Times New Roman"/>
              </a:rPr>
              <a:t>, 2017.</a:t>
            </a:r>
          </a:p>
        </p:txBody>
      </p:sp>
    </p:spTree>
    <p:extLst>
      <p:ext uri="{BB962C8B-B14F-4D97-AF65-F5344CB8AC3E}">
        <p14:creationId xmlns:p14="http://schemas.microsoft.com/office/powerpoint/2010/main" val="276752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Encoder-decoder </a:t>
            </a:r>
            <a:r>
              <a:rPr lang="ko-KR" altLang="en-US"/>
              <a:t>구조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87" y="1920200"/>
            <a:ext cx="6048375" cy="4019550"/>
          </a:xfrm>
          <a:prstGeom prst="rect">
            <a:avLst/>
          </a:prstGeom>
        </p:spPr>
      </p:pic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424936" cy="864096"/>
          </a:xfrm>
        </p:spPr>
        <p:txBody>
          <a:bodyPr/>
          <a:lstStyle/>
          <a:p>
            <a:r>
              <a:rPr lang="en-US" altLang="ko-KR">
                <a:latin typeface="Times New Roman"/>
                <a:cs typeface="Times New Roman"/>
              </a:rPr>
              <a:t>Sequence-to-sequence </a:t>
            </a:r>
            <a:r>
              <a:rPr lang="ko-KR" altLang="en-US">
                <a:latin typeface="Times New Roman"/>
                <a:cs typeface="Times New Roman"/>
              </a:rPr>
              <a:t>구조와 같이 </a:t>
            </a:r>
            <a:r>
              <a:rPr lang="en-US" altLang="ko-KR">
                <a:latin typeface="Times New Roman"/>
                <a:cs typeface="Times New Roman"/>
              </a:rPr>
              <a:t>encoder-decoder</a:t>
            </a:r>
            <a:r>
              <a:rPr lang="ko-KR" altLang="en-US">
                <a:latin typeface="Times New Roman"/>
                <a:cs typeface="Times New Roman"/>
              </a:rPr>
              <a:t>로 구성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396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/>
              <a:t>레이어 구조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431278" cy="720080"/>
          </a:xfrm>
        </p:spPr>
        <p:txBody>
          <a:bodyPr/>
          <a:lstStyle/>
          <a:p>
            <a:r>
              <a:rPr lang="ko-KR" altLang="en-US"/>
              <a:t>인코더</a:t>
            </a:r>
            <a:r>
              <a:rPr lang="en-US" altLang="ko-KR"/>
              <a:t>-</a:t>
            </a:r>
            <a:r>
              <a:rPr lang="ko-KR" altLang="en-US"/>
              <a:t>디코더는</a:t>
            </a:r>
            <a:r>
              <a:rPr lang="en-US" altLang="ko-KR"/>
              <a:t> </a:t>
            </a:r>
            <a:r>
              <a:rPr lang="ko-KR" altLang="en-US"/>
              <a:t>각각 </a:t>
            </a:r>
            <a:r>
              <a:rPr lang="en-US" altLang="ko-KR"/>
              <a:t>6</a:t>
            </a:r>
            <a:r>
              <a:rPr lang="ko-KR" altLang="en-US"/>
              <a:t>층의 동일한 레이어로 구성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13" y="1556792"/>
            <a:ext cx="6337523" cy="44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7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/>
              <a:t>레이어 구성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5" y="948028"/>
            <a:ext cx="8608127" cy="1152128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각 레이어는 </a:t>
            </a:r>
            <a:r>
              <a:rPr lang="en-US" altLang="ko-KR">
                <a:latin typeface="Times New Roman"/>
                <a:cs typeface="Times New Roman"/>
              </a:rPr>
              <a:t>self-attention</a:t>
            </a:r>
            <a:r>
              <a:rPr lang="ko-KR" altLang="en-US">
                <a:latin typeface="Times New Roman"/>
                <a:cs typeface="Times New Roman"/>
              </a:rPr>
              <a:t>과 </a:t>
            </a:r>
            <a:r>
              <a:rPr lang="en-US" altLang="ko-KR">
                <a:latin typeface="Times New Roman"/>
                <a:cs typeface="Times New Roman"/>
              </a:rPr>
              <a:t>Feed forward </a:t>
            </a:r>
            <a:r>
              <a:rPr lang="ko-KR" altLang="en-US">
                <a:latin typeface="Times New Roman"/>
                <a:cs typeface="Times New Roman"/>
              </a:rPr>
              <a:t>신경망으로 구성</a:t>
            </a:r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35" y="1916832"/>
            <a:ext cx="70199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Input Embedding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712968" cy="1411352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입력 단어는 </a:t>
            </a:r>
            <a:r>
              <a:rPr lang="en-US" altLang="ko-KR">
                <a:latin typeface="Times New Roman"/>
                <a:cs typeface="Times New Roman"/>
              </a:rPr>
              <a:t>512 </a:t>
            </a:r>
            <a:r>
              <a:rPr lang="ko-KR" altLang="en-US">
                <a:latin typeface="Times New Roman"/>
                <a:cs typeface="Times New Roman"/>
              </a:rPr>
              <a:t>자리의 </a:t>
            </a:r>
            <a:r>
              <a:rPr lang="en-US" altLang="ko-KR">
                <a:latin typeface="Times New Roman"/>
                <a:cs typeface="Times New Roman"/>
              </a:rPr>
              <a:t>embedding </a:t>
            </a:r>
            <a:r>
              <a:rPr lang="ko-KR" altLang="en-US">
                <a:latin typeface="Times New Roman"/>
                <a:cs typeface="Times New Roman"/>
              </a:rPr>
              <a:t>벡터로 변환됨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RNN</a:t>
            </a:r>
            <a:r>
              <a:rPr lang="ko-KR" altLang="en-US">
                <a:latin typeface="Times New Roman"/>
                <a:cs typeface="Times New Roman"/>
              </a:rPr>
              <a:t>과 달리 여기서는 문장 전체가 한꺼번에 입력됨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2580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Positional Encoding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712968" cy="14113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>
                <a:latin typeface="Times New Roman"/>
                <a:cs typeface="Times New Roman"/>
              </a:rPr>
              <a:t>RNN</a:t>
            </a:r>
            <a:r>
              <a:rPr lang="ko-KR" altLang="en-US">
                <a:latin typeface="Times New Roman"/>
                <a:cs typeface="Times New Roman"/>
              </a:rPr>
              <a:t>과 달리 여기서는 문장 전체가 한꺼번에 입력되므로</a:t>
            </a:r>
            <a:r>
              <a:rPr lang="en-US" altLang="ko-KR">
                <a:latin typeface="Times New Roman"/>
                <a:cs typeface="Times New Roman"/>
              </a:rPr>
              <a:t> </a:t>
            </a:r>
            <a:r>
              <a:rPr lang="ko-KR" altLang="en-US">
                <a:latin typeface="Times New Roman"/>
                <a:cs typeface="Times New Roman"/>
              </a:rPr>
              <a:t>단어들의 위치 정보를 </a:t>
            </a:r>
            <a:r>
              <a:rPr lang="en-US" altLang="ko-KR">
                <a:latin typeface="Times New Roman"/>
                <a:cs typeface="Times New Roman"/>
              </a:rPr>
              <a:t>Positional Encoding</a:t>
            </a:r>
            <a:r>
              <a:rPr lang="ko-KR" altLang="en-US">
                <a:latin typeface="Times New Roman"/>
                <a:cs typeface="Times New Roman"/>
              </a:rPr>
              <a:t>으로 추가함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ko-KR" altLang="en-US">
                <a:latin typeface="Times New Roman"/>
                <a:cs typeface="Times New Roman"/>
              </a:rPr>
              <a:t>위치에 따라 값이 다른 </a:t>
            </a:r>
            <a:r>
              <a:rPr lang="en-US" altLang="ko-KR">
                <a:latin typeface="Times New Roman"/>
                <a:cs typeface="Times New Roman"/>
              </a:rPr>
              <a:t>position vector</a:t>
            </a:r>
            <a:r>
              <a:rPr lang="ko-KR" altLang="en-US">
                <a:latin typeface="Times New Roman"/>
                <a:cs typeface="Times New Roman"/>
              </a:rPr>
              <a:t>를 이용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5832648" cy="4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1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Position vector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712968" cy="14113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>
                <a:latin typeface="Times New Roman"/>
                <a:cs typeface="Times New Roman"/>
              </a:rPr>
              <a:t>Position vector</a:t>
            </a:r>
            <a:r>
              <a:rPr lang="ko-KR" altLang="en-US">
                <a:latin typeface="Times New Roman"/>
                <a:cs typeface="Times New Roman"/>
              </a:rPr>
              <a:t>는 </a:t>
            </a:r>
            <a:r>
              <a:rPr lang="en-US" altLang="ko-KR">
                <a:latin typeface="Times New Roman"/>
                <a:cs typeface="Times New Roman"/>
              </a:rPr>
              <a:t>embedding vector</a:t>
            </a:r>
            <a:r>
              <a:rPr lang="ko-KR" altLang="en-US">
                <a:latin typeface="Times New Roman"/>
                <a:cs typeface="Times New Roman"/>
              </a:rPr>
              <a:t>와 같은 크기로 구성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아래 그림은 벡터의 크기가 </a:t>
            </a:r>
            <a:r>
              <a:rPr lang="en-US" altLang="ko-KR">
                <a:latin typeface="Times New Roman"/>
                <a:cs typeface="Times New Roman"/>
              </a:rPr>
              <a:t>4</a:t>
            </a:r>
            <a:r>
              <a:rPr lang="ko-KR" altLang="en-US">
                <a:latin typeface="Times New Roman"/>
                <a:cs typeface="Times New Roman"/>
              </a:rPr>
              <a:t>일 때의 사례임</a:t>
            </a: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92080"/>
            <a:ext cx="75628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828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509</Words>
  <Application>Microsoft Office PowerPoint</Application>
  <PresentationFormat>화면 슬라이드 쇼(4:3)</PresentationFormat>
  <Paragraphs>79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Arial</vt:lpstr>
      <vt:lpstr>Consolas</vt:lpstr>
      <vt:lpstr>맑은 고딕</vt:lpstr>
      <vt:lpstr>Cambria Math</vt:lpstr>
      <vt:lpstr>Times New Roman</vt:lpstr>
      <vt:lpstr>1_Office 테마</vt:lpstr>
      <vt:lpstr>17. Transformer</vt:lpstr>
      <vt:lpstr>Transformer</vt:lpstr>
      <vt:lpstr>Transformer</vt:lpstr>
      <vt:lpstr>Encoder-decoder 구조</vt:lpstr>
      <vt:lpstr>레이어 구조</vt:lpstr>
      <vt:lpstr>레이어 구성</vt:lpstr>
      <vt:lpstr>Input Embedding</vt:lpstr>
      <vt:lpstr>Positional Encoding</vt:lpstr>
      <vt:lpstr>Position vector</vt:lpstr>
      <vt:lpstr>RNN에서의 Attention 계산(복습)</vt:lpstr>
      <vt:lpstr>Self-Attention</vt:lpstr>
      <vt:lpstr>Self-Attention 계산</vt:lpstr>
      <vt:lpstr>Self-Attention 계산 과정</vt:lpstr>
      <vt:lpstr>Attention 계산</vt:lpstr>
      <vt:lpstr>Matrix attention 계산</vt:lpstr>
      <vt:lpstr>Attention 계산</vt:lpstr>
      <vt:lpstr>Multi-head attention</vt:lpstr>
      <vt:lpstr>Multi-head attention 표현</vt:lpstr>
      <vt:lpstr>Residual Connection</vt:lpstr>
      <vt:lpstr>이전의 Deep Network 한계</vt:lpstr>
      <vt:lpstr>Residual Connection</vt:lpstr>
      <vt:lpstr>ResNet 구조</vt:lpstr>
      <vt:lpstr>Transformer Residual Connection</vt:lpstr>
      <vt:lpstr>Normalization</vt:lpstr>
      <vt:lpstr>Decoder 구조</vt:lpstr>
      <vt:lpstr>Decoder 구조</vt:lpstr>
      <vt:lpstr>Decoder 출력단</vt:lpstr>
      <vt:lpstr>Transformer 번역기 성능</vt:lpstr>
      <vt:lpstr>Transformer 번역 프로그램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김낙현</cp:lastModifiedBy>
  <cp:revision>239</cp:revision>
  <dcterms:created xsi:type="dcterms:W3CDTF">2006-10-05T04:04:58Z</dcterms:created>
  <dcterms:modified xsi:type="dcterms:W3CDTF">2021-11-21T14:55:52Z</dcterms:modified>
</cp:coreProperties>
</file>