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291" r:id="rId2"/>
    <p:sldId id="550" r:id="rId3"/>
    <p:sldId id="551" r:id="rId4"/>
    <p:sldId id="552" r:id="rId5"/>
    <p:sldId id="553" r:id="rId6"/>
    <p:sldId id="554" r:id="rId7"/>
    <p:sldId id="590" r:id="rId8"/>
    <p:sldId id="555" r:id="rId9"/>
    <p:sldId id="591" r:id="rId10"/>
    <p:sldId id="592" r:id="rId11"/>
    <p:sldId id="574" r:id="rId12"/>
    <p:sldId id="575" r:id="rId13"/>
    <p:sldId id="593" r:id="rId14"/>
    <p:sldId id="556" r:id="rId15"/>
    <p:sldId id="558" r:id="rId16"/>
    <p:sldId id="595" r:id="rId17"/>
    <p:sldId id="569" r:id="rId18"/>
    <p:sldId id="596" r:id="rId19"/>
    <p:sldId id="570" r:id="rId20"/>
    <p:sldId id="571" r:id="rId21"/>
    <p:sldId id="594" r:id="rId22"/>
    <p:sldId id="572" r:id="rId23"/>
    <p:sldId id="597" r:id="rId2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86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CDC39-2F82-4975-8747-205665822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3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2021-11-28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TBrain/KoBER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916832"/>
            <a:ext cx="7560840" cy="1296144"/>
          </a:xfrm>
        </p:spPr>
        <p:txBody>
          <a:bodyPr/>
          <a:lstStyle/>
          <a:p>
            <a:pPr algn="ctr"/>
            <a:r>
              <a:rPr lang="en-US" altLang="ko-KR" sz="4400" dirty="0"/>
              <a:t>18. BERT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GPT </a:t>
            </a:r>
            <a:r>
              <a:rPr lang="ko-KR" altLang="en-US"/>
              <a:t>응용 사례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80728"/>
            <a:ext cx="4658878" cy="52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6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BERT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287262" cy="1411352"/>
          </a:xfrm>
        </p:spPr>
        <p:txBody>
          <a:bodyPr/>
          <a:lstStyle/>
          <a:p>
            <a:r>
              <a:rPr lang="en-US" altLang="ko-KR">
                <a:latin typeface="Times New Roman"/>
                <a:cs typeface="Times New Roman"/>
              </a:rPr>
              <a:t>Bidirectional Encoder Representations from Transformers</a:t>
            </a:r>
          </a:p>
          <a:p>
            <a:r>
              <a:rPr lang="ko-KR" altLang="en-US">
                <a:latin typeface="Times New Roman"/>
                <a:cs typeface="Times New Roman"/>
              </a:rPr>
              <a:t>문장 중간의 빈 자리를 채우고</a:t>
            </a:r>
            <a:r>
              <a:rPr lang="en-US" altLang="ko-KR">
                <a:latin typeface="Times New Roman"/>
                <a:cs typeface="Times New Roman"/>
              </a:rPr>
              <a:t>(</a:t>
            </a:r>
            <a:r>
              <a:rPr lang="en-US" altLang="ko-KR" b="1">
                <a:solidFill>
                  <a:srgbClr val="0070C0"/>
                </a:solidFill>
                <a:latin typeface="Times New Roman"/>
                <a:cs typeface="Times New Roman"/>
              </a:rPr>
              <a:t>Mask Language Model</a:t>
            </a:r>
            <a:r>
              <a:rPr lang="en-US" altLang="ko-KR">
                <a:latin typeface="Times New Roman"/>
                <a:cs typeface="Times New Roman"/>
              </a:rPr>
              <a:t>), </a:t>
            </a:r>
            <a:r>
              <a:rPr lang="ko-KR" altLang="en-US">
                <a:latin typeface="Times New Roman"/>
                <a:cs typeface="Times New Roman"/>
              </a:rPr>
              <a:t>두 문장이 이어진 문장인지를 판단</a:t>
            </a:r>
            <a:r>
              <a:rPr lang="en-US" altLang="ko-KR">
                <a:latin typeface="Times New Roman"/>
                <a:cs typeface="Times New Roman"/>
              </a:rPr>
              <a:t>(</a:t>
            </a:r>
            <a:r>
              <a:rPr lang="en-US" altLang="ko-KR" b="1">
                <a:solidFill>
                  <a:srgbClr val="0070C0"/>
                </a:solidFill>
                <a:latin typeface="Times New Roman"/>
                <a:cs typeface="Times New Roman"/>
              </a:rPr>
              <a:t>Next Sentence Prediction</a:t>
            </a:r>
            <a:r>
              <a:rPr lang="en-US" altLang="ko-KR">
                <a:latin typeface="Times New Roman"/>
                <a:cs typeface="Times New Roman"/>
              </a:rPr>
              <a:t>)</a:t>
            </a:r>
            <a:r>
              <a:rPr lang="ko-KR" altLang="en-US">
                <a:latin typeface="Times New Roman"/>
                <a:cs typeface="Times New Roman"/>
              </a:rPr>
              <a:t>하므로 양방향 언어 모델을 사용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>
                <a:latin typeface="Times New Roman"/>
                <a:cs typeface="Times New Roman"/>
              </a:rPr>
              <a:t>Transformer </a:t>
            </a:r>
            <a:r>
              <a:rPr lang="ko-KR" altLang="en-US">
                <a:latin typeface="Times New Roman"/>
                <a:cs typeface="Times New Roman"/>
              </a:rPr>
              <a:t>구조를 사용</a:t>
            </a: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356992"/>
            <a:ext cx="3024336" cy="28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1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양방향</a:t>
            </a:r>
            <a:r>
              <a:rPr lang="en-US" altLang="ko-KR"/>
              <a:t>, </a:t>
            </a:r>
            <a:r>
              <a:rPr lang="ko-KR" altLang="en-US"/>
              <a:t>단방향 언어 모델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1268760"/>
            <a:ext cx="8496944" cy="14113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>
                <a:latin typeface="Times New Roman"/>
                <a:cs typeface="Times New Roman"/>
              </a:rPr>
              <a:t>단방향</a:t>
            </a:r>
            <a:r>
              <a:rPr lang="en-US" altLang="ko-KR">
                <a:solidFill>
                  <a:srgbClr val="0070C0"/>
                </a:solidFill>
                <a:latin typeface="Times New Roman"/>
                <a:cs typeface="Times New Roman"/>
              </a:rPr>
              <a:t>(GPT)</a:t>
            </a:r>
            <a:r>
              <a:rPr lang="en-US" altLang="ko-KR">
                <a:latin typeface="Times New Roman"/>
                <a:cs typeface="Times New Roman"/>
              </a:rPr>
              <a:t>: </a:t>
            </a:r>
            <a:r>
              <a:rPr lang="ko-KR" altLang="en-US">
                <a:latin typeface="Times New Roman"/>
                <a:cs typeface="Times New Roman"/>
              </a:rPr>
              <a:t>나는 어제 </a:t>
            </a:r>
            <a:r>
              <a:rPr lang="en-US" altLang="ko-KR">
                <a:latin typeface="Times New Roman"/>
                <a:cs typeface="Times New Roman"/>
              </a:rPr>
              <a:t>_________</a:t>
            </a:r>
          </a:p>
          <a:p>
            <a:pPr>
              <a:lnSpc>
                <a:spcPct val="100000"/>
              </a:lnSpc>
            </a:pP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ko-KR" altLang="en-US">
                <a:latin typeface="Times New Roman"/>
                <a:cs typeface="Times New Roman"/>
              </a:rPr>
              <a:t>양방향</a:t>
            </a:r>
            <a:r>
              <a:rPr lang="en-US" altLang="ko-KR">
                <a:solidFill>
                  <a:srgbClr val="0070C0"/>
                </a:solidFill>
                <a:latin typeface="Times New Roman"/>
                <a:cs typeface="Times New Roman"/>
              </a:rPr>
              <a:t>(BERT)</a:t>
            </a:r>
            <a:r>
              <a:rPr lang="en-US" altLang="ko-KR">
                <a:latin typeface="Times New Roman"/>
                <a:cs typeface="Times New Roman"/>
              </a:rPr>
              <a:t>: </a:t>
            </a:r>
            <a:r>
              <a:rPr lang="ko-KR" altLang="en-US">
                <a:latin typeface="Times New Roman"/>
                <a:cs typeface="Times New Roman"/>
              </a:rPr>
              <a:t>나는 어제 </a:t>
            </a:r>
            <a:r>
              <a:rPr lang="en-US" altLang="ko-KR">
                <a:latin typeface="Times New Roman"/>
                <a:cs typeface="Times New Roman"/>
              </a:rPr>
              <a:t>_______ </a:t>
            </a:r>
            <a:r>
              <a:rPr lang="ko-KR" altLang="en-US">
                <a:latin typeface="Times New Roman"/>
                <a:cs typeface="Times New Roman"/>
              </a:rPr>
              <a:t>먹었다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altLang="ko-KR">
              <a:latin typeface="Times New Roman"/>
              <a:cs typeface="Times New Roman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627784" y="1772816"/>
            <a:ext cx="2232248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843808" y="2680112"/>
            <a:ext cx="122413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211960" y="2680112"/>
            <a:ext cx="122413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8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BERT </a:t>
            </a:r>
            <a:r>
              <a:rPr lang="ko-KR" altLang="en-US"/>
              <a:t>입력 레이어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712968" cy="1411352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문장의 시작 </a:t>
            </a:r>
            <a:r>
              <a:rPr lang="en-US" altLang="ko-KR">
                <a:solidFill>
                  <a:srgbClr val="0070C0"/>
                </a:solidFill>
                <a:latin typeface="Times New Roman"/>
                <a:cs typeface="Times New Roman"/>
              </a:rPr>
              <a:t>[CLS]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종결 </a:t>
            </a:r>
            <a:r>
              <a:rPr lang="en-US" altLang="ko-KR">
                <a:solidFill>
                  <a:srgbClr val="0070C0"/>
                </a:solidFill>
                <a:latin typeface="Times New Roman"/>
                <a:cs typeface="Times New Roman"/>
              </a:rPr>
              <a:t>[SEP]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마스크 토큰 </a:t>
            </a:r>
            <a:r>
              <a:rPr lang="en-US" altLang="ko-KR">
                <a:solidFill>
                  <a:srgbClr val="0070C0"/>
                </a:solidFill>
                <a:latin typeface="Times New Roman"/>
                <a:cs typeface="Times New Roman"/>
              </a:rPr>
              <a:t>[MASK]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길이를 맞추는 </a:t>
            </a:r>
            <a:r>
              <a:rPr lang="en-US" altLang="ko-KR">
                <a:solidFill>
                  <a:srgbClr val="0070C0"/>
                </a:solidFill>
                <a:latin typeface="Times New Roman"/>
                <a:cs typeface="Times New Roman"/>
              </a:rPr>
              <a:t>[PAD] </a:t>
            </a:r>
            <a:r>
              <a:rPr lang="ko-KR" altLang="en-US">
                <a:latin typeface="Times New Roman"/>
                <a:cs typeface="Times New Roman"/>
              </a:rPr>
              <a:t>등 네 개의 스페셜 토큰이 있음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입력 문장에 해당하는 </a:t>
            </a:r>
            <a:r>
              <a:rPr lang="en-US" altLang="ko-KR">
                <a:latin typeface="Times New Roman"/>
                <a:cs typeface="Times New Roman"/>
              </a:rPr>
              <a:t>Token Embedding</a:t>
            </a:r>
            <a:r>
              <a:rPr lang="ko-KR" altLang="en-US">
                <a:latin typeface="Times New Roman"/>
                <a:cs typeface="Times New Roman"/>
              </a:rPr>
              <a:t>을 만듦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첫 번째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또는 두 번째 문장인지를 나타내는 </a:t>
            </a:r>
            <a:r>
              <a:rPr lang="en-US" altLang="ko-KR">
                <a:latin typeface="Times New Roman"/>
                <a:cs typeface="Times New Roman"/>
              </a:rPr>
              <a:t>Segment Embedding</a:t>
            </a:r>
          </a:p>
          <a:p>
            <a:r>
              <a:rPr lang="ko-KR" altLang="en-US">
                <a:latin typeface="Times New Roman"/>
                <a:cs typeface="Times New Roman"/>
              </a:rPr>
              <a:t>토큰의 문장 내 위치를 나타내는 </a:t>
            </a:r>
            <a:r>
              <a:rPr lang="en-US" altLang="ko-KR">
                <a:latin typeface="Times New Roman"/>
                <a:cs typeface="Times New Roman"/>
              </a:rPr>
              <a:t>Position Embedding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27" y="3429000"/>
            <a:ext cx="809475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8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BERT </a:t>
            </a:r>
            <a:r>
              <a:rPr lang="ko-KR" altLang="en-US"/>
              <a:t>구조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568952" cy="14285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>
                <a:latin typeface="Times New Roman"/>
                <a:cs typeface="Times New Roman"/>
              </a:rPr>
              <a:t>BERT-Base: 12</a:t>
            </a:r>
            <a:r>
              <a:rPr lang="ko-KR" altLang="en-US">
                <a:latin typeface="Times New Roman"/>
                <a:cs typeface="Times New Roman"/>
              </a:rPr>
              <a:t>층</a:t>
            </a:r>
            <a:r>
              <a:rPr lang="en-US" altLang="ko-KR">
                <a:latin typeface="Times New Roman"/>
                <a:cs typeface="Times New Roman"/>
              </a:rPr>
              <a:t>, 768 </a:t>
            </a:r>
            <a:r>
              <a:rPr lang="ko-KR" altLang="en-US">
                <a:latin typeface="Times New Roman"/>
                <a:cs typeface="Times New Roman"/>
              </a:rPr>
              <a:t>히든 노드</a:t>
            </a:r>
            <a:r>
              <a:rPr lang="en-US" altLang="ko-KR">
                <a:latin typeface="Times New Roman"/>
                <a:cs typeface="Times New Roman"/>
              </a:rPr>
              <a:t>, 12</a:t>
            </a:r>
            <a:r>
              <a:rPr lang="ko-KR" altLang="en-US">
                <a:latin typeface="Times New Roman"/>
                <a:cs typeface="Times New Roman"/>
              </a:rPr>
              <a:t>개의 </a:t>
            </a:r>
            <a:r>
              <a:rPr lang="en-US" altLang="ko-KR">
                <a:latin typeface="Times New Roman"/>
                <a:cs typeface="Times New Roman"/>
              </a:rPr>
              <a:t>attention heads, 110M </a:t>
            </a:r>
            <a:r>
              <a:rPr lang="ko-KR" altLang="en-US">
                <a:latin typeface="Times New Roman"/>
                <a:cs typeface="Times New Roman"/>
              </a:rPr>
              <a:t>파라미터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latin typeface="Times New Roman"/>
                <a:cs typeface="Times New Roman"/>
              </a:rPr>
              <a:t>BERT-Large: 24</a:t>
            </a:r>
            <a:r>
              <a:rPr lang="ko-KR" altLang="en-US">
                <a:latin typeface="Times New Roman"/>
                <a:cs typeface="Times New Roman"/>
              </a:rPr>
              <a:t>층</a:t>
            </a:r>
            <a:r>
              <a:rPr lang="en-US" altLang="ko-KR">
                <a:latin typeface="Times New Roman"/>
                <a:cs typeface="Times New Roman"/>
              </a:rPr>
              <a:t>, 1024 </a:t>
            </a:r>
            <a:r>
              <a:rPr lang="ko-KR" altLang="en-US">
                <a:latin typeface="Times New Roman"/>
                <a:cs typeface="Times New Roman"/>
              </a:rPr>
              <a:t>히든 노드</a:t>
            </a:r>
            <a:r>
              <a:rPr lang="en-US" altLang="ko-KR">
                <a:latin typeface="Times New Roman"/>
                <a:cs typeface="Times New Roman"/>
              </a:rPr>
              <a:t>, 16</a:t>
            </a:r>
            <a:r>
              <a:rPr lang="ko-KR" altLang="en-US">
                <a:latin typeface="Times New Roman"/>
                <a:cs typeface="Times New Roman"/>
              </a:rPr>
              <a:t>개의 </a:t>
            </a:r>
            <a:r>
              <a:rPr lang="en-US" altLang="ko-KR">
                <a:latin typeface="Times New Roman"/>
                <a:cs typeface="Times New Roman"/>
              </a:rPr>
              <a:t>attention heads, 340M </a:t>
            </a:r>
            <a:r>
              <a:rPr lang="ko-KR" altLang="en-US">
                <a:latin typeface="Times New Roman"/>
                <a:cs typeface="Times New Roman"/>
              </a:rPr>
              <a:t>파라미터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latin typeface="Times New Roman"/>
                <a:cs typeface="Times New Roman"/>
              </a:rPr>
              <a:t>BERT-Base</a:t>
            </a:r>
            <a:r>
              <a:rPr lang="ko-KR" altLang="en-US">
                <a:latin typeface="Times New Roman"/>
                <a:cs typeface="Times New Roman"/>
              </a:rPr>
              <a:t>는 </a:t>
            </a:r>
            <a:r>
              <a:rPr lang="en-US" altLang="ko-KR">
                <a:latin typeface="Times New Roman"/>
                <a:cs typeface="Times New Roman"/>
              </a:rPr>
              <a:t>4</a:t>
            </a:r>
            <a:r>
              <a:rPr lang="ko-KR" altLang="en-US">
                <a:latin typeface="Times New Roman"/>
                <a:cs typeface="Times New Roman"/>
              </a:rPr>
              <a:t>개의 </a:t>
            </a:r>
            <a:r>
              <a:rPr lang="en-US" altLang="ko-KR">
                <a:latin typeface="Times New Roman"/>
                <a:cs typeface="Times New Roman"/>
              </a:rPr>
              <a:t>TPU</a:t>
            </a:r>
            <a:r>
              <a:rPr lang="ko-KR" altLang="en-US">
                <a:latin typeface="Times New Roman"/>
                <a:cs typeface="Times New Roman"/>
              </a:rPr>
              <a:t>로 </a:t>
            </a:r>
            <a:r>
              <a:rPr lang="en-US" altLang="ko-KR">
                <a:latin typeface="Times New Roman"/>
                <a:cs typeface="Times New Roman"/>
              </a:rPr>
              <a:t>4</a:t>
            </a:r>
            <a:r>
              <a:rPr lang="ko-KR" altLang="en-US">
                <a:latin typeface="Times New Roman"/>
                <a:cs typeface="Times New Roman"/>
              </a:rPr>
              <a:t>일 동안 훈련</a:t>
            </a:r>
            <a:r>
              <a:rPr lang="en-US" altLang="ko-KR">
                <a:latin typeface="Times New Roman"/>
                <a:cs typeface="Times New Roman"/>
              </a:rPr>
              <a:t>, BERT-Large</a:t>
            </a:r>
            <a:r>
              <a:rPr lang="ko-KR" altLang="en-US">
                <a:latin typeface="Times New Roman"/>
                <a:cs typeface="Times New Roman"/>
              </a:rPr>
              <a:t>는 </a:t>
            </a:r>
            <a:r>
              <a:rPr lang="en-US" altLang="ko-KR">
                <a:latin typeface="Times New Roman"/>
                <a:cs typeface="Times New Roman"/>
              </a:rPr>
              <a:t>16 GPU</a:t>
            </a:r>
            <a:r>
              <a:rPr lang="ko-KR" altLang="en-US">
                <a:latin typeface="Times New Roman"/>
                <a:cs typeface="Times New Roman"/>
              </a:rPr>
              <a:t>로 </a:t>
            </a:r>
            <a:r>
              <a:rPr lang="en-US" altLang="ko-KR">
                <a:latin typeface="Times New Roman"/>
                <a:cs typeface="Times New Roman"/>
              </a:rPr>
              <a:t>4</a:t>
            </a:r>
            <a:r>
              <a:rPr lang="ko-KR" altLang="en-US">
                <a:latin typeface="Times New Roman"/>
                <a:cs typeface="Times New Roman"/>
              </a:rPr>
              <a:t>일간 훈련</a:t>
            </a: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12" y="2780928"/>
            <a:ext cx="6553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5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마스크 언어 모델</a:t>
            </a:r>
            <a:endParaRPr lang="ko-KR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323528" y="908720"/>
                <a:ext cx="8640960" cy="4032448"/>
              </a:xfrm>
            </p:spPr>
            <p:txBody>
              <a:bodyPr/>
              <a:lstStyle/>
              <a:p>
                <a:r>
                  <a:rPr lang="ko-KR" altLang="en-US">
                    <a:latin typeface="Times New Roman"/>
                    <a:cs typeface="Times New Roman"/>
                  </a:rPr>
                  <a:t>빈 칸에 들어가는 단어를 예측</a:t>
                </a:r>
                <a:endParaRPr lang="en-US" altLang="ko-KR">
                  <a:latin typeface="Times New Roman"/>
                  <a:cs typeface="Times New Roman"/>
                </a:endParaRPr>
              </a:p>
              <a:p>
                <a:r>
                  <a:rPr lang="ko-KR" altLang="en-US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발 없는 말이 </a:t>
                </a:r>
                <a:r>
                  <a:rPr lang="en-US" altLang="ko-KR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[MASK] </a:t>
                </a:r>
                <a:r>
                  <a:rPr lang="ko-KR" altLang="en-US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간다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⟶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ko-KR" altLang="en-US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천리</a:t>
                </a:r>
                <a:endParaRPr lang="en-US" altLang="ko-KR" dirty="0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r>
                  <a:rPr lang="ko-KR" alt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학습 방식</a:t>
                </a:r>
                <a:endParaRPr lang="en-US" altLang="ko-K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lvl="1"/>
                <a:r>
                  <a:rPr lang="ko-KR" alt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한 문장 토큰의 </a:t>
                </a:r>
                <a:r>
                  <a:rPr lang="en-US" altLang="ko-KR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15%</a:t>
                </a:r>
                <a:r>
                  <a:rPr lang="ko-KR" alt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를 마스킹</a:t>
                </a:r>
                <a:endParaRPr lang="en-US" altLang="ko-K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460375" indent="-195263">
                  <a:buFont typeface="Arial" panose="020B0604020202020204" pitchFamily="34" charset="0"/>
                  <a:buChar char="̶"/>
                </a:pPr>
                <a:r>
                  <a:rPr lang="ko-KR" altLang="en-US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마스킹 대상 토큰 중 </a:t>
                </a:r>
                <a:r>
                  <a:rPr lang="en-US" altLang="ko-KR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80%</a:t>
                </a:r>
                <a:r>
                  <a:rPr lang="ko-KR" altLang="en-US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는 빈 칸으로 만들고</a:t>
                </a:r>
                <a:r>
                  <a:rPr lang="en-US" altLang="ko-KR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 </a:t>
                </a:r>
                <a:r>
                  <a:rPr lang="ko-KR" altLang="en-US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모델은 빈 칸을 채움</a:t>
                </a:r>
                <a:r>
                  <a:rPr lang="en-US" altLang="ko-KR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. </a:t>
                </a:r>
                <a:r>
                  <a:rPr lang="ko-KR" altLang="en-US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예</a:t>
                </a:r>
                <a:r>
                  <a:rPr lang="en-US" altLang="ko-KR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: </a:t>
                </a:r>
                <a:r>
                  <a:rPr lang="ko-KR" altLang="en-US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발 없는 말이 </a:t>
                </a:r>
                <a:r>
                  <a:rPr lang="en-US" altLang="ko-KR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[MASK] </a:t>
                </a:r>
                <a:r>
                  <a:rPr lang="ko-KR" altLang="en-US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간다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⟶</m:t>
                    </m:r>
                  </m:oMath>
                </a14:m>
                <a:r>
                  <a:rPr lang="en-US" altLang="ko-KR" sz="1600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ko-KR" altLang="en-US" sz="1600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천리</a:t>
                </a:r>
                <a:endParaRPr lang="en-US" altLang="ko-KR" sz="1600" dirty="0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pPr marL="460375" indent="-195263">
                  <a:buFont typeface="Arial" panose="020B0604020202020204" pitchFamily="34" charset="0"/>
                  <a:buChar char="̶"/>
                </a:pPr>
                <a:r>
                  <a:rPr lang="ko-KR" altLang="en-US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토큰 중 </a:t>
                </a:r>
                <a:r>
                  <a:rPr lang="en-US" altLang="ko-KR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10%</a:t>
                </a:r>
                <a:r>
                  <a:rPr lang="ko-KR" altLang="en-US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는 랜덤으로 다른 토큰으로 대체하고</a:t>
                </a:r>
                <a:r>
                  <a:rPr lang="en-US" altLang="ko-KR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 </a:t>
                </a:r>
                <a:r>
                  <a:rPr lang="ko-KR" altLang="en-US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모델은 정답을 맞추도록 함</a:t>
                </a:r>
                <a:r>
                  <a:rPr lang="en-US" altLang="ko-KR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. </a:t>
                </a:r>
                <a:r>
                  <a:rPr lang="ko-KR" altLang="en-US" sz="16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예</a:t>
                </a:r>
                <a:r>
                  <a:rPr lang="en-US" altLang="ko-KR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: </a:t>
                </a:r>
                <a:r>
                  <a:rPr lang="ko-KR" altLang="en-US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발 없는 말이 </a:t>
                </a:r>
                <a:r>
                  <a:rPr lang="en-US" altLang="ko-KR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[</a:t>
                </a:r>
                <a:r>
                  <a:rPr lang="ko-KR" altLang="en-US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컴퓨터</a:t>
                </a:r>
                <a:r>
                  <a:rPr lang="en-US" altLang="ko-KR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] </a:t>
                </a:r>
                <a:r>
                  <a:rPr lang="ko-KR" altLang="en-US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간다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⟶</m:t>
                    </m:r>
                  </m:oMath>
                </a14:m>
                <a:r>
                  <a:rPr lang="en-US" altLang="ko-KR" sz="1600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ko-KR" altLang="en-US" sz="1600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천리</a:t>
                </a:r>
                <a:endParaRPr lang="en-US" altLang="ko-KR" sz="1600" dirty="0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pPr marL="460375" indent="-195263">
                  <a:buFont typeface="Arial" panose="020B0604020202020204" pitchFamily="34" charset="0"/>
                  <a:buChar char="̶"/>
                </a:pPr>
                <a:r>
                  <a:rPr lang="ko-KR" altLang="en-US" sz="1600">
                    <a:latin typeface="Times New Roman"/>
                    <a:cs typeface="Times New Roman"/>
                  </a:rPr>
                  <a:t>토큰 중 </a:t>
                </a:r>
                <a:r>
                  <a:rPr lang="en-US" altLang="ko-KR" sz="1600">
                    <a:latin typeface="Times New Roman"/>
                    <a:cs typeface="Times New Roman"/>
                  </a:rPr>
                  <a:t>10%</a:t>
                </a:r>
                <a:r>
                  <a:rPr lang="ko-KR" altLang="en-US" sz="1600">
                    <a:latin typeface="Times New Roman"/>
                    <a:cs typeface="Times New Roman"/>
                  </a:rPr>
                  <a:t>는 토큰 그대로 두고</a:t>
                </a:r>
                <a:r>
                  <a:rPr lang="en-US" altLang="ko-KR" sz="1600">
                    <a:latin typeface="Times New Roman"/>
                    <a:cs typeface="Times New Roman"/>
                  </a:rPr>
                  <a:t>, </a:t>
                </a:r>
                <a:r>
                  <a:rPr lang="ko-KR" altLang="en-US" sz="1600">
                    <a:latin typeface="Times New Roman"/>
                    <a:cs typeface="Times New Roman"/>
                  </a:rPr>
                  <a:t>모델은 정답을 맞추도록 함</a:t>
                </a:r>
                <a:r>
                  <a:rPr lang="en-US" altLang="ko-KR" sz="1600">
                    <a:latin typeface="Times New Roman"/>
                    <a:cs typeface="Times New Roman"/>
                  </a:rPr>
                  <a:t>.</a:t>
                </a:r>
                <a:r>
                  <a:rPr lang="en-US" altLang="ko-KR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ko-KR" altLang="en-US" sz="1600">
                    <a:latin typeface="Times New Roman"/>
                    <a:cs typeface="Times New Roman"/>
                  </a:rPr>
                  <a:t>예</a:t>
                </a:r>
                <a:r>
                  <a:rPr lang="en-US" altLang="ko-KR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: </a:t>
                </a:r>
                <a:r>
                  <a:rPr lang="ko-KR" altLang="en-US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발 없는 말이 </a:t>
                </a:r>
                <a:r>
                  <a:rPr lang="en-US" altLang="ko-KR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[</a:t>
                </a:r>
                <a:r>
                  <a:rPr lang="ko-KR" altLang="en-US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천리</a:t>
                </a:r>
                <a:r>
                  <a:rPr lang="en-US" altLang="ko-KR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] </a:t>
                </a:r>
                <a:r>
                  <a:rPr lang="ko-KR" altLang="en-US" sz="16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간다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⟶</m:t>
                    </m:r>
                  </m:oMath>
                </a14:m>
                <a:r>
                  <a:rPr lang="en-US" altLang="ko-KR" sz="1600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ko-KR" altLang="en-US" sz="1600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천리</a:t>
                </a:r>
                <a:endParaRPr lang="en-US" altLang="ko-KR" sz="1600" dirty="0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pPr marL="460375" indent="-195263">
                  <a:buFont typeface="Arial" panose="020B0604020202020204" pitchFamily="34" charset="0"/>
                  <a:buChar char="̶"/>
                </a:pPr>
                <a:endParaRPr lang="en-US" altLang="ko-KR" sz="1600" dirty="0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pPr marL="460375" indent="-195263">
                  <a:buFont typeface="Arial" panose="020B0604020202020204" pitchFamily="34" charset="0"/>
                  <a:buChar char="̶"/>
                </a:pPr>
                <a:endParaRPr lang="en-US" altLang="ko-KR" sz="16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528" y="908720"/>
                <a:ext cx="8640960" cy="4032448"/>
              </a:xfrm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4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마스크 언어 모델 훈련 사례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613623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2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다음 문장인지 여부 맞추기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251520" y="980728"/>
                <a:ext cx="8712968" cy="1411352"/>
              </a:xfrm>
            </p:spPr>
            <p:txBody>
              <a:bodyPr/>
              <a:lstStyle/>
              <a:p>
                <a:r>
                  <a:rPr lang="en-US" altLang="ko-KR">
                    <a:latin typeface="Times New Roman"/>
                    <a:cs typeface="Times New Roman"/>
                  </a:rPr>
                  <a:t>NSP: Next Sentence Prediction</a:t>
                </a:r>
              </a:p>
              <a:p>
                <a:r>
                  <a:rPr lang="ko-KR" altLang="en-US">
                    <a:latin typeface="Times New Roman"/>
                    <a:cs typeface="Times New Roman"/>
                  </a:rPr>
                  <a:t>두</a:t>
                </a:r>
                <a:r>
                  <a:rPr lang="en-US" altLang="ko-KR">
                    <a:latin typeface="Times New Roman"/>
                    <a:cs typeface="Times New Roman"/>
                  </a:rPr>
                  <a:t> </a:t>
                </a:r>
                <a:r>
                  <a:rPr lang="ko-KR" altLang="en-US">
                    <a:latin typeface="Times New Roman"/>
                    <a:cs typeface="Times New Roman"/>
                  </a:rPr>
                  <a:t>문장</a:t>
                </a:r>
                <a:r>
                  <a:rPr lang="en-US" altLang="ko-KR">
                    <a:latin typeface="Times New Roman"/>
                    <a:cs typeface="Times New Roman"/>
                  </a:rPr>
                  <a:t> </a:t>
                </a:r>
                <a:r>
                  <a:rPr lang="ko-KR" altLang="en-US">
                    <a:latin typeface="Times New Roman"/>
                    <a:cs typeface="Times New Roman"/>
                  </a:rPr>
                  <a:t>사례</a:t>
                </a:r>
                <a:r>
                  <a:rPr lang="en-US" altLang="ko-KR">
                    <a:latin typeface="Times New Roman"/>
                    <a:cs typeface="Times New Roman"/>
                  </a:rPr>
                  <a:t>: </a:t>
                </a:r>
                <a:r>
                  <a:rPr lang="ko-KR" altLang="en-US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애비는 종이었다</a:t>
                </a:r>
                <a:r>
                  <a:rPr lang="en-US" altLang="ko-KR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. </a:t>
                </a:r>
                <a:r>
                  <a:rPr lang="ko-KR" altLang="en-US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밤이 깊어도 오지 않았다</a:t>
                </a:r>
                <a:r>
                  <a:rPr lang="en-US" altLang="ko-KR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.</a:t>
                </a:r>
                <a:r>
                  <a:rPr lang="ko-KR" altLang="en-US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/>
                      </a:rPr>
                      <m:t>⟶</m:t>
                    </m:r>
                  </m:oMath>
                </a14:m>
                <a:r>
                  <a:rPr lang="en-US" altLang="ko-KR" dirty="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ko-KR" altLang="en-US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참</a:t>
                </a:r>
                <a:r>
                  <a:rPr lang="en-US" altLang="ko-KR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(True)</a:t>
                </a:r>
                <a:endParaRPr lang="en-US" altLang="ko-KR" dirty="0">
                  <a:solidFill>
                    <a:srgbClr val="0070C0"/>
                  </a:solidFill>
                  <a:latin typeface="Times New Roman"/>
                  <a:cs typeface="Times New Roman"/>
                </a:endParaRPr>
              </a:p>
              <a:p>
                <a:r>
                  <a:rPr lang="en-US" altLang="ko-KR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ko-KR" altLang="en-US">
                    <a:latin typeface="Times New Roman"/>
                    <a:cs typeface="Times New Roman"/>
                  </a:rPr>
                  <a:t>학습 방식</a:t>
                </a:r>
                <a:endParaRPr lang="en-US" altLang="ko-KR">
                  <a:latin typeface="Times New Roman"/>
                  <a:cs typeface="Times New Roman"/>
                </a:endParaRPr>
              </a:p>
              <a:p>
                <a:pPr lvl="1"/>
                <a:r>
                  <a:rPr lang="en-US" altLang="ko-KR">
                    <a:latin typeface="Times New Roman"/>
                    <a:cs typeface="Times New Roman"/>
                  </a:rPr>
                  <a:t>1</a:t>
                </a:r>
                <a:r>
                  <a:rPr lang="ko-KR" altLang="en-US">
                    <a:latin typeface="Times New Roman"/>
                    <a:cs typeface="Times New Roman"/>
                  </a:rPr>
                  <a:t>건당 문장 두 개로 구성</a:t>
                </a:r>
                <a:endParaRPr lang="en-US" altLang="ko-KR">
                  <a:latin typeface="Times New Roman"/>
                  <a:cs typeface="Times New Roman"/>
                </a:endParaRPr>
              </a:p>
              <a:p>
                <a:pPr marL="460375" indent="-195263">
                  <a:buFont typeface="Arial" panose="020B0604020202020204" pitchFamily="34" charset="0"/>
                  <a:buChar char="̶"/>
                </a:pPr>
                <a:r>
                  <a:rPr lang="ko-KR" altLang="en-US" sz="1600">
                    <a:latin typeface="Times New Roman"/>
                    <a:cs typeface="Times New Roman"/>
                  </a:rPr>
                  <a:t>문장 중 절반은 실제 이어지는 문장을 두 개 뽑고 정답으로 </a:t>
                </a:r>
                <a:r>
                  <a:rPr lang="ko-KR" altLang="en-US" sz="1600" b="1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참</a:t>
                </a:r>
                <a:r>
                  <a:rPr lang="en-US" altLang="ko-KR" sz="1600" b="1" baseline="300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True</a:t>
                </a:r>
                <a:r>
                  <a:rPr lang="ko-KR" altLang="en-US" sz="1600">
                    <a:latin typeface="Times New Roman"/>
                    <a:cs typeface="Times New Roman"/>
                  </a:rPr>
                  <a:t>을 부여</a:t>
                </a:r>
                <a:endParaRPr lang="en-US" altLang="ko-KR" sz="1600">
                  <a:latin typeface="Times New Roman"/>
                  <a:cs typeface="Times New Roman"/>
                </a:endParaRPr>
              </a:p>
              <a:p>
                <a:pPr marL="460375" indent="-195263">
                  <a:buFont typeface="Arial" panose="020B0604020202020204" pitchFamily="34" charset="0"/>
                  <a:buChar char="̶"/>
                </a:pPr>
                <a:r>
                  <a:rPr lang="ko-KR" altLang="en-US" sz="1600">
                    <a:latin typeface="Times New Roman"/>
                    <a:cs typeface="Times New Roman"/>
                  </a:rPr>
                  <a:t>나머지 절반은 서로 다른 문서에서 하나씩 뽑고 정답으로 </a:t>
                </a:r>
                <a:r>
                  <a:rPr lang="ko-KR" altLang="en-US" sz="1600" b="1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거짓</a:t>
                </a:r>
                <a:r>
                  <a:rPr lang="en-US" altLang="ko-KR" sz="1600" b="1" baseline="30000">
                    <a:solidFill>
                      <a:srgbClr val="0070C0"/>
                    </a:solidFill>
                    <a:latin typeface="Times New Roman"/>
                    <a:cs typeface="Times New Roman"/>
                  </a:rPr>
                  <a:t>False</a:t>
                </a:r>
                <a:r>
                  <a:rPr lang="ko-KR" altLang="en-US" sz="1600">
                    <a:latin typeface="Times New Roman"/>
                    <a:cs typeface="Times New Roman"/>
                  </a:rPr>
                  <a:t>을 부여</a:t>
                </a:r>
                <a:endParaRPr lang="en-US" altLang="ko-KR" sz="160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51520" y="980728"/>
                <a:ext cx="8712968" cy="1411352"/>
              </a:xfrm>
              <a:blipFill>
                <a:blip r:embed="rId2"/>
                <a:stretch>
                  <a:fillRect l="-629" b="-822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17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NSP </a:t>
            </a:r>
            <a:r>
              <a:rPr lang="ko-KR" altLang="en-US"/>
              <a:t>훈련 사례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6408712" cy="47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6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BERT </a:t>
            </a:r>
            <a:r>
              <a:rPr lang="ko-KR" altLang="en-US"/>
              <a:t>구조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568952" cy="14285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>
                <a:latin typeface="Times New Roman"/>
                <a:cs typeface="Times New Roman"/>
              </a:rPr>
              <a:t>Pre-training</a:t>
            </a:r>
            <a:r>
              <a:rPr lang="ko-KR" altLang="en-US">
                <a:latin typeface="Times New Roman"/>
                <a:cs typeface="Times New Roman"/>
              </a:rPr>
              <a:t>에서는 </a:t>
            </a:r>
            <a:r>
              <a:rPr lang="ko-KR" altLang="en-US" b="1">
                <a:solidFill>
                  <a:srgbClr val="0070C0"/>
                </a:solidFill>
                <a:latin typeface="Times New Roman"/>
                <a:cs typeface="Times New Roman"/>
              </a:rPr>
              <a:t>마스크 언어 모델</a:t>
            </a:r>
            <a:r>
              <a:rPr lang="en-US" altLang="ko-KR" b="1">
                <a:solidFill>
                  <a:srgbClr val="0070C0"/>
                </a:solidFill>
                <a:latin typeface="Times New Roman"/>
                <a:cs typeface="Times New Roman"/>
              </a:rPr>
              <a:t>(Mask LM)</a:t>
            </a:r>
            <a:r>
              <a:rPr lang="ko-KR" altLang="en-US">
                <a:latin typeface="Times New Roman"/>
                <a:cs typeface="Times New Roman"/>
              </a:rPr>
              <a:t>과 </a:t>
            </a:r>
            <a:r>
              <a:rPr lang="ko-KR" altLang="en-US" b="1">
                <a:solidFill>
                  <a:srgbClr val="0070C0"/>
                </a:solidFill>
                <a:latin typeface="Times New Roman"/>
                <a:cs typeface="Times New Roman"/>
              </a:rPr>
              <a:t>다음 문장 여부</a:t>
            </a:r>
            <a:r>
              <a:rPr lang="en-US" altLang="ko-KR" b="1">
                <a:solidFill>
                  <a:srgbClr val="0070C0"/>
                </a:solidFill>
                <a:latin typeface="Times New Roman"/>
                <a:cs typeface="Times New Roman"/>
              </a:rPr>
              <a:t>(NSP)</a:t>
            </a:r>
            <a:r>
              <a:rPr lang="ko-KR" altLang="en-US">
                <a:latin typeface="Times New Roman"/>
                <a:cs typeface="Times New Roman"/>
              </a:rPr>
              <a:t>를 훈련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latin typeface="Times New Roman"/>
                <a:cs typeface="Times New Roman"/>
              </a:rPr>
              <a:t>세부</a:t>
            </a:r>
            <a:r>
              <a:rPr lang="en-US" altLang="ko-KR">
                <a:latin typeface="Times New Roman"/>
                <a:cs typeface="Times New Roman"/>
              </a:rPr>
              <a:t> </a:t>
            </a:r>
            <a:r>
              <a:rPr lang="ko-KR" altLang="en-US">
                <a:latin typeface="Times New Roman"/>
                <a:cs typeface="Times New Roman"/>
              </a:rPr>
              <a:t>분야에 대한 </a:t>
            </a:r>
            <a:r>
              <a:rPr lang="en-US" altLang="ko-KR">
                <a:latin typeface="Times New Roman"/>
                <a:cs typeface="Times New Roman"/>
              </a:rPr>
              <a:t>Fine-tuning</a:t>
            </a:r>
            <a:r>
              <a:rPr lang="ko-KR" altLang="en-US">
                <a:latin typeface="Times New Roman"/>
                <a:cs typeface="Times New Roman"/>
              </a:rPr>
              <a:t>을 수행할 수 있음</a:t>
            </a: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36912"/>
            <a:ext cx="7842076" cy="31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BERT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640960" cy="3888432"/>
          </a:xfrm>
        </p:spPr>
        <p:txBody>
          <a:bodyPr/>
          <a:lstStyle/>
          <a:p>
            <a:r>
              <a:rPr lang="en-US" altLang="ko-KR">
                <a:latin typeface="Times New Roman"/>
                <a:cs typeface="Times New Roman"/>
              </a:rPr>
              <a:t>Bidirectional Encoder Representations from Transformers</a:t>
            </a:r>
          </a:p>
          <a:p>
            <a:r>
              <a:rPr lang="en-US" altLang="ko-KR">
                <a:latin typeface="Times New Roman"/>
                <a:cs typeface="Times New Roman"/>
              </a:rPr>
              <a:t>Tagging</a:t>
            </a:r>
            <a:r>
              <a:rPr lang="ko-KR" altLang="en-US">
                <a:latin typeface="Times New Roman"/>
                <a:cs typeface="Times New Roman"/>
              </a:rPr>
              <a:t>이 없는 문서 데이터를 이용하여 </a:t>
            </a:r>
            <a:r>
              <a:rPr lang="en-US" altLang="ko-KR">
                <a:latin typeface="Times New Roman"/>
                <a:cs typeface="Times New Roman"/>
              </a:rPr>
              <a:t>NLP</a:t>
            </a:r>
            <a:r>
              <a:rPr lang="ko-KR" altLang="en-US">
                <a:latin typeface="Times New Roman"/>
                <a:cs typeface="Times New Roman"/>
              </a:rPr>
              <a:t>를 위한 사전 훈련</a:t>
            </a:r>
            <a:r>
              <a:rPr lang="en-US" altLang="ko-KR">
                <a:latin typeface="Times New Roman"/>
                <a:cs typeface="Times New Roman"/>
              </a:rPr>
              <a:t>(pre-training)</a:t>
            </a:r>
            <a:r>
              <a:rPr lang="ko-KR" altLang="en-US">
                <a:latin typeface="Times New Roman"/>
                <a:cs typeface="Times New Roman"/>
              </a:rPr>
              <a:t>을 수행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>
                <a:latin typeface="Times New Roman"/>
                <a:cs typeface="Times New Roman"/>
              </a:rPr>
              <a:t>Transformer encoder </a:t>
            </a:r>
            <a:r>
              <a:rPr lang="ko-KR" altLang="en-US">
                <a:latin typeface="Times New Roman"/>
                <a:cs typeface="Times New Roman"/>
              </a:rPr>
              <a:t>구조를 이용하여 신경망을 구성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>
                <a:latin typeface="Times New Roman"/>
                <a:cs typeface="Times New Roman"/>
              </a:rPr>
              <a:t>Question answering, </a:t>
            </a:r>
            <a:r>
              <a:rPr lang="ko-KR" altLang="en-US">
                <a:latin typeface="Times New Roman"/>
                <a:cs typeface="Times New Roman"/>
              </a:rPr>
              <a:t>문장 분석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기계번역 등 다양한 응용분야에 활용될 수 있음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28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세부 분야에서의 사용 방식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91" y="2204864"/>
            <a:ext cx="8048625" cy="409575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1512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>
                <a:solidFill>
                  <a:srgbClr val="0070C0"/>
                </a:solidFill>
              </a:rPr>
              <a:t>MNLI</a:t>
            </a:r>
            <a:r>
              <a:rPr lang="en-US" altLang="ko-KR"/>
              <a:t>: Multi-Genre Natural Language Inference</a:t>
            </a:r>
          </a:p>
          <a:p>
            <a:pPr>
              <a:lnSpc>
                <a:spcPct val="100000"/>
              </a:lnSpc>
            </a:pPr>
            <a:r>
              <a:rPr lang="en-US" altLang="ko-KR" b="1">
                <a:solidFill>
                  <a:srgbClr val="0070C0"/>
                </a:solidFill>
              </a:rPr>
              <a:t>QNLI:</a:t>
            </a:r>
            <a:r>
              <a:rPr lang="en-US" altLang="ko-KR"/>
              <a:t> Question-answering NLI</a:t>
            </a:r>
          </a:p>
          <a:p>
            <a:pPr>
              <a:lnSpc>
                <a:spcPct val="100000"/>
              </a:lnSpc>
            </a:pPr>
            <a:r>
              <a:rPr lang="en-US" altLang="ko-KR" b="1">
                <a:solidFill>
                  <a:srgbClr val="0070C0"/>
                </a:solidFill>
              </a:rPr>
              <a:t>MRPC:</a:t>
            </a:r>
            <a:r>
              <a:rPr lang="en-US" altLang="ko-KR"/>
              <a:t> Microsoft Research Paraphrase Corpus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5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세부 분야에서의 사용 방식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1512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>
                <a:solidFill>
                  <a:srgbClr val="0070C0"/>
                </a:solidFill>
              </a:rPr>
              <a:t>SQuAD</a:t>
            </a:r>
            <a:r>
              <a:rPr lang="en-US" altLang="ko-KR"/>
              <a:t>: Stanford Question Answering Dataset</a:t>
            </a:r>
          </a:p>
          <a:p>
            <a:pPr>
              <a:lnSpc>
                <a:spcPct val="100000"/>
              </a:lnSpc>
            </a:pPr>
            <a:r>
              <a:rPr lang="en-US" altLang="ko-KR" b="1">
                <a:solidFill>
                  <a:srgbClr val="0070C0"/>
                </a:solidFill>
              </a:rPr>
              <a:t>CoNLL:</a:t>
            </a:r>
            <a:r>
              <a:rPr lang="en-US" altLang="ko-KR"/>
              <a:t> Computational Natural Language Learning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9" y="2060848"/>
            <a:ext cx="78676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30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BERT </a:t>
            </a:r>
            <a:r>
              <a:rPr lang="ko-KR" altLang="en-US"/>
              <a:t>성능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864096"/>
          </a:xfrm>
        </p:spPr>
        <p:txBody>
          <a:bodyPr/>
          <a:lstStyle/>
          <a:p>
            <a:r>
              <a:rPr lang="en-US" altLang="ko-KR"/>
              <a:t>NLP</a:t>
            </a:r>
            <a:r>
              <a:rPr lang="ko-KR" altLang="en-US"/>
              <a:t>의 다양한 분야에서 시스템 성능을 향상시킴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56153"/>
            <a:ext cx="7761387" cy="32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6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KoBERT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864096"/>
          </a:xfrm>
        </p:spPr>
        <p:txBody>
          <a:bodyPr/>
          <a:lstStyle/>
          <a:p>
            <a:r>
              <a:rPr lang="en-US" altLang="ko-KR"/>
              <a:t>SK </a:t>
            </a:r>
            <a:r>
              <a:rPr lang="ko-KR" altLang="en-US"/>
              <a:t>텔레콤에서 개발하여 </a:t>
            </a:r>
            <a:r>
              <a:rPr lang="en-US" altLang="ko-KR"/>
              <a:t>2019</a:t>
            </a:r>
            <a:r>
              <a:rPr lang="ko-KR" altLang="en-US"/>
              <a:t>년에 공개한 한국어 딥러닝 기술</a:t>
            </a:r>
            <a:endParaRPr lang="en-US" altLang="ko-KR"/>
          </a:p>
          <a:p>
            <a:r>
              <a:rPr lang="en-US" altLang="ko-KR">
                <a:hlinkClick r:id="rId2"/>
              </a:rPr>
              <a:t>GitHub - SKTBrain/KoBERT: Korean BERT pre-trained cased (KoBERT)</a:t>
            </a:r>
            <a:endParaRPr lang="en-US" altLang="ko-KR"/>
          </a:p>
          <a:p>
            <a:r>
              <a:rPr lang="ko-KR" altLang="en-US"/>
              <a:t>문서 요약</a:t>
            </a:r>
            <a:r>
              <a:rPr lang="en-US" altLang="ko-KR"/>
              <a:t>, </a:t>
            </a:r>
            <a:r>
              <a:rPr lang="ko-KR" altLang="en-US"/>
              <a:t>텍스트 분류</a:t>
            </a:r>
            <a:r>
              <a:rPr lang="en-US" altLang="ko-KR"/>
              <a:t>, </a:t>
            </a:r>
            <a:r>
              <a:rPr lang="ko-KR" altLang="en-US"/>
              <a:t>질의 응답 등에 활용할 수 있음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4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NLP</a:t>
            </a:r>
            <a:r>
              <a:rPr lang="ko-KR" altLang="en-US"/>
              <a:t>에서의 사전 훈련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136904" cy="1728192"/>
          </a:xfrm>
        </p:spPr>
        <p:txBody>
          <a:bodyPr/>
          <a:lstStyle/>
          <a:p>
            <a:r>
              <a:rPr lang="en-US" altLang="ko-KR">
                <a:latin typeface="Times New Roman"/>
                <a:cs typeface="Times New Roman"/>
              </a:rPr>
              <a:t>Word2Vec, FastText, GloVe </a:t>
            </a:r>
            <a:r>
              <a:rPr lang="ko-KR" altLang="en-US">
                <a:latin typeface="Times New Roman"/>
                <a:cs typeface="Times New Roman"/>
              </a:rPr>
              <a:t>등과 같은 워드 임베딩 방식은 문맥 정보를 표현하지 못함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보다 방대한 문서를 이용하여 사전 훈련된 언어 모델이 등장함</a:t>
            </a:r>
            <a:r>
              <a:rPr lang="en-US" altLang="ko-KR">
                <a:latin typeface="Times New Roman"/>
                <a:cs typeface="Times New Roman"/>
              </a:rPr>
              <a:t>: ELMo, GPT, BERT </a:t>
            </a:r>
            <a:r>
              <a:rPr lang="ko-KR" altLang="en-US">
                <a:latin typeface="Times New Roman"/>
                <a:cs typeface="Times New Roman"/>
              </a:rPr>
              <a:t>등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사전 훈련된 언어 모델에 특정한 응용 분야</a:t>
            </a:r>
            <a:r>
              <a:rPr lang="en-US" altLang="ko-KR">
                <a:latin typeface="Times New Roman"/>
                <a:cs typeface="Times New Roman"/>
              </a:rPr>
              <a:t>(</a:t>
            </a:r>
            <a:r>
              <a:rPr lang="ko-KR" altLang="en-US">
                <a:latin typeface="Times New Roman"/>
                <a:cs typeface="Times New Roman"/>
              </a:rPr>
              <a:t>문서 분류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질의 응답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문서 작성 등</a:t>
            </a:r>
            <a:r>
              <a:rPr lang="en-US" altLang="ko-KR">
                <a:latin typeface="Times New Roman"/>
                <a:cs typeface="Times New Roman"/>
              </a:rPr>
              <a:t>)</a:t>
            </a:r>
            <a:r>
              <a:rPr lang="ko-KR" altLang="en-US">
                <a:latin typeface="Times New Roman"/>
                <a:cs typeface="Times New Roman"/>
              </a:rPr>
              <a:t>를 훈련시켜서 성능을 향상시킬 수 있음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752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사전 훈련된 언어 모델</a:t>
            </a:r>
            <a:endParaRPr lang="ko-KR" altLang="en-US" dirty="0"/>
          </a:p>
        </p:txBody>
      </p:sp>
      <p:sp>
        <p:nvSpPr>
          <p:cNvPr id="25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424936" cy="864096"/>
          </a:xfrm>
        </p:spPr>
        <p:txBody>
          <a:bodyPr/>
          <a:lstStyle/>
          <a:p>
            <a:r>
              <a:rPr lang="ko-KR" altLang="en-US">
                <a:latin typeface="+mn-lt"/>
                <a:cs typeface="Times New Roman"/>
              </a:rPr>
              <a:t>일반적인 문서로 언어 모델을 사전 훈련</a:t>
            </a:r>
            <a:endParaRPr lang="en-US" altLang="ko-KR">
              <a:latin typeface="+mn-lt"/>
              <a:cs typeface="Times New Roman"/>
            </a:endParaRPr>
          </a:p>
          <a:p>
            <a:r>
              <a:rPr lang="ko-KR" altLang="en-US">
                <a:latin typeface="+mn-lt"/>
                <a:cs typeface="Times New Roman"/>
              </a:rPr>
              <a:t>소수의 추가 데이터를 이용한 </a:t>
            </a:r>
            <a:r>
              <a:rPr lang="en-US" altLang="ko-KR">
                <a:latin typeface="+mn-lt"/>
                <a:cs typeface="Times New Roman"/>
              </a:rPr>
              <a:t>fine tuning(</a:t>
            </a:r>
            <a:r>
              <a:rPr lang="ko-KR" altLang="en-US">
                <a:latin typeface="+mn-lt"/>
                <a:cs typeface="Times New Roman"/>
              </a:rPr>
              <a:t>일종의 </a:t>
            </a:r>
            <a:r>
              <a:rPr lang="en-US" altLang="ko-KR">
                <a:latin typeface="+mn-lt"/>
                <a:cs typeface="Times New Roman"/>
              </a:rPr>
              <a:t>transfer learning)</a:t>
            </a:r>
            <a:r>
              <a:rPr lang="ko-KR" altLang="en-US">
                <a:latin typeface="+mn-lt"/>
                <a:cs typeface="Times New Roman"/>
              </a:rPr>
              <a:t>을 통해 </a:t>
            </a:r>
            <a:r>
              <a:rPr lang="en-US" altLang="ko-KR">
                <a:latin typeface="+mn-lt"/>
                <a:cs typeface="Times New Roman"/>
              </a:rPr>
              <a:t>text classification</a:t>
            </a:r>
            <a:r>
              <a:rPr lang="ko-KR" altLang="en-US">
                <a:latin typeface="+mn-lt"/>
                <a:cs typeface="Times New Roman"/>
              </a:rPr>
              <a:t>등의 응용분야에 적용할 수 있음</a:t>
            </a:r>
            <a:endParaRPr lang="en-US" altLang="ko-KR" dirty="0">
              <a:latin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+mn-lt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+mn-lt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8920"/>
            <a:ext cx="7200800" cy="31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6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ELMo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431278" cy="720080"/>
          </a:xfrm>
        </p:spPr>
        <p:txBody>
          <a:bodyPr/>
          <a:lstStyle/>
          <a:p>
            <a:r>
              <a:rPr lang="en-US" altLang="ko-KR">
                <a:cs typeface="Times New Roman"/>
              </a:rPr>
              <a:t>Embeddings from Language Model</a:t>
            </a:r>
          </a:p>
          <a:p>
            <a:r>
              <a:rPr lang="en-US" altLang="ko-KR">
                <a:cs typeface="Times New Roman"/>
              </a:rPr>
              <a:t>2017</a:t>
            </a:r>
            <a:r>
              <a:rPr lang="ko-KR" altLang="en-US">
                <a:cs typeface="Times New Roman"/>
              </a:rPr>
              <a:t>년에 제안된 </a:t>
            </a:r>
            <a:r>
              <a:rPr lang="en-US" altLang="ko-KR">
                <a:cs typeface="Times New Roman"/>
              </a:rPr>
              <a:t>pre-training </a:t>
            </a:r>
            <a:r>
              <a:rPr lang="ko-KR" altLang="en-US">
                <a:cs typeface="Times New Roman"/>
              </a:rPr>
              <a:t>방식으로 양방향 </a:t>
            </a:r>
            <a:r>
              <a:rPr lang="en-US" altLang="ko-KR">
                <a:cs typeface="Times New Roman"/>
              </a:rPr>
              <a:t>LSTM </a:t>
            </a:r>
            <a:r>
              <a:rPr lang="ko-KR" altLang="en-US">
                <a:cs typeface="Times New Roman"/>
              </a:rPr>
              <a:t>구조를 사용</a:t>
            </a:r>
            <a:endParaRPr lang="en-US" altLang="ko-KR">
              <a:cs typeface="Times New Roman"/>
            </a:endParaRPr>
          </a:p>
          <a:p>
            <a:r>
              <a:rPr lang="ko-KR" altLang="en-US">
                <a:cs typeface="Times New Roman"/>
              </a:rPr>
              <a:t>교재 </a:t>
            </a:r>
            <a:r>
              <a:rPr lang="en-US" altLang="ko-KR">
                <a:cs typeface="Times New Roman"/>
              </a:rPr>
              <a:t>10.9</a:t>
            </a:r>
            <a:r>
              <a:rPr lang="ko-KR" altLang="en-US">
                <a:cs typeface="Times New Roman"/>
              </a:rPr>
              <a:t>절 참조</a:t>
            </a:r>
            <a:endParaRPr lang="en-US" altLang="ko-KR" dirty="0"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67" y="2492896"/>
            <a:ext cx="7552200" cy="344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7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GPT</a:t>
            </a:r>
            <a:endParaRPr lang="ko-KR" altLang="en-US" sz="2400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5" y="948028"/>
            <a:ext cx="8208913" cy="11521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>
                <a:latin typeface="Times New Roman"/>
                <a:cs typeface="Times New Roman"/>
              </a:rPr>
              <a:t>Generative Pre-trained Transformer</a:t>
            </a:r>
          </a:p>
          <a:p>
            <a:pPr>
              <a:lnSpc>
                <a:spcPct val="120000"/>
              </a:lnSpc>
            </a:pPr>
            <a:r>
              <a:rPr lang="en-US" altLang="ko-KR">
                <a:latin typeface="Times New Roman"/>
                <a:cs typeface="Times New Roman"/>
              </a:rPr>
              <a:t>LSTM</a:t>
            </a:r>
            <a:r>
              <a:rPr lang="ko-KR" altLang="en-US">
                <a:latin typeface="Times New Roman"/>
                <a:cs typeface="Times New Roman"/>
              </a:rPr>
              <a:t>이 아닌 </a:t>
            </a:r>
            <a:r>
              <a:rPr lang="en-US" altLang="ko-KR">
                <a:latin typeface="Times New Roman"/>
                <a:cs typeface="Times New Roman"/>
              </a:rPr>
              <a:t>Transformer</a:t>
            </a:r>
            <a:r>
              <a:rPr lang="ko-KR" altLang="en-US">
                <a:latin typeface="Times New Roman"/>
                <a:cs typeface="Times New Roman"/>
              </a:rPr>
              <a:t>의 </a:t>
            </a:r>
            <a:r>
              <a:rPr lang="en-US" altLang="ko-KR">
                <a:latin typeface="Times New Roman"/>
                <a:cs typeface="Times New Roman"/>
              </a:rPr>
              <a:t>decoder </a:t>
            </a:r>
            <a:r>
              <a:rPr lang="ko-KR" altLang="en-US">
                <a:latin typeface="Times New Roman"/>
                <a:cs typeface="Times New Roman"/>
              </a:rPr>
              <a:t>부분을 </a:t>
            </a:r>
            <a:r>
              <a:rPr lang="en-US" altLang="ko-KR">
                <a:latin typeface="Times New Roman"/>
                <a:cs typeface="Times New Roman"/>
              </a:rPr>
              <a:t>12</a:t>
            </a:r>
            <a:r>
              <a:rPr lang="ko-KR" altLang="en-US">
                <a:latin typeface="Times New Roman"/>
                <a:cs typeface="Times New Roman"/>
              </a:rPr>
              <a:t>개 쌓아 만든 구조</a:t>
            </a:r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00" y="1916832"/>
            <a:ext cx="64579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0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GPT </a:t>
            </a:r>
            <a:r>
              <a:rPr lang="ko-KR" altLang="en-US" sz="2400"/>
              <a:t>구조</a:t>
            </a:r>
            <a:endParaRPr lang="ko-KR" altLang="en-US" sz="2400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95535" y="948028"/>
            <a:ext cx="8608127" cy="115212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>
                <a:latin typeface="Times New Roman"/>
                <a:cs typeface="Times New Roman"/>
              </a:rPr>
              <a:t>GPT</a:t>
            </a:r>
            <a:r>
              <a:rPr lang="ko-KR" altLang="en-US">
                <a:latin typeface="Times New Roman"/>
                <a:cs typeface="Times New Roman"/>
              </a:rPr>
              <a:t>는 언어 모델 구조를 구축하는 것으로 문장의 다음 단어를 예측하도록 훈련시킴</a:t>
            </a:r>
            <a:r>
              <a:rPr lang="en-US" altLang="ko-KR">
                <a:latin typeface="Times New Roman"/>
                <a:cs typeface="Times New Roman"/>
              </a:rPr>
              <a:t>: </a:t>
            </a:r>
            <a:r>
              <a:rPr lang="ko-KR" altLang="en-US">
                <a:solidFill>
                  <a:srgbClr val="0070C0"/>
                </a:solidFill>
                <a:latin typeface="Times New Roman"/>
                <a:cs typeface="Times New Roman"/>
              </a:rPr>
              <a:t>아래 그림과 같이 한 방향으로만 진행</a:t>
            </a:r>
            <a:endParaRPr lang="en-US" altLang="ko-KR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ko-KR" altLang="en-US">
                <a:latin typeface="Times New Roman"/>
                <a:cs typeface="Times New Roman"/>
              </a:rPr>
              <a:t>모델 구조에 따라 </a:t>
            </a:r>
            <a:r>
              <a:rPr lang="en-US" altLang="ko-KR">
                <a:latin typeface="Times New Roman"/>
                <a:cs typeface="Times New Roman"/>
              </a:rPr>
              <a:t>GPT-2(2019)</a:t>
            </a:r>
            <a:r>
              <a:rPr lang="ko-KR" altLang="en-US">
                <a:latin typeface="Times New Roman"/>
                <a:cs typeface="Times New Roman"/>
              </a:rPr>
              <a:t>와 </a:t>
            </a:r>
            <a:r>
              <a:rPr lang="en-US" altLang="ko-KR">
                <a:latin typeface="Times New Roman"/>
                <a:cs typeface="Times New Roman"/>
              </a:rPr>
              <a:t>GPT-3(2020)</a:t>
            </a:r>
            <a:r>
              <a:rPr lang="ko-KR" altLang="en-US">
                <a:latin typeface="Times New Roman"/>
                <a:cs typeface="Times New Roman"/>
              </a:rPr>
              <a:t>가 발표되었는데</a:t>
            </a:r>
            <a:r>
              <a:rPr lang="en-US" altLang="ko-KR">
                <a:latin typeface="Times New Roman"/>
                <a:cs typeface="Times New Roman"/>
              </a:rPr>
              <a:t>, GPT-3</a:t>
            </a:r>
            <a:r>
              <a:rPr lang="ko-KR" altLang="en-US">
                <a:latin typeface="Times New Roman"/>
                <a:cs typeface="Times New Roman"/>
              </a:rPr>
              <a:t>는 파라미터 수가 </a:t>
            </a:r>
            <a:r>
              <a:rPr lang="en-US" altLang="ko-KR">
                <a:latin typeface="Times New Roman"/>
                <a:cs typeface="Times New Roman"/>
              </a:rPr>
              <a:t>175B </a:t>
            </a:r>
            <a:r>
              <a:rPr lang="ko-KR" altLang="en-US">
                <a:latin typeface="Times New Roman"/>
                <a:cs typeface="Times New Roman"/>
              </a:rPr>
              <a:t>임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ko-KR" altLang="en-US">
                <a:latin typeface="Times New Roman"/>
                <a:cs typeface="Times New Roman"/>
              </a:rPr>
              <a:t>문서 작성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질의 응답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문서 분류 등에 활용되고 있음</a:t>
            </a:r>
            <a:endParaRPr lang="en-US" altLang="ko-KR" dirty="0">
              <a:latin typeface="Times New Roman"/>
              <a:cs typeface="Times New Roman"/>
            </a:endParaRPr>
          </a:p>
          <a:p>
            <a:pPr marL="355600" indent="0">
              <a:lnSpc>
                <a:spcPct val="120000"/>
              </a:lnSpc>
              <a:buNone/>
            </a:pPr>
            <a:endParaRPr lang="en-US" altLang="ko-KR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212976"/>
            <a:ext cx="31432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GPT </a:t>
            </a:r>
            <a:r>
              <a:rPr lang="ko-KR" altLang="en-US"/>
              <a:t>응용 사례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712968" cy="1411352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문서</a:t>
            </a:r>
            <a:r>
              <a:rPr lang="en-US" altLang="ko-KR">
                <a:latin typeface="Times New Roman"/>
                <a:cs typeface="Times New Roman"/>
              </a:rPr>
              <a:t>(</a:t>
            </a:r>
            <a:r>
              <a:rPr lang="ko-KR" altLang="en-US">
                <a:latin typeface="Times New Roman"/>
                <a:cs typeface="Times New Roman"/>
              </a:rPr>
              <a:t>이력서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메일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자유 대화 등</a:t>
            </a:r>
            <a:r>
              <a:rPr lang="en-US" altLang="ko-KR">
                <a:latin typeface="Times New Roman"/>
                <a:cs typeface="Times New Roman"/>
              </a:rPr>
              <a:t>)</a:t>
            </a:r>
            <a:r>
              <a:rPr lang="ko-KR" altLang="en-US">
                <a:latin typeface="Times New Roman"/>
                <a:cs typeface="Times New Roman"/>
              </a:rPr>
              <a:t> 작성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질의 응답</a:t>
            </a:r>
            <a:r>
              <a:rPr lang="en-US" altLang="ko-KR">
                <a:latin typeface="Times New Roman"/>
                <a:cs typeface="Times New Roman"/>
              </a:rPr>
              <a:t> </a:t>
            </a:r>
            <a:r>
              <a:rPr lang="ko-KR" altLang="en-US">
                <a:latin typeface="Times New Roman"/>
                <a:cs typeface="Times New Roman"/>
              </a:rPr>
              <a:t>등에 활용</a:t>
            </a: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16832"/>
            <a:ext cx="60864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9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GPT </a:t>
            </a:r>
            <a:r>
              <a:rPr lang="ko-KR" altLang="en-US"/>
              <a:t>응용 사례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24743"/>
            <a:ext cx="5184576" cy="5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94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681</Words>
  <Application>Microsoft Office PowerPoint</Application>
  <PresentationFormat>화면 슬라이드 쇼(4:3)</PresentationFormat>
  <Paragraphs>82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Times New Roman</vt:lpstr>
      <vt:lpstr>Arial</vt:lpstr>
      <vt:lpstr>Consolas</vt:lpstr>
      <vt:lpstr>맑은 고딕</vt:lpstr>
      <vt:lpstr>Cambria Math</vt:lpstr>
      <vt:lpstr>1_Office 테마</vt:lpstr>
      <vt:lpstr>18. BERT</vt:lpstr>
      <vt:lpstr>BERT</vt:lpstr>
      <vt:lpstr>NLP에서의 사전 훈련</vt:lpstr>
      <vt:lpstr>사전 훈련된 언어 모델</vt:lpstr>
      <vt:lpstr>ELMo</vt:lpstr>
      <vt:lpstr>GPT</vt:lpstr>
      <vt:lpstr>GPT 구조</vt:lpstr>
      <vt:lpstr>GPT 응용 사례</vt:lpstr>
      <vt:lpstr>GPT 응용 사례</vt:lpstr>
      <vt:lpstr>GPT 응용 사례</vt:lpstr>
      <vt:lpstr>BERT</vt:lpstr>
      <vt:lpstr>양방향, 단방향 언어 모델</vt:lpstr>
      <vt:lpstr>BERT 입력 레이어</vt:lpstr>
      <vt:lpstr>BERT 구조</vt:lpstr>
      <vt:lpstr>마스크 언어 모델</vt:lpstr>
      <vt:lpstr>마스크 언어 모델 훈련 사례</vt:lpstr>
      <vt:lpstr>다음 문장인지 여부 맞추기</vt:lpstr>
      <vt:lpstr>NSP 훈련 사례</vt:lpstr>
      <vt:lpstr>BERT 구조</vt:lpstr>
      <vt:lpstr>세부 분야에서의 사용 방식</vt:lpstr>
      <vt:lpstr>세부 분야에서의 사용 방식</vt:lpstr>
      <vt:lpstr>BERT 성능</vt:lpstr>
      <vt:lpstr>KoBERT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김낙현</cp:lastModifiedBy>
  <cp:revision>255</cp:revision>
  <dcterms:created xsi:type="dcterms:W3CDTF">2006-10-05T04:04:58Z</dcterms:created>
  <dcterms:modified xsi:type="dcterms:W3CDTF">2021-11-28T11:40:51Z</dcterms:modified>
</cp:coreProperties>
</file>