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91" r:id="rId2"/>
    <p:sldId id="550" r:id="rId3"/>
    <p:sldId id="551" r:id="rId4"/>
    <p:sldId id="598" r:id="rId5"/>
    <p:sldId id="599" r:id="rId6"/>
    <p:sldId id="552" r:id="rId7"/>
    <p:sldId id="553" r:id="rId8"/>
    <p:sldId id="600" r:id="rId9"/>
    <p:sldId id="601" r:id="rId10"/>
    <p:sldId id="602" r:id="rId11"/>
    <p:sldId id="554" r:id="rId12"/>
    <p:sldId id="603" r:id="rId13"/>
    <p:sldId id="604" r:id="rId14"/>
    <p:sldId id="590" r:id="rId15"/>
    <p:sldId id="605" r:id="rId16"/>
    <p:sldId id="606" r:id="rId17"/>
    <p:sldId id="608" r:id="rId18"/>
    <p:sldId id="607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4400" dirty="0"/>
              <a:t>19. Text Summarization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Coverage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80728"/>
                <a:ext cx="8431278" cy="720080"/>
              </a:xfrm>
            </p:spPr>
            <p:txBody>
              <a:bodyPr/>
              <a:lstStyle/>
              <a:p>
                <a:r>
                  <a:rPr lang="ko-KR" altLang="en-US" b="1" dirty="0">
                    <a:solidFill>
                      <a:srgbClr val="0070C0"/>
                    </a:solidFill>
                    <a:cs typeface="Times New Roman"/>
                  </a:rPr>
                  <a:t>문제 </a:t>
                </a:r>
                <a:r>
                  <a:rPr lang="en-US" altLang="ko-KR" b="1" dirty="0">
                    <a:solidFill>
                      <a:srgbClr val="0070C0"/>
                    </a:solidFill>
                    <a:cs typeface="Times New Roman"/>
                  </a:rPr>
                  <a:t>2</a:t>
                </a:r>
                <a:r>
                  <a:rPr lang="ko-KR" altLang="en-US" dirty="0">
                    <a:cs typeface="Times New Roman"/>
                  </a:rPr>
                  <a:t>를 해결하기 위해 요약문에서 생성된 단어들에 대해 </a:t>
                </a:r>
                <a:r>
                  <a:rPr lang="en-US" altLang="ko-KR" dirty="0">
                    <a:cs typeface="Times New Roman"/>
                  </a:rPr>
                  <a:t>cover</a:t>
                </a:r>
                <a:r>
                  <a:rPr lang="ko-KR" altLang="en-US" dirty="0">
                    <a:cs typeface="Times New Roman"/>
                  </a:rPr>
                  <a:t>해온 기록들을 추적</a:t>
                </a:r>
                <a:endParaRPr lang="en-US" altLang="ko-KR" dirty="0">
                  <a:cs typeface="Times New Roman"/>
                </a:endParaRPr>
              </a:p>
              <a:p>
                <a:pPr lvl="1"/>
                <a:r>
                  <a:rPr lang="ko-KR" altLang="en-US" dirty="0">
                    <a:cs typeface="Times New Roman"/>
                  </a:rPr>
                  <a:t>같은 부분을 다시 반복하면 </a:t>
                </a:r>
                <a:r>
                  <a:rPr lang="en-US" altLang="ko-KR" dirty="0">
                    <a:cs typeface="Times New Roman"/>
                  </a:rPr>
                  <a:t>penalty</a:t>
                </a:r>
                <a:r>
                  <a:rPr lang="ko-KR" altLang="en-US" dirty="0">
                    <a:cs typeface="Times New Roman"/>
                  </a:rPr>
                  <a:t>를 부과</a:t>
                </a:r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Decoder</a:t>
                </a:r>
                <a:r>
                  <a:rPr lang="ko-KR" altLang="en-US" dirty="0">
                    <a:cs typeface="Times New Roman"/>
                  </a:rPr>
                  <a:t>의 각 단계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</a:t>
                </a:r>
                <a:r>
                  <a:rPr lang="ko-KR" altLang="en-US" dirty="0">
                    <a:cs typeface="Times New Roman"/>
                  </a:rPr>
                  <a:t>에서 </a:t>
                </a:r>
                <a:r>
                  <a:rPr lang="en-US" altLang="ko-KR" dirty="0">
                    <a:cs typeface="Times New Roman"/>
                  </a:rPr>
                  <a:t>coverage</a:t>
                </a:r>
                <a:r>
                  <a:rPr lang="ko-KR" altLang="en-US" dirty="0">
                    <a:cs typeface="Times New Roman"/>
                  </a:rPr>
                  <a:t> </a:t>
                </a:r>
                <a:r>
                  <a:rPr lang="en-US" altLang="ko-KR" dirty="0">
                    <a:cs typeface="Times New Roman"/>
                  </a:rPr>
                  <a:t>vector</a:t>
                </a:r>
                <a:r>
                  <a:rPr lang="ko-KR" altLang="en-US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dirty="0">
                    <a:cs typeface="Times New Roman"/>
                  </a:rPr>
                  <a:t>를 다음과 같이 계산</a:t>
                </a:r>
                <a:endParaRPr lang="en-US" altLang="ko-KR" dirty="0"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Coverage</a:t>
                </a:r>
                <a:r>
                  <a:rPr lang="ko-KR" altLang="en-US" dirty="0">
                    <a:cs typeface="Times New Roman"/>
                  </a:rPr>
                  <a:t>와 </a:t>
                </a:r>
                <a:r>
                  <a:rPr lang="en-US" altLang="ko-KR" dirty="0">
                    <a:cs typeface="Times New Roman"/>
                  </a:rPr>
                  <a:t>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dirty="0">
                    <a:cs typeface="Times New Roman"/>
                  </a:rPr>
                  <a:t>간의 중복성을 다음과 같이 계산</a:t>
                </a:r>
                <a:endParaRPr lang="en-US" altLang="ko-KR" dirty="0"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𝑐𝑜𝑣𝑙𝑜𝑠𝑠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80728"/>
                <a:ext cx="8431278" cy="720080"/>
              </a:xfrm>
              <a:blipFill>
                <a:blip r:embed="rId2"/>
                <a:stretch>
                  <a:fillRect l="-651" b="-542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ROUGE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208913" cy="11521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1" dirty="0">
                <a:latin typeface="Times New Roman"/>
                <a:cs typeface="Times New Roman"/>
              </a:rPr>
              <a:t>Recall-Oriented Understudy for </a:t>
            </a:r>
            <a:r>
              <a:rPr lang="en-US" altLang="ko-KR" b="1" dirty="0" err="1">
                <a:latin typeface="Times New Roman"/>
                <a:cs typeface="Times New Roman"/>
              </a:rPr>
              <a:t>Gisting</a:t>
            </a:r>
            <a:r>
              <a:rPr lang="en-US" altLang="ko-KR" b="1" dirty="0">
                <a:latin typeface="Times New Roman"/>
                <a:cs typeface="Times New Roman"/>
              </a:rPr>
              <a:t> Evaluation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텍스트 예약 모델의 성능 평가 지표</a:t>
            </a: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모델이 생성한 요약본을 미리 만들어 놓은 시스템 요약과 대조해 성능 점수를 계산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40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ROUGE </a:t>
            </a:r>
            <a:r>
              <a:rPr lang="ko-KR" altLang="en-US" dirty="0"/>
              <a:t>사례 문장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208913" cy="11521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 dirty="0">
                <a:latin typeface="Times New Roman"/>
                <a:cs typeface="Times New Roman"/>
              </a:rPr>
              <a:t>시스템 요약</a:t>
            </a:r>
            <a:r>
              <a:rPr lang="en-US" altLang="ko-KR" b="1" dirty="0">
                <a:latin typeface="Times New Roman"/>
                <a:cs typeface="Times New Roman"/>
              </a:rPr>
              <a:t>(System summary): </a:t>
            </a:r>
            <a:r>
              <a:rPr lang="en-US" altLang="ko-KR" i="1" dirty="0">
                <a:solidFill>
                  <a:srgbClr val="0070C0"/>
                </a:solidFill>
                <a:latin typeface="Times New Roman"/>
                <a:cs typeface="Times New Roman"/>
              </a:rPr>
              <a:t>the cat was found under the bed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latin typeface="Times New Roman"/>
                <a:cs typeface="Times New Roman"/>
              </a:rPr>
              <a:t>참조</a:t>
            </a:r>
            <a:r>
              <a:rPr lang="en-US" altLang="ko-KR" b="1" dirty="0">
                <a:latin typeface="Times New Roman"/>
                <a:cs typeface="Times New Roman"/>
              </a:rPr>
              <a:t> </a:t>
            </a:r>
            <a:r>
              <a:rPr lang="ko-KR" altLang="en-US" b="1" dirty="0">
                <a:latin typeface="Times New Roman"/>
                <a:cs typeface="Times New Roman"/>
              </a:rPr>
              <a:t>요약</a:t>
            </a:r>
            <a:r>
              <a:rPr lang="en-US" altLang="ko-KR" b="1" dirty="0">
                <a:latin typeface="Times New Roman"/>
                <a:cs typeface="Times New Roman"/>
              </a:rPr>
              <a:t>(Reference summary: </a:t>
            </a:r>
            <a:r>
              <a:rPr lang="ko-KR" altLang="en-US" b="1" dirty="0">
                <a:latin typeface="Times New Roman"/>
                <a:cs typeface="Times New Roman"/>
              </a:rPr>
              <a:t>프로그램으로 생성한 요약</a:t>
            </a:r>
            <a:r>
              <a:rPr lang="en-US" altLang="ko-KR" b="1" dirty="0">
                <a:latin typeface="Times New Roman"/>
                <a:cs typeface="Times New Roman"/>
              </a:rPr>
              <a:t>): </a:t>
            </a:r>
            <a:r>
              <a:rPr lang="en-US" altLang="ko-KR" i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lang="ko-KR" altLang="en-US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dirty="0">
                <a:solidFill>
                  <a:srgbClr val="0070C0"/>
                </a:solidFill>
                <a:latin typeface="Times New Roman"/>
                <a:cs typeface="Times New Roman"/>
              </a:rPr>
              <a:t>cat</a:t>
            </a:r>
            <a:r>
              <a:rPr lang="ko-KR" altLang="en-US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dirty="0">
                <a:solidFill>
                  <a:srgbClr val="0070C0"/>
                </a:solidFill>
                <a:latin typeface="Times New Roman"/>
                <a:cs typeface="Times New Roman"/>
              </a:rPr>
              <a:t>was under the bed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189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ROUGE</a:t>
            </a:r>
            <a:r>
              <a:rPr lang="ko-KR" altLang="en-US" sz="2800" dirty="0"/>
              <a:t>에서의 </a:t>
            </a:r>
            <a:r>
              <a:rPr lang="en-US" altLang="ko-KR" sz="2800" dirty="0"/>
              <a:t>Precision</a:t>
            </a:r>
            <a:r>
              <a:rPr lang="ko-KR" altLang="en-US" sz="2800" dirty="0"/>
              <a:t>과 </a:t>
            </a:r>
            <a:r>
              <a:rPr lang="en-US" altLang="ko-KR" sz="2800" dirty="0"/>
              <a:t>Recall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ko-KR" dirty="0">
                    <a:latin typeface="Times New Roman"/>
                    <a:cs typeface="Times New Roman"/>
                  </a:rPr>
                  <a:t>ROUGE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에서는 두 요약을 비교하여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Recall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과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Precision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을 계산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b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Recall:</a:t>
                </a:r>
                <a:r>
                  <a:rPr lang="ko-KR" altLang="en-US" b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참조 요약에서 나타난 단어 중 몇 개가 시스템 요약과 겹치는지를 계산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𝑁𝑢𝑚𝑏𝑒𝑟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𝑜𝑣𝑒𝑟𝑙𝑎𝑝𝑝𝑒𝑑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𝑤𝑜𝑟𝑑𝑠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𝑇𝑜𝑡𝑎𝑙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𝑤𝑜𝑟𝑑𝑠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𝑟𝑒𝑓𝑒𝑟𝑒𝑛𝑐𝑒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𝑠𝑢𝑚𝑚𝑎𝑟𝑦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>
                    <a:latin typeface="Times New Roman"/>
                    <a:cs typeface="Times New Roman"/>
                  </a:rPr>
                  <a:t>앞의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사례의 경우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/>
                        </a:rPr>
                        <m:t>𝑅𝑒𝑐𝑎𝑙𝑙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=1.0</m:t>
                      </m:r>
                    </m:oMath>
                  </m:oMathPara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  <a:blipFill>
                <a:blip r:embed="rId2"/>
                <a:stretch>
                  <a:fillRect l="-637" b="-208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ROUGE</a:t>
            </a:r>
            <a:r>
              <a:rPr lang="ko-KR" altLang="en-US" sz="2800" dirty="0"/>
              <a:t>에서의 </a:t>
            </a:r>
            <a:r>
              <a:rPr lang="en-US" altLang="ko-KR" sz="2800" dirty="0"/>
              <a:t>Precision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ko-KR" b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Precision: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시스템 요약 단어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중 얼마나 참조 요약과 과 겹치는지를 계산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𝑁𝑢𝑚𝑏𝑒𝑟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𝑜𝑣𝑒𝑟𝑙𝑎𝑝𝑝𝑒𝑑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𝑤𝑜𝑟𝑑𝑠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𝑇𝑜𝑡𝑎𝑙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𝑤𝑜𝑟𝑑𝑠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𝑠𝑦𝑠𝑡𝑒𝑚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𝑠𝑢𝑚𝑚𝑎𝑟𝑦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>
                    <a:latin typeface="Times New Roman"/>
                    <a:cs typeface="Times New Roman"/>
                  </a:rPr>
                  <a:t>앞의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사례의 경우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𝑃𝑟𝑒𝑐𝑖𝑠𝑖𝑜𝑛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=0.86</m:t>
                      </m:r>
                    </m:oMath>
                  </m:oMathPara>
                </a14:m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>
                    <a:latin typeface="Times New Roman"/>
                    <a:cs typeface="Times New Roman"/>
                  </a:rPr>
                  <a:t>보다 정확한 성능 평가를 위해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Precision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과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Recall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을 계산한 후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F-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점수를 측정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  <a:blipFill>
                <a:blip r:embed="rId2"/>
                <a:stretch>
                  <a:fillRect l="-637" r="-212" b="-2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F1 Score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ko-KR" dirty="0">
                    <a:latin typeface="Times New Roman"/>
                    <a:cs typeface="Times New Roman"/>
                  </a:rPr>
                  <a:t>Precision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과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Recall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을 동시에 반영하기 위해 다음과 같이 </a:t>
                </a:r>
                <a:r>
                  <a:rPr lang="en-US" altLang="ko-KR" i="1" dirty="0">
                    <a:latin typeface="Times New Roman"/>
                    <a:cs typeface="Times New Roman"/>
                  </a:rPr>
                  <a:t>F1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점수를 정의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i="0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=2 ∗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  <m:t>𝑅𝑒𝑐𝑎𝑙𝑙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  <m:t> ∗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𝑅𝑒𝑐𝑎𝑙𝑙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+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𝑃𝑟𝑒𝑐𝑖𝑠𝑖𝑜𝑛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>
                    <a:latin typeface="Times New Roman"/>
                    <a:cs typeface="Times New Roman"/>
                  </a:rPr>
                  <a:t>Precision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과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Recall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의 범위는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[0, 1]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1≤1</m:t>
                    </m:r>
                  </m:oMath>
                </a14:m>
                <a:endParaRPr lang="en-US" altLang="ko-KR" b="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5" y="948028"/>
                <a:ext cx="8608127" cy="1152128"/>
              </a:xfrm>
              <a:blipFill>
                <a:blip r:embed="rId2"/>
                <a:stretch>
                  <a:fillRect l="-637" b="-117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28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ROUGE-N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5" y="948028"/>
                <a:ext cx="8208913" cy="115212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>
                    <a:latin typeface="Times New Roman"/>
                    <a:cs typeface="Times New Roman"/>
                  </a:rPr>
                  <a:t>두 요약문을 비교할 때 몇 개의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n-gram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을 사용하는지 정의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>
                    <a:latin typeface="Times New Roman"/>
                    <a:cs typeface="Times New Roman"/>
                  </a:rPr>
                  <a:t>단어를 비교한 앞의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ROUGE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는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ROUGE-1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에 해당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>
                    <a:latin typeface="Times New Roman"/>
                    <a:cs typeface="Times New Roman"/>
                  </a:rPr>
                  <a:t>Bigram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을 사용하는 경우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ko-KR" altLang="en-US" b="1" dirty="0">
                    <a:latin typeface="Times New Roman"/>
                    <a:cs typeface="Times New Roman"/>
                  </a:rPr>
                  <a:t>시스템 요약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: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the cat was found under the bed</a:t>
                </a:r>
              </a:p>
              <a:p>
                <a:pPr marL="266700" lvl="1" indent="0">
                  <a:lnSpc>
                    <a:spcPct val="130000"/>
                  </a:lnSpc>
                  <a:buNone/>
                </a:pP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	the cat, cat was, was found, found under, under the, the bed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ko-KR" altLang="en-US" b="1" dirty="0">
                    <a:latin typeface="Times New Roman"/>
                    <a:cs typeface="Times New Roman"/>
                  </a:rPr>
                  <a:t>참조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b="1" dirty="0">
                    <a:latin typeface="Times New Roman"/>
                    <a:cs typeface="Times New Roman"/>
                  </a:rPr>
                  <a:t>요약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: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ko-KR" altLang="en-US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cat</a:t>
                </a:r>
                <a:r>
                  <a:rPr lang="ko-KR" altLang="en-US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was under the bed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600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	the cat, cat was, was under, under the, the bed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600" i="1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  <m:t>𝑅𝑂𝑈𝐺𝐸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𝑟𝑒𝑐𝑎𝑙𝑙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5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/>
                        </a:rPr>
                        <m:t>0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/>
                        </a:rPr>
                        <m:t>.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/>
                        </a:rPr>
                        <m:t>8</m:t>
                      </m:r>
                    </m:oMath>
                  </m:oMathPara>
                </a14:m>
                <a:endParaRPr lang="en-US" altLang="ko-KR" sz="160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  <m:t>𝑅𝑂𝑈𝐺𝐸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𝑝𝑟𝑒𝑐𝑖𝑠𝑖𝑜𝑛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6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/>
                        </a:rPr>
                        <m:t>=0.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/>
                        </a:rPr>
                        <m:t>67</m:t>
                      </m:r>
                    </m:oMath>
                  </m:oMathPara>
                </a14:m>
                <a:endParaRPr lang="en-US" altLang="ko-KR" sz="160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600" i="1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5" y="948028"/>
                <a:ext cx="8208913" cy="1152128"/>
              </a:xfrm>
              <a:blipFill>
                <a:blip r:embed="rId2"/>
                <a:stretch>
                  <a:fillRect l="-669" b="-270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97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ROUGE-L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208913" cy="11521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LCS(Longest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common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subsequence)</a:t>
            </a:r>
            <a:r>
              <a:rPr lang="ko-KR" altLang="en-US" dirty="0">
                <a:latin typeface="Times New Roman"/>
                <a:cs typeface="Times New Roman"/>
              </a:rPr>
              <a:t> 기법을 이용하여 최장 길이로 매칭되는 문자열을 측정</a:t>
            </a:r>
            <a:r>
              <a:rPr lang="en-US" altLang="ko-KR" dirty="0">
                <a:latin typeface="Times New Roman"/>
                <a:cs typeface="Times New Roman"/>
              </a:rPr>
              <a:t>. </a:t>
            </a:r>
            <a:r>
              <a:rPr lang="ko-KR" altLang="en-US" dirty="0">
                <a:latin typeface="Times New Roman"/>
                <a:cs typeface="Times New Roman"/>
              </a:rPr>
              <a:t>보다 유연한 성능 비교가 가능</a:t>
            </a: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사례</a:t>
            </a:r>
            <a:r>
              <a:rPr lang="en-US" altLang="ko-KR" dirty="0">
                <a:latin typeface="Times New Roman"/>
                <a:cs typeface="Times New Roman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Reference: police killed the gunman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System-1: police kill the gunman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System-2: the gunman kill police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ROUGE-L: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System-1: 3/4 (“police the gunman”)</a:t>
            </a: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Times New Roman"/>
                <a:cs typeface="Times New Roman"/>
              </a:rPr>
              <a:t>System-2: 2/4 (“the gunman”)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13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Pointer-generator </a:t>
            </a:r>
            <a:r>
              <a:rPr lang="ko-KR" altLang="en-US" sz="2800" dirty="0"/>
              <a:t>요약 시스템 성능 평가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31278" cy="720080"/>
          </a:xfrm>
        </p:spPr>
        <p:txBody>
          <a:bodyPr/>
          <a:lstStyle/>
          <a:p>
            <a:r>
              <a:rPr lang="ko-KR" altLang="en-US" dirty="0">
                <a:cs typeface="Times New Roman"/>
              </a:rPr>
              <a:t>논문에서 제시된 </a:t>
            </a:r>
            <a:r>
              <a:rPr lang="en-US" altLang="ko-KR" dirty="0">
                <a:cs typeface="Times New Roman"/>
              </a:rPr>
              <a:t>ROUGE F1 score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77C1B-258A-4057-8624-7E39BA39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041776" cy="367158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731153-AEAD-4CA9-876F-94169BA8FE1D}"/>
              </a:ext>
            </a:extLst>
          </p:cNvPr>
          <p:cNvCxnSpPr/>
          <p:nvPr/>
        </p:nvCxnSpPr>
        <p:spPr>
          <a:xfrm>
            <a:off x="755576" y="3068960"/>
            <a:ext cx="777686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F56594-E8E6-421B-9046-3F734A9FEC61}"/>
              </a:ext>
            </a:extLst>
          </p:cNvPr>
          <p:cNvCxnSpPr/>
          <p:nvPr/>
        </p:nvCxnSpPr>
        <p:spPr>
          <a:xfrm>
            <a:off x="755576" y="4149080"/>
            <a:ext cx="777686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9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 요약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88843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긴 원문을 짧은 요약문으로 변환하는 것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 err="1">
                <a:solidFill>
                  <a:srgbClr val="0070C0"/>
                </a:solidFill>
                <a:latin typeface="Times New Roman"/>
                <a:cs typeface="Times New Roman"/>
              </a:rPr>
              <a:t>추출적</a:t>
            </a:r>
            <a:r>
              <a:rPr lang="ko-KR" altLang="en-US" b="1" dirty="0">
                <a:solidFill>
                  <a:srgbClr val="0070C0"/>
                </a:solidFill>
                <a:latin typeface="Times New Roman"/>
                <a:cs typeface="Times New Roman"/>
              </a:rPr>
              <a:t> 요약</a:t>
            </a:r>
            <a:r>
              <a:rPr lang="en-US" altLang="ko-KR" b="1" dirty="0">
                <a:solidFill>
                  <a:srgbClr val="0070C0"/>
                </a:solidFill>
                <a:latin typeface="Times New Roman"/>
                <a:cs typeface="Times New Roman"/>
              </a:rPr>
              <a:t>(Extractive summarization): </a:t>
            </a:r>
            <a:r>
              <a:rPr lang="ko-KR" altLang="en-US" dirty="0">
                <a:latin typeface="Times New Roman"/>
                <a:cs typeface="Times New Roman"/>
              </a:rPr>
              <a:t>원문에서 중요한 핵심 문장 또는 단어구를 뽑아서 요약문을 구성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이미 존재하는 문장이나 단어구로만 구성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Times New Roman"/>
                <a:cs typeface="Times New Roman"/>
              </a:rPr>
              <a:t>추상적 요약</a:t>
            </a:r>
            <a:r>
              <a:rPr lang="en-US" altLang="ko-KR" b="1" dirty="0">
                <a:solidFill>
                  <a:srgbClr val="0070C0"/>
                </a:solidFill>
                <a:latin typeface="Times New Roman"/>
                <a:cs typeface="Times New Roman"/>
              </a:rPr>
              <a:t>(Abstractive summarization): </a:t>
            </a:r>
            <a:r>
              <a:rPr lang="ko-KR" altLang="en-US" dirty="0">
                <a:latin typeface="Times New Roman"/>
                <a:cs typeface="Times New Roman"/>
              </a:rPr>
              <a:t>핵심 문맥을 반영한 새로운 문장을 생성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‘</a:t>
            </a:r>
            <a:r>
              <a:rPr lang="ko-KR" altLang="en-US" dirty="0">
                <a:latin typeface="Times New Roman"/>
                <a:cs typeface="Times New Roman"/>
              </a:rPr>
              <a:t>원문</a:t>
            </a:r>
            <a:r>
              <a:rPr lang="en-US" altLang="ko-KR" dirty="0">
                <a:latin typeface="Times New Roman"/>
                <a:cs typeface="Times New Roman"/>
              </a:rPr>
              <a:t>’</a:t>
            </a:r>
            <a:r>
              <a:rPr lang="ko-KR" altLang="en-US" dirty="0">
                <a:latin typeface="Times New Roman"/>
                <a:cs typeface="Times New Roman"/>
              </a:rPr>
              <a:t>과 </a:t>
            </a:r>
            <a:r>
              <a:rPr lang="en-US" altLang="ko-KR" dirty="0">
                <a:latin typeface="Times New Roman"/>
                <a:cs typeface="Times New Roman"/>
              </a:rPr>
              <a:t>‘</a:t>
            </a:r>
            <a:r>
              <a:rPr lang="ko-KR" altLang="en-US" dirty="0">
                <a:latin typeface="Times New Roman"/>
                <a:cs typeface="Times New Roman"/>
              </a:rPr>
              <a:t>실제 </a:t>
            </a:r>
            <a:r>
              <a:rPr lang="ko-KR" altLang="en-US" dirty="0" err="1">
                <a:latin typeface="Times New Roman"/>
                <a:cs typeface="Times New Roman"/>
              </a:rPr>
              <a:t>요약문‘을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이용한 지도 학습을 사용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2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을 이용한 추상적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136904" cy="1728192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“Summarization is also a mapping from input sequence to a (shorter) output sequence”</a:t>
            </a:r>
          </a:p>
          <a:p>
            <a:r>
              <a:rPr lang="ko-KR" altLang="en-US" dirty="0">
                <a:latin typeface="Times New Roman"/>
                <a:cs typeface="Times New Roman"/>
              </a:rPr>
              <a:t>기계번역과 유사하게 </a:t>
            </a:r>
            <a:r>
              <a:rPr lang="en-US" altLang="ko-KR" dirty="0">
                <a:latin typeface="Times New Roman"/>
                <a:cs typeface="Times New Roman"/>
              </a:rPr>
              <a:t>attention</a:t>
            </a:r>
            <a:r>
              <a:rPr lang="ko-KR" altLang="en-US" dirty="0">
                <a:latin typeface="Times New Roman"/>
                <a:cs typeface="Times New Roman"/>
              </a:rPr>
              <a:t>을 가진 </a:t>
            </a:r>
            <a:r>
              <a:rPr lang="en-US" altLang="ko-KR" dirty="0">
                <a:latin typeface="Times New Roman"/>
                <a:cs typeface="Times New Roman"/>
              </a:rPr>
              <a:t>seq2seq model</a:t>
            </a:r>
            <a:r>
              <a:rPr lang="ko-KR" altLang="en-US" dirty="0">
                <a:latin typeface="Times New Roman"/>
                <a:cs typeface="Times New Roman"/>
              </a:rPr>
              <a:t>을 이용하여 추상적 요약을 훈련시킴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원 문장과 요약문을 함께 가진 훈련 문장들을 사용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75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seq2seq </a:t>
            </a:r>
            <a:r>
              <a:rPr lang="ko-KR" altLang="en-US" dirty="0"/>
              <a:t>기반 추상적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136904" cy="17281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latin typeface="Times New Roman"/>
                <a:cs typeface="Times New Roman"/>
              </a:rPr>
              <a:t>A.M. Rush, S. Chopra, and J. Weston, A neural attention model for abstractive sentence summarization, 2015.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latin typeface="Times New Roman"/>
                <a:cs typeface="Times New Roman"/>
              </a:rPr>
              <a:t>Source Text(</a:t>
            </a:r>
            <a:r>
              <a:rPr lang="ko-KR" altLang="en-US" sz="1800" b="1" dirty="0">
                <a:latin typeface="Times New Roman"/>
                <a:cs typeface="Times New Roman"/>
              </a:rPr>
              <a:t>원 문장</a:t>
            </a:r>
            <a:r>
              <a:rPr lang="en-US" altLang="ko-KR" sz="1800" b="1" dirty="0">
                <a:latin typeface="Times New Roman"/>
                <a:cs typeface="Times New Roman"/>
              </a:rPr>
              <a:t>):</a:t>
            </a:r>
            <a:r>
              <a:rPr lang="ko-KR" altLang="en-US" sz="1800" b="1" dirty="0"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Germany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emerge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victorious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2-0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win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against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Argentina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on</a:t>
            </a:r>
            <a:r>
              <a:rPr lang="ko-KR" altLang="en-US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Saturday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latin typeface="Times New Roman"/>
                <a:cs typeface="Times New Roman"/>
              </a:rPr>
              <a:t>Summary: </a:t>
            </a:r>
            <a:r>
              <a:rPr lang="en-US" altLang="ko-KR"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Germany beat Argentina 2-0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616D6-AFEC-480C-980D-05C527FF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9" y="1844824"/>
            <a:ext cx="785757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seq2seq</a:t>
            </a:r>
            <a:r>
              <a:rPr lang="ko-KR" altLang="en-US" dirty="0"/>
              <a:t> 요약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136904" cy="17281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Encoder: </a:t>
            </a:r>
            <a:r>
              <a:rPr lang="en-US" altLang="ko-KR" sz="1800" dirty="0">
                <a:latin typeface="Times New Roman"/>
                <a:cs typeface="Times New Roman"/>
              </a:rPr>
              <a:t>&lt;</a:t>
            </a:r>
            <a:r>
              <a:rPr lang="ko-KR" alt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원 문장</a:t>
            </a:r>
            <a:r>
              <a:rPr lang="en-US" altLang="ko-KR" sz="1800" dirty="0">
                <a:solidFill>
                  <a:srgbClr val="0070C0"/>
                </a:solidFill>
                <a:latin typeface="Times New Roman"/>
                <a:cs typeface="Times New Roman"/>
              </a:rPr>
              <a:t>(source text)</a:t>
            </a:r>
            <a:r>
              <a:rPr lang="en-US" altLang="ko-KR" sz="1800" dirty="0">
                <a:latin typeface="Times New Roman"/>
                <a:cs typeface="Times New Roman"/>
              </a:rPr>
              <a:t>&gt;</a:t>
            </a:r>
            <a:r>
              <a:rPr lang="ko-KR" altLang="en-US" sz="1800" dirty="0">
                <a:latin typeface="Times New Roman"/>
                <a:cs typeface="Times New Roman"/>
              </a:rPr>
              <a:t>을 입력하여 </a:t>
            </a:r>
            <a:r>
              <a:rPr lang="en-US" altLang="ko-KR" sz="1800" dirty="0">
                <a:latin typeface="Times New Roman"/>
                <a:cs typeface="Times New Roman"/>
              </a:rPr>
              <a:t>attention</a:t>
            </a:r>
            <a:r>
              <a:rPr lang="ko-KR" altLang="en-US" sz="1800" dirty="0">
                <a:latin typeface="Times New Roman"/>
                <a:cs typeface="Times New Roman"/>
              </a:rPr>
              <a:t>을 계산하고 </a:t>
            </a:r>
            <a:r>
              <a:rPr lang="en-US" altLang="ko-KR" sz="1800" dirty="0">
                <a:latin typeface="Times New Roman"/>
                <a:cs typeface="Times New Roman"/>
              </a:rPr>
              <a:t>Context Vector</a:t>
            </a:r>
            <a:r>
              <a:rPr lang="ko-KR" altLang="en-US" sz="1800" dirty="0">
                <a:latin typeface="Times New Roman"/>
                <a:cs typeface="Times New Roman"/>
              </a:rPr>
              <a:t>를 생성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Decoder:</a:t>
            </a:r>
            <a:r>
              <a:rPr lang="en-US" altLang="ko-KR" sz="1800" dirty="0">
                <a:latin typeface="Times New Roman"/>
                <a:cs typeface="Times New Roman"/>
              </a:rPr>
              <a:t> &lt;</a:t>
            </a:r>
            <a:r>
              <a:rPr lang="ko-KR" altLang="en-US" sz="1800" dirty="0">
                <a:latin typeface="Times New Roman"/>
                <a:cs typeface="Times New Roman"/>
              </a:rPr>
              <a:t>요약문</a:t>
            </a:r>
            <a:r>
              <a:rPr lang="en-US" altLang="ko-KR" sz="1800" dirty="0">
                <a:latin typeface="Times New Roman"/>
                <a:cs typeface="Times New Roman"/>
              </a:rPr>
              <a:t>&gt;</a:t>
            </a:r>
            <a:r>
              <a:rPr lang="ko-KR" altLang="en-US" sz="1800" dirty="0">
                <a:latin typeface="Times New Roman"/>
                <a:cs typeface="Times New Roman"/>
              </a:rPr>
              <a:t>을 생성하도록 훈련시킴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기계번역기를 훈련시키는 것과 매우 유사함</a:t>
            </a:r>
            <a:endParaRPr lang="en-US" altLang="ko-KR" sz="1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Times New Roman"/>
                <a:cs typeface="Times New Roman"/>
              </a:rPr>
              <a:t>Context</a:t>
            </a:r>
            <a:r>
              <a:rPr lang="ko-KR" altLang="en-US" sz="1800" dirty="0">
                <a:latin typeface="Times New Roman"/>
                <a:cs typeface="Times New Roman"/>
              </a:rPr>
              <a:t> </a:t>
            </a:r>
            <a:r>
              <a:rPr lang="en-US" altLang="ko-KR" sz="1800" dirty="0">
                <a:latin typeface="Times New Roman"/>
                <a:cs typeface="Times New Roman"/>
              </a:rPr>
              <a:t>vector</a:t>
            </a:r>
            <a:r>
              <a:rPr lang="ko-KR" altLang="en-US" sz="1800" dirty="0">
                <a:latin typeface="Times New Roman"/>
                <a:cs typeface="Times New Roman"/>
              </a:rPr>
              <a:t>는 대용량의 고정된 사전에서 모든 단어에 대한 확률분포인 </a:t>
            </a:r>
            <a:r>
              <a:rPr lang="ko-KR" alt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사전 분포</a:t>
            </a:r>
            <a:r>
              <a:rPr lang="en-US" altLang="ko-KR" sz="1800" dirty="0">
                <a:solidFill>
                  <a:srgbClr val="0070C0"/>
                </a:solidFill>
                <a:latin typeface="Times New Roman"/>
                <a:cs typeface="Times New Roman"/>
              </a:rPr>
              <a:t>(vocabulary distribution)</a:t>
            </a:r>
            <a:r>
              <a:rPr lang="ko-KR" altLang="en-US" sz="1800" dirty="0">
                <a:latin typeface="Times New Roman"/>
                <a:cs typeface="Times New Roman"/>
              </a:rPr>
              <a:t>를 계산하기 위해 사용됨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latin typeface="Times New Roman"/>
                <a:cs typeface="Times New Roman"/>
              </a:rPr>
              <a:t>기존 방식에 비해 우수한 성과를 거두었음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/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616D6-AFEC-480C-980D-05C527FF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912768" cy="28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Seq2seq</a:t>
            </a:r>
            <a:r>
              <a:rPr lang="ko-KR" altLang="en-US" dirty="0"/>
              <a:t> 요약 방식의 문제점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424936" cy="3024336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+mn-lt"/>
                <a:cs typeface="Times New Roman"/>
              </a:rPr>
              <a:t>문제 </a:t>
            </a:r>
            <a:r>
              <a:rPr lang="en-US" altLang="ko-KR" b="1" dirty="0">
                <a:solidFill>
                  <a:srgbClr val="0070C0"/>
                </a:solidFill>
                <a:latin typeface="+mn-lt"/>
                <a:cs typeface="Times New Roman"/>
              </a:rPr>
              <a:t>1: </a:t>
            </a:r>
            <a:r>
              <a:rPr lang="ko-KR" altLang="en-US" dirty="0">
                <a:latin typeface="+mn-lt"/>
                <a:cs typeface="Times New Roman"/>
              </a:rPr>
              <a:t>요약문은 사실적인 세부사항을 부정확하게 재생산하는 경향이 있음</a:t>
            </a:r>
            <a:r>
              <a:rPr lang="en-US" altLang="ko-KR" dirty="0">
                <a:latin typeface="+mn-lt"/>
                <a:cs typeface="Times New Roman"/>
              </a:rPr>
              <a:t>. </a:t>
            </a:r>
            <a:r>
              <a:rPr lang="ko-KR" altLang="en-US" dirty="0">
                <a:latin typeface="+mn-lt"/>
                <a:cs typeface="Times New Roman"/>
              </a:rPr>
              <a:t>사전에 없는 단어</a:t>
            </a:r>
            <a:r>
              <a:rPr lang="en-US" altLang="ko-KR" dirty="0">
                <a:latin typeface="+mn-lt"/>
                <a:cs typeface="Times New Roman"/>
              </a:rPr>
              <a:t>(out-of-vocabulary)</a:t>
            </a:r>
            <a:r>
              <a:rPr lang="ko-KR" altLang="en-US" dirty="0">
                <a:latin typeface="+mn-lt"/>
                <a:cs typeface="Times New Roman"/>
              </a:rPr>
              <a:t>이거나 희귀</a:t>
            </a:r>
            <a:r>
              <a:rPr lang="en-US" altLang="ko-KR" dirty="0">
                <a:latin typeface="+mn-lt"/>
                <a:cs typeface="Times New Roman"/>
              </a:rPr>
              <a:t>(rare) </a:t>
            </a:r>
            <a:r>
              <a:rPr lang="ko-KR" altLang="en-US" dirty="0">
                <a:latin typeface="+mn-lt"/>
                <a:cs typeface="Times New Roman"/>
              </a:rPr>
              <a:t>단어인 경우 잘 발생</a:t>
            </a:r>
            <a:endParaRPr lang="en-US" altLang="ko-KR" dirty="0">
              <a:latin typeface="+mn-lt"/>
              <a:cs typeface="Times New Roman"/>
            </a:endParaRPr>
          </a:p>
          <a:p>
            <a:pPr lvl="1"/>
            <a:r>
              <a:rPr lang="ko-KR" altLang="en-US" dirty="0">
                <a:cs typeface="Times New Roman"/>
              </a:rPr>
              <a:t>예</a:t>
            </a:r>
            <a:r>
              <a:rPr lang="en-US" altLang="ko-KR" dirty="0">
                <a:cs typeface="Times New Roman"/>
              </a:rPr>
              <a:t>: </a:t>
            </a:r>
            <a:r>
              <a:rPr lang="en-US" altLang="ko-KR" i="1" dirty="0">
                <a:cs typeface="Times New Roman"/>
              </a:rPr>
              <a:t>Germany beat Argentina 3-2 </a:t>
            </a:r>
            <a:r>
              <a:rPr lang="en-US" altLang="ko-KR" dirty="0">
                <a:cs typeface="Times New Roman"/>
              </a:rPr>
              <a:t>(‘2-0’</a:t>
            </a:r>
            <a:r>
              <a:rPr lang="ko-KR" altLang="en-US" dirty="0">
                <a:cs typeface="Times New Roman"/>
              </a:rPr>
              <a:t>이 없는 단어라서 이런 결과를 생성</a:t>
            </a:r>
            <a:r>
              <a:rPr lang="en-US" altLang="ko-KR" dirty="0">
                <a:cs typeface="Times New Roman"/>
              </a:rPr>
              <a:t>)</a:t>
            </a:r>
          </a:p>
          <a:p>
            <a:pPr lvl="1"/>
            <a:endParaRPr lang="en-US" altLang="ko-KR" dirty="0">
              <a:cs typeface="Times New Roman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+mn-lt"/>
                <a:cs typeface="Times New Roman"/>
              </a:rPr>
              <a:t>문제 </a:t>
            </a:r>
            <a:r>
              <a:rPr lang="en-US" altLang="ko-KR" b="1" dirty="0">
                <a:solidFill>
                  <a:srgbClr val="0070C0"/>
                </a:solidFill>
                <a:latin typeface="+mn-lt"/>
                <a:cs typeface="Times New Roman"/>
              </a:rPr>
              <a:t>2: </a:t>
            </a:r>
            <a:r>
              <a:rPr lang="ko-KR" altLang="en-US" dirty="0">
                <a:latin typeface="+mn-lt"/>
                <a:cs typeface="Times New Roman"/>
              </a:rPr>
              <a:t>요약문은 때때로 같은 단어끼리 재반복해서 생산될 수 있음</a:t>
            </a:r>
            <a:endParaRPr lang="en-US" altLang="ko-KR" dirty="0">
              <a:latin typeface="+mn-lt"/>
              <a:cs typeface="Times New Roman"/>
            </a:endParaRPr>
          </a:p>
          <a:p>
            <a:pPr lvl="1"/>
            <a:r>
              <a:rPr lang="ko-KR" altLang="en-US" dirty="0">
                <a:cs typeface="Times New Roman"/>
              </a:rPr>
              <a:t>예</a:t>
            </a:r>
            <a:r>
              <a:rPr lang="en-US" altLang="ko-KR" dirty="0">
                <a:cs typeface="Times New Roman"/>
              </a:rPr>
              <a:t>: </a:t>
            </a:r>
            <a:r>
              <a:rPr lang="en-US" altLang="ko-KR" i="1" dirty="0">
                <a:cs typeface="Times New Roman"/>
              </a:rPr>
              <a:t>Germany beat Germany beat Germany beat </a:t>
            </a:r>
            <a:r>
              <a:rPr lang="en-US" altLang="ko-KR" dirty="0">
                <a:cs typeface="Times New Roman"/>
              </a:rPr>
              <a:t>….</a:t>
            </a:r>
          </a:p>
          <a:p>
            <a:pPr lvl="1"/>
            <a:endParaRPr lang="en-US" altLang="ko-KR" dirty="0">
              <a:cs typeface="Times New Roman"/>
            </a:endParaRPr>
          </a:p>
          <a:p>
            <a:pPr lvl="1"/>
            <a:endParaRPr lang="en-US" altLang="ko-KR" dirty="0">
              <a:cs typeface="Times New Roman"/>
            </a:endParaRPr>
          </a:p>
          <a:p>
            <a:pPr marL="266700" lvl="1" indent="-266700">
              <a:lnSpc>
                <a:spcPct val="150000"/>
              </a:lnSpc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See, P.J. Liu, and C.D. Manning, Get to the point: Summarization with pointer-generator networks, 2017.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Pointer-generator</a:t>
            </a:r>
            <a:r>
              <a:rPr lang="ko-KR" altLang="en-US" sz="2800" dirty="0"/>
              <a:t> </a:t>
            </a:r>
            <a:r>
              <a:rPr lang="en-US" altLang="ko-KR" sz="2800" dirty="0"/>
              <a:t>network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31278" cy="720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0070C0"/>
                </a:solidFill>
                <a:cs typeface="Times New Roman"/>
              </a:rPr>
              <a:t>문제 </a:t>
            </a:r>
            <a:r>
              <a:rPr lang="en-US" altLang="ko-KR" b="1" dirty="0">
                <a:solidFill>
                  <a:srgbClr val="0070C0"/>
                </a:solidFill>
                <a:cs typeface="Times New Roman"/>
              </a:rPr>
              <a:t>1</a:t>
            </a:r>
            <a:r>
              <a:rPr lang="ko-KR" altLang="en-US" dirty="0">
                <a:cs typeface="Times New Roman"/>
              </a:rPr>
              <a:t>을 해결하기 위해 단어를 사전에서 가져오는 대신 </a:t>
            </a:r>
            <a:r>
              <a:rPr lang="en-US" altLang="ko-KR" dirty="0">
                <a:cs typeface="Times New Roman"/>
              </a:rPr>
              <a:t>&lt;</a:t>
            </a:r>
            <a:r>
              <a:rPr lang="ko-KR" altLang="en-US" dirty="0">
                <a:cs typeface="Times New Roman"/>
              </a:rPr>
              <a:t>원 문장</a:t>
            </a:r>
            <a:r>
              <a:rPr lang="en-US" altLang="ko-KR" dirty="0">
                <a:cs typeface="Times New Roman"/>
              </a:rPr>
              <a:t>&gt;</a:t>
            </a:r>
            <a:r>
              <a:rPr lang="ko-KR" altLang="en-US" dirty="0">
                <a:cs typeface="Times New Roman"/>
              </a:rPr>
              <a:t>에서 가져올 수 있는 </a:t>
            </a:r>
            <a:r>
              <a:rPr lang="en-US" altLang="ko-KR" dirty="0">
                <a:cs typeface="Times New Roman"/>
              </a:rPr>
              <a:t>pointing </a:t>
            </a:r>
            <a:r>
              <a:rPr lang="ko-KR" altLang="en-US" dirty="0">
                <a:cs typeface="Times New Roman"/>
              </a:rPr>
              <a:t>방식을 도입</a:t>
            </a:r>
            <a:endParaRPr lang="en-US" altLang="ko-KR" dirty="0"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0BEDB-6ECD-4686-B1E7-88588934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9" y="1772816"/>
            <a:ext cx="8215254" cy="45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Pointer-generator</a:t>
            </a:r>
            <a:r>
              <a:rPr lang="ko-KR" altLang="en-US" sz="2800" dirty="0"/>
              <a:t> </a:t>
            </a:r>
            <a:r>
              <a:rPr lang="en-US" altLang="ko-KR" sz="2800" dirty="0"/>
              <a:t>network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80728"/>
                <a:ext cx="8431278" cy="720080"/>
              </a:xfrm>
            </p:spPr>
            <p:txBody>
              <a:bodyPr/>
              <a:lstStyle/>
              <a:p>
                <a:r>
                  <a:rPr lang="ko-KR" altLang="en-US" dirty="0">
                    <a:cs typeface="Times New Roman"/>
                  </a:rPr>
                  <a:t>요약문 단어 생성 함수</a:t>
                </a:r>
                <a:r>
                  <a:rPr lang="en-US" altLang="ko-KR" dirty="0"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𝑓𝑖𝑛𝑎𝑙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𝑔𝑒𝑛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𝑣𝑜𝑐𝑎𝑏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𝑔𝑒𝑛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cs typeface="Times New Roman"/>
                </a:endParaRPr>
              </a:p>
              <a:p>
                <a:pPr marL="625475" indent="-266700">
                  <a:buFontTx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ko-KR" altLang="en-US" sz="1800" dirty="0">
                    <a:cs typeface="Times New Roman"/>
                  </a:rPr>
                  <a:t>은 단어를 사전에서 생성할지 </a:t>
                </a:r>
                <a:r>
                  <a:rPr lang="en-US" altLang="ko-KR" sz="1800" dirty="0">
                    <a:cs typeface="Times New Roman"/>
                  </a:rPr>
                  <a:t>&lt;</a:t>
                </a:r>
                <a:r>
                  <a:rPr lang="ko-KR" altLang="en-US" sz="1800" dirty="0">
                    <a:cs typeface="Times New Roman"/>
                  </a:rPr>
                  <a:t>원 문장</a:t>
                </a:r>
                <a:r>
                  <a:rPr lang="en-US" altLang="ko-KR" sz="1800" dirty="0">
                    <a:cs typeface="Times New Roman"/>
                  </a:rPr>
                  <a:t>&gt;</a:t>
                </a:r>
                <a:r>
                  <a:rPr lang="ko-KR" altLang="en-US" sz="1800" dirty="0">
                    <a:cs typeface="Times New Roman"/>
                  </a:rPr>
                  <a:t>에서 복사해올지를 결정</a:t>
                </a:r>
                <a:endParaRPr lang="en-US" altLang="ko-KR" sz="1800" dirty="0">
                  <a:cs typeface="Times New Roman"/>
                </a:endParaRPr>
              </a:p>
              <a:p>
                <a:pPr marL="625475" indent="-266700">
                  <a:buFontTx/>
                  <a:buChar char="–"/>
                </a:pP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</m:oMath>
                </a14:m>
                <a:r>
                  <a:rPr lang="ko-KR" altLang="en-US" sz="1800" dirty="0">
                    <a:cs typeface="Times New Roman"/>
                  </a:rPr>
                  <a:t>는 </a:t>
                </a:r>
                <a:r>
                  <a:rPr lang="en-US" altLang="ko-KR" sz="1800" dirty="0">
                    <a:cs typeface="Times New Roman"/>
                  </a:rPr>
                  <a:t>attention </a:t>
                </a:r>
                <a:r>
                  <a:rPr lang="ko-KR" altLang="en-US" sz="1800" dirty="0">
                    <a:cs typeface="Times New Roman"/>
                  </a:rPr>
                  <a:t>분포를 의미</a:t>
                </a:r>
                <a:endParaRPr lang="en-US" altLang="ko-KR" sz="1800" dirty="0"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80728"/>
                <a:ext cx="8431278" cy="720080"/>
              </a:xfrm>
              <a:blipFill>
                <a:blip r:embed="rId2"/>
                <a:stretch>
                  <a:fillRect l="-651" b="-227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Pointer-generator</a:t>
            </a:r>
            <a:r>
              <a:rPr lang="ko-KR" altLang="en-US" sz="2800" dirty="0"/>
              <a:t> 모델의 특징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31278" cy="720080"/>
          </a:xfrm>
        </p:spPr>
        <p:txBody>
          <a:bodyPr/>
          <a:lstStyle/>
          <a:p>
            <a:r>
              <a:rPr lang="ko-KR" altLang="en-US" dirty="0">
                <a:cs typeface="Times New Roman"/>
              </a:rPr>
              <a:t>원 문장에서 단어들을 가져오기 쉬움</a:t>
            </a:r>
            <a:endParaRPr lang="en-US" altLang="ko-KR" dirty="0">
              <a:cs typeface="Times New Roman"/>
            </a:endParaRPr>
          </a:p>
          <a:p>
            <a:r>
              <a:rPr lang="ko-KR" altLang="en-US" dirty="0">
                <a:cs typeface="Times New Roman"/>
              </a:rPr>
              <a:t>원 문장에서 </a:t>
            </a:r>
            <a:r>
              <a:rPr lang="en-US" altLang="ko-KR" dirty="0">
                <a:cs typeface="Times New Roman"/>
              </a:rPr>
              <a:t>OOV(out-of-vocabulary) </a:t>
            </a:r>
            <a:r>
              <a:rPr lang="ko-KR" altLang="en-US" dirty="0">
                <a:cs typeface="Times New Roman"/>
              </a:rPr>
              <a:t>단어를 그대로 가져오는 것이 가능</a:t>
            </a:r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r>
              <a:rPr lang="en-US" altLang="ko-KR" dirty="0">
                <a:solidFill>
                  <a:srgbClr val="0070C0"/>
                </a:solidFill>
                <a:cs typeface="Times New Roman"/>
              </a:rPr>
              <a:t>Pointer-generator</a:t>
            </a:r>
            <a:r>
              <a:rPr lang="ko-KR" altLang="en-US" dirty="0">
                <a:solidFill>
                  <a:srgbClr val="0070C0"/>
                </a:solidFill>
                <a:cs typeface="Times New Roman"/>
              </a:rPr>
              <a:t> 적용 후 성능 향상 사례</a:t>
            </a:r>
            <a:endParaRPr lang="en-US" altLang="ko-KR" dirty="0">
              <a:solidFill>
                <a:srgbClr val="0070C0"/>
              </a:solidFill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cs typeface="Times New Roman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F4BE09-E150-427E-AE08-7B0B3771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40448"/>
              </p:ext>
            </p:extLst>
          </p:nvPr>
        </p:nvGraphicFramePr>
        <p:xfrm>
          <a:off x="683568" y="3501008"/>
          <a:ext cx="76216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859">
                  <a:extLst>
                    <a:ext uri="{9D8B030D-6E8A-4147-A177-3AD203B41FA5}">
                      <a16:colId xmlns:a16="http://schemas.microsoft.com/office/drawing/2014/main" val="1067282691"/>
                    </a:ext>
                  </a:extLst>
                </a:gridCol>
                <a:gridCol w="3927751">
                  <a:extLst>
                    <a:ext uri="{9D8B030D-6E8A-4147-A177-3AD203B41FA5}">
                      <a16:colId xmlns:a16="http://schemas.microsoft.com/office/drawing/2014/main" val="60372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i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 expelled from the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dubai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 chess tournament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galoz</a:t>
                      </a:r>
                      <a:r>
                        <a:rPr lang="en-US" altLang="ko-KR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i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nigalidze</a:t>
                      </a:r>
                      <a:r>
                        <a:rPr lang="en-US" altLang="ko-KR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 expelled from the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dubai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 chess tournament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ko-KR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Olympic games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ko-KR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</a:t>
                      </a:r>
                      <a:r>
                        <a:rPr lang="en-US" altLang="ko-K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Olympic games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3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463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793</Words>
  <Application>Microsoft Office PowerPoint</Application>
  <PresentationFormat>화면 슬라이드 쇼(4:3)</PresentationFormat>
  <Paragraphs>130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Cambria Math</vt:lpstr>
      <vt:lpstr>Consolas</vt:lpstr>
      <vt:lpstr>Times New Roman</vt:lpstr>
      <vt:lpstr>Arial</vt:lpstr>
      <vt:lpstr>1_Office 테마</vt:lpstr>
      <vt:lpstr>19. Text Summarization</vt:lpstr>
      <vt:lpstr>텍스트 요약</vt:lpstr>
      <vt:lpstr>RNN을 이용한 추상적 요약</vt:lpstr>
      <vt:lpstr>seq2seq 기반 추상적 요약</vt:lpstr>
      <vt:lpstr>seq2seq 요약 방식</vt:lpstr>
      <vt:lpstr>Seq2seq 요약 방식의 문제점</vt:lpstr>
      <vt:lpstr>Pointer-generator network</vt:lpstr>
      <vt:lpstr>Pointer-generator network</vt:lpstr>
      <vt:lpstr>Pointer-generator 모델의 특징</vt:lpstr>
      <vt:lpstr>Coverage</vt:lpstr>
      <vt:lpstr>ROUGE</vt:lpstr>
      <vt:lpstr>ROUGE 사례 문장</vt:lpstr>
      <vt:lpstr>ROUGE에서의 Precision과 Recall</vt:lpstr>
      <vt:lpstr>ROUGE에서의 Precision</vt:lpstr>
      <vt:lpstr>F1 Score</vt:lpstr>
      <vt:lpstr>ROUGE-N</vt:lpstr>
      <vt:lpstr>ROUGE-L</vt:lpstr>
      <vt:lpstr>Pointer-generator 요약 시스템 성능 평가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272</cp:revision>
  <dcterms:created xsi:type="dcterms:W3CDTF">2006-10-05T04:04:58Z</dcterms:created>
  <dcterms:modified xsi:type="dcterms:W3CDTF">2021-12-02T04:58:12Z</dcterms:modified>
</cp:coreProperties>
</file>