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91" r:id="rId2"/>
    <p:sldId id="258" r:id="rId3"/>
    <p:sldId id="307" r:id="rId4"/>
    <p:sldId id="308" r:id="rId5"/>
    <p:sldId id="294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34" r:id="rId16"/>
    <p:sldId id="335" r:id="rId17"/>
    <p:sldId id="312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9" r:id="rId27"/>
    <p:sldId id="330" r:id="rId28"/>
    <p:sldId id="331" r:id="rId29"/>
    <p:sldId id="333" r:id="rId30"/>
    <p:sldId id="332" r:id="rId31"/>
    <p:sldId id="336" r:id="rId3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4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ks.nl/stopwords/korea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konlpy-ko.readthedocs.io/ko/v0.4.3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 dirty="0"/>
              <a:t>2. </a:t>
            </a:r>
            <a:r>
              <a:rPr lang="ko-KR" altLang="en-US" sz="4400" dirty="0"/>
              <a:t>텍스트 </a:t>
            </a:r>
            <a:r>
              <a:rPr lang="ko-KR" altLang="en-US" sz="4400" dirty="0" err="1"/>
              <a:t>전처리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nltk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이용한 영어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토큰화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368152"/>
          </a:xfrm>
        </p:spPr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dirty="0"/>
              <a:t>:</a:t>
            </a:r>
          </a:p>
          <a:p>
            <a:pPr marL="357188" indent="0">
              <a:lnSpc>
                <a:spcPct val="100000"/>
              </a:lnSpc>
              <a:buNone/>
            </a:pPr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nltk.tokenize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word_tokenize</a:t>
            </a:r>
            <a:endParaRPr lang="en-US" altLang="ko-KR" sz="1600" dirty="0"/>
          </a:p>
          <a:p>
            <a:pPr marL="357188" indent="0">
              <a:lnSpc>
                <a:spcPct val="100000"/>
              </a:lnSpc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word_tokenize</a:t>
            </a:r>
            <a:r>
              <a:rPr lang="en-US" altLang="ko-KR" sz="1600" dirty="0"/>
              <a:t>("Don't be fooled by the dark sounding name, Mr. </a:t>
            </a:r>
            <a:r>
              <a:rPr lang="en-US" altLang="ko-KR" sz="1600" dirty="0" err="1"/>
              <a:t>Jone's</a:t>
            </a:r>
            <a:r>
              <a:rPr lang="en-US" altLang="ko-KR" sz="1600" dirty="0"/>
              <a:t> Orphanage is as cheery as cheery goes for a pastry shop</a:t>
            </a:r>
            <a:r>
              <a:rPr lang="en-US" altLang="ko-KR" sz="1600"/>
              <a:t>.")) 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704856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['Do', "</a:t>
            </a:r>
            <a:r>
              <a:rPr lang="en-US" altLang="ko-KR" sz="1600" dirty="0" err="1"/>
              <a:t>n't</a:t>
            </a:r>
            <a:r>
              <a:rPr lang="en-US" altLang="ko-KR" sz="1600" dirty="0"/>
              <a:t>", 'be', 'fooled', 'by', 'the', 'dark', 'sounding', 'name', ',', 'Mr.', '</a:t>
            </a:r>
            <a:r>
              <a:rPr lang="en-US" altLang="ko-KR" sz="1600" dirty="0" err="1"/>
              <a:t>Jone</a:t>
            </a:r>
            <a:r>
              <a:rPr lang="en-US" altLang="ko-KR" sz="1600" dirty="0"/>
              <a:t>', "'s", 'Orphanage', 'is', 'as', 'cheery', 'as', 'cheery', 'goes', 'for', 'a', 'pastry', 'shop', '.'] 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3104964"/>
            <a:ext cx="85689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WordPunctTokenizer</a:t>
            </a:r>
            <a:r>
              <a:rPr lang="en-US" altLang="ko-KR" dirty="0"/>
              <a:t> </a:t>
            </a:r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dirty="0"/>
              <a:t>:</a:t>
            </a:r>
          </a:p>
          <a:p>
            <a:pPr marL="357188" indent="0">
              <a:lnSpc>
                <a:spcPct val="100000"/>
              </a:lnSpc>
              <a:buNone/>
            </a:pPr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nltk.tokenize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WordPunctTokenizer</a:t>
            </a:r>
            <a:r>
              <a:rPr lang="en-US" altLang="ko-KR" sz="1600" dirty="0"/>
              <a:t> print(</a:t>
            </a:r>
            <a:r>
              <a:rPr lang="en-US" altLang="ko-KR" sz="1600" dirty="0" err="1"/>
              <a:t>WordPunctTokenizer</a:t>
            </a:r>
            <a:r>
              <a:rPr lang="en-US" altLang="ko-KR" sz="1600" dirty="0"/>
              <a:t>().tokenize("Don't be fooled by the dark sounding name, Mr. </a:t>
            </a:r>
            <a:r>
              <a:rPr lang="en-US" altLang="ko-KR" sz="1600" dirty="0" err="1"/>
              <a:t>Jone's</a:t>
            </a:r>
            <a:r>
              <a:rPr lang="en-US" altLang="ko-KR" sz="1600" dirty="0"/>
              <a:t> Orphanage is as cheery as cheery goes for a pastry shop."))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81128"/>
            <a:ext cx="7704856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1600" dirty="0"/>
              <a:t>['Don', "'", 't', 'be', 'fooled', 'by', 'the', 'dark', 'sounding', 'name', ',', '</a:t>
            </a:r>
            <a:r>
              <a:rPr lang="en-US" altLang="ko-KR" sz="1600" dirty="0" err="1"/>
              <a:t>Mr</a:t>
            </a:r>
            <a:r>
              <a:rPr lang="en-US" altLang="ko-KR" sz="1600" dirty="0"/>
              <a:t>', '.', '</a:t>
            </a:r>
            <a:r>
              <a:rPr lang="en-US" altLang="ko-KR" sz="1600" dirty="0" err="1"/>
              <a:t>Jone</a:t>
            </a:r>
            <a:r>
              <a:rPr lang="en-US" altLang="ko-KR" sz="1600" dirty="0"/>
              <a:t>', "'", 's', 'Orphanage', 'is', 'as', 'cheery', 'as', 'cheery', 'goes', 'for', 'a', 'pastry', 'shop', '.']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365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한글 문장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토큰화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100900" cy="38164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한글의 경우 단어 </a:t>
            </a:r>
            <a:r>
              <a:rPr lang="ko-KR" altLang="en-US" dirty="0" err="1"/>
              <a:t>토큰화는</a:t>
            </a:r>
            <a:r>
              <a:rPr lang="ko-KR" altLang="en-US" dirty="0"/>
              <a:t> 잘 사용되지 않음</a:t>
            </a:r>
            <a:r>
              <a:rPr lang="en-US" altLang="ko-KR" dirty="0"/>
              <a:t>. </a:t>
            </a:r>
            <a:r>
              <a:rPr lang="ko-KR" altLang="en-US" dirty="0"/>
              <a:t>문장을 형태소 분석기에 입력하면 품사로 나뉘어진 단어들을 얻을 수 있음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문장을 구분하는 경우 </a:t>
            </a:r>
            <a:r>
              <a:rPr lang="en-US" altLang="ko-KR" dirty="0"/>
              <a:t>KSS(Korean sentence splitter)</a:t>
            </a:r>
            <a:r>
              <a:rPr lang="ko-KR" altLang="en-US" dirty="0"/>
              <a:t>를 사용할 수 있음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endParaRPr lang="en-US" altLang="ko-KR" dirty="0"/>
          </a:p>
          <a:p>
            <a:pPr marL="795337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en-US" altLang="ko-KR" dirty="0" err="1"/>
              <a:t>kss</a:t>
            </a:r>
            <a:r>
              <a:rPr lang="ko-KR" altLang="en-US" dirty="0"/>
              <a:t>를 먼저 설치해야 함</a:t>
            </a:r>
            <a:endParaRPr lang="en-US" altLang="ko-KR" dirty="0"/>
          </a:p>
          <a:p>
            <a:pPr marL="452437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dirty="0"/>
              <a:t>&gt; pip install </a:t>
            </a:r>
            <a:r>
              <a:rPr lang="en-US" altLang="ko-KR" dirty="0" err="1"/>
              <a:t>kss</a:t>
            </a:r>
            <a:endParaRPr lang="en-US" altLang="ko-KR" dirty="0"/>
          </a:p>
          <a:p>
            <a:pPr marL="795337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문장 </a:t>
            </a:r>
            <a:r>
              <a:rPr lang="ko-KR" altLang="en-US" dirty="0" err="1"/>
              <a:t>토큰화를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452437" indent="0">
              <a:lnSpc>
                <a:spcPct val="100000"/>
              </a:lnSpc>
              <a:buNone/>
            </a:pPr>
            <a:endParaRPr lang="en-US" altLang="ko-KR" sz="1600" b="1" dirty="0"/>
          </a:p>
          <a:p>
            <a:pPr marL="452437" indent="0">
              <a:lnSpc>
                <a:spcPct val="100000"/>
              </a:lnSpc>
              <a:buNone/>
            </a:pPr>
            <a:r>
              <a:rPr lang="en-US" altLang="ko-KR" sz="1600" b="1" dirty="0"/>
              <a:t>import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kss</a:t>
            </a:r>
            <a:endParaRPr lang="en-US" altLang="ko-KR" sz="1600" dirty="0"/>
          </a:p>
          <a:p>
            <a:pPr marL="452437" indent="0">
              <a:lnSpc>
                <a:spcPct val="100000"/>
              </a:lnSpc>
              <a:buNone/>
            </a:pPr>
            <a:r>
              <a:rPr lang="en-US" altLang="ko-KR" sz="1600" dirty="0"/>
              <a:t>text='</a:t>
            </a:r>
            <a:r>
              <a:rPr lang="ko-KR" altLang="en-US" sz="1600" dirty="0"/>
              <a:t>딥 러닝 자연어 처리가 재미있기는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문제는 영어보다 한국어로 할 때 너무 어려워요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농담아니에요</a:t>
            </a:r>
            <a:r>
              <a:rPr lang="en-US" altLang="ko-KR" sz="1600" dirty="0"/>
              <a:t>. </a:t>
            </a:r>
            <a:r>
              <a:rPr lang="ko-KR" altLang="en-US" sz="1600" dirty="0"/>
              <a:t>이제 해보면 알걸요</a:t>
            </a:r>
            <a:r>
              <a:rPr lang="en-US" altLang="ko-KR" sz="1600" dirty="0"/>
              <a:t>?‘</a:t>
            </a:r>
          </a:p>
          <a:p>
            <a:pPr marL="452437" indent="0">
              <a:lnSpc>
                <a:spcPct val="100000"/>
              </a:lnSpc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kss.split_sentences</a:t>
            </a:r>
            <a:r>
              <a:rPr lang="en-US" altLang="ko-KR" sz="1600" dirty="0"/>
              <a:t>(text))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48883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['</a:t>
            </a:r>
            <a:r>
              <a:rPr lang="ko-KR" altLang="en-US" sz="1600" dirty="0"/>
              <a:t>딥 러닝 자연어 처리가 재미있기는 합니다</a:t>
            </a:r>
            <a:r>
              <a:rPr lang="en-US" altLang="ko-KR" sz="1600" dirty="0"/>
              <a:t>.', '</a:t>
            </a:r>
            <a:r>
              <a:rPr lang="ko-KR" altLang="en-US" sz="1600" dirty="0"/>
              <a:t>그런데 문제는 영어보다 한국어로 할 때 너무 어려워요</a:t>
            </a:r>
            <a:r>
              <a:rPr lang="en-US" altLang="ko-KR" sz="1600" dirty="0"/>
              <a:t>.', '</a:t>
            </a:r>
            <a:r>
              <a:rPr lang="ko-KR" altLang="en-US" sz="1600" dirty="0" err="1"/>
              <a:t>농담아니에요</a:t>
            </a:r>
            <a:r>
              <a:rPr lang="en-US" altLang="ko-KR" sz="1600" dirty="0"/>
              <a:t>.', '</a:t>
            </a:r>
            <a:r>
              <a:rPr lang="ko-KR" altLang="en-US" sz="1600" dirty="0"/>
              <a:t>이제 해보면 알걸요</a:t>
            </a:r>
            <a:r>
              <a:rPr lang="en-US" altLang="ko-KR" sz="1600" dirty="0"/>
              <a:t>?']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8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548" y="94320"/>
            <a:ext cx="7920880" cy="1052736"/>
          </a:xfrm>
        </p:spPr>
        <p:txBody>
          <a:bodyPr/>
          <a:lstStyle/>
          <a:p>
            <a:r>
              <a:rPr lang="en-US" altLang="ko-KR" sz="2400" dirty="0" err="1">
                <a:solidFill>
                  <a:schemeClr val="accent2">
                    <a:lumMod val="75000"/>
                  </a:schemeClr>
                </a:solidFill>
              </a:rPr>
              <a:t>nltk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를 이용한 영어 품사 </a:t>
            </a:r>
            <a:r>
              <a:rPr lang="ko-KR" altLang="en-US" sz="2400" err="1">
                <a:solidFill>
                  <a:schemeClr val="accent2">
                    <a:lumMod val="75000"/>
                  </a:schemeClr>
                </a:solidFill>
              </a:rPr>
              <a:t>태깅</a:t>
            </a:r>
            <a:r>
              <a:rPr lang="en-US" altLang="ko-KR" sz="2400">
                <a:solidFill>
                  <a:schemeClr val="accent2">
                    <a:lumMod val="75000"/>
                  </a:schemeClr>
                </a:solidFill>
              </a:rPr>
              <a:t>(part-of-speech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tagging)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4424" y="1052736"/>
            <a:ext cx="8208912" cy="1008112"/>
          </a:xfrm>
        </p:spPr>
        <p:txBody>
          <a:bodyPr/>
          <a:lstStyle/>
          <a:p>
            <a:r>
              <a:rPr lang="en-US" altLang="ko-KR" dirty="0" err="1"/>
              <a:t>nltk</a:t>
            </a:r>
            <a:r>
              <a:rPr lang="ko-KR" altLang="en-US" dirty="0"/>
              <a:t>에서는 </a:t>
            </a:r>
            <a:r>
              <a:rPr lang="en-US" altLang="ko-KR" dirty="0"/>
              <a:t>Penn Treebank POS Tags</a:t>
            </a:r>
            <a:r>
              <a:rPr lang="ko-KR" altLang="en-US" dirty="0"/>
              <a:t>를 기준으로 </a:t>
            </a:r>
            <a:r>
              <a:rPr lang="ko-KR" altLang="en-US" dirty="0" err="1"/>
              <a:t>태깅을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ko-KR" altLang="en-US" dirty="0"/>
              <a:t>영어 문장에 대해서 </a:t>
            </a:r>
            <a:r>
              <a:rPr lang="ko-KR" altLang="en-US" dirty="0" err="1"/>
              <a:t>토큰화를</a:t>
            </a:r>
            <a:r>
              <a:rPr lang="ko-KR" altLang="en-US" dirty="0"/>
              <a:t> 한 다음</a:t>
            </a:r>
            <a:r>
              <a:rPr lang="en-US" altLang="ko-KR" dirty="0"/>
              <a:t>,</a:t>
            </a:r>
            <a:r>
              <a:rPr lang="ko-KR" altLang="en-US" dirty="0"/>
              <a:t> 품사 </a:t>
            </a:r>
            <a:r>
              <a:rPr lang="ko-KR" altLang="en-US" dirty="0" err="1"/>
              <a:t>태깅을</a:t>
            </a:r>
            <a:r>
              <a:rPr lang="ko-KR" altLang="en-US" dirty="0"/>
              <a:t> 수행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7740860" cy="18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nltk.tag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text="I am actively looking for Ph.D. students. and you are a Ph.D. student.“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293096"/>
            <a:ext cx="7740860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[('I', 'PRP'), ('am', 'VBP'), ('actively', 'RB'), ('looking', 'VBG'), ('for', 'IN'), ('Ph.D.', 'NNP'), ('students', 'NNS'), ('.', '.'), ('and', 'CC'), ('you', 'PRP'), ('are', 'VBP'), ('a', 'DT'), ('Ph.D.', 'NNP'), ('student', 'NN'), ('.', '.')]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7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44916" cy="548680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이용한 형태소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(morpheme)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340768"/>
            <a:ext cx="8172908" cy="316835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ko-KR" dirty="0" err="1"/>
              <a:t>koNLPy</a:t>
            </a:r>
            <a:r>
              <a:rPr lang="ko-KR" altLang="en-US" dirty="0"/>
              <a:t>는 형태소 분석기를 모은 패키지임</a:t>
            </a:r>
            <a:r>
              <a:rPr lang="en-US" altLang="ko-KR" dirty="0"/>
              <a:t>: </a:t>
            </a:r>
            <a:r>
              <a:rPr lang="en-US" altLang="ko-KR" dirty="0" err="1"/>
              <a:t>Okt</a:t>
            </a:r>
            <a:r>
              <a:rPr lang="en-US" altLang="ko-KR" dirty="0"/>
              <a:t>(Open Korea Text), </a:t>
            </a:r>
            <a:r>
              <a:rPr lang="en-US" altLang="ko-KR" dirty="0" err="1"/>
              <a:t>Komoran</a:t>
            </a:r>
            <a:r>
              <a:rPr lang="en-US" altLang="ko-KR" dirty="0"/>
              <a:t>, </a:t>
            </a:r>
            <a:r>
              <a:rPr lang="en-US" altLang="ko-KR" dirty="0" err="1"/>
              <a:t>Hannanum</a:t>
            </a:r>
            <a:r>
              <a:rPr lang="en-US" altLang="ko-KR" dirty="0"/>
              <a:t>, </a:t>
            </a:r>
            <a:r>
              <a:rPr lang="en-US" altLang="ko-KR" dirty="0" err="1"/>
              <a:t>Kkma</a:t>
            </a:r>
            <a:r>
              <a:rPr lang="en-US" altLang="ko-KR" dirty="0"/>
              <a:t>, </a:t>
            </a:r>
            <a:r>
              <a:rPr lang="en-US" altLang="ko-KR" dirty="0" err="1"/>
              <a:t>Mecab</a:t>
            </a:r>
            <a:r>
              <a:rPr lang="en-US" altLang="ko-KR" dirty="0"/>
              <a:t> </a:t>
            </a:r>
            <a:r>
              <a:rPr lang="ko-KR" altLang="en-US" dirty="0"/>
              <a:t>등이 지원됨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각 분석기에서 다음 함수들이 지원됨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/>
              <a:t>morphs: </a:t>
            </a:r>
            <a:r>
              <a:rPr lang="ko-KR" altLang="en-US" dirty="0"/>
              <a:t>품사를 표시하지 않고 형태소 별로 분리함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/>
              <a:t>pos</a:t>
            </a:r>
            <a:r>
              <a:rPr lang="en-US" altLang="ko-KR" dirty="0"/>
              <a:t>: </a:t>
            </a: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en-US" altLang="ko-KR" dirty="0"/>
              <a:t>(part-of-speech tagging)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/>
              <a:t>nouns: </a:t>
            </a:r>
            <a:r>
              <a:rPr lang="ko-KR" altLang="en-US" dirty="0"/>
              <a:t>명사 추출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ko-KR" dirty="0" err="1">
                <a:solidFill>
                  <a:srgbClr val="0070C0"/>
                </a:solidFill>
              </a:rPr>
              <a:t>Mecab</a:t>
            </a:r>
            <a:r>
              <a:rPr lang="ko-KR" altLang="en-US" dirty="0">
                <a:solidFill>
                  <a:srgbClr val="0070C0"/>
                </a:solidFill>
              </a:rPr>
              <a:t>은 </a:t>
            </a:r>
            <a:r>
              <a:rPr lang="en-US" altLang="ko-KR" dirty="0" err="1">
                <a:solidFill>
                  <a:srgbClr val="0070C0"/>
                </a:solidFill>
              </a:rPr>
              <a:t>koNLPy</a:t>
            </a:r>
            <a:r>
              <a:rPr lang="ko-KR" altLang="en-US" dirty="0">
                <a:solidFill>
                  <a:srgbClr val="0070C0"/>
                </a:solidFill>
              </a:rPr>
              <a:t>에 포함되어 있지 않으므로 별도로 설치해야 함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1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이용한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분석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280920" cy="720080"/>
          </a:xfrm>
        </p:spPr>
        <p:txBody>
          <a:bodyPr/>
          <a:lstStyle/>
          <a:p>
            <a:r>
              <a:rPr lang="ko-KR" altLang="en-US" dirty="0"/>
              <a:t>분석 사례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4122" y="1628800"/>
            <a:ext cx="799831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konlpy.tag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Kkma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kkma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Kkma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kkma.morphs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열심히 코딩한 당신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연휴에는 여행을 가봐요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708920"/>
            <a:ext cx="799831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/>
              <a:t>['</a:t>
            </a:r>
            <a:r>
              <a:rPr lang="ko-KR" altLang="en-US" sz="1400" dirty="0"/>
              <a:t>열심히</a:t>
            </a:r>
            <a:r>
              <a:rPr lang="en-US" altLang="ko-KR" sz="1400" dirty="0"/>
              <a:t>', '</a:t>
            </a:r>
            <a:r>
              <a:rPr lang="ko-KR" altLang="en-US" sz="1400" dirty="0"/>
              <a:t>코딩</a:t>
            </a:r>
            <a:r>
              <a:rPr lang="en-US" altLang="ko-KR" sz="1400" dirty="0"/>
              <a:t>', '</a:t>
            </a:r>
            <a:r>
              <a:rPr lang="ko-KR" altLang="en-US" sz="1400" dirty="0"/>
              <a:t>하</a:t>
            </a:r>
            <a:r>
              <a:rPr lang="en-US" altLang="ko-KR" sz="1400" dirty="0"/>
              <a:t>', '</a:t>
            </a:r>
            <a:r>
              <a:rPr lang="ko-KR" altLang="en-US" sz="1400" dirty="0"/>
              <a:t>ㄴ</a:t>
            </a:r>
            <a:r>
              <a:rPr lang="en-US" altLang="ko-KR" sz="1400" dirty="0"/>
              <a:t>', '</a:t>
            </a:r>
            <a:r>
              <a:rPr lang="ko-KR" altLang="en-US" sz="1400" dirty="0"/>
              <a:t>당신</a:t>
            </a:r>
            <a:r>
              <a:rPr lang="en-US" altLang="ko-KR" sz="1400" dirty="0"/>
              <a:t>', ',', '</a:t>
            </a:r>
            <a:r>
              <a:rPr lang="ko-KR" altLang="en-US" sz="1400" dirty="0"/>
              <a:t>연휴</a:t>
            </a:r>
            <a:r>
              <a:rPr lang="en-US" altLang="ko-KR" sz="1400" dirty="0"/>
              <a:t>', '</a:t>
            </a:r>
            <a:r>
              <a:rPr lang="ko-KR" altLang="en-US" sz="1400" dirty="0"/>
              <a:t>에</a:t>
            </a:r>
            <a:r>
              <a:rPr lang="en-US" altLang="ko-KR" sz="1400" dirty="0"/>
              <a:t>', '</a:t>
            </a:r>
            <a:r>
              <a:rPr lang="ko-KR" altLang="en-US" sz="1400" dirty="0"/>
              <a:t>는</a:t>
            </a:r>
            <a:r>
              <a:rPr lang="en-US" altLang="ko-KR" sz="1400" dirty="0"/>
              <a:t>', '</a:t>
            </a:r>
            <a:r>
              <a:rPr lang="ko-KR" altLang="en-US" sz="1400" dirty="0"/>
              <a:t>여행</a:t>
            </a:r>
            <a:r>
              <a:rPr lang="en-US" altLang="ko-KR" sz="1400" dirty="0"/>
              <a:t>', '</a:t>
            </a:r>
            <a:r>
              <a:rPr lang="ko-KR" altLang="en-US" sz="1400" dirty="0"/>
              <a:t>을</a:t>
            </a:r>
            <a:r>
              <a:rPr lang="en-US" altLang="ko-KR" sz="1400" dirty="0"/>
              <a:t>', '</a:t>
            </a:r>
            <a:r>
              <a:rPr lang="ko-KR" altLang="en-US" sz="1400" dirty="0"/>
              <a:t>가보</a:t>
            </a:r>
            <a:r>
              <a:rPr lang="en-US" altLang="ko-KR" sz="1400" dirty="0"/>
              <a:t>', '</a:t>
            </a:r>
            <a:r>
              <a:rPr lang="ko-KR" altLang="en-US" sz="1400" dirty="0"/>
              <a:t>아요</a:t>
            </a:r>
            <a:r>
              <a:rPr lang="en-US" altLang="ko-KR" sz="1400" dirty="0"/>
              <a:t>']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4122" y="3284984"/>
            <a:ext cx="799831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kkma.pos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열심히 코딩한 당신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연휴에는 여행을 가봐요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861048"/>
            <a:ext cx="799831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열심히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','MAG'),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코딩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'NNG'),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'XSV'),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'ETD'),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당신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'NP'), (',', 'SP'),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연휴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'NNG'),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'JKM'),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'JX'),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여행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'NNG'),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'JKO'),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가보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'VV'), ('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아요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'EFN')]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22" y="4797152"/>
            <a:ext cx="799831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kkma.nouns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열심히 코딩한 당신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연휴에는 여행을 가봐요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373216"/>
            <a:ext cx="799831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/>
              <a:t>['</a:t>
            </a:r>
            <a:r>
              <a:rPr lang="ko-KR" altLang="en-US" sz="1400" dirty="0"/>
              <a:t>코딩</a:t>
            </a:r>
            <a:r>
              <a:rPr lang="en-US" altLang="ko-KR" sz="1400" dirty="0"/>
              <a:t>', '</a:t>
            </a:r>
            <a:r>
              <a:rPr lang="ko-KR" altLang="en-US" sz="1400" dirty="0"/>
              <a:t>당신</a:t>
            </a:r>
            <a:r>
              <a:rPr lang="en-US" altLang="ko-KR" sz="1400" dirty="0"/>
              <a:t>', '</a:t>
            </a:r>
            <a:r>
              <a:rPr lang="ko-KR" altLang="en-US" sz="1400" dirty="0"/>
              <a:t>연휴</a:t>
            </a:r>
            <a:r>
              <a:rPr lang="en-US" altLang="ko-KR" sz="1400" dirty="0"/>
              <a:t>', '</a:t>
            </a:r>
            <a:r>
              <a:rPr lang="ko-KR" altLang="en-US" sz="1400" dirty="0"/>
              <a:t>여행</a:t>
            </a:r>
            <a:r>
              <a:rPr lang="en-US" altLang="ko-KR" sz="1400" dirty="0"/>
              <a:t>']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3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이용한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분석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280920" cy="720080"/>
          </a:xfrm>
        </p:spPr>
        <p:txBody>
          <a:bodyPr/>
          <a:lstStyle/>
          <a:p>
            <a:r>
              <a:rPr lang="ko-KR" altLang="en-US"/>
              <a:t>문장</a:t>
            </a:r>
            <a:r>
              <a:rPr lang="en-US" altLang="ko-KR"/>
              <a:t>: “</a:t>
            </a:r>
            <a:r>
              <a:rPr lang="ko-KR" altLang="en-US"/>
              <a:t>아버지가방에들어가신다</a:t>
            </a:r>
            <a:r>
              <a:rPr lang="en-US" altLang="ko-KR"/>
              <a:t>”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665857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7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이용한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분석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280920" cy="720080"/>
          </a:xfrm>
        </p:spPr>
        <p:txBody>
          <a:bodyPr/>
          <a:lstStyle/>
          <a:p>
            <a:r>
              <a:rPr lang="ko-KR" altLang="en-US"/>
              <a:t>문장</a:t>
            </a:r>
            <a:r>
              <a:rPr lang="en-US" altLang="ko-KR"/>
              <a:t>: “</a:t>
            </a:r>
            <a:r>
              <a:rPr lang="ko-KR" altLang="en-US"/>
              <a:t>아이폰 기다리다 지쳐 애플공홈에서 언락폰질러버렸다</a:t>
            </a:r>
            <a:r>
              <a:rPr lang="en-US" altLang="ko-KR"/>
              <a:t>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4008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3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형태소 분석기 성능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61A358-9A58-4F77-A824-0439DE0E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6601916" cy="51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표제어 추출과 어간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172908" cy="4968552"/>
          </a:xfrm>
        </p:spPr>
        <p:txBody>
          <a:bodyPr/>
          <a:lstStyle/>
          <a:p>
            <a:r>
              <a:rPr lang="ko-KR" altLang="en-US" b="1" dirty="0"/>
              <a:t>표제어 추출</a:t>
            </a:r>
            <a:r>
              <a:rPr lang="en-US" altLang="ko-KR" b="1" dirty="0"/>
              <a:t>(Lemmatization): </a:t>
            </a:r>
            <a:r>
              <a:rPr lang="ko-KR" altLang="en-US" dirty="0"/>
              <a:t>영어에서 </a:t>
            </a:r>
            <a:r>
              <a:rPr lang="en-US" altLang="ko-KR" dirty="0"/>
              <a:t>am, are, is</a:t>
            </a:r>
            <a:r>
              <a:rPr lang="ko-KR" altLang="en-US" dirty="0"/>
              <a:t>의 표제어는 </a:t>
            </a:r>
            <a:r>
              <a:rPr lang="en-US" altLang="ko-KR" dirty="0"/>
              <a:t>be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en-US" altLang="ko-KR" dirty="0" err="1"/>
              <a:t>nltk</a:t>
            </a:r>
            <a:r>
              <a:rPr lang="ko-KR" altLang="en-US" dirty="0"/>
              <a:t>에서는 </a:t>
            </a:r>
            <a:r>
              <a:rPr lang="en-US" altLang="ko-KR" dirty="0" err="1"/>
              <a:t>WordNetLemmatizer</a:t>
            </a:r>
            <a:r>
              <a:rPr lang="en-US" altLang="ko-KR" dirty="0"/>
              <a:t> </a:t>
            </a:r>
            <a:r>
              <a:rPr lang="ko-KR" altLang="en-US" dirty="0"/>
              <a:t>함수로 수행</a:t>
            </a:r>
            <a:endParaRPr lang="en-US" altLang="ko-KR" dirty="0"/>
          </a:p>
          <a:p>
            <a:r>
              <a:rPr lang="ko-KR" altLang="en-US" b="1" dirty="0"/>
              <a:t>어간 추출</a:t>
            </a:r>
            <a:r>
              <a:rPr lang="en-US" altLang="ko-KR" b="1" dirty="0"/>
              <a:t>(Stemming): </a:t>
            </a:r>
            <a:r>
              <a:rPr lang="en-US" altLang="ko-KR" dirty="0" err="1"/>
              <a:t>nltk</a:t>
            </a:r>
            <a:r>
              <a:rPr lang="ko-KR" altLang="en-US" dirty="0"/>
              <a:t>에서는 </a:t>
            </a:r>
            <a:r>
              <a:rPr lang="en-US" altLang="ko-KR" dirty="0" err="1"/>
              <a:t>PorterStemmer</a:t>
            </a:r>
            <a:r>
              <a:rPr lang="ko-KR" altLang="en-US" dirty="0"/>
              <a:t> 함수로 기능을 수행</a:t>
            </a:r>
            <a:endParaRPr lang="en-US" altLang="ko-KR" dirty="0"/>
          </a:p>
          <a:p>
            <a:r>
              <a:rPr lang="ko-KR" altLang="en-US" b="1" dirty="0"/>
              <a:t>한글의 경우 표제어와 어간을 추출하는 프로그램은 아직 없음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205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불용어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Stopword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244916" cy="1584176"/>
          </a:xfrm>
        </p:spPr>
        <p:txBody>
          <a:bodyPr/>
          <a:lstStyle/>
          <a:p>
            <a:r>
              <a:rPr lang="ko-KR" altLang="en-US" dirty="0"/>
              <a:t>사용 빈도와 관계없이 문서의 의미 전달 측면에서는 큰 의미가 없는 단어들을 </a:t>
            </a:r>
            <a:r>
              <a:rPr lang="en-US" altLang="ko-KR" dirty="0" err="1"/>
              <a:t>stopword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영어의 경우 </a:t>
            </a:r>
            <a:r>
              <a:rPr lang="en-US" altLang="ko-KR" dirty="0" err="1"/>
              <a:t>nltk</a:t>
            </a:r>
            <a:r>
              <a:rPr lang="ko-KR" altLang="en-US" dirty="0"/>
              <a:t>에서 </a:t>
            </a:r>
            <a:r>
              <a:rPr lang="ko-KR" altLang="en-US" dirty="0" err="1"/>
              <a:t>불용어</a:t>
            </a:r>
            <a:r>
              <a:rPr lang="ko-KR" altLang="en-US" dirty="0"/>
              <a:t> 리스트를 제시하고 있음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97076" y="2507801"/>
            <a:ext cx="7920880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')[:10]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186" y="3371897"/>
            <a:ext cx="7934769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'me', 'my', 'myself', 'we', 'our', 'ours', 'ourselves', 'you', 'your'] 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9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02" y="404664"/>
            <a:ext cx="8287262" cy="548680"/>
          </a:xfrm>
        </p:spPr>
        <p:txBody>
          <a:bodyPr/>
          <a:lstStyle/>
          <a:p>
            <a:r>
              <a:rPr lang="ko-KR" altLang="en-US" dirty="0"/>
              <a:t>언어의 유형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3E4542D-663C-4050-98E7-45DF642B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35673"/>
              </p:ext>
            </p:extLst>
          </p:nvPr>
        </p:nvGraphicFramePr>
        <p:xfrm>
          <a:off x="683568" y="1484784"/>
          <a:ext cx="7704855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421996014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619393025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429350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1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굴절어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라틴어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독일어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러시아어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힌디어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프랑스어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단어의 형태가 변하면서 문법적 기능이 </a:t>
                      </a:r>
                      <a:r>
                        <a:rPr lang="ko-KR" altLang="en-US" sz="1600" dirty="0" err="1"/>
                        <a:t>정해짐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고립어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현대 영어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중국어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베트남어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태국어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어순에 따라 단어의 문법적 기능이 </a:t>
                      </a:r>
                      <a:r>
                        <a:rPr lang="ko-KR" altLang="en-US" sz="1600" dirty="0" err="1"/>
                        <a:t>정해짐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63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교착어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한국어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일본어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몽골어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터키어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헝가리어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핀란드어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어간에 접사가 붙어 의미와 문법적 기능이 </a:t>
                      </a:r>
                      <a:r>
                        <a:rPr lang="ko-KR" altLang="en-US" sz="1600" dirty="0" err="1"/>
                        <a:t>정해짐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2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5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한글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불용어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064896" cy="2448272"/>
          </a:xfrm>
        </p:spPr>
        <p:txBody>
          <a:bodyPr/>
          <a:lstStyle/>
          <a:p>
            <a:r>
              <a:rPr lang="ko-KR" altLang="en-US" dirty="0"/>
              <a:t>한글의 경우 </a:t>
            </a:r>
            <a:r>
              <a:rPr lang="ko-KR" altLang="en-US" dirty="0" err="1"/>
              <a:t>불용어를</a:t>
            </a:r>
            <a:r>
              <a:rPr lang="ko-KR" altLang="en-US" dirty="0"/>
              <a:t> 처리하는 패키지는 없고 공통적인 리스트를 제공하는 사이트들이 있음</a:t>
            </a:r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https://www.ranks.nl/stopwords/korean</a:t>
            </a:r>
            <a:endParaRPr lang="en-US" altLang="ko-KR" dirty="0"/>
          </a:p>
          <a:p>
            <a:r>
              <a:rPr lang="ko-KR" altLang="en-US" dirty="0"/>
              <a:t>한글에서는 </a:t>
            </a:r>
            <a:r>
              <a:rPr lang="ko-KR" altLang="en-US" dirty="0" err="1"/>
              <a:t>불용어</a:t>
            </a:r>
            <a:r>
              <a:rPr lang="ko-KR" altLang="en-US" dirty="0"/>
              <a:t> 리스트를 파일에 만들어 놓고 사용하는 것이 바람직함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정규 표현식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(Regular expression)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35006" y="908720"/>
            <a:ext cx="8169442" cy="2817100"/>
          </a:xfrm>
        </p:spPr>
        <p:txBody>
          <a:bodyPr/>
          <a:lstStyle/>
          <a:p>
            <a:r>
              <a:rPr lang="ko-KR" altLang="en-US" dirty="0"/>
              <a:t>정규 표현식은 특정한 패턴을 찾기 위한 방식임</a:t>
            </a:r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re </a:t>
            </a:r>
            <a:r>
              <a:rPr lang="ko-KR" altLang="en-US" dirty="0"/>
              <a:t>모듈에서 함수들이 지원되고 있음</a:t>
            </a:r>
            <a:endParaRPr lang="en-US" altLang="ko-KR" dirty="0"/>
          </a:p>
          <a:p>
            <a:r>
              <a:rPr lang="en-US" altLang="ko-KR" dirty="0"/>
              <a:t>search </a:t>
            </a:r>
            <a:r>
              <a:rPr lang="ko-KR" altLang="en-US" dirty="0"/>
              <a:t>함수에 의해 </a:t>
            </a:r>
            <a:r>
              <a:rPr lang="en-US" altLang="ko-KR" dirty="0"/>
              <a:t>text</a:t>
            </a:r>
            <a:r>
              <a:rPr lang="ko-KR" altLang="en-US" dirty="0"/>
              <a:t>내에 </a:t>
            </a:r>
            <a:r>
              <a:rPr lang="en-US" altLang="ko-KR" dirty="0"/>
              <a:t>pattern</a:t>
            </a:r>
            <a:r>
              <a:rPr lang="ko-KR" altLang="en-US" dirty="0"/>
              <a:t>이 존재하는지 알려줌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패턴이 존재하지 않으면 응답이 없고</a:t>
            </a:r>
            <a:r>
              <a:rPr lang="en-US" altLang="ko-KR" dirty="0"/>
              <a:t>, </a:t>
            </a:r>
            <a:r>
              <a:rPr lang="ko-KR" altLang="en-US" dirty="0"/>
              <a:t>존재하면 </a:t>
            </a:r>
            <a:r>
              <a:rPr lang="en-US" altLang="ko-KR" dirty="0"/>
              <a:t>message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420888"/>
            <a:ext cx="6048672" cy="540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/>
              <a:t>import re</a:t>
            </a:r>
          </a:p>
          <a:p>
            <a:r>
              <a:rPr lang="en-US" altLang="ko-KR" sz="1600" dirty="0" err="1"/>
              <a:t>re.search</a:t>
            </a:r>
            <a:r>
              <a:rPr lang="en-US" altLang="ko-KR" sz="1600" dirty="0"/>
              <a:t>(</a:t>
            </a:r>
            <a:r>
              <a:rPr lang="en-US" altLang="ko-KR" sz="1600" i="1" dirty="0" err="1">
                <a:solidFill>
                  <a:srgbClr val="00B0F0"/>
                </a:solidFill>
              </a:rPr>
              <a:t>patt</a:t>
            </a:r>
            <a:r>
              <a:rPr lang="en-US" altLang="ko-KR" sz="1600" dirty="0"/>
              <a:t>, </a:t>
            </a:r>
            <a:r>
              <a:rPr lang="en-US" altLang="ko-KR" sz="1600" i="1" dirty="0">
                <a:solidFill>
                  <a:srgbClr val="00B0F0"/>
                </a:solidFill>
              </a:rPr>
              <a:t>text</a:t>
            </a:r>
            <a:r>
              <a:rPr lang="en-US" altLang="ko-KR" sz="16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762" y="3840776"/>
            <a:ext cx="6048672" cy="48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1600" dirty="0"/>
              <a:t>import re</a:t>
            </a:r>
          </a:p>
          <a:p>
            <a:r>
              <a:rPr lang="en-US" altLang="ko-KR" sz="1600" dirty="0" err="1"/>
              <a:t>re.search</a:t>
            </a:r>
            <a:r>
              <a:rPr lang="en-US" altLang="ko-KR" sz="1600" dirty="0"/>
              <a:t>(“at”, “string data”)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58850" y="4447313"/>
            <a:ext cx="601740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=(8, 10),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762" y="4844494"/>
            <a:ext cx="6048672" cy="492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1600" dirty="0"/>
              <a:t>import re</a:t>
            </a:r>
          </a:p>
          <a:p>
            <a:r>
              <a:rPr lang="en-US" altLang="ko-KR" sz="1600" dirty="0" err="1"/>
              <a:t>re.search</a:t>
            </a:r>
            <a:r>
              <a:rPr lang="en-US" altLang="ko-KR" sz="1600" dirty="0"/>
              <a:t>(“at”, “this is another string”)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58850" y="5451031"/>
            <a:ext cx="601740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응답이 없음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9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패턴 지정 방법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9552" y="1124744"/>
          <a:ext cx="7488832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72807536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90395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 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안의 문자들 중 한 문자와 매치</a:t>
                      </a:r>
                      <a:r>
                        <a:rPr lang="en-US" altLang="ko-KR" sz="1600" dirty="0"/>
                        <a:t>. [</a:t>
                      </a:r>
                      <a:r>
                        <a:rPr lang="en-US" altLang="ko-KR" sz="1600" dirty="0" err="1"/>
                        <a:t>amk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라 하면 </a:t>
                      </a:r>
                      <a:r>
                        <a:rPr lang="en-US" altLang="ko-KR" sz="1600" dirty="0"/>
                        <a:t>a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m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k </a:t>
                      </a:r>
                      <a:r>
                        <a:rPr lang="ko-KR" altLang="en-US" sz="1600" dirty="0"/>
                        <a:t>중 하나가 존재하면 됨</a:t>
                      </a:r>
                      <a:r>
                        <a:rPr lang="en-US" altLang="ko-KR" sz="1600" dirty="0"/>
                        <a:t>. [a-f]</a:t>
                      </a:r>
                      <a:r>
                        <a:rPr lang="ko-KR" altLang="en-US" sz="1600" dirty="0"/>
                        <a:t>와 같이 범위를 지정할 수 있음</a:t>
                      </a:r>
                      <a:r>
                        <a:rPr lang="en-US" altLang="ko-KR" sz="1600" dirty="0"/>
                        <a:t>. [a-</a:t>
                      </a:r>
                      <a:r>
                        <a:rPr lang="en-US" altLang="ko-KR" sz="1600" dirty="0" err="1"/>
                        <a:t>zA</a:t>
                      </a:r>
                      <a:r>
                        <a:rPr lang="en-US" altLang="ko-KR" sz="1600" dirty="0"/>
                        <a:t>-Z]</a:t>
                      </a:r>
                      <a:r>
                        <a:rPr lang="ko-KR" altLang="en-US" sz="1600" dirty="0"/>
                        <a:t>은 알파벳 전체를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1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[^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 문자를 제외한 문자를 매치</a:t>
                      </a:r>
                      <a:r>
                        <a:rPr lang="en-US" altLang="ko-KR" sz="1600" dirty="0"/>
                        <a:t>. [^5-9]</a:t>
                      </a:r>
                      <a:r>
                        <a:rPr lang="ko-KR" altLang="en-US" sz="1600" dirty="0"/>
                        <a:t>는 </a:t>
                      </a:r>
                      <a:r>
                        <a:rPr lang="en-US" altLang="ko-KR" sz="1600" dirty="0"/>
                        <a:t>5~9 </a:t>
                      </a:r>
                      <a:r>
                        <a:rPr lang="ko-KR" altLang="en-US" sz="1600" dirty="0"/>
                        <a:t>숫자가 아니면 매치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한 개의 임의의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7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앞의 문자가 존재할 수도 있고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존재하지 않을 수 있음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문자가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개 또는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3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앞의 문자가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개 이상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앞의 문자가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0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{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숫자만큼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{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1, 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2}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이상 숫자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이하만큼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{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,}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숫자 이상만큼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A|B</a:t>
                      </a:r>
                      <a:r>
                        <a:rPr lang="ko-KR" altLang="en-US" sz="1600" dirty="0"/>
                        <a:t>와 같이 쓰이며 </a:t>
                      </a:r>
                      <a:r>
                        <a:rPr lang="en-US" altLang="ko-KR" sz="1600" dirty="0"/>
                        <a:t>A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의 의미를 가짐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그룹을 만듦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예</a:t>
                      </a:r>
                      <a:r>
                        <a:rPr lang="en-US" altLang="ko-KR" sz="1600" dirty="0"/>
                        <a:t>: (x)(</a:t>
                      </a:r>
                      <a:r>
                        <a:rPr lang="en-US" altLang="ko-KR" sz="1600" dirty="0" err="1"/>
                        <a:t>yz</a:t>
                      </a:r>
                      <a:r>
                        <a:rPr lang="en-US" altLang="ko-KR" sz="160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66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패턴 지정 방법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9552" y="1124744"/>
          <a:ext cx="748883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72807536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90395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\\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역 </a:t>
                      </a:r>
                      <a:r>
                        <a:rPr lang="ko-KR" altLang="en-US" sz="1600" dirty="0" err="1"/>
                        <a:t>슬래쉬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문자를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1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숫자를 의미</a:t>
                      </a:r>
                      <a:r>
                        <a:rPr lang="en-US" altLang="ko-KR" sz="1600" dirty="0"/>
                        <a:t>. [0-9]</a:t>
                      </a:r>
                      <a:r>
                        <a:rPr lang="ko-KR" altLang="en-US" sz="1600" dirty="0"/>
                        <a:t>와 의미가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숫자를 제외한 모든 문자를 의미</a:t>
                      </a:r>
                      <a:r>
                        <a:rPr lang="en-US" altLang="ko-KR" sz="1600" dirty="0"/>
                        <a:t>. [^0-9]</a:t>
                      </a:r>
                      <a:r>
                        <a:rPr lang="ko-KR" altLang="en-US" sz="1600" dirty="0"/>
                        <a:t>와 의미가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7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공백을 의미</a:t>
                      </a:r>
                      <a:r>
                        <a:rPr lang="en-US" altLang="ko-KR" sz="1600" dirty="0"/>
                        <a:t>. [ \t\n\r\f\v]</a:t>
                      </a:r>
                      <a:r>
                        <a:rPr lang="ko-KR" altLang="en-US" sz="1600" dirty="0"/>
                        <a:t>와 의미가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3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공백을 제외한 문자를 의미</a:t>
                      </a:r>
                      <a:r>
                        <a:rPr lang="en-US" altLang="ko-KR" sz="1600" dirty="0"/>
                        <a:t>. [^ \t\n\r\f\v]</a:t>
                      </a:r>
                      <a:r>
                        <a:rPr lang="ko-KR" altLang="en-US" sz="1600" dirty="0"/>
                        <a:t>와 의미가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</a:t>
                      </a:r>
                      <a:r>
                        <a:rPr lang="ko-KR" altLang="en-US" sz="1600" baseline="0" dirty="0"/>
                        <a:t> 또는 숫자를 의미</a:t>
                      </a:r>
                      <a:r>
                        <a:rPr lang="en-US" altLang="ko-KR" sz="1600" baseline="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[a-zA-Z0-9]</a:t>
                      </a:r>
                      <a:r>
                        <a:rPr lang="ko-KR" altLang="en-US" sz="1600" dirty="0"/>
                        <a:t>와 의미가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03460"/>
                  </a:ext>
                </a:extLst>
              </a:tr>
              <a:tr h="4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\W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</a:t>
                      </a:r>
                      <a:r>
                        <a:rPr lang="ko-KR" altLang="en-US" sz="1600" baseline="0" dirty="0"/>
                        <a:t> 또는 숫자가 아닌 문자를 의미</a:t>
                      </a:r>
                      <a:r>
                        <a:rPr lang="en-US" altLang="ko-KR" sz="1600" baseline="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[^a-zA-Z0-9]</a:t>
                      </a:r>
                      <a:r>
                        <a:rPr lang="ko-KR" altLang="en-US" sz="1600" dirty="0"/>
                        <a:t>와 의미가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1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8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정규표현식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모듈 함수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9552" y="1124744"/>
          <a:ext cx="7488832" cy="301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72807536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90395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re.compile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정규표현식의 패턴을 컴파일함</a:t>
                      </a:r>
                      <a:r>
                        <a:rPr lang="en-US" altLang="ko-KR" sz="1400" dirty="0"/>
                        <a:t>. search </a:t>
                      </a:r>
                      <a:r>
                        <a:rPr lang="ko-KR" altLang="en-US" sz="1400" dirty="0"/>
                        <a:t>할 때 패턴을 지정하지 않게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1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re.search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문자열에서 정규 표현식과 </a:t>
                      </a:r>
                      <a:r>
                        <a:rPr lang="ko-KR" altLang="en-US" sz="1400" dirty="0" err="1"/>
                        <a:t>정합되는</a:t>
                      </a:r>
                      <a:r>
                        <a:rPr lang="ko-KR" altLang="en-US" sz="1400" dirty="0"/>
                        <a:t> 부분이 있는지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re.match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문자열의 처음이 정규 표현식과 </a:t>
                      </a:r>
                      <a:r>
                        <a:rPr lang="ko-KR" altLang="en-US" sz="1400" dirty="0" err="1"/>
                        <a:t>정합되는지</a:t>
                      </a:r>
                      <a:r>
                        <a:rPr lang="ko-KR" altLang="en-US" sz="1400" dirty="0"/>
                        <a:t>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7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re.split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정규표현식을 기준으로 문자열을 분리하여 리스트로 만듦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3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re.findall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문자열에서 매치되는 부분들을 찾아서 리스트로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re.finditer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문자열에서 매치되는 부분들에 대한 </a:t>
                      </a:r>
                      <a:r>
                        <a:rPr lang="en-US" altLang="ko-KR" sz="1400" dirty="0"/>
                        <a:t>iterator</a:t>
                      </a:r>
                      <a:r>
                        <a:rPr lang="ko-KR" altLang="en-US" sz="1400" dirty="0"/>
                        <a:t>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03460"/>
                  </a:ext>
                </a:extLst>
              </a:tr>
              <a:tr h="4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re.sub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문자열에서 매치되는 부분을 다른 문자열로 대체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1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5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compile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함수의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86291" y="1052736"/>
            <a:ext cx="8268516" cy="4464496"/>
          </a:xfrm>
        </p:spPr>
        <p:txBody>
          <a:bodyPr/>
          <a:lstStyle/>
          <a:p>
            <a:r>
              <a:rPr lang="en-US" altLang="ko-KR" dirty="0"/>
              <a:t>compile</a:t>
            </a:r>
            <a:r>
              <a:rPr lang="ko-KR" altLang="en-US" dirty="0"/>
              <a:t>을 사용하지 않는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compile</a:t>
            </a:r>
            <a:r>
              <a:rPr lang="ko-KR" altLang="en-US" dirty="0"/>
              <a:t>을 사용하면 패턴을 저장함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34837" y="1700808"/>
            <a:ext cx="6048672" cy="643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import re</a:t>
            </a:r>
          </a:p>
          <a:p>
            <a:r>
              <a:rPr lang="en-US" altLang="ko-KR" sz="1600" dirty="0" err="1"/>
              <a:t>re.search</a:t>
            </a:r>
            <a:r>
              <a:rPr lang="en-US" altLang="ko-KR" sz="1600" dirty="0"/>
              <a:t>(“at”, “string data”)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65925" y="4406915"/>
            <a:ext cx="601740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=(8, 10),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3501008"/>
            <a:ext cx="6048672" cy="799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/>
              <a:t>import re</a:t>
            </a:r>
          </a:p>
          <a:p>
            <a:r>
              <a:rPr lang="en-US" altLang="ko-KR" sz="1600" dirty="0"/>
              <a:t>r1 = </a:t>
            </a:r>
            <a:r>
              <a:rPr lang="en-US" altLang="ko-KR" sz="1600" dirty="0" err="1"/>
              <a:t>re.compile</a:t>
            </a:r>
            <a:r>
              <a:rPr lang="en-US" altLang="ko-KR" sz="1600" dirty="0"/>
              <a:t>(“at”)</a:t>
            </a:r>
          </a:p>
          <a:p>
            <a:r>
              <a:rPr lang="en-US" altLang="ko-KR" sz="1600" dirty="0"/>
              <a:t>r1.search(“string data”)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76" y="2462699"/>
            <a:ext cx="601740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=(8, 10),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8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정규 표현식 처리 사례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812" y="908720"/>
            <a:ext cx="8301659" cy="3672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 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"""100 John    PROF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 James   STUD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102 Mac   STUD""" 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('\s+', text)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('\d+', text)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x3=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('[A-Z]', text)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x4=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('[A-Z]{4}', text)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x5=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('[A-Z][a-z]+', text)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print(x1)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print(x3)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print(x4)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print(x5)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813" y="5229200"/>
            <a:ext cx="8085635" cy="26642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5972" y="4807254"/>
            <a:ext cx="8301659" cy="126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'PROF', '101',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'STUD', '102', 'Mac', 'STUD']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['100', '101', '102']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['PROF', 'STUD', 'STUD']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'Mac']</a:t>
            </a:r>
            <a:r>
              <a:rPr lang="ko-KR" altLang="ko-KR" sz="1400" dirty="0"/>
              <a:t> 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9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정수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인코딩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87262" cy="266429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/>
              <a:t>기계 번역처럼 컴퓨터로 텍스트를 처리하는 프로그램을 만들 때 각 단어에 고유한 정수를 대응시키는 것이 필요함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/>
              <a:t>텍스트에 단어가 </a:t>
            </a:r>
            <a:r>
              <a:rPr lang="en-US" altLang="ko-KR" dirty="0"/>
              <a:t>10,000</a:t>
            </a:r>
            <a:r>
              <a:rPr lang="ko-KR" altLang="en-US" dirty="0"/>
              <a:t>개가 있으면 단어 각각에 </a:t>
            </a:r>
            <a:r>
              <a:rPr lang="en-US" altLang="ko-KR" dirty="0"/>
              <a:t>1~10,000</a:t>
            </a:r>
            <a:r>
              <a:rPr lang="ko-KR" altLang="en-US" dirty="0"/>
              <a:t>까지의 숫자를 할당하게 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/>
              <a:t>숫자는 </a:t>
            </a:r>
            <a:r>
              <a:rPr lang="ko-KR" altLang="en-US" dirty="0" err="1"/>
              <a:t>랜덤하게</a:t>
            </a:r>
            <a:r>
              <a:rPr lang="ko-KR" altLang="en-US" dirty="0"/>
              <a:t> 부여할 수도 있고 빈도수가 높은 순서로 부여하기도 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/>
              <a:t>교재에서는 단어들의 빈도수를 구하는 사례를 보여주고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465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핫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인코딩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(One-hot encoding)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7262" cy="38164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dirty="0">
                <a:solidFill>
                  <a:srgbClr val="0070C0"/>
                </a:solidFill>
              </a:rPr>
              <a:t>원</a:t>
            </a:r>
            <a:r>
              <a:rPr lang="en-US" altLang="ko-KR" b="1" dirty="0">
                <a:solidFill>
                  <a:srgbClr val="0070C0"/>
                </a:solidFill>
              </a:rPr>
              <a:t>-</a:t>
            </a:r>
            <a:r>
              <a:rPr lang="ko-KR" altLang="en-US" b="1" dirty="0" err="1">
                <a:solidFill>
                  <a:srgbClr val="0070C0"/>
                </a:solidFill>
              </a:rPr>
              <a:t>핫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</a:rPr>
              <a:t>인코딩</a:t>
            </a:r>
            <a:r>
              <a:rPr lang="ko-KR" altLang="en-US" dirty="0" err="1"/>
              <a:t>은</a:t>
            </a:r>
            <a:r>
              <a:rPr lang="ko-KR" altLang="en-US" dirty="0"/>
              <a:t> 단어 집합의 크기를 벡터의 차원으로 하고</a:t>
            </a:r>
            <a:r>
              <a:rPr lang="en-US" altLang="ko-KR" dirty="0"/>
              <a:t>, </a:t>
            </a:r>
            <a:r>
              <a:rPr lang="ko-KR" altLang="en-US" dirty="0" err="1"/>
              <a:t>단어별로</a:t>
            </a:r>
            <a:r>
              <a:rPr lang="ko-KR" altLang="en-US" dirty="0"/>
              <a:t> 한 개의 인덱스만 </a:t>
            </a:r>
            <a:r>
              <a:rPr lang="en-US" altLang="ko-KR" dirty="0"/>
              <a:t>1, </a:t>
            </a:r>
            <a:r>
              <a:rPr lang="ko-KR" altLang="en-US" dirty="0"/>
              <a:t>나머지는 </a:t>
            </a:r>
            <a:r>
              <a:rPr lang="en-US" altLang="ko-KR" dirty="0"/>
              <a:t>0</a:t>
            </a:r>
            <a:r>
              <a:rPr lang="ko-KR" altLang="en-US" dirty="0"/>
              <a:t>이 되도록 </a:t>
            </a:r>
            <a:r>
              <a:rPr lang="ko-KR" altLang="en-US"/>
              <a:t>표현하는 방식임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057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9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핫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인코딩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(One-hot encoding)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7262" cy="38164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단어의 수가 </a:t>
            </a:r>
            <a:r>
              <a:rPr lang="en-US" altLang="ko-KR" dirty="0"/>
              <a:t>10</a:t>
            </a:r>
            <a:r>
              <a:rPr lang="ko-KR" altLang="en-US" dirty="0"/>
              <a:t>개이고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나</a:t>
            </a:r>
            <a:r>
              <a:rPr lang="en-US" altLang="ko-KR" dirty="0"/>
              <a:t>＇</a:t>
            </a:r>
            <a:r>
              <a:rPr lang="ko-KR" altLang="en-US" dirty="0"/>
              <a:t>라는 단어의 고유 숫자가 </a:t>
            </a:r>
            <a:r>
              <a:rPr lang="en-US" altLang="ko-KR" dirty="0"/>
              <a:t>3</a:t>
            </a:r>
            <a:r>
              <a:rPr lang="ko-KR" altLang="en-US" dirty="0"/>
              <a:t>이라면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나</a:t>
            </a:r>
            <a:r>
              <a:rPr lang="en-US" altLang="ko-KR" dirty="0">
                <a:solidFill>
                  <a:srgbClr val="0070C0"/>
                </a:solidFill>
              </a:rPr>
              <a:t>＇</a:t>
            </a:r>
            <a:r>
              <a:rPr lang="ko-KR" altLang="en-US" dirty="0"/>
              <a:t>는 </a:t>
            </a:r>
            <a:r>
              <a:rPr lang="en-US" altLang="ko-KR" dirty="0"/>
              <a:t>[0, 0, 0, 1, 0, 0, 0, 0, 0, 0]</a:t>
            </a:r>
            <a:r>
              <a:rPr lang="ko-KR" altLang="en-US" dirty="0"/>
              <a:t>로 </a:t>
            </a:r>
            <a:r>
              <a:rPr lang="ko-KR" altLang="en-US" dirty="0" err="1"/>
              <a:t>코딩됨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단어의 개수가 많으면 벡터의 차원이 커짐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이 방법으로는 </a:t>
            </a:r>
            <a:r>
              <a:rPr lang="ko-KR" altLang="en-US" dirty="0" err="1"/>
              <a:t>단어간의</a:t>
            </a:r>
            <a:r>
              <a:rPr lang="ko-KR" altLang="en-US" dirty="0"/>
              <a:t> 유사성을 표현하지 못함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단어의 잠재 의미를 반영하여 다차원 공간에 </a:t>
            </a:r>
            <a:r>
              <a:rPr lang="ko-KR" altLang="en-US" dirty="0" err="1"/>
              <a:t>벡터화하는</a:t>
            </a:r>
            <a:r>
              <a:rPr lang="ko-KR" altLang="en-US" dirty="0"/>
              <a:t> 방식은 </a:t>
            </a:r>
            <a:r>
              <a:rPr lang="ko-KR" altLang="en-US" b="1" dirty="0">
                <a:solidFill>
                  <a:srgbClr val="0070C0"/>
                </a:solidFill>
              </a:rPr>
              <a:t>워드 </a:t>
            </a:r>
            <a:r>
              <a:rPr lang="ko-KR" altLang="en-US" b="1" dirty="0" err="1">
                <a:solidFill>
                  <a:srgbClr val="0070C0"/>
                </a:solidFill>
              </a:rPr>
              <a:t>임베딩</a:t>
            </a:r>
            <a:r>
              <a:rPr lang="ko-KR" altLang="en-US" dirty="0" err="1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머신 러닝 기법을 이용하여 벡터 데이터를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55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동사의 변형 사례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8F8BBA4-A8B3-4200-87F3-D40351C29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33514"/>
              </p:ext>
            </p:extLst>
          </p:nvPr>
        </p:nvGraphicFramePr>
        <p:xfrm>
          <a:off x="1211796" y="1124744"/>
          <a:ext cx="67204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219716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270996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40391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257724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50473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48416586"/>
                    </a:ext>
                  </a:extLst>
                </a:gridCol>
                <a:gridCol w="1495266">
                  <a:extLst>
                    <a:ext uri="{9D8B030D-6E8A-4147-A177-3AD203B41FA5}">
                      <a16:colId xmlns:a16="http://schemas.microsoft.com/office/drawing/2014/main" val="23011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6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잡히시다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9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잡히셨다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0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7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5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잡혔겠다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잡혔겠더라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1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잡았겠다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 err="1"/>
                        <a:t>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잡히시었겠더라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13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한글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인코딩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1080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형태소 분석을 통해 문장을 나눈 다음</a:t>
            </a:r>
            <a:r>
              <a:rPr lang="en-US" altLang="ko-KR" dirty="0"/>
              <a:t>, </a:t>
            </a:r>
            <a:r>
              <a:rPr lang="ko-KR" altLang="en-US" dirty="0"/>
              <a:t>발생 </a:t>
            </a:r>
            <a:r>
              <a:rPr lang="ko-KR" altLang="en-US" dirty="0" err="1"/>
              <a:t>순서별로</a:t>
            </a:r>
            <a:r>
              <a:rPr lang="ko-KR" altLang="en-US" dirty="0"/>
              <a:t> 고유 인덱스를 부여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one_hot_encoding</a:t>
            </a:r>
            <a:r>
              <a:rPr lang="en-US" altLang="ko-KR" dirty="0"/>
              <a:t> </a:t>
            </a:r>
            <a:r>
              <a:rPr lang="ko-KR" altLang="en-US" dirty="0"/>
              <a:t>함수에서 고유 벡터를 리턴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17841"/>
            <a:ext cx="8013627" cy="263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konlpy.tag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문장을 분석하여 단어들을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 저장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okt.morphs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(＂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나는 자연어 처리를 배운다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＂)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print(token)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</a:tabLst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word2index={}	# word-index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 사전으로 저장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</a:tabLst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token:</a:t>
            </a:r>
          </a:p>
          <a:p>
            <a:pPr>
              <a:tabLst>
                <a:tab pos="361950" algn="l"/>
                <a:tab pos="712788" algn="l"/>
              </a:tabLst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word2index.keys():</a:t>
            </a:r>
          </a:p>
          <a:p>
            <a:pPr>
              <a:tabLst>
                <a:tab pos="361950" algn="l"/>
                <a:tab pos="712788" algn="l"/>
              </a:tabLst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word2index[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(word2index)</a:t>
            </a:r>
          </a:p>
          <a:p>
            <a:pPr>
              <a:tabLst>
                <a:tab pos="361950" algn="l"/>
                <a:tab pos="712788" algn="l"/>
              </a:tabLst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print(word2index)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7" y="4713954"/>
            <a:ext cx="7999230" cy="1699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one_hot_encoding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(word, word2index):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one_hot_vector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[0]*(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(word2index))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index=word2index[word]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one_hot_vector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[index]=1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one_hot_vector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one_hot_encoding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자연어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word2index)</a:t>
            </a:r>
          </a:p>
        </p:txBody>
      </p:sp>
    </p:spTree>
    <p:extLst>
      <p:ext uri="{BB962C8B-B14F-4D97-AF65-F5344CB8AC3E}">
        <p14:creationId xmlns:p14="http://schemas.microsoft.com/office/powerpoint/2010/main" val="38407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참고자료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/>
          <a:p>
            <a:r>
              <a:rPr lang="ko-KR" altLang="en-US" b="1"/>
              <a:t>교재 </a:t>
            </a:r>
            <a:r>
              <a:rPr lang="en-US" altLang="ko-KR" b="1"/>
              <a:t>1:</a:t>
            </a:r>
            <a:r>
              <a:rPr lang="en-US" altLang="ko-KR"/>
              <a:t> </a:t>
            </a:r>
            <a:r>
              <a:rPr lang="ko-KR" altLang="en-US" i="1"/>
              <a:t>딥 러닝을 이용한 자연어 처리 입문</a:t>
            </a:r>
            <a:r>
              <a:rPr lang="en-US" altLang="ko-KR"/>
              <a:t>, </a:t>
            </a:r>
            <a:r>
              <a:rPr lang="ko-KR" altLang="en-US"/>
              <a:t>유원준</a:t>
            </a:r>
            <a:r>
              <a:rPr lang="en-US" altLang="ko-KR"/>
              <a:t>, </a:t>
            </a:r>
            <a:r>
              <a:rPr lang="ko-KR" altLang="en-US"/>
              <a:t>온라인 문서</a:t>
            </a:r>
            <a:endParaRPr lang="en-US" altLang="ko-KR" dirty="0"/>
          </a:p>
          <a:p>
            <a:pPr lvl="1"/>
            <a:r>
              <a:rPr lang="en-US" altLang="ko-KR"/>
              <a:t>2</a:t>
            </a:r>
            <a:r>
              <a:rPr lang="ko-KR" altLang="en-US"/>
              <a:t>장</a:t>
            </a:r>
            <a:endParaRPr lang="en-US" altLang="ko-KR"/>
          </a:p>
          <a:p>
            <a:pPr marL="266700" lvl="1" indent="0">
              <a:buNone/>
            </a:pPr>
            <a:endParaRPr lang="en-US" altLang="ko-KR" i="1"/>
          </a:p>
          <a:p>
            <a:r>
              <a:rPr lang="ko-KR" altLang="en-US" i="1"/>
              <a:t>자연어처리 바이블</a:t>
            </a:r>
            <a:r>
              <a:rPr lang="en-US" altLang="ko-KR"/>
              <a:t>, </a:t>
            </a:r>
            <a:r>
              <a:rPr lang="ko-KR" altLang="en-US"/>
              <a:t>임희석</a:t>
            </a:r>
            <a:r>
              <a:rPr lang="en-US" altLang="ko-KR"/>
              <a:t>, 2019.</a:t>
            </a:r>
          </a:p>
          <a:p>
            <a:pPr lvl="1"/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언어학의 기본 원리</a:t>
            </a:r>
            <a:endParaRPr lang="en-US" altLang="ko-KR"/>
          </a:p>
          <a:p>
            <a:pPr marL="266700" lvl="1" indent="0">
              <a:buNone/>
            </a:pPr>
            <a:endParaRPr lang="en-US" altLang="ko-KR"/>
          </a:p>
          <a:p>
            <a:r>
              <a:rPr lang="en-US" altLang="ko-KR"/>
              <a:t>KoNLPy: </a:t>
            </a:r>
            <a:r>
              <a:rPr lang="ko-KR" altLang="en-US"/>
              <a:t>파이썬 한국어 </a:t>
            </a:r>
            <a:r>
              <a:rPr lang="en-US" altLang="ko-KR"/>
              <a:t>NLP</a:t>
            </a:r>
          </a:p>
          <a:p>
            <a:pPr marL="444500" indent="-266700">
              <a:buFont typeface="Arial" panose="020B0604020202020204" pitchFamily="34" charset="0"/>
              <a:buChar char="̶"/>
            </a:pPr>
            <a:r>
              <a:rPr lang="en-US" altLang="ko-KR" sz="1600">
                <a:hlinkClick r:id="rId2"/>
              </a:rPr>
              <a:t>KoNLPy: </a:t>
            </a:r>
            <a:r>
              <a:rPr lang="ko-KR" altLang="en-US" sz="1600">
                <a:hlinkClick r:id="rId2"/>
              </a:rPr>
              <a:t>파이썬 한국어 </a:t>
            </a:r>
            <a:r>
              <a:rPr lang="en-US" altLang="ko-KR" sz="1600">
                <a:hlinkClick r:id="rId2"/>
              </a:rPr>
              <a:t>NLP — KoNLPy 0.4.3 documentation (konlpy-ko.readthedocs.io)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60263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/>
          <a:p>
            <a:r>
              <a:rPr lang="ko-KR" altLang="en-US" dirty="0"/>
              <a:t>어순이 그다지 중요하지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1D54317-E4D2-4F26-858B-D8D838C2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5585"/>
              </p:ext>
            </p:extLst>
          </p:nvPr>
        </p:nvGraphicFramePr>
        <p:xfrm>
          <a:off x="2234911" y="980728"/>
          <a:ext cx="4752528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81120139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86042755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8733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정상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33681"/>
                  </a:ext>
                </a:extLst>
              </a:tr>
              <a:tr h="27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 밥을 먹으러 간다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2438"/>
                  </a:ext>
                </a:extLst>
              </a:tr>
              <a:tr h="192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간다 나는 밥을 먹으러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9929"/>
                  </a:ext>
                </a:extLst>
              </a:tr>
              <a:tr h="24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먹으러 간다 나는 밥을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62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밥을 먹으러 간다 나는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5347"/>
                  </a:ext>
                </a:extLst>
              </a:tr>
              <a:tr h="13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 먹으러 간다 밥을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81599"/>
                  </a:ext>
                </a:extLst>
              </a:tr>
              <a:tr h="119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 간다 밥을 먹으러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56126"/>
                  </a:ext>
                </a:extLst>
              </a:tr>
              <a:tr h="24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간다 밥을 먹으러 나는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95783"/>
                  </a:ext>
                </a:extLst>
              </a:tr>
              <a:tr h="15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간다 먹으러 나는 밥을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69900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먹으러 나는 밥을 간다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3096"/>
                  </a:ext>
                </a:extLst>
              </a:tr>
              <a:tr h="196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먹으러 밥을 간다 나는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41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밥을 간다 나는 먹으러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71503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밥을 나는 먹으러 간다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70566"/>
                  </a:ext>
                </a:extLst>
              </a:tr>
              <a:tr h="14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 밥을 간다 먹으러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49039"/>
                  </a:ext>
                </a:extLst>
              </a:tr>
              <a:tr h="273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간다 나는 먹으러 밥을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81667"/>
                  </a:ext>
                </a:extLst>
              </a:tr>
              <a:tr h="184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먹으러 간다 밥을 나는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5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밥을 먹으러 나는 간다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9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4104456"/>
          </a:xfrm>
        </p:spPr>
        <p:txBody>
          <a:bodyPr/>
          <a:lstStyle/>
          <a:p>
            <a:r>
              <a:rPr lang="ko-KR" altLang="en-US" dirty="0"/>
              <a:t>평서문과 의문문의 내용이 같을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점심 </a:t>
            </a:r>
            <a:r>
              <a:rPr lang="ko-KR" altLang="en-US" dirty="0" err="1"/>
              <a:t>먹었어</a:t>
            </a:r>
            <a:r>
              <a:rPr lang="en-US" altLang="ko-KR" dirty="0"/>
              <a:t>.”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점심 </a:t>
            </a:r>
            <a:r>
              <a:rPr lang="ko-KR" altLang="en-US" dirty="0" err="1"/>
              <a:t>먹었어</a:t>
            </a:r>
            <a:r>
              <a:rPr lang="en-US" altLang="ko-KR" dirty="0"/>
              <a:t>?”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주어가 자주 생략됨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점심 </a:t>
            </a:r>
            <a:r>
              <a:rPr lang="ko-KR" altLang="en-US" dirty="0" err="1"/>
              <a:t>먹었어</a:t>
            </a:r>
            <a:r>
              <a:rPr lang="en-US" altLang="ko-KR" dirty="0"/>
              <a:t>.”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점심 </a:t>
            </a:r>
            <a:r>
              <a:rPr lang="ko-KR" altLang="en-US" dirty="0" err="1"/>
              <a:t>먹었어</a:t>
            </a:r>
            <a:r>
              <a:rPr lang="en-US" altLang="ko-KR" dirty="0"/>
              <a:t>?”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44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음절</a:t>
            </a:r>
            <a:r>
              <a:rPr lang="en-US" altLang="ko-KR" dirty="0"/>
              <a:t>, </a:t>
            </a:r>
            <a:r>
              <a:rPr lang="ko-KR" altLang="en-US" dirty="0"/>
              <a:t>형태소</a:t>
            </a:r>
            <a:r>
              <a:rPr lang="en-US" altLang="ko-KR" dirty="0"/>
              <a:t>, </a:t>
            </a:r>
            <a:r>
              <a:rPr lang="ko-KR" altLang="en-US" dirty="0"/>
              <a:t>어절</a:t>
            </a:r>
            <a:r>
              <a:rPr lang="en-US" altLang="ko-KR" dirty="0"/>
              <a:t>, </a:t>
            </a:r>
            <a:r>
              <a:rPr lang="ko-KR" altLang="en-US" dirty="0"/>
              <a:t>품사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172819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1800" b="1" dirty="0"/>
              <a:t>음절</a:t>
            </a:r>
            <a:r>
              <a:rPr lang="en-US" altLang="ko-KR" sz="1800" b="1" dirty="0"/>
              <a:t>(syllable): </a:t>
            </a:r>
            <a:r>
              <a:rPr lang="ko-KR" altLang="en-US" sz="1800" dirty="0"/>
              <a:t>하나의 덩어리로 여겨지는 글자 단위</a:t>
            </a:r>
            <a:r>
              <a:rPr lang="en-US" altLang="ko-KR" sz="1800" dirty="0"/>
              <a:t>. </a:t>
            </a:r>
            <a:r>
              <a:rPr lang="ko-KR" altLang="en-US" sz="1800" dirty="0"/>
              <a:t>초성</a:t>
            </a:r>
            <a:r>
              <a:rPr lang="en-US" altLang="ko-KR" sz="1800" dirty="0"/>
              <a:t>, </a:t>
            </a:r>
            <a:r>
              <a:rPr lang="ko-KR" altLang="en-US" sz="1800" dirty="0"/>
              <a:t>중성</a:t>
            </a:r>
            <a:r>
              <a:rPr lang="en-US" altLang="ko-KR" sz="1800" dirty="0"/>
              <a:t>, </a:t>
            </a:r>
            <a:r>
              <a:rPr lang="ko-KR" altLang="en-US" sz="1800" dirty="0"/>
              <a:t>종성으로 이루어져 있음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1800" b="1" dirty="0"/>
              <a:t>형태소</a:t>
            </a:r>
            <a:r>
              <a:rPr lang="en-US" altLang="ko-KR" sz="1800" b="1" dirty="0"/>
              <a:t>(morpheme): </a:t>
            </a:r>
            <a:r>
              <a:rPr lang="ko-KR" altLang="en-US" sz="1800" dirty="0"/>
              <a:t>언어에서 의미를 가지는 가장 작은 단위</a:t>
            </a:r>
            <a:r>
              <a:rPr lang="en-US" altLang="ko-KR" sz="1800" dirty="0"/>
              <a:t>. </a:t>
            </a:r>
            <a:r>
              <a:rPr lang="ko-KR" altLang="en-US" sz="1800" dirty="0"/>
              <a:t>형태소를 쪼개면 더 이상 기능이나 의미를 갖지 않음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E9C4-239B-4DA8-85D5-4A3FB7018FC9}"/>
              </a:ext>
            </a:extLst>
          </p:cNvPr>
          <p:cNvSpPr txBox="1"/>
          <p:nvPr/>
        </p:nvSpPr>
        <p:spPr>
          <a:xfrm>
            <a:off x="1619672" y="2924944"/>
            <a:ext cx="5544616" cy="20882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2400" dirty="0"/>
              <a:t>나는 컴퓨터 공부가 좋아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marL="450850"/>
            <a:r>
              <a:rPr lang="ko-KR" altLang="en-US" b="1" dirty="0"/>
              <a:t>실질 형태소</a:t>
            </a:r>
            <a:r>
              <a:rPr lang="en-US" altLang="ko-KR" dirty="0"/>
              <a:t>: ‘</a:t>
            </a:r>
            <a:r>
              <a:rPr lang="ko-KR" altLang="en-US" dirty="0"/>
              <a:t>나</a:t>
            </a:r>
            <a:r>
              <a:rPr lang="en-US" altLang="ko-KR" dirty="0"/>
              <a:t>‘, ‘</a:t>
            </a:r>
            <a:r>
              <a:rPr lang="ko-KR" altLang="en-US" dirty="0"/>
              <a:t>컴퓨터</a:t>
            </a:r>
            <a:r>
              <a:rPr lang="en-US" altLang="ko-KR" dirty="0"/>
              <a:t>’, ‘</a:t>
            </a:r>
            <a:r>
              <a:rPr lang="ko-KR" altLang="en-US" dirty="0"/>
              <a:t>공부</a:t>
            </a:r>
            <a:r>
              <a:rPr lang="en-US" altLang="ko-KR" dirty="0"/>
              <a:t>’, ‘</a:t>
            </a:r>
            <a:r>
              <a:rPr lang="ko-KR" altLang="en-US" dirty="0" err="1"/>
              <a:t>좋</a:t>
            </a:r>
            <a:r>
              <a:rPr lang="en-US" altLang="ko-KR" dirty="0"/>
              <a:t>-’</a:t>
            </a:r>
          </a:p>
          <a:p>
            <a:pPr marL="450850"/>
            <a:r>
              <a:rPr lang="ko-KR" altLang="en-US" b="1" dirty="0"/>
              <a:t>형식 형태소</a:t>
            </a:r>
            <a:r>
              <a:rPr lang="en-US" altLang="ko-KR" dirty="0"/>
              <a:t>: ‘</a:t>
            </a:r>
            <a:r>
              <a:rPr lang="ko-KR" altLang="en-US" dirty="0"/>
              <a:t>는</a:t>
            </a:r>
            <a:r>
              <a:rPr lang="en-US" altLang="ko-KR" dirty="0"/>
              <a:t>‘, ‘</a:t>
            </a:r>
            <a:r>
              <a:rPr lang="ko-KR" altLang="en-US" dirty="0"/>
              <a:t>가</a:t>
            </a:r>
            <a:r>
              <a:rPr lang="en-US" altLang="ko-KR" dirty="0"/>
              <a:t>’, ‘</a:t>
            </a:r>
            <a:r>
              <a:rPr lang="ko-KR" altLang="en-US" dirty="0"/>
              <a:t>아</a:t>
            </a:r>
            <a:r>
              <a:rPr lang="en-US" altLang="ko-K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499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음절</a:t>
            </a:r>
            <a:r>
              <a:rPr lang="en-US" altLang="ko-KR" dirty="0"/>
              <a:t>, </a:t>
            </a:r>
            <a:r>
              <a:rPr lang="ko-KR" altLang="en-US" dirty="0"/>
              <a:t>형태소</a:t>
            </a:r>
            <a:r>
              <a:rPr lang="en-US" altLang="ko-KR" dirty="0"/>
              <a:t>, </a:t>
            </a:r>
            <a:r>
              <a:rPr lang="ko-KR" altLang="en-US" dirty="0"/>
              <a:t>어절</a:t>
            </a:r>
            <a:r>
              <a:rPr lang="en-US" altLang="ko-KR" dirty="0"/>
              <a:t>, </a:t>
            </a:r>
            <a:r>
              <a:rPr lang="ko-KR" altLang="en-US" dirty="0"/>
              <a:t>품사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2088232"/>
          </a:xfrm>
        </p:spPr>
        <p:txBody>
          <a:bodyPr/>
          <a:lstStyle/>
          <a:p>
            <a:r>
              <a:rPr lang="ko-KR" altLang="en-US" sz="1800" b="1" dirty="0"/>
              <a:t>어절</a:t>
            </a:r>
            <a:r>
              <a:rPr lang="en-US" altLang="ko-KR" sz="1800" b="1" dirty="0"/>
              <a:t>: </a:t>
            </a:r>
            <a:r>
              <a:rPr lang="ko-KR" altLang="en-US" sz="1800" dirty="0"/>
              <a:t>한 개 이상의 형태소가 모여 구성된 단위</a:t>
            </a:r>
            <a:r>
              <a:rPr lang="en-US" altLang="ko-KR" sz="1800" dirty="0"/>
              <a:t>. </a:t>
            </a:r>
            <a:r>
              <a:rPr lang="ko-KR" altLang="en-US" sz="1800" dirty="0"/>
              <a:t>띄어쓰기 단위와 거의 일치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5821A-DD0C-4D5B-9876-58095EB7C01C}"/>
              </a:ext>
            </a:extLst>
          </p:cNvPr>
          <p:cNvSpPr txBox="1"/>
          <p:nvPr/>
        </p:nvSpPr>
        <p:spPr>
          <a:xfrm>
            <a:off x="1619672" y="1916832"/>
            <a:ext cx="5976664" cy="1296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92075"/>
            <a:r>
              <a:rPr lang="ko-KR" altLang="en-US" sz="1600" dirty="0"/>
              <a:t>바닷가에</a:t>
            </a:r>
            <a:r>
              <a:rPr lang="en-US" altLang="ko-KR" sz="1600" dirty="0"/>
              <a:t>﹀</a:t>
            </a:r>
            <a:r>
              <a:rPr lang="ko-KR" altLang="en-US" sz="1600" dirty="0"/>
              <a:t>왔더니</a:t>
            </a:r>
            <a:endParaRPr lang="en-US" altLang="ko-KR" sz="1600" dirty="0"/>
          </a:p>
          <a:p>
            <a:pPr marL="92075"/>
            <a:r>
              <a:rPr lang="ko-KR" altLang="en-US" sz="1600" dirty="0"/>
              <a:t>바다와</a:t>
            </a:r>
            <a:r>
              <a:rPr lang="en-US" altLang="ko-KR" sz="1600" dirty="0"/>
              <a:t>﹀</a:t>
            </a:r>
            <a:r>
              <a:rPr lang="ko-KR" altLang="en-US" sz="1600" dirty="0"/>
              <a:t>같이</a:t>
            </a:r>
            <a:r>
              <a:rPr lang="en-US" altLang="ko-KR" sz="1600" dirty="0"/>
              <a:t>﹀</a:t>
            </a:r>
            <a:r>
              <a:rPr lang="ko-KR" altLang="en-US" sz="1600" dirty="0"/>
              <a:t>당신이</a:t>
            </a:r>
            <a:r>
              <a:rPr lang="en-US" altLang="ko-KR" sz="1600" dirty="0"/>
              <a:t>﹀</a:t>
            </a:r>
            <a:r>
              <a:rPr lang="ko-KR" altLang="en-US" sz="1600" dirty="0"/>
              <a:t>생각만</a:t>
            </a:r>
            <a:r>
              <a:rPr lang="en-US" altLang="ko-KR" sz="1600" dirty="0"/>
              <a:t>﹀</a:t>
            </a:r>
            <a:r>
              <a:rPr lang="ko-KR" altLang="en-US" sz="1600" dirty="0"/>
              <a:t>나는구려</a:t>
            </a:r>
            <a:endParaRPr lang="en-US" altLang="ko-KR" sz="1600" dirty="0"/>
          </a:p>
          <a:p>
            <a:pPr marL="92075"/>
            <a:r>
              <a:rPr lang="ko-KR" altLang="en-US" sz="1600" dirty="0"/>
              <a:t>바다와</a:t>
            </a:r>
            <a:r>
              <a:rPr lang="en-US" altLang="ko-KR" sz="1600" dirty="0"/>
              <a:t>﹀</a:t>
            </a:r>
            <a:r>
              <a:rPr lang="ko-KR" altLang="en-US" sz="1600" dirty="0"/>
              <a:t>같이</a:t>
            </a:r>
            <a:r>
              <a:rPr lang="en-US" altLang="ko-KR" sz="1600" dirty="0"/>
              <a:t>﹀</a:t>
            </a:r>
            <a:r>
              <a:rPr lang="ko-KR" altLang="en-US" sz="1600" dirty="0"/>
              <a:t>당신을</a:t>
            </a:r>
            <a:r>
              <a:rPr lang="en-US" altLang="ko-KR" sz="1600" dirty="0"/>
              <a:t>﹀</a:t>
            </a:r>
            <a:r>
              <a:rPr lang="ko-KR" altLang="en-US" sz="1600" dirty="0" err="1"/>
              <a:t>사랑하고만</a:t>
            </a:r>
            <a:r>
              <a:rPr lang="en-US" altLang="ko-KR" sz="1600" dirty="0"/>
              <a:t>﹀</a:t>
            </a:r>
            <a:r>
              <a:rPr lang="ko-KR" altLang="en-US" sz="1600" dirty="0"/>
              <a:t>싶구려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24CD5F-D8B8-49EF-B9C5-A1A36D18CC9B}"/>
              </a:ext>
            </a:extLst>
          </p:cNvPr>
          <p:cNvSpPr txBox="1">
            <a:spLocks/>
          </p:cNvSpPr>
          <p:nvPr/>
        </p:nvSpPr>
        <p:spPr bwMode="auto">
          <a:xfrm>
            <a:off x="467544" y="3429000"/>
            <a:ext cx="828092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/>
              <a:t>품사</a:t>
            </a:r>
            <a:r>
              <a:rPr lang="en-US" altLang="ko-KR" sz="1800" b="1" dirty="0"/>
              <a:t>(part-of-speech, pos): </a:t>
            </a:r>
            <a:r>
              <a:rPr lang="ko-KR" altLang="en-US" sz="1800" dirty="0"/>
              <a:t>한국어에서는 해당 단어가 수행하는 역할을 기준으로 </a:t>
            </a:r>
            <a:r>
              <a:rPr lang="ko-KR" altLang="en-US" sz="1800" b="1" dirty="0"/>
              <a:t>체언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수식언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관계언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독립언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용언</a:t>
            </a:r>
            <a:r>
              <a:rPr lang="ko-KR" altLang="en-US" sz="1800" dirty="0"/>
              <a:t>의</a:t>
            </a:r>
            <a:r>
              <a:rPr lang="ko-KR" altLang="en-US" sz="1800" b="1" dirty="0"/>
              <a:t> </a:t>
            </a:r>
            <a:r>
              <a:rPr lang="en-US" altLang="ko-KR" sz="1800" dirty="0"/>
              <a:t>5</a:t>
            </a:r>
            <a:r>
              <a:rPr lang="ko-KR" altLang="en-US" sz="1800" dirty="0" err="1"/>
              <a:t>언으로</a:t>
            </a:r>
            <a:r>
              <a:rPr lang="ko-KR" altLang="en-US" sz="1800" dirty="0"/>
              <a:t> 나눔</a:t>
            </a:r>
            <a:r>
              <a:rPr lang="en-US" altLang="ko-KR" sz="1800" dirty="0"/>
              <a:t>. </a:t>
            </a:r>
            <a:r>
              <a:rPr lang="ko-KR" altLang="en-US" sz="1800" dirty="0"/>
              <a:t>의미에 따라서는 명사</a:t>
            </a:r>
            <a:r>
              <a:rPr lang="en-US" altLang="ko-KR" sz="1800" dirty="0"/>
              <a:t>, </a:t>
            </a:r>
            <a:r>
              <a:rPr lang="ko-KR" altLang="en-US" sz="1800" dirty="0"/>
              <a:t>대명사</a:t>
            </a:r>
            <a:r>
              <a:rPr lang="en-US" altLang="ko-KR" sz="1800" dirty="0"/>
              <a:t>, </a:t>
            </a:r>
            <a:r>
              <a:rPr lang="ko-KR" altLang="en-US" sz="1800" dirty="0"/>
              <a:t>수사</a:t>
            </a:r>
            <a:r>
              <a:rPr lang="en-US" altLang="ko-KR" sz="1800" dirty="0"/>
              <a:t>, </a:t>
            </a:r>
            <a:r>
              <a:rPr lang="ko-KR" altLang="en-US" sz="1800" dirty="0"/>
              <a:t>관형사</a:t>
            </a:r>
            <a:r>
              <a:rPr lang="en-US" altLang="ko-KR" sz="1800" dirty="0"/>
              <a:t>, </a:t>
            </a:r>
            <a:r>
              <a:rPr lang="ko-KR" altLang="en-US" sz="1800" dirty="0"/>
              <a:t>부사</a:t>
            </a:r>
            <a:r>
              <a:rPr lang="en-US" altLang="ko-KR" sz="1800" dirty="0"/>
              <a:t>, </a:t>
            </a:r>
            <a:r>
              <a:rPr lang="ko-KR" altLang="en-US" sz="1800" dirty="0"/>
              <a:t>조사</a:t>
            </a:r>
            <a:r>
              <a:rPr lang="en-US" altLang="ko-KR" sz="1800" dirty="0"/>
              <a:t>, </a:t>
            </a:r>
            <a:r>
              <a:rPr lang="ko-KR" altLang="en-US" sz="1800" dirty="0"/>
              <a:t>감탄사</a:t>
            </a:r>
            <a:r>
              <a:rPr lang="en-US" altLang="ko-KR" sz="1800" dirty="0"/>
              <a:t>, </a:t>
            </a:r>
            <a:r>
              <a:rPr lang="ko-KR" altLang="en-US" sz="1800" dirty="0"/>
              <a:t>동사</a:t>
            </a:r>
            <a:r>
              <a:rPr lang="en-US" altLang="ko-KR" sz="1800" dirty="0"/>
              <a:t>, </a:t>
            </a:r>
            <a:r>
              <a:rPr lang="ko-KR" altLang="en-US" sz="1800" dirty="0"/>
              <a:t>형용사의 </a:t>
            </a:r>
            <a:r>
              <a:rPr lang="en-US" altLang="ko-KR" sz="1800" dirty="0"/>
              <a:t>9</a:t>
            </a:r>
            <a:r>
              <a:rPr lang="ko-KR" altLang="en-US" sz="1800" dirty="0"/>
              <a:t>품사로 나눔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8529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</a:rPr>
              <a:t>교재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장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38164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dirty="0" err="1"/>
              <a:t>토큰화</a:t>
            </a:r>
            <a:r>
              <a:rPr lang="en-US" altLang="ko-KR" b="1" dirty="0"/>
              <a:t>: </a:t>
            </a:r>
            <a:r>
              <a:rPr lang="ko-KR" altLang="en-US" dirty="0"/>
              <a:t>문장의 구성 요소인 토큰 단위로 나누는 것</a:t>
            </a:r>
            <a:r>
              <a:rPr lang="en-US" altLang="ko-KR" dirty="0"/>
              <a:t>. </a:t>
            </a:r>
            <a:r>
              <a:rPr lang="ko-KR" altLang="en-US" dirty="0"/>
              <a:t>단어 </a:t>
            </a:r>
            <a:r>
              <a:rPr lang="ko-KR" altLang="en-US" dirty="0" err="1"/>
              <a:t>토큰화와</a:t>
            </a:r>
            <a:r>
              <a:rPr lang="ko-KR" altLang="en-US" dirty="0"/>
              <a:t> 문장 </a:t>
            </a:r>
            <a:r>
              <a:rPr lang="ko-KR" altLang="en-US" dirty="0" err="1"/>
              <a:t>토큰화가</a:t>
            </a:r>
            <a:r>
              <a:rPr lang="ko-KR" altLang="en-US" dirty="0"/>
              <a:t> 있음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dirty="0"/>
              <a:t>어간 추출과 표제어 추출</a:t>
            </a:r>
            <a:endParaRPr lang="en-US" altLang="ko-KR" b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dirty="0" err="1"/>
              <a:t>불용어</a:t>
            </a:r>
            <a:r>
              <a:rPr lang="en-US" altLang="ko-KR" b="1" dirty="0"/>
              <a:t>(</a:t>
            </a:r>
            <a:r>
              <a:rPr lang="en-US" altLang="ko-KR" b="1" dirty="0" err="1"/>
              <a:t>Stopword</a:t>
            </a:r>
            <a:r>
              <a:rPr lang="en-US" altLang="ko-KR" b="1" dirty="0"/>
              <a:t>):</a:t>
            </a:r>
            <a:r>
              <a:rPr lang="en-US" altLang="ko-KR" dirty="0"/>
              <a:t> </a:t>
            </a:r>
            <a:r>
              <a:rPr lang="ko-KR" altLang="en-US" dirty="0"/>
              <a:t>자주 나오지만 정보 </a:t>
            </a:r>
            <a:r>
              <a:rPr lang="ko-KR" altLang="en-US" dirty="0" err="1"/>
              <a:t>전달력이</a:t>
            </a:r>
            <a:r>
              <a:rPr lang="ko-KR" altLang="en-US" dirty="0"/>
              <a:t> 약한 단어들을 걸러내는 것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dirty="0"/>
              <a:t>정규 표현식</a:t>
            </a:r>
            <a:r>
              <a:rPr lang="en-US" altLang="ko-KR" b="1" dirty="0"/>
              <a:t>(Regular expression): </a:t>
            </a:r>
            <a:r>
              <a:rPr lang="ko-KR" altLang="en-US" dirty="0"/>
              <a:t>불필요한 부분을 분리하는 것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 err="1"/>
              <a:t>핫</a:t>
            </a:r>
            <a:r>
              <a:rPr lang="ko-KR" altLang="en-US" b="1" dirty="0"/>
              <a:t> </a:t>
            </a:r>
            <a:r>
              <a:rPr lang="ko-KR" altLang="en-US" b="1" dirty="0" err="1"/>
              <a:t>인코딩</a:t>
            </a:r>
            <a:r>
              <a:rPr lang="en-US" altLang="ko-KR" b="1" dirty="0"/>
              <a:t>(One-hot encoding):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단어에 고유한 단어 </a:t>
            </a:r>
            <a:r>
              <a:rPr lang="ko-KR" altLang="en-US"/>
              <a:t>벡터를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24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토큰화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(Tokenization)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의미있는</a:t>
            </a:r>
            <a:r>
              <a:rPr lang="ko-KR" altLang="en-US" dirty="0"/>
              <a:t> 단위</a:t>
            </a:r>
            <a:r>
              <a:rPr lang="en-US" altLang="ko-KR" dirty="0"/>
              <a:t>(</a:t>
            </a:r>
            <a:r>
              <a:rPr lang="ko-KR" altLang="en-US" dirty="0"/>
              <a:t>단어 또는 문장</a:t>
            </a:r>
            <a:r>
              <a:rPr lang="en-US" altLang="ko-KR" dirty="0"/>
              <a:t>)</a:t>
            </a:r>
            <a:r>
              <a:rPr lang="ko-KR" altLang="en-US" dirty="0"/>
              <a:t>로 문장들을 분리하는 것</a:t>
            </a:r>
            <a:endParaRPr lang="en-US" altLang="ko-KR" dirty="0"/>
          </a:p>
          <a:p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dirty="0"/>
              <a:t>(Word Tokenization)</a:t>
            </a:r>
          </a:p>
          <a:p>
            <a:pPr lvl="1"/>
            <a:r>
              <a:rPr lang="ko-KR" altLang="en-US" dirty="0"/>
              <a:t>문장을 단어 또는 </a:t>
            </a:r>
            <a:r>
              <a:rPr lang="ko-KR" altLang="en-US" dirty="0" err="1"/>
              <a:t>의미있는</a:t>
            </a:r>
            <a:r>
              <a:rPr lang="ko-KR" altLang="en-US" dirty="0"/>
              <a:t> 문자열로 구분하는 것</a:t>
            </a:r>
            <a:endParaRPr lang="en-US" altLang="ko-KR" dirty="0"/>
          </a:p>
          <a:p>
            <a:pPr lvl="1"/>
            <a:r>
              <a:rPr lang="ko-KR" altLang="en-US" dirty="0"/>
              <a:t>구두점</a:t>
            </a:r>
            <a:r>
              <a:rPr lang="en-US" altLang="ko-KR" dirty="0"/>
              <a:t>(. , ? ! ; </a:t>
            </a:r>
            <a:r>
              <a:rPr lang="ko-KR" altLang="en-US" dirty="0"/>
              <a:t>등의 기호</a:t>
            </a:r>
            <a:r>
              <a:rPr lang="en-US" altLang="ko-KR" dirty="0"/>
              <a:t>)</a:t>
            </a:r>
            <a:r>
              <a:rPr lang="ko-KR" altLang="en-US" dirty="0"/>
              <a:t>을 포함하는 것이 좋음</a:t>
            </a:r>
            <a:endParaRPr lang="en-US" altLang="ko-KR" dirty="0"/>
          </a:p>
          <a:p>
            <a:pPr lvl="1"/>
            <a:r>
              <a:rPr lang="ko-KR" altLang="en-US" dirty="0"/>
              <a:t>영어의 경우 </a:t>
            </a:r>
            <a:r>
              <a:rPr lang="en-US" altLang="ko-KR" dirty="0"/>
              <a:t>apostrophe</a:t>
            </a:r>
            <a:r>
              <a:rPr lang="ko-KR" altLang="en-US" dirty="0"/>
              <a:t>가 있는 부분을 처리하는 방식이 경우에 따라 달라질 수 있음</a:t>
            </a:r>
            <a:endParaRPr lang="en-US" altLang="ko-KR" dirty="0"/>
          </a:p>
          <a:p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endParaRPr lang="en-US" altLang="ko-KR" dirty="0"/>
          </a:p>
          <a:p>
            <a:pPr lvl="1"/>
            <a:r>
              <a:rPr lang="ko-KR" altLang="en-US" dirty="0"/>
              <a:t>입력 문장</a:t>
            </a:r>
            <a:r>
              <a:rPr lang="en-US" altLang="ko-KR" dirty="0"/>
              <a:t>: “It doesn’t have a food restaurant.”</a:t>
            </a:r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[‘It’, ‘does’, “</a:t>
            </a:r>
            <a:r>
              <a:rPr lang="en-US" altLang="ko-KR" dirty="0" err="1"/>
              <a:t>n’t</a:t>
            </a:r>
            <a:r>
              <a:rPr lang="en-US" altLang="ko-KR" dirty="0"/>
              <a:t>”, ‘have’, ‘a’, ‘food’, ‘restaurant’, ‘.’]</a:t>
            </a:r>
          </a:p>
          <a:p>
            <a:r>
              <a:rPr lang="ko-KR" altLang="en-US" dirty="0"/>
              <a:t>문장 </a:t>
            </a:r>
            <a:r>
              <a:rPr lang="ko-KR" altLang="en-US" dirty="0" err="1"/>
              <a:t>토큰화</a:t>
            </a:r>
            <a:r>
              <a:rPr lang="en-US" altLang="ko-KR" dirty="0"/>
              <a:t>(Sentence Tokenization)</a:t>
            </a:r>
          </a:p>
          <a:p>
            <a:pPr lvl="1"/>
            <a:r>
              <a:rPr lang="ko-KR" altLang="en-US" dirty="0"/>
              <a:t>텍스트를</a:t>
            </a:r>
            <a:r>
              <a:rPr lang="en-US" altLang="ko-KR" dirty="0"/>
              <a:t> </a:t>
            </a:r>
            <a:r>
              <a:rPr lang="ko-KR" altLang="en-US" dirty="0" err="1"/>
              <a:t>문장별로</a:t>
            </a:r>
            <a:r>
              <a:rPr lang="ko-KR" altLang="en-US" dirty="0"/>
              <a:t> 나누는 것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8826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2507</Words>
  <Application>Microsoft Office PowerPoint</Application>
  <PresentationFormat>화면 슬라이드 쇼(4:3)</PresentationFormat>
  <Paragraphs>381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Wingdings</vt:lpstr>
      <vt:lpstr>Courier New</vt:lpstr>
      <vt:lpstr>1_Office 테마</vt:lpstr>
      <vt:lpstr>2. 텍스트 전처리</vt:lpstr>
      <vt:lpstr>언어의 유형</vt:lpstr>
      <vt:lpstr>한국어 동사의 변형 사례</vt:lpstr>
      <vt:lpstr>어순이 그다지 중요하지 않음</vt:lpstr>
      <vt:lpstr>한국어의 주요 특징</vt:lpstr>
      <vt:lpstr>음절, 형태소, 어절, 품사</vt:lpstr>
      <vt:lpstr>음절, 형태소, 어절, 품사</vt:lpstr>
      <vt:lpstr>교재 2장 내용</vt:lpstr>
      <vt:lpstr>토큰화(Tokenization)</vt:lpstr>
      <vt:lpstr>nltk를 이용한 영어 토큰화</vt:lpstr>
      <vt:lpstr>한글 문장 토큰화</vt:lpstr>
      <vt:lpstr>nltk를 이용한 영어 품사 태깅(part-of-speech tagging)</vt:lpstr>
      <vt:lpstr>koNLPy를 이용한 형태소(morpheme) 분석</vt:lpstr>
      <vt:lpstr>koNLPy를 이용한 분석 사례</vt:lpstr>
      <vt:lpstr>koNLPy를 이용한 분석 사례</vt:lpstr>
      <vt:lpstr>koNLPy를 이용한 분석 사례</vt:lpstr>
      <vt:lpstr>형태소 분석기 성능</vt:lpstr>
      <vt:lpstr>표제어 추출과 어간 추출</vt:lpstr>
      <vt:lpstr>불용어(Stopword)</vt:lpstr>
      <vt:lpstr>한글 불용어</vt:lpstr>
      <vt:lpstr>정규 표현식(Regular expression)</vt:lpstr>
      <vt:lpstr>패턴 지정 방법 1</vt:lpstr>
      <vt:lpstr>패턴 지정 방법 2</vt:lpstr>
      <vt:lpstr>정규표현식 모듈 함수</vt:lpstr>
      <vt:lpstr>compile 함수의 기능</vt:lpstr>
      <vt:lpstr>정규 표현식 처리 사례</vt:lpstr>
      <vt:lpstr>정수 인코딩</vt:lpstr>
      <vt:lpstr>원-핫 인코딩(One-hot encoding)</vt:lpstr>
      <vt:lpstr>원-핫 인코딩(One-hot encoding)</vt:lpstr>
      <vt:lpstr>한글 인코딩 사례</vt:lpstr>
      <vt:lpstr>2장 참고자료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김낙현</cp:lastModifiedBy>
  <cp:revision>133</cp:revision>
  <dcterms:created xsi:type="dcterms:W3CDTF">2006-10-05T04:04:58Z</dcterms:created>
  <dcterms:modified xsi:type="dcterms:W3CDTF">2021-09-05T07:38:01Z</dcterms:modified>
</cp:coreProperties>
</file>