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91" r:id="rId2"/>
    <p:sldId id="338" r:id="rId3"/>
    <p:sldId id="339" r:id="rId4"/>
    <p:sldId id="340" r:id="rId5"/>
    <p:sldId id="341" r:id="rId6"/>
    <p:sldId id="342" r:id="rId7"/>
    <p:sldId id="349" r:id="rId8"/>
    <p:sldId id="343" r:id="rId9"/>
    <p:sldId id="344" r:id="rId10"/>
    <p:sldId id="345" r:id="rId11"/>
    <p:sldId id="346" r:id="rId12"/>
    <p:sldId id="350" r:id="rId13"/>
    <p:sldId id="351" r:id="rId14"/>
    <p:sldId id="352" r:id="rId15"/>
    <p:sldId id="347" r:id="rId16"/>
    <p:sldId id="348" r:id="rId1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/>
              <a:t>3. </a:t>
            </a:r>
            <a:r>
              <a:rPr lang="ko-KR" altLang="en-US" sz="4400"/>
              <a:t>언어 모델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7920880" cy="548680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N-gram </a:t>
            </a:r>
            <a:r>
              <a:rPr lang="ko-KR" altLang="en-US" dirty="0">
                <a:solidFill>
                  <a:srgbClr val="0070C0"/>
                </a:solidFill>
              </a:rPr>
              <a:t>언어 모델의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08912" cy="324036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희소 문제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작은 시퀀스에 대한 등장 확률이 높아지지만 여전히 등장하지 않을 가능성이 있음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을 선택하는 것은 </a:t>
            </a:r>
            <a:r>
              <a:rPr lang="en-US" altLang="ko-KR" dirty="0"/>
              <a:t>trade-off </a:t>
            </a:r>
            <a:r>
              <a:rPr lang="ko-KR" altLang="en-US" dirty="0"/>
              <a:t>문제</a:t>
            </a:r>
            <a:r>
              <a:rPr lang="en-US" altLang="ko-KR" dirty="0"/>
              <a:t>: n</a:t>
            </a:r>
            <a:r>
              <a:rPr lang="ko-KR" altLang="en-US" dirty="0"/>
              <a:t>을 크게 선택하면 </a:t>
            </a:r>
            <a:r>
              <a:rPr lang="ko-KR" altLang="en-US" dirty="0" err="1"/>
              <a:t>희소문제가</a:t>
            </a:r>
            <a:r>
              <a:rPr lang="ko-KR" altLang="en-US" dirty="0"/>
              <a:t> </a:t>
            </a:r>
            <a:r>
              <a:rPr lang="ko-KR" altLang="en-US" dirty="0" err="1"/>
              <a:t>심각해짐</a:t>
            </a:r>
            <a:r>
              <a:rPr lang="en-US" altLang="ko-KR" dirty="0"/>
              <a:t>. </a:t>
            </a:r>
            <a:r>
              <a:rPr lang="en-US" altLang="ko-KR" b="1" dirty="0"/>
              <a:t>n</a:t>
            </a:r>
            <a:r>
              <a:rPr lang="ko-KR" altLang="en-US" b="1" dirty="0"/>
              <a:t>은 최대 </a:t>
            </a:r>
            <a:r>
              <a:rPr lang="en-US" altLang="ko-KR" b="1" dirty="0"/>
              <a:t>5</a:t>
            </a:r>
            <a:r>
              <a:rPr lang="ko-KR" altLang="en-US" b="1" dirty="0"/>
              <a:t>를 넘게 잡아서는 안된다고 권장함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9241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7920880" cy="54868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한국어에서의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언어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3240360"/>
          </a:xfrm>
        </p:spPr>
        <p:txBody>
          <a:bodyPr/>
          <a:lstStyle/>
          <a:p>
            <a:r>
              <a:rPr lang="ko-KR" altLang="en-US" dirty="0"/>
              <a:t>한국어 자연어 처리는 영어보다 훨씬 어려움</a:t>
            </a:r>
            <a:endParaRPr lang="en-US" altLang="ko-KR" dirty="0"/>
          </a:p>
          <a:p>
            <a:pPr marL="357188" indent="-357188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한국어는 어순이 중요하지 않다</a:t>
            </a:r>
            <a:r>
              <a:rPr lang="en-US" altLang="ko-KR" b="1" dirty="0"/>
              <a:t>: </a:t>
            </a:r>
            <a:r>
              <a:rPr lang="ko-KR" altLang="en-US" dirty="0"/>
              <a:t>확률 기반 모델이 다음 단어를 예측하기 어려움</a:t>
            </a:r>
            <a:endParaRPr lang="en-US" altLang="ko-KR" dirty="0"/>
          </a:p>
          <a:p>
            <a:pPr marL="536575" indent="0">
              <a:buNone/>
            </a:pPr>
            <a:r>
              <a:rPr lang="ko-KR" altLang="en-US" sz="1600" dirty="0"/>
              <a:t>① 나는 운동을 합니다 체육관에서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② 나는 체육관에서 운동을 합니다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③ 체육관에서 운동을 합니다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④ 나는 운동을 체육관에서 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한국어는 교착어이다</a:t>
            </a:r>
            <a:r>
              <a:rPr lang="en-US" altLang="ko-KR" b="1" dirty="0"/>
              <a:t>: </a:t>
            </a:r>
            <a:r>
              <a:rPr lang="ko-KR" altLang="en-US" dirty="0"/>
              <a:t>조사가 붙으므로 이를 분리하는 것이 중요함</a:t>
            </a:r>
            <a:endParaRPr lang="en-US" altLang="ko-KR" dirty="0"/>
          </a:p>
          <a:p>
            <a:pPr marL="536575" indent="0">
              <a:buNone/>
            </a:pPr>
            <a:r>
              <a:rPr lang="en-US" altLang="ko-KR" sz="1600" dirty="0"/>
              <a:t>‘</a:t>
            </a:r>
            <a:r>
              <a:rPr lang="ko-KR" altLang="en-US" sz="1600" dirty="0"/>
              <a:t>학생</a:t>
            </a:r>
            <a:r>
              <a:rPr lang="en-US" altLang="ko-KR" sz="1600" dirty="0"/>
              <a:t>’ =&gt; </a:t>
            </a:r>
            <a:r>
              <a:rPr lang="ko-KR" altLang="en-US" sz="1600" dirty="0"/>
              <a:t>학생이</a:t>
            </a:r>
            <a:r>
              <a:rPr lang="en-US" altLang="ko-KR" sz="1600" dirty="0"/>
              <a:t>, </a:t>
            </a:r>
            <a:r>
              <a:rPr lang="ko-KR" altLang="en-US" sz="1600" dirty="0"/>
              <a:t>학생을</a:t>
            </a:r>
            <a:r>
              <a:rPr lang="en-US" altLang="ko-KR" sz="1600" dirty="0"/>
              <a:t>, </a:t>
            </a:r>
            <a:r>
              <a:rPr lang="ko-KR" altLang="en-US" sz="1600" dirty="0"/>
              <a:t>학생과</a:t>
            </a:r>
            <a:r>
              <a:rPr lang="en-US" altLang="ko-KR" sz="1600" dirty="0"/>
              <a:t>, </a:t>
            </a:r>
            <a:r>
              <a:rPr lang="ko-KR" altLang="en-US" sz="1600" dirty="0"/>
              <a:t>학생에게</a:t>
            </a:r>
            <a:r>
              <a:rPr lang="en-US" altLang="ko-KR" sz="1600" dirty="0"/>
              <a:t>, </a:t>
            </a:r>
            <a:r>
              <a:rPr lang="ko-KR" altLang="en-US" sz="1600" dirty="0"/>
              <a:t>학생처럼</a:t>
            </a:r>
            <a:r>
              <a:rPr lang="en-US" altLang="ko-KR" sz="1600" dirty="0"/>
              <a:t>, </a:t>
            </a:r>
            <a:r>
              <a:rPr lang="ko-KR" altLang="en-US" sz="1600" dirty="0"/>
              <a:t>학생으로</a:t>
            </a:r>
            <a:endParaRPr lang="en-US" altLang="ko-KR" sz="1600" dirty="0"/>
          </a:p>
          <a:p>
            <a:pPr marL="357188" indent="-357188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한국어는 띄어쓰기가 제대로 지켜지지 않는다</a:t>
            </a:r>
            <a:r>
              <a:rPr lang="en-US" altLang="ko-KR" b="1" dirty="0"/>
              <a:t>: </a:t>
            </a:r>
            <a:r>
              <a:rPr lang="ko-KR" altLang="en-US" dirty="0"/>
              <a:t>토큰이 제대로 분리되지 않으면 </a:t>
            </a:r>
            <a:r>
              <a:rPr lang="ko-KR" altLang="en-US" dirty="0" err="1"/>
              <a:t>언어모델이</a:t>
            </a:r>
            <a:r>
              <a:rPr lang="ko-KR" altLang="en-US" dirty="0"/>
              <a:t> 제대로 동작하지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975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7920880" cy="548680"/>
          </a:xfrm>
        </p:spPr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네이버 영화 말뭉치의 표현별 등장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66960"/>
              </p:ext>
            </p:extLst>
          </p:nvPr>
        </p:nvGraphicFramePr>
        <p:xfrm>
          <a:off x="1524000" y="1234440"/>
          <a:ext cx="499221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64">
                  <a:extLst>
                    <a:ext uri="{9D8B030D-6E8A-4147-A177-3AD203B41FA5}">
                      <a16:colId xmlns:a16="http://schemas.microsoft.com/office/drawing/2014/main" val="80898018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61258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1309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5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172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2492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속에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68652"/>
                  </a:ext>
                </a:extLst>
              </a:tr>
              <a:tr h="142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영원히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104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기억될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29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최고의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3503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47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명작이다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298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6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내 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93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5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속에 영원히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5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기억될 최고의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7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최고의 명작이다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23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5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영원히 기억될 최고의 명작이다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내 마음 속에 영원히 기억될 최고의 명작이다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2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7920880" cy="548680"/>
          </a:xfrm>
        </p:spPr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한국어 문장의 발생 확률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1052736"/>
                <a:ext cx="8208912" cy="3960440"/>
              </a:xfrm>
            </p:spPr>
            <p:txBody>
              <a:bodyPr/>
              <a:lstStyle/>
              <a:p>
                <a:r>
                  <a:rPr lang="ko-KR" altLang="en-US"/>
                  <a:t>말뭉치에 있는 문장은 등장 횟수를 이용하여 확률을 구할 수 있음</a:t>
                </a:r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명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최고의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명작이다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최고의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3503</m:t>
                          </m:r>
                        </m:den>
                      </m:f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ko-KR" altLang="en-US"/>
                  <a:t>말뭉치에 없는 문장은 발생 확률이 </a:t>
                </a:r>
                <a:r>
                  <a:rPr lang="en-US" altLang="ko-KR"/>
                  <a:t>0</a:t>
                </a:r>
                <a:r>
                  <a:rPr lang="ko-KR" altLang="en-US"/>
                  <a:t>임</a:t>
                </a:r>
                <a:endParaRPr lang="en-US" altLang="ko-KR"/>
              </a:p>
              <a:p>
                <a:endParaRPr lang="en-US" altLang="ko-KR"/>
              </a:p>
              <a:p>
                <a:pPr marL="0" indent="0">
                  <a:buNone/>
                </a:pPr>
                <a:r>
                  <a:rPr lang="en-US" altLang="ko-KR" sz="1600"/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명작이다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내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마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음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속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영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히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기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최고의</m:t>
                        </m:r>
                      </m:e>
                    </m:d>
                  </m:oMath>
                </a14:m>
                <a:endParaRPr lang="en-US" altLang="ko-KR" sz="16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/>
                  <a:t>	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내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마음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속에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영원히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기억될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최고의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명</m:t>
                            </m:r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작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다</m:t>
                            </m:r>
                          </m:e>
                        </m:d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내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마음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속에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영원히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기억될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최고의</m:t>
                            </m:r>
                          </m:e>
                        </m:d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ko-KR" sz="16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1052736"/>
                <a:ext cx="8208912" cy="3960440"/>
              </a:xfrm>
              <a:blipFill>
                <a:blip r:embed="rId2"/>
                <a:stretch>
                  <a:fillRect l="-669" b="-5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1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7920880" cy="548680"/>
          </a:xfrm>
        </p:spPr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발생 확률의 근사적 처리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08720"/>
                <a:ext cx="8208912" cy="3240360"/>
              </a:xfrm>
            </p:spPr>
            <p:txBody>
              <a:bodyPr/>
              <a:lstStyle/>
              <a:p>
                <a:r>
                  <a:rPr lang="ko-KR" altLang="en-US"/>
                  <a:t>말뭉치에 없는 문장에 대해서 작은 확률값을 배정하기 위해 </a:t>
                </a:r>
                <a:r>
                  <a:rPr lang="en-US" altLang="ko-KR"/>
                  <a:t>Back-off</a:t>
                </a:r>
                <a:r>
                  <a:rPr lang="ko-KR" altLang="en-US"/>
                  <a:t>와 </a:t>
                </a:r>
                <a:r>
                  <a:rPr lang="en-US" altLang="ko-KR"/>
                  <a:t>Smoothing </a:t>
                </a:r>
                <a:r>
                  <a:rPr lang="ko-KR" altLang="en-US"/>
                  <a:t>방식을 사용</a:t>
                </a:r>
                <a:endParaRPr lang="en-US" altLang="ko-KR"/>
              </a:p>
              <a:p>
                <a:r>
                  <a:rPr lang="en-US" altLang="ko-KR" b="1">
                    <a:solidFill>
                      <a:srgbClr val="0070C0"/>
                    </a:solidFill>
                  </a:rPr>
                  <a:t>Back-off </a:t>
                </a:r>
                <a:r>
                  <a:rPr lang="ko-KR" altLang="en-US" b="1">
                    <a:solidFill>
                      <a:srgbClr val="0070C0"/>
                    </a:solidFill>
                  </a:rPr>
                  <a:t>기법</a:t>
                </a:r>
                <a:endParaRPr lang="en-US" altLang="ko-KR" b="1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𝐶𝑜𝑢𝑛𝑡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마음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속에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영원히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기억될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최고의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명작이다</m:t>
                          </m:r>
                        </m:e>
                      </m:d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𝐶𝑜𝑢𝑛𝑡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영원히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기억될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최고의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명작이다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/>
              </a:p>
              <a:p>
                <a:r>
                  <a:rPr lang="en-US" altLang="ko-KR" b="1">
                    <a:solidFill>
                      <a:srgbClr val="0070C0"/>
                    </a:solidFill>
                  </a:rPr>
                  <a:t>Smoothing </a:t>
                </a:r>
                <a:r>
                  <a:rPr lang="ko-KR" altLang="en-US" b="1">
                    <a:solidFill>
                      <a:srgbClr val="0070C0"/>
                    </a:solidFill>
                  </a:rPr>
                  <a:t>기법</a:t>
                </a:r>
                <a:r>
                  <a:rPr lang="en-US" altLang="ko-KR" b="1">
                    <a:solidFill>
                      <a:srgbClr val="0070C0"/>
                    </a:solidFill>
                  </a:rPr>
                  <a:t>: </a:t>
                </a:r>
                <a:r>
                  <a:rPr lang="ko-KR" altLang="en-US"/>
                  <a:t>등장 빈도 표에 모두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/>
                  <a:t>를 더함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08720"/>
                <a:ext cx="8208912" cy="3240360"/>
              </a:xfrm>
              <a:blipFill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75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Perplexity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4752528"/>
          </a:xfrm>
        </p:spPr>
        <p:txBody>
          <a:bodyPr/>
          <a:lstStyle/>
          <a:p>
            <a:r>
              <a:rPr lang="ko-KR" altLang="en-US" dirty="0"/>
              <a:t>언어 모델의 성능을 비교하기 위해 테스트 데이터를 이용하여 평가하는 방식으로 </a:t>
            </a:r>
            <a:r>
              <a:rPr lang="en-US" altLang="ko-KR" b="1" dirty="0">
                <a:solidFill>
                  <a:srgbClr val="0070C0"/>
                </a:solidFill>
              </a:rPr>
              <a:t>perplexity(PPL)</a:t>
            </a:r>
            <a:r>
              <a:rPr lang="ko-KR" altLang="en-US" dirty="0"/>
              <a:t>가 있음</a:t>
            </a:r>
            <a:endParaRPr lang="en-US" altLang="ko-KR" dirty="0"/>
          </a:p>
          <a:p>
            <a:r>
              <a:rPr lang="ko-KR" altLang="en-US" dirty="0"/>
              <a:t>테스트 데이터에서 확률의 역수로 정의되는데</a:t>
            </a:r>
            <a:r>
              <a:rPr lang="en-US" altLang="ko-KR" dirty="0"/>
              <a:t>, PPL</a:t>
            </a:r>
            <a:r>
              <a:rPr lang="ko-KR" altLang="en-US" dirty="0"/>
              <a:t>이 낮을수록 언어 모델의 성능이 좋은 것임</a:t>
            </a:r>
            <a:endParaRPr lang="en-US" altLang="ko-KR" dirty="0"/>
          </a:p>
          <a:p>
            <a:r>
              <a:rPr lang="ko-KR" altLang="en-US" dirty="0"/>
              <a:t>문장 </a:t>
            </a:r>
            <a:r>
              <a:rPr lang="en-US" altLang="ko-KR" dirty="0"/>
              <a:t>W</a:t>
            </a:r>
            <a:r>
              <a:rPr lang="ko-KR" altLang="en-US" dirty="0"/>
              <a:t>의 길이가 </a:t>
            </a:r>
            <a:r>
              <a:rPr lang="en-US" altLang="ko-KR" dirty="0"/>
              <a:t>N</a:t>
            </a:r>
            <a:r>
              <a:rPr lang="ko-KR" altLang="en-US"/>
              <a:t>일 </a:t>
            </a:r>
            <a:r>
              <a:rPr lang="ko-KR" altLang="en-US" dirty="0" err="1"/>
              <a:t>때</a:t>
            </a:r>
            <a:r>
              <a:rPr lang="ko-KR" altLang="en-US"/>
              <a:t> </a:t>
            </a:r>
            <a:r>
              <a:rPr lang="en-US" altLang="ko-KR" dirty="0"/>
              <a:t>PPL</a:t>
            </a:r>
            <a:r>
              <a:rPr lang="ko-KR" altLang="en-US" dirty="0"/>
              <a:t>은 다음과 같이 정의됨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체인 룰을 적용하면 다음과 같이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805D79-A32C-4AE9-B11F-62D8D6EF0E52}"/>
                  </a:ext>
                </a:extLst>
              </p:cNvPr>
              <p:cNvSpPr txBox="1"/>
              <p:nvPr/>
            </p:nvSpPr>
            <p:spPr>
              <a:xfrm>
                <a:off x="683568" y="3212976"/>
                <a:ext cx="6552728" cy="93610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𝑃𝑃𝐿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805D79-A32C-4AE9-B11F-62D8D6E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6552728" cy="93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342BD9-F990-4BA4-8C8E-B2757DCCFC5F}"/>
                  </a:ext>
                </a:extLst>
              </p:cNvPr>
              <p:cNvSpPr txBox="1"/>
              <p:nvPr/>
            </p:nvSpPr>
            <p:spPr>
              <a:xfrm>
                <a:off x="611560" y="4293096"/>
                <a:ext cx="7560840" cy="165618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𝑃𝑃𝐿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342BD9-F990-4BA4-8C8E-B2757DCC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93096"/>
                <a:ext cx="7560840" cy="1656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53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Perplexity </a:t>
            </a:r>
            <a:r>
              <a:rPr lang="ko-KR" altLang="en-US" dirty="0">
                <a:solidFill>
                  <a:srgbClr val="0070C0"/>
                </a:solidFill>
              </a:rPr>
              <a:t>분기 계수</a:t>
            </a:r>
            <a:r>
              <a:rPr lang="en-US" altLang="ko-KR" dirty="0">
                <a:solidFill>
                  <a:srgbClr val="0070C0"/>
                </a:solidFill>
              </a:rPr>
              <a:t>(branching factor)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960440"/>
          </a:xfrm>
        </p:spPr>
        <p:txBody>
          <a:bodyPr/>
          <a:lstStyle/>
          <a:p>
            <a:r>
              <a:rPr lang="en-US" altLang="ko-KR" sz="1800" dirty="0"/>
              <a:t>PPL</a:t>
            </a:r>
            <a:r>
              <a:rPr lang="ko-KR" altLang="en-US" sz="1800" dirty="0"/>
              <a:t>은 현재 위치에서 선택할 수 있는 가지의 개수를 의미하므로</a:t>
            </a:r>
            <a:r>
              <a:rPr lang="en-US" altLang="ko-KR" sz="1800" dirty="0"/>
              <a:t>, </a:t>
            </a:r>
            <a:r>
              <a:rPr lang="ko-KR" altLang="en-US" sz="1800" dirty="0"/>
              <a:t>이 숫자가 크면 불확실성이 높다고 할 수 있음</a:t>
            </a:r>
            <a:endParaRPr lang="en-US" altLang="ko-KR" sz="1800" dirty="0"/>
          </a:p>
          <a:p>
            <a:r>
              <a:rPr lang="ko-KR" altLang="en-US" sz="1800" b="1" dirty="0"/>
              <a:t>사례 </a:t>
            </a:r>
            <a:r>
              <a:rPr lang="en-US" altLang="ko-KR" sz="1800" b="1" dirty="0"/>
              <a:t>1: </a:t>
            </a:r>
            <a:r>
              <a:rPr lang="ko-KR" altLang="en-US" sz="1800" dirty="0"/>
              <a:t>주사위를 던질 때 나오는 수열의 </a:t>
            </a:r>
            <a:r>
              <a:rPr lang="en-US" altLang="ko-KR" sz="1800" dirty="0"/>
              <a:t>PPL</a:t>
            </a:r>
            <a:r>
              <a:rPr lang="ko-KR" altLang="en-US" sz="1800" dirty="0"/>
              <a:t>은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사례</a:t>
            </a:r>
            <a:r>
              <a:rPr lang="en-US" altLang="ko-KR" sz="1800" b="1" dirty="0"/>
              <a:t> 2: </a:t>
            </a:r>
            <a:r>
              <a:rPr lang="en-US" altLang="ko-KR" sz="1800" dirty="0"/>
              <a:t>20,000</a:t>
            </a:r>
            <a:r>
              <a:rPr lang="ko-KR" altLang="en-US" sz="1800" dirty="0"/>
              <a:t>개의 어휘로 이루어진 기사에서 단어의 출현 확률이 모두 같다면 </a:t>
            </a:r>
            <a:r>
              <a:rPr lang="en-US" altLang="ko-KR" sz="1800" dirty="0"/>
              <a:t>PPL</a:t>
            </a:r>
            <a:r>
              <a:rPr lang="ko-KR" altLang="en-US" sz="1800" dirty="0"/>
              <a:t>은 </a:t>
            </a:r>
            <a:r>
              <a:rPr lang="en-US" altLang="ko-KR" sz="1800" dirty="0"/>
              <a:t>20,000</a:t>
            </a:r>
            <a:r>
              <a:rPr lang="ko-KR" altLang="en-US" sz="1800" dirty="0"/>
              <a:t>이 됨</a:t>
            </a:r>
            <a:r>
              <a:rPr lang="en-US" altLang="ko-KR" sz="1800" dirty="0"/>
              <a:t>(</a:t>
            </a:r>
            <a:r>
              <a:rPr lang="ko-KR" altLang="en-US" sz="1800" dirty="0"/>
              <a:t>불확실성이 높음</a:t>
            </a:r>
            <a:r>
              <a:rPr lang="en-US" altLang="ko-KR" sz="1800" dirty="0"/>
              <a:t>). 3-gram</a:t>
            </a:r>
            <a:r>
              <a:rPr lang="ko-KR" altLang="en-US" sz="1800" dirty="0"/>
              <a:t>을 사용한 언어 모델을 적용했을 때 </a:t>
            </a:r>
            <a:r>
              <a:rPr lang="en-US" altLang="ko-KR" sz="1800" dirty="0"/>
              <a:t>PPL</a:t>
            </a:r>
            <a:r>
              <a:rPr lang="ko-KR" altLang="en-US" sz="1800" dirty="0"/>
              <a:t>이 </a:t>
            </a:r>
            <a:r>
              <a:rPr lang="en-US" altLang="ko-KR" sz="1800" dirty="0"/>
              <a:t>30</a:t>
            </a:r>
            <a:r>
              <a:rPr lang="ko-KR" altLang="en-US" sz="1800" dirty="0"/>
              <a:t>이면 불확실성이 매우 줄어든 것임</a:t>
            </a:r>
            <a:endParaRPr lang="en-US" altLang="ko-KR" sz="1800" dirty="0"/>
          </a:p>
          <a:p>
            <a:r>
              <a:rPr lang="ko-KR" altLang="en-US" sz="1800" dirty="0"/>
              <a:t>월스트리트 저널에서 </a:t>
            </a:r>
            <a:r>
              <a:rPr lang="en-US" altLang="ko-KR" sz="1800" dirty="0"/>
              <a:t>3,800</a:t>
            </a:r>
            <a:r>
              <a:rPr lang="ko-KR" altLang="en-US" sz="1800" dirty="0"/>
              <a:t>만 개의 단어 토큰에 대해 </a:t>
            </a:r>
            <a:r>
              <a:rPr lang="en-US" altLang="ko-KR" sz="1800" dirty="0"/>
              <a:t>n-gram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PPL</a:t>
            </a:r>
            <a:r>
              <a:rPr lang="ko-KR" altLang="en-US" sz="1800" dirty="0"/>
              <a:t>은 다음과 같이 나왔다고 함</a:t>
            </a: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805D79-A32C-4AE9-B11F-62D8D6EF0E52}"/>
                  </a:ext>
                </a:extLst>
              </p:cNvPr>
              <p:cNvSpPr txBox="1"/>
              <p:nvPr/>
            </p:nvSpPr>
            <p:spPr>
              <a:xfrm>
                <a:off x="899592" y="2132856"/>
                <a:ext cx="6552728" cy="93610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𝑃𝑃𝐿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(−</m:t>
                          </m:r>
                          <m:box>
                            <m:box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box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805D79-A32C-4AE9-B11F-62D8D6E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6552728" cy="93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95026C7-8F79-450D-B9BA-8139FC05D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20267"/>
              </p:ext>
            </p:extLst>
          </p:nvPr>
        </p:nvGraphicFramePr>
        <p:xfrm>
          <a:off x="1691680" y="532372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011790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941669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3193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814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0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0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9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장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2304256"/>
          </a:xfrm>
        </p:spPr>
        <p:txBody>
          <a:bodyPr/>
          <a:lstStyle/>
          <a:p>
            <a:r>
              <a:rPr lang="ko-KR" altLang="en-US" b="1" dirty="0"/>
              <a:t>언어 모델</a:t>
            </a:r>
            <a:r>
              <a:rPr lang="en-US" altLang="ko-KR" b="1" dirty="0"/>
              <a:t>: </a:t>
            </a:r>
            <a:r>
              <a:rPr lang="ko-KR" altLang="en-US" dirty="0"/>
              <a:t>단어 시퀀스에 확률을 할당하는 것</a:t>
            </a:r>
            <a:endParaRPr lang="en-US" altLang="ko-KR" dirty="0"/>
          </a:p>
          <a:p>
            <a:r>
              <a:rPr lang="en-US" altLang="ko-KR" b="1" dirty="0"/>
              <a:t>N-gram </a:t>
            </a:r>
            <a:r>
              <a:rPr lang="ko-KR" altLang="en-US" b="1" dirty="0"/>
              <a:t>언어 모델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문장에서 </a:t>
            </a:r>
            <a:r>
              <a:rPr lang="en-US" altLang="ko-KR" dirty="0"/>
              <a:t>n</a:t>
            </a:r>
            <a:r>
              <a:rPr lang="ko-KR" altLang="en-US" dirty="0"/>
              <a:t>개의 연속된 단어에 대한 모델</a:t>
            </a:r>
            <a:endParaRPr lang="en-US" altLang="ko-KR" dirty="0"/>
          </a:p>
          <a:p>
            <a:r>
              <a:rPr lang="en-US" altLang="ko-KR" b="1" dirty="0"/>
              <a:t>Perplexity: </a:t>
            </a:r>
            <a:r>
              <a:rPr lang="ko-KR" altLang="en-US" dirty="0"/>
              <a:t>언어 모델의 성능을 평가하기 위한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7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언어 모델</a:t>
            </a:r>
            <a:r>
              <a:rPr lang="en-US" altLang="ko-KR" dirty="0">
                <a:solidFill>
                  <a:srgbClr val="0070C0"/>
                </a:solidFill>
              </a:rPr>
              <a:t>(Language model)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문장에서의</a:t>
            </a:r>
            <a:r>
              <a:rPr lang="en-US" altLang="ko-KR" dirty="0"/>
              <a:t> </a:t>
            </a:r>
            <a:r>
              <a:rPr lang="ko-KR" altLang="en-US" dirty="0"/>
              <a:t>단어 시퀀스에 확률을 할당하는 것</a:t>
            </a:r>
            <a:r>
              <a:rPr lang="en-US" altLang="ko-KR" dirty="0"/>
              <a:t>. </a:t>
            </a:r>
            <a:r>
              <a:rPr lang="ko-KR" altLang="en-US" dirty="0"/>
              <a:t>이전 단어들이 주어졌을 때 다음 단어를 예측하는데 사용할 수 있음</a:t>
            </a:r>
            <a:endParaRPr lang="en-US" altLang="ko-KR" dirty="0"/>
          </a:p>
          <a:p>
            <a:r>
              <a:rPr lang="ko-KR" altLang="en-US" dirty="0"/>
              <a:t>음성 인식이나 번역</a:t>
            </a:r>
            <a:r>
              <a:rPr lang="en-US" altLang="ko-KR" dirty="0"/>
              <a:t>, </a:t>
            </a:r>
            <a:r>
              <a:rPr lang="ko-KR" altLang="en-US" dirty="0"/>
              <a:t>오타 교정 등에서 보다 가능성이 높은 결과를 찾기 위한 수단으로 사용될 수 있음</a:t>
            </a:r>
            <a:endParaRPr lang="en-US" altLang="ko-KR" dirty="0"/>
          </a:p>
          <a:p>
            <a:r>
              <a:rPr lang="ko-KR" altLang="en-US" b="1" dirty="0"/>
              <a:t>단어 시퀀스의 확률 할당 사례</a:t>
            </a:r>
            <a:endParaRPr lang="en-US" altLang="ko-KR" b="1" dirty="0"/>
          </a:p>
          <a:p>
            <a:pPr lvl="1"/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ko-KR" altLang="en-US" dirty="0"/>
              <a:t>나는 버스를 탔다</a:t>
            </a:r>
            <a:r>
              <a:rPr lang="en-US" altLang="ko-KR" dirty="0"/>
              <a:t>) &gt; 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ko-KR" altLang="en-US" dirty="0"/>
              <a:t>나는 버스를 태운다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선생님이 교실로 부리나케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ko-KR" altLang="en-US" dirty="0"/>
              <a:t>달려갔다</a:t>
            </a:r>
            <a:r>
              <a:rPr lang="en-US" altLang="ko-KR" dirty="0"/>
              <a:t>) &gt; 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ko-KR" altLang="en-US" dirty="0"/>
              <a:t>잘려갔다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ko-KR" altLang="en-US" dirty="0"/>
              <a:t>나는 </a:t>
            </a:r>
            <a:r>
              <a:rPr lang="ko-KR" altLang="en-US" dirty="0" err="1"/>
              <a:t>메롱을</a:t>
            </a:r>
            <a:r>
              <a:rPr lang="ko-KR" altLang="en-US" dirty="0"/>
              <a:t> 먹는다</a:t>
            </a:r>
            <a:r>
              <a:rPr lang="en-US" altLang="ko-KR" dirty="0"/>
              <a:t>) &lt; 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ko-KR" altLang="en-US" dirty="0"/>
              <a:t>나는 </a:t>
            </a:r>
            <a:r>
              <a:rPr lang="ko-KR" altLang="en-US" dirty="0" err="1"/>
              <a:t>메론을</a:t>
            </a:r>
            <a:r>
              <a:rPr lang="ko-KR" altLang="en-US" dirty="0"/>
              <a:t> 먹는다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49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단어 시퀀스를 확률로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ko-KR" altLang="en-US" dirty="0"/>
              <a:t>단어 시퀀스의 확률</a:t>
            </a:r>
            <a:r>
              <a:rPr lang="en-US" altLang="ko-KR" dirty="0"/>
              <a:t>: </a:t>
            </a:r>
            <a:r>
              <a:rPr lang="ko-KR" altLang="en-US" dirty="0"/>
              <a:t>하나의 단어를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dirty="0"/>
              <a:t>, </a:t>
            </a:r>
            <a:r>
              <a:rPr lang="ko-KR" altLang="en-US" dirty="0"/>
              <a:t>단어 시퀀스를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ko-KR" altLang="en-US" dirty="0"/>
              <a:t>라고 하면</a:t>
            </a:r>
            <a:r>
              <a:rPr lang="en-US" altLang="ko-KR" dirty="0"/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dirty="0"/>
              <a:t>개의 단어가 등장하는 시퀀스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ko-KR" altLang="en-US" dirty="0"/>
              <a:t>의 확률은 다음과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단어 등장 확률은 </a:t>
            </a:r>
            <a:r>
              <a:rPr lang="ko-KR" altLang="en-US" b="1" dirty="0">
                <a:solidFill>
                  <a:srgbClr val="0070C0"/>
                </a:solidFill>
              </a:rPr>
              <a:t>조건부 확률</a:t>
            </a:r>
            <a:r>
              <a:rPr lang="en-US" altLang="ko-KR" b="1" dirty="0">
                <a:solidFill>
                  <a:srgbClr val="0070C0"/>
                </a:solidFill>
              </a:rPr>
              <a:t>(conditional probability)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단어 시퀀스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ko-KR" altLang="en-US" dirty="0"/>
              <a:t>의 확률은 다음과 같이 표시할 수 있음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1933314"/>
                <a:ext cx="3600400" cy="31318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33314"/>
                <a:ext cx="3600400" cy="313184"/>
              </a:xfrm>
              <a:prstGeom prst="rect">
                <a:avLst/>
              </a:prstGeom>
              <a:blipFill>
                <a:blip r:embed="rId2"/>
                <a:stretch>
                  <a:fillRect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9552" y="2780928"/>
                <a:ext cx="3600400" cy="31318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3600400" cy="313184"/>
              </a:xfrm>
              <a:prstGeom prst="rect">
                <a:avLst/>
              </a:prstGeom>
              <a:blipFill>
                <a:blip r:embed="rId3"/>
                <a:stretch>
                  <a:fillRect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3623282"/>
                <a:ext cx="7056784" cy="100811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23282"/>
                <a:ext cx="7056784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0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rgbClr val="0070C0"/>
                </a:solidFill>
              </a:rPr>
              <a:t>통계적 언어 모델</a:t>
            </a:r>
            <a:r>
              <a:rPr lang="en-US" altLang="ko-KR" sz="2800" dirty="0">
                <a:solidFill>
                  <a:srgbClr val="0070C0"/>
                </a:solidFill>
              </a:rPr>
              <a:t>(Statistical language model)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9524" y="1052736"/>
            <a:ext cx="8206932" cy="4104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통계적 언어 모델</a:t>
            </a:r>
            <a:r>
              <a:rPr lang="en-US" altLang="ko-KR" b="1" dirty="0">
                <a:solidFill>
                  <a:srgbClr val="0070C0"/>
                </a:solidFill>
              </a:rPr>
              <a:t>(SLM)</a:t>
            </a:r>
            <a:r>
              <a:rPr lang="ko-KR" altLang="en-US" dirty="0"/>
              <a:t>에서는 조건부 확률 관계식을 이용함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조건부 확률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/>
              <a:t>조건부</a:t>
            </a:r>
            <a:r>
              <a:rPr lang="en-US" altLang="ko-KR" dirty="0"/>
              <a:t> </a:t>
            </a:r>
            <a:r>
              <a:rPr lang="ko-KR" altLang="en-US" dirty="0"/>
              <a:t>확률의 연쇄 법칙</a:t>
            </a:r>
            <a:r>
              <a:rPr lang="en-US" altLang="ko-KR" dirty="0"/>
              <a:t>(chain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616" y="2202556"/>
                <a:ext cx="5688632" cy="72008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02556"/>
                <a:ext cx="5688632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608" y="3573016"/>
                <a:ext cx="6552728" cy="36004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3600" dirty="0"/>
                  <a:t>)</a:t>
                </a:r>
                <a:endParaRPr lang="ko-KR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73016"/>
                <a:ext cx="6552728" cy="360040"/>
              </a:xfrm>
              <a:prstGeom prst="rect">
                <a:avLst/>
              </a:prstGeom>
              <a:blipFill>
                <a:blip r:embed="rId3"/>
                <a:stretch>
                  <a:fillRect l="-1488" t="-33898" b="-38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0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문장에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대한 확률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064896" cy="24482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문장 </a:t>
            </a:r>
            <a:r>
              <a:rPr lang="en-US" altLang="ko-KR" dirty="0"/>
              <a:t>‘An adorable little boy is spreading smiles’</a:t>
            </a:r>
            <a:r>
              <a:rPr lang="ko-KR" altLang="en-US" dirty="0"/>
              <a:t>의 확률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adorable little boy is spreading smiles)</a:t>
            </a:r>
            <a:r>
              <a:rPr lang="ko-KR" altLang="en-US" dirty="0"/>
              <a:t>를 식으로 표현하는 방법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문장의</a:t>
            </a:r>
            <a:r>
              <a:rPr lang="en-US" altLang="ko-KR" dirty="0"/>
              <a:t> </a:t>
            </a:r>
            <a:r>
              <a:rPr lang="ko-KR" altLang="en-US" dirty="0"/>
              <a:t>확률을 구하기 위해 각 단어에 대한 예측 확률들을 곱함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717" y="1916832"/>
                <a:ext cx="8404550" cy="115212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adorable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little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boy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spreading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smiles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</m:t>
                          </m:r>
                        </m:e>
                      </m:d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</m:e>
                      </m:d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spreading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miles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spreading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7" y="1916832"/>
                <a:ext cx="8404550" cy="1152128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4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한국어 문장 확률 사례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20012"/>
              </p:ext>
            </p:extLst>
          </p:nvPr>
        </p:nvGraphicFramePr>
        <p:xfrm>
          <a:off x="1524000" y="1397000"/>
          <a:ext cx="5424264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3910355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7973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6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누명을 쓰다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누명을 당하다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0.41</a:t>
                      </a:r>
                    </a:p>
                    <a:p>
                      <a:pPr latinLnBrk="1"/>
                      <a:r>
                        <a:rPr lang="en-US" altLang="ko-KR" sz="1600"/>
                        <a:t>0.02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선생님께는 낡은 집이 한 채 있으시다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진이에게는 존경하는 선생님이 한 분 있으시다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0.12</a:t>
                      </a:r>
                    </a:p>
                    <a:p>
                      <a:pPr latinLnBrk="1"/>
                      <a:r>
                        <a:rPr lang="en-US" altLang="ko-KR" sz="1600"/>
                        <a:t>0.01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1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진이는 이 책을 세 번을 읽었다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이 책이 진이한테 세 번을 읽혔다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세 번이 진이한테 이 책을 읽혔다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0.47</a:t>
                      </a:r>
                    </a:p>
                    <a:p>
                      <a:pPr latinLnBrk="1"/>
                      <a:r>
                        <a:rPr lang="en-US" altLang="ko-KR" sz="1600"/>
                        <a:t>0.23</a:t>
                      </a:r>
                    </a:p>
                    <a:p>
                      <a:pPr latinLnBrk="1"/>
                      <a:r>
                        <a:rPr lang="en-US" altLang="ko-KR" sz="1600"/>
                        <a:t>0.07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1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3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카운트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기반의 접근과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453650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문장의 확률을 알려면 단어에 대한 예측 확률을 알아야 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SLM</a:t>
            </a:r>
            <a:r>
              <a:rPr lang="ko-KR" altLang="en-US" dirty="0"/>
              <a:t>에서는 코퍼스</a:t>
            </a:r>
            <a:r>
              <a:rPr lang="en-US" altLang="ko-KR" dirty="0"/>
              <a:t>(corpus) </a:t>
            </a:r>
            <a:r>
              <a:rPr lang="ko-KR" altLang="en-US" dirty="0"/>
              <a:t>데이터를 학습하여 근사 확률을 계산함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어느 정도 정확한 확률을 구하려면 방대한 양의 데이터가 필요함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희소 문제</a:t>
            </a:r>
            <a:r>
              <a:rPr lang="en-US" altLang="ko-KR" b="1" dirty="0">
                <a:solidFill>
                  <a:srgbClr val="0070C0"/>
                </a:solidFill>
              </a:rPr>
              <a:t>(Sparsity problem): </a:t>
            </a:r>
            <a:r>
              <a:rPr lang="ko-KR" altLang="en-US" dirty="0"/>
              <a:t>기계가 훈련한 코퍼스에 </a:t>
            </a:r>
            <a:r>
              <a:rPr lang="en-US" altLang="ko-KR" dirty="0"/>
              <a:t>‘An adorable little boy is’ </a:t>
            </a:r>
            <a:r>
              <a:rPr lang="ko-KR" altLang="en-US" dirty="0"/>
              <a:t>시퀀스가</a:t>
            </a:r>
            <a:r>
              <a:rPr lang="en-US" altLang="ko-KR" dirty="0"/>
              <a:t> </a:t>
            </a:r>
            <a:r>
              <a:rPr lang="ko-KR" altLang="en-US" dirty="0"/>
              <a:t>존재하지 않으면 이 확률은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이 문제를 해결하기 위해 </a:t>
            </a:r>
            <a:r>
              <a:rPr lang="en-US" altLang="ko-KR" dirty="0"/>
              <a:t>smoothing</a:t>
            </a:r>
            <a:r>
              <a:rPr lang="ko-KR" altLang="en-US" dirty="0"/>
              <a:t>이나 </a:t>
            </a:r>
            <a:r>
              <a:rPr lang="en-US" altLang="ko-KR" dirty="0" err="1"/>
              <a:t>backoff</a:t>
            </a:r>
            <a:r>
              <a:rPr lang="ko-KR" altLang="en-US" dirty="0"/>
              <a:t>과 같은 일반화 기법을 적용함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이와 같은 한계로 인해 언어 모델 기법은 </a:t>
            </a:r>
            <a:r>
              <a:rPr lang="en-US" altLang="ko-KR" dirty="0"/>
              <a:t>SLM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0070C0"/>
                </a:solidFill>
              </a:rPr>
              <a:t>인공 신경망 언어 모델</a:t>
            </a:r>
            <a:r>
              <a:rPr lang="ko-KR" altLang="en-US" dirty="0"/>
              <a:t>로 넘어가게 됨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1844824"/>
                <a:ext cx="6984776" cy="7920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adorable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little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44824"/>
                <a:ext cx="6984776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6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7148"/>
            <a:ext cx="7920880" cy="548680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N-gram </a:t>
            </a:r>
            <a:r>
              <a:rPr lang="ko-KR" altLang="en-US" dirty="0">
                <a:solidFill>
                  <a:srgbClr val="0070C0"/>
                </a:solidFill>
              </a:rPr>
              <a:t>언어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31540" y="908720"/>
            <a:ext cx="8280920" cy="3240360"/>
          </a:xfrm>
        </p:spPr>
        <p:txBody>
          <a:bodyPr/>
          <a:lstStyle/>
          <a:p>
            <a:r>
              <a:rPr lang="en-US" altLang="ko-KR" sz="1800" dirty="0"/>
              <a:t>SLM </a:t>
            </a:r>
            <a:r>
              <a:rPr lang="ko-KR" altLang="en-US" sz="1800" dirty="0"/>
              <a:t>방식의 일종인데</a:t>
            </a:r>
            <a:r>
              <a:rPr lang="en-US" altLang="ko-KR" sz="1800" dirty="0"/>
              <a:t>, </a:t>
            </a:r>
            <a:r>
              <a:rPr lang="ko-KR" altLang="en-US" sz="1800" dirty="0"/>
              <a:t>앞의 </a:t>
            </a:r>
            <a:r>
              <a:rPr lang="en-US" altLang="ko-KR" sz="1800" dirty="0"/>
              <a:t>n</a:t>
            </a:r>
            <a:r>
              <a:rPr lang="en-US" altLang="ko-KR" sz="1800" dirty="0">
                <a:latin typeface="Symbol" panose="05050102010706020507" pitchFamily="18" charset="2"/>
              </a:rPr>
              <a:t>-</a:t>
            </a:r>
            <a:r>
              <a:rPr lang="en-US" altLang="ko-KR" sz="1800" dirty="0"/>
              <a:t>1</a:t>
            </a:r>
            <a:r>
              <a:rPr lang="ko-KR" altLang="en-US" sz="1800" dirty="0" err="1"/>
              <a:t>개까지만</a:t>
            </a:r>
            <a:r>
              <a:rPr lang="ko-KR" altLang="en-US" sz="1800" dirty="0"/>
              <a:t> 고려함</a:t>
            </a:r>
            <a:endParaRPr lang="en-US" altLang="ko-KR" sz="1800" dirty="0"/>
          </a:p>
          <a:p>
            <a:r>
              <a:rPr lang="ko-KR" altLang="en-US" sz="1800" dirty="0"/>
              <a:t>이 방식을 이용하면 코퍼스에서 각</a:t>
            </a:r>
            <a:r>
              <a:rPr lang="en-US" altLang="ko-KR" sz="1800" dirty="0"/>
              <a:t> </a:t>
            </a:r>
            <a:r>
              <a:rPr lang="ko-KR" altLang="en-US" sz="1800" dirty="0"/>
              <a:t>시퀀스를 카운트할 확률이 높아짐</a:t>
            </a:r>
            <a:endParaRPr lang="en-US" altLang="ko-KR" sz="1800" dirty="0"/>
          </a:p>
          <a:p>
            <a:r>
              <a:rPr lang="en-US" altLang="ko-KR" sz="1800" dirty="0"/>
              <a:t>N-gram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N-gram </a:t>
            </a:r>
            <a:r>
              <a:rPr lang="ko-KR" altLang="en-US" sz="1800" dirty="0"/>
              <a:t>모델에서는 앞의 </a:t>
            </a:r>
            <a:r>
              <a:rPr lang="en-US" altLang="ko-KR" sz="1800" dirty="0"/>
              <a:t>n</a:t>
            </a:r>
            <a:r>
              <a:rPr lang="en-US" altLang="ko-KR" sz="1800" dirty="0">
                <a:latin typeface="Symbol" panose="05050102010706020507" pitchFamily="18" charset="2"/>
              </a:rPr>
              <a:t>-</a:t>
            </a:r>
            <a:r>
              <a:rPr lang="en-US" altLang="ko-KR" sz="1800" dirty="0"/>
              <a:t>1 </a:t>
            </a:r>
            <a:r>
              <a:rPr lang="ko-KR" altLang="en-US" sz="1800" dirty="0"/>
              <a:t>개의 단어만 고려함</a:t>
            </a:r>
            <a:endParaRPr lang="en-US" altLang="ko-KR" sz="1800" dirty="0"/>
          </a:p>
          <a:p>
            <a:r>
              <a:rPr lang="en-US" altLang="ko-KR" sz="1800" dirty="0"/>
              <a:t>n=4</a:t>
            </a:r>
            <a:r>
              <a:rPr lang="ko-KR" altLang="en-US" sz="1800" dirty="0"/>
              <a:t>의 경우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91580" y="2276872"/>
            <a:ext cx="8280920" cy="108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400" b="1" dirty="0"/>
              <a:t>uni</a:t>
            </a:r>
            <a:r>
              <a:rPr lang="en-US" altLang="ko-KR" sz="1400" dirty="0"/>
              <a:t>grams : an, adorable, little, boy, is, spreading, smiles</a:t>
            </a:r>
            <a:br>
              <a:rPr lang="en-US" altLang="ko-KR" sz="1400" dirty="0"/>
            </a:br>
            <a:r>
              <a:rPr lang="en-US" altLang="ko-KR" sz="1400" b="1" dirty="0"/>
              <a:t>bi</a:t>
            </a:r>
            <a:r>
              <a:rPr lang="en-US" altLang="ko-KR" sz="1400" dirty="0"/>
              <a:t>grams : an adorable, adorable little, little boy, boy is, is spreading, spreading smiles</a:t>
            </a:r>
            <a:br>
              <a:rPr lang="en-US" altLang="ko-KR" sz="1400" dirty="0"/>
            </a:br>
            <a:r>
              <a:rPr lang="en-US" altLang="ko-KR" sz="1400" b="1" dirty="0"/>
              <a:t>tri</a:t>
            </a:r>
            <a:r>
              <a:rPr lang="en-US" altLang="ko-KR" sz="1400" dirty="0"/>
              <a:t>grams : an adorable little, adorable little boy, little boy is, boy is spreading, is spreading smiles</a:t>
            </a:r>
            <a:br>
              <a:rPr lang="en-US" altLang="ko-KR" sz="1400" dirty="0"/>
            </a:br>
            <a:r>
              <a:rPr lang="en-US" altLang="ko-KR" sz="1400" b="1" dirty="0"/>
              <a:t>4</a:t>
            </a:r>
            <a:r>
              <a:rPr lang="en-US" altLang="ko-KR" sz="1400" dirty="0"/>
              <a:t>-grams : an adorable little boy, adorable little boy is, little boy is spreading, boy is spreading smiles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372" y="4272469"/>
            <a:ext cx="662473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b="1" strike="sngStrike" dirty="0"/>
              <a:t>An adorable little</a:t>
            </a:r>
            <a:r>
              <a:rPr lang="en-US" altLang="ko-KR" sz="2000" dirty="0"/>
              <a:t> </a:t>
            </a:r>
            <a:r>
              <a:rPr lang="en-US" altLang="ko-KR" sz="2000" b="1" dirty="0"/>
              <a:t>boy is spreading   ?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491880" y="4704517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652120" y="471167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22696" y="4767881"/>
            <a:ext cx="648072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n</a:t>
            </a:r>
            <a:r>
              <a:rPr lang="en-US" altLang="ko-KR" sz="3600" dirty="0">
                <a:solidFill>
                  <a:srgbClr val="0070C0"/>
                </a:solidFill>
                <a:latin typeface="Symbol" panose="05050102010706020507" pitchFamily="18" charset="2"/>
              </a:rPr>
              <a:t>-</a:t>
            </a:r>
            <a:r>
              <a:rPr lang="en-US" altLang="ko-KR" sz="3600" b="1" dirty="0">
                <a:solidFill>
                  <a:srgbClr val="0070C0"/>
                </a:solidFill>
              </a:rPr>
              <a:t>1</a:t>
            </a:r>
            <a:r>
              <a:rPr lang="ko-KR" altLang="en-US" sz="3600" b="1" dirty="0">
                <a:solidFill>
                  <a:srgbClr val="0070C0"/>
                </a:solidFill>
              </a:rPr>
              <a:t>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50388" y="5229200"/>
                <a:ext cx="5544616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spreading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spreading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boy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spreading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8" y="5229200"/>
                <a:ext cx="5544616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9437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1012</Words>
  <Application>Microsoft Office PowerPoint</Application>
  <PresentationFormat>화면 슬라이드 쇼(4:3)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Symbol</vt:lpstr>
      <vt:lpstr>맑은 고딕</vt:lpstr>
      <vt:lpstr>Cambria Math</vt:lpstr>
      <vt:lpstr>Arial</vt:lpstr>
      <vt:lpstr>Courier New</vt:lpstr>
      <vt:lpstr>Times New Roman</vt:lpstr>
      <vt:lpstr>1_Office 테마</vt:lpstr>
      <vt:lpstr>3. 언어 모델</vt:lpstr>
      <vt:lpstr>3장 내용</vt:lpstr>
      <vt:lpstr>언어 모델(Language model)</vt:lpstr>
      <vt:lpstr>단어 시퀀스를 확률로 나타내기</vt:lpstr>
      <vt:lpstr>통계적 언어 모델(Statistical language model)</vt:lpstr>
      <vt:lpstr>문장에 대한 확률</vt:lpstr>
      <vt:lpstr>한국어 문장 확률 사례</vt:lpstr>
      <vt:lpstr>카운트 기반의 접근과 한계</vt:lpstr>
      <vt:lpstr>N-gram 언어 모델</vt:lpstr>
      <vt:lpstr>N-gram 언어 모델의 한계</vt:lpstr>
      <vt:lpstr>한국어에서의 언어 모델</vt:lpstr>
      <vt:lpstr>네이버 영화 말뭉치의 표현별 등장 횟수</vt:lpstr>
      <vt:lpstr>한국어 문장의 발생 확률</vt:lpstr>
      <vt:lpstr>발생 확률의 근사적 처리</vt:lpstr>
      <vt:lpstr>Perplexity</vt:lpstr>
      <vt:lpstr>Perplexity 분기 계수(branching factor)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140</cp:revision>
  <dcterms:created xsi:type="dcterms:W3CDTF">2006-10-05T04:04:58Z</dcterms:created>
  <dcterms:modified xsi:type="dcterms:W3CDTF">2021-09-09T05:12:20Z</dcterms:modified>
</cp:coreProperties>
</file>