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91" r:id="rId2"/>
    <p:sldId id="353" r:id="rId3"/>
    <p:sldId id="354" r:id="rId4"/>
    <p:sldId id="355" r:id="rId5"/>
    <p:sldId id="356" r:id="rId6"/>
    <p:sldId id="36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 dirty="0"/>
              <a:t>4. </a:t>
            </a:r>
            <a:r>
              <a:rPr lang="ko-KR" altLang="en-US" sz="4400" dirty="0"/>
              <a:t>카운트 기반의 단어 표현</a:t>
            </a:r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7920880" cy="548680"/>
          </a:xfrm>
        </p:spPr>
        <p:txBody>
          <a:bodyPr/>
          <a:lstStyle/>
          <a:p>
            <a:r>
              <a:rPr lang="ko-KR" altLang="en-US" dirty="0"/>
              <a:t>문서 단어 행렬의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0920" cy="3240360"/>
          </a:xfrm>
        </p:spPr>
        <p:txBody>
          <a:bodyPr/>
          <a:lstStyle/>
          <a:p>
            <a:r>
              <a:rPr lang="ko-KR" altLang="en-US" b="1" dirty="0"/>
              <a:t>희소 표현</a:t>
            </a:r>
            <a:r>
              <a:rPr lang="en-US" altLang="ko-KR" b="1" dirty="0"/>
              <a:t>(sparse representation)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벡터의</a:t>
            </a:r>
            <a:r>
              <a:rPr lang="en-US" altLang="ko-KR" dirty="0"/>
              <a:t> </a:t>
            </a:r>
            <a:r>
              <a:rPr lang="ko-KR" altLang="en-US" dirty="0"/>
              <a:t>크기가 단어 집합에서의 단어 수이므로 크기가 커질 수 있음</a:t>
            </a:r>
            <a:endParaRPr lang="en-US" altLang="ko-KR" dirty="0"/>
          </a:p>
          <a:p>
            <a:pPr lvl="1"/>
            <a:r>
              <a:rPr lang="ko-KR" altLang="en-US" dirty="0"/>
              <a:t>많은 단어에서 </a:t>
            </a:r>
            <a:r>
              <a:rPr lang="ko-KR" altLang="en-US" dirty="0" err="1"/>
              <a:t>벡터값이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될 수 있음</a:t>
            </a:r>
            <a:endParaRPr lang="en-US" altLang="ko-KR" dirty="0"/>
          </a:p>
          <a:p>
            <a:r>
              <a:rPr lang="ko-KR" altLang="en-US" b="1" dirty="0"/>
              <a:t>단순 빈도 수 기반 한계</a:t>
            </a:r>
            <a:endParaRPr lang="en-US" altLang="ko-KR" b="1" dirty="0"/>
          </a:p>
          <a:p>
            <a:pPr lvl="1"/>
            <a:r>
              <a:rPr lang="ko-KR" altLang="en-US" dirty="0"/>
              <a:t>중요한 단어와 불필요한 단어들이 혼재되어 있을 수 있음</a:t>
            </a:r>
            <a:endParaRPr lang="en-US" altLang="ko-KR" dirty="0"/>
          </a:p>
          <a:p>
            <a:pPr lvl="1"/>
            <a:r>
              <a:rPr lang="ko-KR" altLang="en-US" dirty="0"/>
              <a:t>두 문서가 유사한지 비교할 때 한계가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994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40960" cy="548680"/>
          </a:xfrm>
        </p:spPr>
        <p:txBody>
          <a:bodyPr/>
          <a:lstStyle/>
          <a:p>
            <a:r>
              <a:rPr lang="en-US" altLang="ko-KR" sz="2400" dirty="0"/>
              <a:t>TF-IDF(Term frequency-Inverse document frequency)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0920" cy="3240360"/>
          </a:xfrm>
        </p:spPr>
        <p:txBody>
          <a:bodyPr/>
          <a:lstStyle/>
          <a:p>
            <a:r>
              <a:rPr lang="en-US" altLang="ko-KR" dirty="0"/>
              <a:t>DTM</a:t>
            </a:r>
            <a:r>
              <a:rPr lang="ko-KR" altLang="en-US" dirty="0"/>
              <a:t> 내에 있는 각 단어들의 중요도를 계산하려고 함</a:t>
            </a:r>
            <a:endParaRPr lang="en-US" altLang="ko-KR" dirty="0"/>
          </a:p>
          <a:p>
            <a:r>
              <a:rPr lang="ko-KR" altLang="en-US" dirty="0"/>
              <a:t>문서들의 유사성을 비교할 때 사용할 수 있음</a:t>
            </a:r>
            <a:endParaRPr lang="en-US" altLang="ko-KR" dirty="0"/>
          </a:p>
          <a:p>
            <a:r>
              <a:rPr lang="en-US" altLang="ko-KR" dirty="0"/>
              <a:t>DTM</a:t>
            </a:r>
            <a:r>
              <a:rPr lang="ko-KR" altLang="en-US" dirty="0"/>
              <a:t>을 구한 후 </a:t>
            </a:r>
            <a:r>
              <a:rPr lang="en-US" altLang="ko-KR" dirty="0"/>
              <a:t>TF-IDF </a:t>
            </a:r>
            <a:r>
              <a:rPr lang="ko-KR" altLang="en-US" dirty="0"/>
              <a:t>가중치를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5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r>
              <a:rPr lang="ko-KR" altLang="en-US" dirty="0"/>
              <a:t> 계산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3960440"/>
          </a:xfrm>
        </p:spPr>
        <p:txBody>
          <a:bodyPr/>
          <a:lstStyle/>
          <a:p>
            <a:r>
              <a:rPr lang="en-US" altLang="ko-KR" dirty="0"/>
              <a:t>TF-IDF</a:t>
            </a:r>
            <a:r>
              <a:rPr lang="ko-KR" altLang="en-US" dirty="0"/>
              <a:t>는 모든 문서에서 자주 등장하는 단어보다 특정 문서에서 자주 등장하는 단어가 중요도가 높다고 판단</a:t>
            </a:r>
            <a:endParaRPr lang="en-US" altLang="ko-KR" dirty="0"/>
          </a:p>
          <a:p>
            <a:r>
              <a:rPr lang="ko-KR" altLang="en-US" dirty="0"/>
              <a:t>문서를 </a:t>
            </a:r>
            <a:r>
              <a:rPr lang="en-US" altLang="ko-KR" dirty="0"/>
              <a:t>d, </a:t>
            </a:r>
            <a:r>
              <a:rPr lang="ko-KR" altLang="en-US" dirty="0"/>
              <a:t>단어를</a:t>
            </a:r>
            <a:r>
              <a:rPr lang="en-US" altLang="ko-KR" dirty="0"/>
              <a:t> t, </a:t>
            </a:r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총 개수를 </a:t>
            </a:r>
            <a:r>
              <a:rPr lang="en-US" altLang="ko-KR" dirty="0"/>
              <a:t>n</a:t>
            </a:r>
            <a:r>
              <a:rPr lang="ko-KR" altLang="en-US" dirty="0"/>
              <a:t>이라 가정</a:t>
            </a:r>
            <a:endParaRPr lang="en-US" altLang="ko-KR" dirty="0"/>
          </a:p>
          <a:p>
            <a:pPr marL="536575" indent="-179388">
              <a:buNone/>
            </a:pPr>
            <a:r>
              <a:rPr lang="en-US" altLang="ko-KR" b="1" dirty="0"/>
              <a:t>- </a:t>
            </a:r>
            <a:r>
              <a:rPr lang="en-US" altLang="ko-KR" b="1" dirty="0" err="1"/>
              <a:t>tf</a:t>
            </a:r>
            <a:r>
              <a:rPr lang="en-US" altLang="ko-KR" b="1" dirty="0"/>
              <a:t>(</a:t>
            </a:r>
            <a:r>
              <a:rPr lang="en-US" altLang="ko-KR" b="1" dirty="0" err="1"/>
              <a:t>d,t</a:t>
            </a:r>
            <a:r>
              <a:rPr lang="en-US" altLang="ko-KR" b="1" dirty="0"/>
              <a:t>)</a:t>
            </a:r>
            <a:r>
              <a:rPr lang="en-US" altLang="ko-KR" dirty="0"/>
              <a:t>:</a:t>
            </a:r>
            <a:r>
              <a:rPr lang="en-US" altLang="ko-KR" b="1" dirty="0"/>
              <a:t> </a:t>
            </a:r>
            <a:r>
              <a:rPr lang="ko-KR" altLang="en-US" dirty="0"/>
              <a:t>문서</a:t>
            </a:r>
            <a:r>
              <a:rPr lang="en-US" altLang="ko-KR" dirty="0"/>
              <a:t> d</a:t>
            </a:r>
            <a:r>
              <a:rPr lang="ko-KR" altLang="en-US" dirty="0"/>
              <a:t>에서 단어 </a:t>
            </a:r>
            <a:r>
              <a:rPr lang="en-US" altLang="ko-KR" dirty="0"/>
              <a:t>t</a:t>
            </a:r>
            <a:r>
              <a:rPr lang="ko-KR" altLang="en-US" dirty="0"/>
              <a:t>가 등장한 횟수</a:t>
            </a:r>
            <a:endParaRPr lang="en-US" altLang="ko-KR" dirty="0"/>
          </a:p>
          <a:p>
            <a:pPr marL="536575" indent="-179388">
              <a:buNone/>
            </a:pPr>
            <a:r>
              <a:rPr lang="en-US" altLang="ko-KR" b="1" dirty="0"/>
              <a:t>- df(t)</a:t>
            </a:r>
            <a:r>
              <a:rPr lang="en-US" altLang="ko-KR" dirty="0"/>
              <a:t>:</a:t>
            </a:r>
            <a:r>
              <a:rPr lang="ko-KR" altLang="en-US" dirty="0"/>
              <a:t> 특정 단어 </a:t>
            </a:r>
            <a:r>
              <a:rPr lang="en-US" altLang="ko-KR" dirty="0"/>
              <a:t>t</a:t>
            </a:r>
            <a:r>
              <a:rPr lang="ko-KR" altLang="en-US" dirty="0"/>
              <a:t>가 등장한 문서의 수</a:t>
            </a:r>
            <a:r>
              <a:rPr lang="en-US" altLang="ko-KR" dirty="0"/>
              <a:t>. </a:t>
            </a:r>
            <a:r>
              <a:rPr lang="ko-KR" altLang="en-US" dirty="0"/>
              <a:t>단어의 등장 횟수는 고려하지 않음</a:t>
            </a:r>
            <a:endParaRPr lang="en-US" altLang="ko-KR" dirty="0"/>
          </a:p>
          <a:p>
            <a:pPr marL="700087">
              <a:buFontTx/>
              <a:buChar char="-"/>
            </a:pPr>
            <a:r>
              <a:rPr lang="en-US" altLang="ko-KR" b="1" dirty="0" err="1"/>
              <a:t>idf</a:t>
            </a:r>
            <a:r>
              <a:rPr lang="en-US" altLang="ko-KR" b="1" dirty="0"/>
              <a:t>(</a:t>
            </a:r>
            <a:r>
              <a:rPr lang="en-US" altLang="ko-KR" b="1" dirty="0" err="1"/>
              <a:t>d,t</a:t>
            </a:r>
            <a:r>
              <a:rPr lang="en-US" altLang="ko-KR" b="1" dirty="0"/>
              <a:t>)</a:t>
            </a:r>
            <a:r>
              <a:rPr lang="en-US" altLang="ko-KR" dirty="0"/>
              <a:t>: df(t)</a:t>
            </a:r>
            <a:r>
              <a:rPr lang="ko-KR" altLang="en-US" dirty="0"/>
              <a:t>에 반비례하는 수</a:t>
            </a:r>
            <a:r>
              <a:rPr lang="en-US" altLang="ko-KR" dirty="0"/>
              <a:t>. df(t)</a:t>
            </a:r>
            <a:r>
              <a:rPr lang="ko-KR" altLang="en-US" dirty="0"/>
              <a:t>가 작을수록 </a:t>
            </a:r>
            <a:r>
              <a:rPr lang="en-US" altLang="ko-KR" dirty="0" err="1"/>
              <a:t>idf</a:t>
            </a:r>
            <a:r>
              <a:rPr lang="ko-KR" altLang="en-US" dirty="0"/>
              <a:t>는 커짐</a:t>
            </a:r>
            <a:endParaRPr lang="en-US" altLang="ko-KR" dirty="0"/>
          </a:p>
          <a:p>
            <a:pPr marL="700087">
              <a:buFontTx/>
              <a:buChar char="-"/>
            </a:pPr>
            <a:endParaRPr lang="en-US" altLang="ko-KR" dirty="0"/>
          </a:p>
          <a:p>
            <a:pPr marL="357187" indent="0">
              <a:buNone/>
            </a:pPr>
            <a:endParaRPr lang="en-US" altLang="ko-KR" dirty="0"/>
          </a:p>
          <a:p>
            <a:pPr marL="700087">
              <a:buFontTx/>
              <a:buChar char="-"/>
            </a:pPr>
            <a:r>
              <a:rPr lang="en-US" altLang="ko-KR" b="1" dirty="0" err="1"/>
              <a:t>tf-idf</a:t>
            </a:r>
            <a:r>
              <a:rPr lang="en-US" altLang="ko-KR" dirty="0"/>
              <a:t>: </a:t>
            </a:r>
            <a:r>
              <a:rPr lang="en-US" altLang="ko-KR" dirty="0" err="1"/>
              <a:t>tf</a:t>
            </a:r>
            <a:r>
              <a:rPr lang="en-US" altLang="ko-KR" dirty="0"/>
              <a:t> * </a:t>
            </a:r>
            <a:r>
              <a:rPr lang="en-US" altLang="ko-KR" dirty="0" err="1"/>
              <a:t>idf</a:t>
            </a:r>
            <a:r>
              <a:rPr lang="ko-KR" altLang="en-US" dirty="0"/>
              <a:t>를 계산하여 얻음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805D79-A32C-4AE9-B11F-62D8D6EF0E52}"/>
                  </a:ext>
                </a:extLst>
              </p:cNvPr>
              <p:cNvSpPr txBox="1"/>
              <p:nvPr/>
            </p:nvSpPr>
            <p:spPr>
              <a:xfrm>
                <a:off x="899592" y="4149080"/>
                <a:ext cx="6336704" cy="93610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d>
                                    <m:dPr>
                                      <m:ctrlP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805D79-A32C-4AE9-B11F-62D8D6E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49080"/>
                <a:ext cx="6336704" cy="93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9093F-1054-4311-92AF-99952A1E0D84}"/>
                  </a:ext>
                </a:extLst>
              </p:cNvPr>
              <p:cNvSpPr txBox="1"/>
              <p:nvPr/>
            </p:nvSpPr>
            <p:spPr>
              <a:xfrm>
                <a:off x="2051720" y="5589240"/>
                <a:ext cx="4536504" cy="4778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9093F-1054-4311-92AF-99952A1E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589240"/>
                <a:ext cx="4536504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07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r>
              <a:rPr lang="ko-KR" altLang="en-US" dirty="0"/>
              <a:t> 계산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3" y="983264"/>
            <a:ext cx="8136905" cy="3960440"/>
          </a:xfrm>
        </p:spPr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 </a:t>
            </a:r>
            <a:r>
              <a:rPr lang="ko-KR" altLang="en-US" dirty="0"/>
              <a:t>단어 행렬에서 </a:t>
            </a:r>
            <a:r>
              <a:rPr lang="en-US" altLang="ko-KR" dirty="0"/>
              <a:t>DTM</a:t>
            </a:r>
            <a:r>
              <a:rPr lang="ko-KR" altLang="en-US" dirty="0"/>
              <a:t>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단어에 대한 </a:t>
            </a:r>
            <a:r>
              <a:rPr lang="en-US" altLang="ko-KR" dirty="0" err="1"/>
              <a:t>idf</a:t>
            </a:r>
            <a:r>
              <a:rPr lang="ko-KR" altLang="en-US" dirty="0"/>
              <a:t>는 다음과 같음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97EEE7-E4CA-4260-8F3C-BB1AF782B0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2469" y="1623728"/>
          <a:ext cx="7119021" cy="1752600"/>
        </p:xfrm>
        <a:graphic>
          <a:graphicData uri="http://schemas.openxmlformats.org/drawingml/2006/table">
            <a:tbl>
              <a:tblPr/>
              <a:tblGrid>
                <a:gridCol w="648768">
                  <a:extLst>
                    <a:ext uri="{9D8B030D-6E8A-4147-A177-3AD203B41FA5}">
                      <a16:colId xmlns:a16="http://schemas.microsoft.com/office/drawing/2014/main" val="8921997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981421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721472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10498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52259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256281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60305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894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154504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24002726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과일이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길고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노란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먹고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싶은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97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02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901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3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015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4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7178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0E9759B-DC85-4F4D-BF2D-DABF96FAD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49142"/>
              </p:ext>
            </p:extLst>
          </p:nvPr>
        </p:nvGraphicFramePr>
        <p:xfrm>
          <a:off x="971600" y="4357972"/>
          <a:ext cx="7128791" cy="1325880"/>
        </p:xfrm>
        <a:graphic>
          <a:graphicData uri="http://schemas.openxmlformats.org/drawingml/2006/table">
            <a:tbl>
              <a:tblPr/>
              <a:tblGrid>
                <a:gridCol w="649658">
                  <a:extLst>
                    <a:ext uri="{9D8B030D-6E8A-4147-A177-3AD203B41FA5}">
                      <a16:colId xmlns:a16="http://schemas.microsoft.com/office/drawing/2014/main" val="892199793"/>
                    </a:ext>
                  </a:extLst>
                </a:gridCol>
                <a:gridCol w="721068">
                  <a:extLst>
                    <a:ext uri="{9D8B030D-6E8A-4147-A177-3AD203B41FA5}">
                      <a16:colId xmlns:a16="http://schemas.microsoft.com/office/drawing/2014/main" val="898142159"/>
                    </a:ext>
                  </a:extLst>
                </a:gridCol>
                <a:gridCol w="721068">
                  <a:extLst>
                    <a:ext uri="{9D8B030D-6E8A-4147-A177-3AD203B41FA5}">
                      <a16:colId xmlns:a16="http://schemas.microsoft.com/office/drawing/2014/main" val="2772147213"/>
                    </a:ext>
                  </a:extLst>
                </a:gridCol>
                <a:gridCol w="648961">
                  <a:extLst>
                    <a:ext uri="{9D8B030D-6E8A-4147-A177-3AD203B41FA5}">
                      <a16:colId xmlns:a16="http://schemas.microsoft.com/office/drawing/2014/main" val="2710498217"/>
                    </a:ext>
                  </a:extLst>
                </a:gridCol>
                <a:gridCol w="721068">
                  <a:extLst>
                    <a:ext uri="{9D8B030D-6E8A-4147-A177-3AD203B41FA5}">
                      <a16:colId xmlns:a16="http://schemas.microsoft.com/office/drawing/2014/main" val="1375225973"/>
                    </a:ext>
                  </a:extLst>
                </a:gridCol>
                <a:gridCol w="793176">
                  <a:extLst>
                    <a:ext uri="{9D8B030D-6E8A-4147-A177-3AD203B41FA5}">
                      <a16:colId xmlns:a16="http://schemas.microsoft.com/office/drawing/2014/main" val="3125628199"/>
                    </a:ext>
                  </a:extLst>
                </a:gridCol>
                <a:gridCol w="793176">
                  <a:extLst>
                    <a:ext uri="{9D8B030D-6E8A-4147-A177-3AD203B41FA5}">
                      <a16:colId xmlns:a16="http://schemas.microsoft.com/office/drawing/2014/main" val="3556030535"/>
                    </a:ext>
                  </a:extLst>
                </a:gridCol>
                <a:gridCol w="648961">
                  <a:extLst>
                    <a:ext uri="{9D8B030D-6E8A-4147-A177-3AD203B41FA5}">
                      <a16:colId xmlns:a16="http://schemas.microsoft.com/office/drawing/2014/main" val="2045894254"/>
                    </a:ext>
                  </a:extLst>
                </a:gridCol>
                <a:gridCol w="721068">
                  <a:extLst>
                    <a:ext uri="{9D8B030D-6E8A-4147-A177-3AD203B41FA5}">
                      <a16:colId xmlns:a16="http://schemas.microsoft.com/office/drawing/2014/main" val="815450416"/>
                    </a:ext>
                  </a:extLst>
                </a:gridCol>
                <a:gridCol w="710587">
                  <a:extLst>
                    <a:ext uri="{9D8B030D-6E8A-4147-A177-3AD203B41FA5}">
                      <a16:colId xmlns:a16="http://schemas.microsoft.com/office/drawing/2014/main" val="424002726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과일이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길고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노란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먹고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싶은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97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effectLst/>
                        </a:rPr>
                        <a:t>df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0777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altLang="ko-KR" sz="1400" b="1" dirty="0" err="1">
                          <a:effectLst/>
                        </a:rPr>
                        <a:t>idf</a:t>
                      </a:r>
                      <a:endParaRPr lang="en-US" altLang="ko-KR" sz="1400" b="1" dirty="0">
                        <a:effectLst/>
                      </a:endParaRP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ln(4/(1+1)) = 0.693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ln(4/(1+1)) = 0.693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ln(4/(1+1)) = 0.693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ln(4/(2+1)) = 0.288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ln(4/(2+1)) = 0.288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ln(4/(1+1)) = 0.693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ln(4/(2+1)) = 0.288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ln(4/(1+1)) = 0.693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ln(4/(1+1)) = 0.693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0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82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r>
              <a:rPr lang="ko-KR" altLang="en-US" dirty="0"/>
              <a:t> 계산 사례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3" y="692696"/>
            <a:ext cx="8287263" cy="3960440"/>
          </a:xfrm>
        </p:spPr>
        <p:txBody>
          <a:bodyPr/>
          <a:lstStyle/>
          <a:p>
            <a:r>
              <a:rPr lang="en-US" altLang="ko-KR" b="1" dirty="0" err="1"/>
              <a:t>tf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 err="1"/>
              <a:t>idf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 err="1"/>
              <a:t>tf-idf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0E9759B-DC85-4F4D-BF2D-DABF96FADB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6424" y="2902262"/>
          <a:ext cx="7119021" cy="701040"/>
        </p:xfrm>
        <a:graphic>
          <a:graphicData uri="http://schemas.openxmlformats.org/drawingml/2006/table">
            <a:tbl>
              <a:tblPr/>
              <a:tblGrid>
                <a:gridCol w="648768">
                  <a:extLst>
                    <a:ext uri="{9D8B030D-6E8A-4147-A177-3AD203B41FA5}">
                      <a16:colId xmlns:a16="http://schemas.microsoft.com/office/drawing/2014/main" val="8921997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981421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721472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10498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52259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256281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60305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894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154504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24002726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과일이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길고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노란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먹고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싶은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97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altLang="ko-KR" sz="1400" b="1" dirty="0" err="1">
                          <a:effectLst/>
                        </a:rPr>
                        <a:t>idf</a:t>
                      </a:r>
                      <a:endParaRPr lang="en-US" altLang="ko-KR" sz="1400" b="1" dirty="0">
                        <a:effectLst/>
                      </a:endParaRP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0176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3DB962-F07E-48AD-90AD-57E13CCB26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395" y="3933056"/>
          <a:ext cx="7119021" cy="1752600"/>
        </p:xfrm>
        <a:graphic>
          <a:graphicData uri="http://schemas.openxmlformats.org/drawingml/2006/table">
            <a:tbl>
              <a:tblPr/>
              <a:tblGrid>
                <a:gridCol w="648768">
                  <a:extLst>
                    <a:ext uri="{9D8B030D-6E8A-4147-A177-3AD203B41FA5}">
                      <a16:colId xmlns:a16="http://schemas.microsoft.com/office/drawing/2014/main" val="8921997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981421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721472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10498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52259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256281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60305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894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154504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24002726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과일이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길고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노란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먹고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싶은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97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02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901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3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B0F0"/>
                          </a:solidFill>
                          <a:effectLst/>
                        </a:rPr>
                        <a:t>0.576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015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4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7178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6C403B-0A9E-4060-8EDA-ADE00620A3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935799"/>
          <a:ext cx="7119021" cy="1752600"/>
        </p:xfrm>
        <a:graphic>
          <a:graphicData uri="http://schemas.openxmlformats.org/drawingml/2006/table">
            <a:tbl>
              <a:tblPr/>
              <a:tblGrid>
                <a:gridCol w="648768">
                  <a:extLst>
                    <a:ext uri="{9D8B030D-6E8A-4147-A177-3AD203B41FA5}">
                      <a16:colId xmlns:a16="http://schemas.microsoft.com/office/drawing/2014/main" val="8921997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981421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721472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10498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52259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256281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60305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894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154504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24002726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과일이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길고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노란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먹고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싶은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97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02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901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3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B0F0"/>
                          </a:solidFill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015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4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7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1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DTM</a:t>
            </a:r>
            <a:r>
              <a:rPr lang="ko-KR" altLang="en-US" dirty="0"/>
              <a:t>과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960440"/>
          </a:xfrm>
        </p:spPr>
        <p:txBody>
          <a:bodyPr/>
          <a:lstStyle/>
          <a:p>
            <a:r>
              <a:rPr lang="ko-KR" altLang="en-US" dirty="0"/>
              <a:t>교재를 보면 </a:t>
            </a:r>
            <a:r>
              <a:rPr lang="en-US" altLang="ko-KR" dirty="0" err="1"/>
              <a:t>tf-idf</a:t>
            </a:r>
            <a:r>
              <a:rPr lang="ko-KR" altLang="en-US" dirty="0"/>
              <a:t>를 구현하는 절차를 볼 수 있음</a:t>
            </a:r>
            <a:endParaRPr lang="en-US" altLang="ko-KR" dirty="0"/>
          </a:p>
          <a:p>
            <a:r>
              <a:rPr lang="en-US" altLang="ko-KR" dirty="0"/>
              <a:t>pandas</a:t>
            </a:r>
            <a:r>
              <a:rPr lang="ko-KR" altLang="en-US" dirty="0"/>
              <a:t>를 이용하여 </a:t>
            </a:r>
            <a:r>
              <a:rPr lang="en-US" altLang="ko-KR" dirty="0"/>
              <a:t>DTM</a:t>
            </a:r>
            <a:r>
              <a:rPr lang="ko-KR" altLang="en-US" dirty="0"/>
              <a:t>과 </a:t>
            </a:r>
            <a:r>
              <a:rPr lang="en-US" altLang="ko-KR" dirty="0" err="1"/>
              <a:t>tf-idf</a:t>
            </a:r>
            <a:r>
              <a:rPr lang="ko-KR" altLang="en-US" dirty="0"/>
              <a:t>를 구할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Bag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/>
              <a:t>Words(</a:t>
            </a:r>
            <a:r>
              <a:rPr lang="en-US" altLang="ko-KR" b="1" dirty="0" err="1"/>
              <a:t>BoW</a:t>
            </a:r>
            <a:r>
              <a:rPr lang="en-US" altLang="ko-KR" b="1" dirty="0"/>
              <a:t>): 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데이터를 단어들의 출현 빈도로 나타내는 것</a:t>
            </a:r>
            <a:endParaRPr lang="en-US" altLang="ko-KR" dirty="0"/>
          </a:p>
          <a:p>
            <a:r>
              <a:rPr lang="ko-KR" altLang="en-US" b="1" dirty="0"/>
              <a:t>문서 단어 행렬</a:t>
            </a:r>
            <a:r>
              <a:rPr lang="en-US" altLang="ko-KR" b="1" dirty="0"/>
              <a:t>(Document-Term Matrix): </a:t>
            </a:r>
            <a:r>
              <a:rPr lang="ko-KR" altLang="en-US" dirty="0"/>
              <a:t>다수의</a:t>
            </a:r>
            <a:r>
              <a:rPr lang="en-US" altLang="ko-KR" dirty="0"/>
              <a:t> </a:t>
            </a:r>
            <a:r>
              <a:rPr lang="ko-KR" altLang="en-US" dirty="0"/>
              <a:t>문서에 등장하는 단어들의 빈도를 행렬로 표시</a:t>
            </a:r>
            <a:endParaRPr lang="en-US" altLang="ko-KR" dirty="0"/>
          </a:p>
          <a:p>
            <a:r>
              <a:rPr lang="en-US" altLang="ko-KR" b="1" dirty="0"/>
              <a:t>TF-IDF(Term</a:t>
            </a:r>
            <a:r>
              <a:rPr lang="ko-KR" altLang="en-US" b="1" dirty="0"/>
              <a:t> </a:t>
            </a:r>
            <a:r>
              <a:rPr lang="en-US" altLang="ko-KR" b="1" dirty="0"/>
              <a:t>Frequency-Inverse</a:t>
            </a:r>
            <a:r>
              <a:rPr lang="ko-KR" altLang="en-US" b="1" dirty="0"/>
              <a:t> </a:t>
            </a:r>
            <a:r>
              <a:rPr lang="en-US" altLang="ko-KR" b="1" dirty="0"/>
              <a:t>Document Frequency): </a:t>
            </a:r>
            <a:r>
              <a:rPr lang="en-US" altLang="ko-KR" dirty="0"/>
              <a:t>DTM</a:t>
            </a:r>
            <a:r>
              <a:rPr lang="ko-KR" altLang="en-US" dirty="0"/>
              <a:t> 내의 각 단어에 가중치를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5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</a:t>
            </a:r>
            <a:r>
              <a:rPr lang="en-US" altLang="ko-KR" dirty="0"/>
              <a:t>(Word representation)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76064"/>
          </a:xfrm>
        </p:spPr>
        <p:txBody>
          <a:bodyPr/>
          <a:lstStyle/>
          <a:p>
            <a:r>
              <a:rPr lang="ko-KR" altLang="en-US" b="1" dirty="0"/>
              <a:t>단어</a:t>
            </a:r>
            <a:r>
              <a:rPr lang="en-US" altLang="ko-KR" b="1" dirty="0"/>
              <a:t> </a:t>
            </a:r>
            <a:r>
              <a:rPr lang="ko-KR" altLang="en-US" b="1" dirty="0"/>
              <a:t>표현</a:t>
            </a:r>
            <a:r>
              <a:rPr lang="en-US" altLang="ko-KR" b="1" dirty="0"/>
              <a:t>: </a:t>
            </a:r>
            <a:r>
              <a:rPr lang="ko-KR" altLang="en-US" dirty="0"/>
              <a:t>각 단어를 숫자로 나타내는 방식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6101F-0455-46E5-AA34-03303AA2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100392" cy="4377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FDF3C-F135-4BBD-BF72-D0824874AE63}"/>
              </a:ext>
            </a:extLst>
          </p:cNvPr>
          <p:cNvSpPr txBox="1"/>
          <p:nvPr/>
        </p:nvSpPr>
        <p:spPr>
          <a:xfrm>
            <a:off x="827584" y="3873035"/>
            <a:ext cx="20162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C1946BB8-8099-4245-B1DC-FC9A9BBFD8F1}"/>
              </a:ext>
            </a:extLst>
          </p:cNvPr>
          <p:cNvSpPr/>
          <p:nvPr/>
        </p:nvSpPr>
        <p:spPr>
          <a:xfrm rot="5400000">
            <a:off x="1706590" y="2579817"/>
            <a:ext cx="199996" cy="221845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51352-0E09-4784-A2CE-511330B64CB7}"/>
              </a:ext>
            </a:extLst>
          </p:cNvPr>
          <p:cNvSpPr txBox="1"/>
          <p:nvPr/>
        </p:nvSpPr>
        <p:spPr>
          <a:xfrm>
            <a:off x="3203848" y="4725144"/>
            <a:ext cx="1138335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E22DD-8D50-4DF0-BAE2-1C337B3287CB}"/>
              </a:ext>
            </a:extLst>
          </p:cNvPr>
          <p:cNvSpPr txBox="1"/>
          <p:nvPr/>
        </p:nvSpPr>
        <p:spPr>
          <a:xfrm>
            <a:off x="4580722" y="4725144"/>
            <a:ext cx="1138335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3B709-8F75-443F-80A6-0A15DFA6FE8B}"/>
              </a:ext>
            </a:extLst>
          </p:cNvPr>
          <p:cNvSpPr txBox="1"/>
          <p:nvPr/>
        </p:nvSpPr>
        <p:spPr>
          <a:xfrm>
            <a:off x="6732240" y="5373216"/>
            <a:ext cx="1138335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8081C-5A34-49A5-BA9A-A393656D5094}"/>
              </a:ext>
            </a:extLst>
          </p:cNvPr>
          <p:cNvSpPr txBox="1"/>
          <p:nvPr/>
        </p:nvSpPr>
        <p:spPr>
          <a:xfrm>
            <a:off x="7668344" y="5367030"/>
            <a:ext cx="1138335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38185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방식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528392"/>
          </a:xfrm>
        </p:spPr>
        <p:txBody>
          <a:bodyPr/>
          <a:lstStyle/>
          <a:p>
            <a:r>
              <a:rPr lang="ko-KR" altLang="en-US" b="1" dirty="0"/>
              <a:t>국소 표현</a:t>
            </a:r>
            <a:r>
              <a:rPr lang="en-US" altLang="ko-KR" b="1" dirty="0"/>
              <a:t>(Local representation): </a:t>
            </a:r>
            <a:r>
              <a:rPr lang="ko-KR" altLang="en-US" dirty="0"/>
              <a:t>각 단어에 대해 </a:t>
            </a:r>
            <a:r>
              <a:rPr lang="ko-KR" altLang="en-US" dirty="0" err="1"/>
              <a:t>특정값을</a:t>
            </a:r>
            <a:r>
              <a:rPr lang="ko-KR" altLang="en-US" dirty="0"/>
              <a:t> 부여하는 방식</a:t>
            </a:r>
            <a:r>
              <a:rPr lang="en-US" altLang="ko-KR" dirty="0"/>
              <a:t>. </a:t>
            </a:r>
            <a:r>
              <a:rPr lang="ko-KR" altLang="en-US" dirty="0"/>
              <a:t>이산</a:t>
            </a:r>
            <a:r>
              <a:rPr lang="en-US" altLang="ko-KR" dirty="0"/>
              <a:t>(Discrete)</a:t>
            </a:r>
            <a:r>
              <a:rPr lang="ko-KR" altLang="en-US" dirty="0"/>
              <a:t> 표현이라고도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en-US" altLang="ko-KR" dirty="0"/>
              <a:t>One-hot, n-gram, </a:t>
            </a:r>
            <a:r>
              <a:rPr lang="en-US" altLang="ko-KR" dirty="0" err="1"/>
              <a:t>BoW</a:t>
            </a:r>
            <a:r>
              <a:rPr lang="en-US" altLang="ko-KR" dirty="0"/>
              <a:t> </a:t>
            </a:r>
            <a:r>
              <a:rPr lang="ko-KR" altLang="en-US" dirty="0"/>
              <a:t>방식 등이 있음</a:t>
            </a:r>
            <a:endParaRPr lang="en-US" altLang="ko-KR" dirty="0"/>
          </a:p>
          <a:p>
            <a:pPr lvl="1"/>
            <a:r>
              <a:rPr lang="ko-KR" altLang="en-US" dirty="0"/>
              <a:t>단어의 의미나 뉘앙스를 표현할 수 없음</a:t>
            </a:r>
            <a:endParaRPr lang="en-US" altLang="ko-KR" dirty="0"/>
          </a:p>
          <a:p>
            <a:r>
              <a:rPr lang="ko-KR" altLang="en-US" b="1" dirty="0"/>
              <a:t>분산 표현</a:t>
            </a:r>
            <a:r>
              <a:rPr lang="en-US" altLang="ko-KR" b="1" dirty="0"/>
              <a:t>(Distributed representation):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단어를 표현하기 위해 주변 단어를 참고</a:t>
            </a:r>
            <a:r>
              <a:rPr lang="en-US" altLang="ko-KR" dirty="0"/>
              <a:t>. </a:t>
            </a:r>
            <a:r>
              <a:rPr lang="ko-KR" altLang="en-US" dirty="0"/>
              <a:t>연속</a:t>
            </a:r>
            <a:r>
              <a:rPr lang="en-US" altLang="ko-KR" dirty="0"/>
              <a:t>(Continuous) </a:t>
            </a:r>
            <a:r>
              <a:rPr lang="ko-KR" altLang="en-US" dirty="0"/>
              <a:t>표현이라고도 함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r>
              <a:rPr lang="en-US" altLang="ko-KR" dirty="0"/>
              <a:t>: puppy(</a:t>
            </a:r>
            <a:r>
              <a:rPr lang="ko-KR" altLang="en-US" dirty="0"/>
              <a:t>강아지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‘cute, lovely</a:t>
            </a:r>
            <a:r>
              <a:rPr lang="ko-KR" altLang="en-US" dirty="0"/>
              <a:t>한 느낌이다</a:t>
            </a:r>
            <a:r>
              <a:rPr lang="en-US" altLang="ko-KR" dirty="0"/>
              <a:t>’</a:t>
            </a:r>
            <a:r>
              <a:rPr lang="ko-KR" altLang="en-US" dirty="0"/>
              <a:t>라고 정의</a:t>
            </a:r>
            <a:endParaRPr lang="en-US" altLang="ko-KR" dirty="0"/>
          </a:p>
          <a:p>
            <a:pPr lvl="1"/>
            <a:r>
              <a:rPr lang="ko-KR" altLang="en-US" dirty="0"/>
              <a:t>단어의 뉘앙스를 표현할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5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Words(</a:t>
            </a:r>
            <a:r>
              <a:rPr lang="en-US" altLang="ko-KR" dirty="0" err="1"/>
              <a:t>BoW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252028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텍스트 데이터에 각 단어들이 나온 횟수를 기록하는 것</a:t>
            </a:r>
            <a:r>
              <a:rPr lang="en-US" altLang="ko-KR" dirty="0"/>
              <a:t>. </a:t>
            </a:r>
            <a:r>
              <a:rPr lang="ko-KR" altLang="en-US" dirty="0"/>
              <a:t>단어의 순서는 고려하지 않음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 err="1"/>
              <a:t>BoW</a:t>
            </a:r>
            <a:r>
              <a:rPr lang="ko-KR" altLang="en-US" dirty="0"/>
              <a:t>를 만드는 절차</a:t>
            </a:r>
            <a:endParaRPr lang="en-US" altLang="ko-KR" dirty="0"/>
          </a:p>
          <a:p>
            <a:pPr marL="609600" lvl="1" indent="-342900">
              <a:lnSpc>
                <a:spcPct val="130000"/>
              </a:lnSpc>
              <a:buAutoNum type="arabicParenR"/>
            </a:pPr>
            <a:r>
              <a:rPr lang="ko-KR" altLang="en-US" dirty="0"/>
              <a:t>각 단어에 고유한 정수 인덱스를 부여</a:t>
            </a:r>
            <a:endParaRPr lang="en-US" altLang="ko-KR" dirty="0"/>
          </a:p>
          <a:p>
            <a:pPr marL="609600" lvl="1" indent="-342900">
              <a:lnSpc>
                <a:spcPct val="130000"/>
              </a:lnSpc>
              <a:buAutoNum type="arabicParenR"/>
            </a:pPr>
            <a:r>
              <a:rPr lang="ko-KR" altLang="en-US" dirty="0"/>
              <a:t>각 단어 토큰의 등장 횟수를 기록한 벡터를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16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</a:t>
            </a:r>
            <a:r>
              <a:rPr lang="en-US" altLang="ko-KR"/>
              <a:t>Words(</a:t>
            </a:r>
            <a:r>
              <a:rPr lang="en-US" altLang="ko-KR" err="1"/>
              <a:t>BoW</a:t>
            </a:r>
            <a:r>
              <a:rPr lang="en-US" altLang="ko-KR"/>
              <a:t>) </a:t>
            </a:r>
            <a:r>
              <a:rPr lang="ko-KR" altLang="en-US"/>
              <a:t>사례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0" y="1628800"/>
            <a:ext cx="8110049" cy="40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</a:t>
            </a:r>
            <a:r>
              <a:rPr lang="en-US" altLang="ko-KR" dirty="0" err="1"/>
              <a:t>BoW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4482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b="1" dirty="0"/>
              <a:t>문장</a:t>
            </a:r>
            <a:r>
              <a:rPr lang="en-US" altLang="ko-KR" b="1" dirty="0"/>
              <a:t>: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정부가 발표하는 물가상승률과 소비자가 느끼는 </a:t>
            </a:r>
            <a:r>
              <a:rPr lang="ko-KR" altLang="en-US" i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물가상승률은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다르다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할당 인덱스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정부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0,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1,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발표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하는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물가상승률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4,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소비자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6,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느끼는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7,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8, 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다르다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9)</a:t>
            </a: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수행 프로그램은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교재 참고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686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불용어를 제거한 </a:t>
            </a:r>
            <a:r>
              <a:rPr lang="en-US" altLang="ko-KR" dirty="0" err="1"/>
              <a:t>BoW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288032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불용어는 자연어 처리에서 별로 의미가 없으므로 </a:t>
            </a:r>
            <a:r>
              <a:rPr lang="en-US" altLang="ko-KR" dirty="0" err="1"/>
              <a:t>BoW</a:t>
            </a:r>
            <a:r>
              <a:rPr lang="ko-KR" altLang="en-US" dirty="0"/>
              <a:t>의 정확도를 </a:t>
            </a:r>
            <a:r>
              <a:rPr lang="ko-KR" altLang="en-US" dirty="0" err="1"/>
              <a:t>높히려면</a:t>
            </a:r>
            <a:r>
              <a:rPr lang="ko-KR" altLang="en-US" dirty="0"/>
              <a:t> 이들을 제거해야 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영어의 경우 </a:t>
            </a:r>
            <a:r>
              <a:rPr lang="ko-KR" altLang="en-US" dirty="0" err="1"/>
              <a:t>사이킷</a:t>
            </a:r>
            <a:r>
              <a:rPr lang="ko-KR" altLang="en-US" dirty="0"/>
              <a:t> 런 패키지의 </a:t>
            </a:r>
            <a:r>
              <a:rPr lang="en-US" altLang="ko-KR" dirty="0" err="1"/>
              <a:t>CountVectorizer</a:t>
            </a:r>
            <a:r>
              <a:rPr lang="ko-KR" altLang="en-US" dirty="0"/>
              <a:t>를 이용하면 불용어를 처리할 수 있음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수행 프로그램은 교재 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19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4036"/>
            <a:ext cx="7920880" cy="548680"/>
          </a:xfrm>
        </p:spPr>
        <p:txBody>
          <a:bodyPr/>
          <a:lstStyle/>
          <a:p>
            <a:r>
              <a:rPr lang="ko-KR" altLang="en-US" sz="2800" dirty="0"/>
              <a:t>문서 단어 행렬</a:t>
            </a:r>
            <a:r>
              <a:rPr lang="en-US" altLang="ko-KR" sz="2800" dirty="0"/>
              <a:t>(Document-Term Matrix: DTM)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0920" cy="3240360"/>
          </a:xfrm>
        </p:spPr>
        <p:txBody>
          <a:bodyPr/>
          <a:lstStyle/>
          <a:p>
            <a:r>
              <a:rPr lang="ko-KR" altLang="en-US" dirty="0"/>
              <a:t>서로</a:t>
            </a:r>
            <a:r>
              <a:rPr lang="en-US" altLang="ko-KR" dirty="0"/>
              <a:t> </a:t>
            </a:r>
            <a:r>
              <a:rPr lang="ko-KR" altLang="en-US" dirty="0"/>
              <a:t>다른 문서들의 </a:t>
            </a:r>
            <a:r>
              <a:rPr lang="en-US" altLang="ko-KR" dirty="0" err="1"/>
              <a:t>BoW</a:t>
            </a:r>
            <a:r>
              <a:rPr lang="ko-KR" altLang="en-US" dirty="0"/>
              <a:t>를 결합하여 만든 행렬</a:t>
            </a:r>
            <a:endParaRPr lang="en-US" altLang="ko-KR" dirty="0"/>
          </a:p>
          <a:p>
            <a:r>
              <a:rPr lang="ko-KR" altLang="en-US" dirty="0"/>
              <a:t>다수의 문서에서 등장하는 각 단어들의 빈도를 행렬로 표현</a:t>
            </a:r>
            <a:endParaRPr lang="en-US" altLang="ko-KR" dirty="0"/>
          </a:p>
          <a:p>
            <a:r>
              <a:rPr lang="ko-KR" altLang="en-US" b="1" dirty="0"/>
              <a:t>사례</a:t>
            </a:r>
            <a:r>
              <a:rPr lang="en-US" altLang="ko-KR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1DC3B-E0DD-488C-A282-0EC2CF01FBD7}"/>
              </a:ext>
            </a:extLst>
          </p:cNvPr>
          <p:cNvSpPr txBox="1"/>
          <p:nvPr/>
        </p:nvSpPr>
        <p:spPr>
          <a:xfrm>
            <a:off x="1041094" y="2348880"/>
            <a:ext cx="5328592" cy="15121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먹고 싶은 사과</a:t>
            </a:r>
            <a:b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 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먹고 싶은 바나나</a:t>
            </a:r>
            <a:b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길고 노란 바나나 </a:t>
            </a:r>
            <a:r>
              <a:rPr lang="ko-KR" altLang="en-US" sz="160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바나나</a:t>
            </a:r>
            <a:b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 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저는 과일이 좋아요</a:t>
            </a:r>
            <a:endParaRPr lang="ko-KR" altLang="en-US" sz="1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250B2B-1BA1-4303-B38A-01367B547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90628"/>
              </p:ext>
            </p:extLst>
          </p:nvPr>
        </p:nvGraphicFramePr>
        <p:xfrm>
          <a:off x="1115616" y="3933056"/>
          <a:ext cx="7119021" cy="1752600"/>
        </p:xfrm>
        <a:graphic>
          <a:graphicData uri="http://schemas.openxmlformats.org/drawingml/2006/table">
            <a:tbl>
              <a:tblPr/>
              <a:tblGrid>
                <a:gridCol w="648768">
                  <a:extLst>
                    <a:ext uri="{9D8B030D-6E8A-4147-A177-3AD203B41FA5}">
                      <a16:colId xmlns:a16="http://schemas.microsoft.com/office/drawing/2014/main" val="8921997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981421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721472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10498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52259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256281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60305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894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154504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24002726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과일이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길고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노란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먹고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싶은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97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effectLst/>
                        </a:rPr>
                        <a:t>문서</a:t>
                      </a:r>
                      <a:r>
                        <a:rPr lang="en-US" altLang="ko-KR" sz="1400" b="1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02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901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effectLst/>
                        </a:rPr>
                        <a:t>문서</a:t>
                      </a:r>
                      <a:r>
                        <a:rPr lang="en-US" altLang="ko-KR" sz="1400" b="1">
                          <a:effectLst/>
                        </a:rPr>
                        <a:t>3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015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문서</a:t>
                      </a:r>
                      <a:r>
                        <a:rPr lang="en-US" altLang="ko-KR" sz="1400" b="1" dirty="0">
                          <a:effectLst/>
                        </a:rPr>
                        <a:t>4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7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902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938</Words>
  <Application>Microsoft Office PowerPoint</Application>
  <PresentationFormat>화면 슬라이드 쇼(4:3)</PresentationFormat>
  <Paragraphs>331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맑은 고딕</vt:lpstr>
      <vt:lpstr>Cambria Math</vt:lpstr>
      <vt:lpstr>Consolas</vt:lpstr>
      <vt:lpstr>Arial</vt:lpstr>
      <vt:lpstr>1_Office 테마</vt:lpstr>
      <vt:lpstr>4. 카운트 기반의 단어 표현</vt:lpstr>
      <vt:lpstr>4장 내용</vt:lpstr>
      <vt:lpstr>단어 표현(Word representation)</vt:lpstr>
      <vt:lpstr>단어 표현 방식 분류</vt:lpstr>
      <vt:lpstr>Bag of Words(BoW)</vt:lpstr>
      <vt:lpstr>Bag of Words(BoW) 사례</vt:lpstr>
      <vt:lpstr>한국어 BoW 사례</vt:lpstr>
      <vt:lpstr>불용어를 제거한 BoW 만들기</vt:lpstr>
      <vt:lpstr>문서 단어 행렬(Document-Term Matrix: DTM)</vt:lpstr>
      <vt:lpstr>문서 단어 행렬의 한계</vt:lpstr>
      <vt:lpstr>TF-IDF(Term frequency-Inverse document frequency)</vt:lpstr>
      <vt:lpstr>TF-IDF 계산 절차</vt:lpstr>
      <vt:lpstr>TF-IDF 계산 사례</vt:lpstr>
      <vt:lpstr>TF-IDF 계산 사례(계속)</vt:lpstr>
      <vt:lpstr>DTM과 tf-idf 구하기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144</cp:revision>
  <dcterms:created xsi:type="dcterms:W3CDTF">2006-10-05T04:04:58Z</dcterms:created>
  <dcterms:modified xsi:type="dcterms:W3CDTF">2021-09-10T09:04:30Z</dcterms:modified>
</cp:coreProperties>
</file>