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91" r:id="rId2"/>
    <p:sldId id="366" r:id="rId3"/>
    <p:sldId id="367" r:id="rId4"/>
    <p:sldId id="368" r:id="rId5"/>
    <p:sldId id="369" r:id="rId6"/>
    <p:sldId id="370" r:id="rId7"/>
    <p:sldId id="371" r:id="rId8"/>
    <p:sldId id="372" r:id="rId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7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864096"/>
          </a:xfrm>
        </p:spPr>
        <p:txBody>
          <a:bodyPr/>
          <a:lstStyle/>
          <a:p>
            <a:pPr algn="ctr"/>
            <a:r>
              <a:rPr lang="en-US" altLang="ko-KR" sz="4400"/>
              <a:t>5. </a:t>
            </a:r>
            <a:r>
              <a:rPr lang="ko-KR" altLang="en-US" sz="4400"/>
              <a:t>문서 유사도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/>
              <a:t>문서 유사도</a:t>
            </a:r>
            <a:r>
              <a:rPr lang="en-US" altLang="ko-KR" b="1" dirty="0"/>
              <a:t>(Document similarity): </a:t>
            </a:r>
            <a:r>
              <a:rPr lang="ko-KR" altLang="en-US" dirty="0"/>
              <a:t>두 문서가 얼마나 유사한지 비교하는 방식</a:t>
            </a:r>
            <a:endParaRPr lang="en-US" altLang="ko-KR" dirty="0"/>
          </a:p>
          <a:p>
            <a:r>
              <a:rPr lang="en-US" altLang="ko-KR" b="1" dirty="0"/>
              <a:t>Cosine </a:t>
            </a:r>
            <a:r>
              <a:rPr lang="ko-KR" altLang="en-US" b="1" dirty="0"/>
              <a:t>유사도</a:t>
            </a:r>
            <a:r>
              <a:rPr lang="en-US" altLang="ko-KR" b="1" dirty="0"/>
              <a:t>: </a:t>
            </a:r>
            <a:r>
              <a:rPr lang="ko-KR" altLang="en-US" dirty="0"/>
              <a:t>두 </a:t>
            </a:r>
            <a:r>
              <a:rPr lang="ko-KR" altLang="en-US" dirty="0" err="1"/>
              <a:t>벡터간의</a:t>
            </a:r>
            <a:r>
              <a:rPr lang="ko-KR" altLang="en-US" dirty="0"/>
              <a:t> 각도를 구하여 유사성을 조사</a:t>
            </a:r>
            <a:endParaRPr lang="en-US" altLang="ko-KR" dirty="0"/>
          </a:p>
          <a:p>
            <a:r>
              <a:rPr lang="ko-KR" altLang="en-US" b="1" dirty="0"/>
              <a:t>유클리드 거리</a:t>
            </a:r>
            <a:r>
              <a:rPr lang="en-US" altLang="ko-KR" dirty="0"/>
              <a:t>: </a:t>
            </a:r>
            <a:r>
              <a:rPr lang="ko-KR" altLang="en-US" dirty="0" err="1"/>
              <a:t>벡터간의</a:t>
            </a:r>
            <a:r>
              <a:rPr lang="ko-KR" altLang="en-US" dirty="0"/>
              <a:t> 거리를 측정하여 유사성을 조사</a:t>
            </a:r>
            <a:endParaRPr lang="en-US" altLang="ko-KR" dirty="0"/>
          </a:p>
          <a:p>
            <a:r>
              <a:rPr lang="en-US" altLang="ko-KR" b="1" dirty="0"/>
              <a:t>Jaccard </a:t>
            </a:r>
            <a:r>
              <a:rPr lang="ko-KR" altLang="en-US" b="1" dirty="0"/>
              <a:t>유사도</a:t>
            </a:r>
            <a:r>
              <a:rPr lang="en-US" altLang="ko-KR" b="1" dirty="0"/>
              <a:t>: </a:t>
            </a:r>
            <a:r>
              <a:rPr lang="ko-KR" altLang="en-US" dirty="0"/>
              <a:t>공통 단어의 비율을 이용하여 유사성을 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02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유사도</a:t>
            </a:r>
            <a:r>
              <a:rPr lang="en-US" altLang="ko-KR" dirty="0"/>
              <a:t>(Document</a:t>
            </a:r>
            <a:r>
              <a:rPr lang="ko-KR" altLang="en-US" dirty="0"/>
              <a:t> </a:t>
            </a:r>
            <a:r>
              <a:rPr lang="en-US" altLang="ko-KR" dirty="0"/>
              <a:t>similarity)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287262" cy="1440160"/>
          </a:xfrm>
        </p:spPr>
        <p:txBody>
          <a:bodyPr/>
          <a:lstStyle/>
          <a:p>
            <a:r>
              <a:rPr lang="ko-KR" altLang="en-US" dirty="0" err="1"/>
              <a:t>문서들간에</a:t>
            </a:r>
            <a:r>
              <a:rPr lang="en-US" altLang="ko-KR" dirty="0"/>
              <a:t> </a:t>
            </a:r>
            <a:r>
              <a:rPr lang="ko-KR" altLang="en-US" dirty="0"/>
              <a:t>동일한 단어를 얼마나 포함하는지를 통해 유사성을 검사</a:t>
            </a:r>
            <a:endParaRPr lang="en-US" altLang="ko-KR" dirty="0"/>
          </a:p>
          <a:p>
            <a:r>
              <a:rPr lang="ko-KR" altLang="en-US" dirty="0"/>
              <a:t>단어들을 </a:t>
            </a:r>
            <a:r>
              <a:rPr lang="ko-KR" altLang="en-US" dirty="0" err="1"/>
              <a:t>수치화하는</a:t>
            </a:r>
            <a:r>
              <a:rPr lang="ko-KR" altLang="en-US" dirty="0"/>
              <a:t> 방식</a:t>
            </a:r>
            <a:r>
              <a:rPr lang="en-US" altLang="ko-KR" dirty="0"/>
              <a:t>(DTM, Word2Vec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과 거리를 측정하는 방식에 의해 성능이 결정됨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440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Cosine</a:t>
            </a:r>
            <a:r>
              <a:rPr lang="ko-KR" altLang="en-US" dirty="0"/>
              <a:t> 유사도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528392"/>
          </a:xfrm>
        </p:spPr>
        <p:txBody>
          <a:bodyPr/>
          <a:lstStyle/>
          <a:p>
            <a:r>
              <a:rPr lang="ko-KR" altLang="en-US" dirty="0"/>
              <a:t>문서 단어의 표현 벡터들이 이루는 각도를 통해 문서의 유사성을 판단하는 방식</a:t>
            </a:r>
            <a:endParaRPr lang="en-US" altLang="ko-KR" dirty="0"/>
          </a:p>
          <a:p>
            <a:r>
              <a:rPr lang="ko-KR" altLang="en-US" dirty="0"/>
              <a:t>벡터의 크기와 내적을 이용하여 각도를 계산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F09FB9-84AF-4753-8A22-81FE12B2A3C6}"/>
                  </a:ext>
                </a:extLst>
              </p:cNvPr>
              <p:cNvSpPr txBox="1"/>
              <p:nvPr/>
            </p:nvSpPr>
            <p:spPr>
              <a:xfrm>
                <a:off x="1115616" y="2492896"/>
                <a:ext cx="5616624" cy="79208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𝑖𝑚𝑖𝑙𝑎𝑟𝑖𝑡𝑦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F09FB9-84AF-4753-8A22-81FE12B2A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492896"/>
                <a:ext cx="5616624" cy="792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0C1912E-9F3C-4FBA-852D-D9ECBAF3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12" y="3643609"/>
            <a:ext cx="6732240" cy="18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DTM</a:t>
            </a:r>
            <a:r>
              <a:rPr lang="ko-KR" altLang="en-US" dirty="0"/>
              <a:t>을 이용한 유사도 계산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4104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문서 사례</a:t>
            </a:r>
            <a:endParaRPr lang="en-US" altLang="ko-KR" dirty="0"/>
          </a:p>
          <a:p>
            <a:pPr marL="358775" indent="0">
              <a:lnSpc>
                <a:spcPct val="130000"/>
              </a:lnSpc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저는 사과 좋아요</a:t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저는 바나나 좋아요</a:t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저는 바나나 좋아요 저는 바나나 좋아요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58775" indent="0">
              <a:lnSpc>
                <a:spcPct val="130000"/>
              </a:lnSpc>
              <a:buNone/>
            </a:pP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ko-KR" altLang="en-US" dirty="0"/>
              <a:t>문서 단어 행렬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0" indent="0">
              <a:lnSpc>
                <a:spcPct val="130000"/>
              </a:lnSpc>
              <a:buNone/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코사인 유사도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5AB8F5-67A1-4C9C-828A-69C8E1ED03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624" y="3140968"/>
          <a:ext cx="6048669" cy="1402080"/>
        </p:xfrm>
        <a:graphic>
          <a:graphicData uri="http://schemas.openxmlformats.org/drawingml/2006/table">
            <a:tbl>
              <a:tblPr/>
              <a:tblGrid>
                <a:gridCol w="823055">
                  <a:extLst>
                    <a:ext uri="{9D8B030D-6E8A-4147-A177-3AD203B41FA5}">
                      <a16:colId xmlns:a16="http://schemas.microsoft.com/office/drawing/2014/main" val="725323964"/>
                    </a:ext>
                  </a:extLst>
                </a:gridCol>
                <a:gridCol w="928362">
                  <a:extLst>
                    <a:ext uri="{9D8B030D-6E8A-4147-A177-3AD203B41FA5}">
                      <a16:colId xmlns:a16="http://schemas.microsoft.com/office/drawing/2014/main" val="2607571328"/>
                    </a:ext>
                  </a:extLst>
                </a:gridCol>
                <a:gridCol w="928362">
                  <a:extLst>
                    <a:ext uri="{9D8B030D-6E8A-4147-A177-3AD203B41FA5}">
                      <a16:colId xmlns:a16="http://schemas.microsoft.com/office/drawing/2014/main" val="3420341157"/>
                    </a:ext>
                  </a:extLst>
                </a:gridCol>
                <a:gridCol w="928362">
                  <a:extLst>
                    <a:ext uri="{9D8B030D-6E8A-4147-A177-3AD203B41FA5}">
                      <a16:colId xmlns:a16="http://schemas.microsoft.com/office/drawing/2014/main" val="2209154401"/>
                    </a:ext>
                  </a:extLst>
                </a:gridCol>
                <a:gridCol w="928362">
                  <a:extLst>
                    <a:ext uri="{9D8B030D-6E8A-4147-A177-3AD203B41FA5}">
                      <a16:colId xmlns:a16="http://schemas.microsoft.com/office/drawing/2014/main" val="208230141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1955764944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effectLst/>
                        </a:rPr>
                        <a:t>-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바나나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사과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저는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좋아요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문서 단어 벡터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6092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effectLst/>
                        </a:rPr>
                        <a:t>문서</a:t>
                      </a:r>
                      <a:r>
                        <a:rPr lang="en-US" altLang="ko-KR" sz="1600" b="1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[0,1,1,1]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627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effectLst/>
                        </a:rPr>
                        <a:t>문서</a:t>
                      </a:r>
                      <a:r>
                        <a:rPr lang="en-US" altLang="ko-KR" sz="1600" b="1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[1,0,1,1]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29262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문서</a:t>
                      </a:r>
                      <a:r>
                        <a:rPr lang="en-US" altLang="ko-KR" sz="1600" b="1" dirty="0">
                          <a:effectLst/>
                        </a:rPr>
                        <a:t>3</a:t>
                      </a:r>
                    </a:p>
                  </a:txBody>
                  <a:tcPr marL="57150" marR="57150" marT="38100" marB="38100" anchor="ctr">
                    <a:lnL>
                      <a:noFill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2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[2,0,2,2]</a:t>
                      </a:r>
                    </a:p>
                  </a:txBody>
                  <a:tcPr marL="57150" marR="57150" marT="38100" marB="38100" anchor="ctr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5721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7C5C817-BB7F-452C-95DF-38D124A9FC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8044" y="5085184"/>
          <a:ext cx="30159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982">
                  <a:extLst>
                    <a:ext uri="{9D8B030D-6E8A-4147-A177-3AD203B41FA5}">
                      <a16:colId xmlns:a16="http://schemas.microsoft.com/office/drawing/2014/main" val="1957930673"/>
                    </a:ext>
                  </a:extLst>
                </a:gridCol>
                <a:gridCol w="1507982">
                  <a:extLst>
                    <a:ext uri="{9D8B030D-6E8A-4147-A177-3AD203B41FA5}">
                      <a16:colId xmlns:a16="http://schemas.microsoft.com/office/drawing/2014/main" val="264341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문서 조합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1-2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1-3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3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2-3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3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거리</a:t>
            </a:r>
            <a:r>
              <a:rPr lang="en-US" altLang="ko-KR" dirty="0"/>
              <a:t>(Euclidean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496855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벡터 공간에서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벡터간의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거리에 의해 유사성을 조사</a:t>
            </a:r>
            <a:endParaRPr lang="en-US" altLang="ko-KR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차원 공간에서는 다음과 같이 정의됨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코사인 유사도에 비해 성능이 낮음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C5FDD-BD6F-4EA8-AB98-B96E2447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34845"/>
            <a:ext cx="4309492" cy="29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8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Jaccard </a:t>
            </a:r>
            <a:r>
              <a:rPr lang="ko-KR" altLang="en-US" dirty="0"/>
              <a:t>유사도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3042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두 집합의 유사도를 교집합의 비율에 의해 계산함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0" indent="0">
              <a:lnSpc>
                <a:spcPct val="130000"/>
              </a:lnSpc>
              <a:buNone/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문서의</a:t>
            </a:r>
            <a:r>
              <a:rPr lang="en-US" altLang="ko-KR" dirty="0"/>
              <a:t> </a:t>
            </a:r>
            <a:r>
              <a:rPr lang="ko-KR" altLang="en-US" dirty="0"/>
              <a:t>경우 교집합과 합집합은 두 문서의 단어들을 비교하여 구함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C4C2E-C24B-47BD-A566-83C9F9CBCED5}"/>
                  </a:ext>
                </a:extLst>
              </p:cNvPr>
              <p:cNvSpPr txBox="1"/>
              <p:nvPr/>
            </p:nvSpPr>
            <p:spPr>
              <a:xfrm>
                <a:off x="1259632" y="1484784"/>
                <a:ext cx="5616624" cy="79208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C4C2E-C24B-47BD-A566-83C9F9CB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484784"/>
                <a:ext cx="5616624" cy="792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2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60040"/>
            <a:ext cx="7920880" cy="548680"/>
          </a:xfrm>
        </p:spPr>
        <p:txBody>
          <a:bodyPr/>
          <a:lstStyle/>
          <a:p>
            <a:r>
              <a:rPr lang="en-US" altLang="ko-KR" dirty="0"/>
              <a:t>Jaccard </a:t>
            </a:r>
            <a:r>
              <a:rPr lang="ko-KR" altLang="en-US" dirty="0"/>
              <a:t>유사도 계산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352928" cy="3240360"/>
          </a:xfrm>
        </p:spPr>
        <p:txBody>
          <a:bodyPr/>
          <a:lstStyle/>
          <a:p>
            <a:r>
              <a:rPr lang="ko-KR" altLang="en-US" dirty="0"/>
              <a:t>문서</a:t>
            </a:r>
            <a:endParaRPr lang="en-US" altLang="ko-KR" dirty="0"/>
          </a:p>
          <a:p>
            <a:pPr marL="358775" indent="0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doc1 = </a:t>
            </a:r>
            <a:r>
              <a:rPr lang="en-US" altLang="ko-KR" sz="18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"apple banana everyone like </a:t>
            </a:r>
            <a:r>
              <a:rPr lang="en-US" altLang="ko-KR" sz="1800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likey</a:t>
            </a:r>
            <a:r>
              <a:rPr lang="en-US" altLang="ko-KR" sz="18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 watch card holder“</a:t>
            </a:r>
          </a:p>
          <a:p>
            <a:pPr marL="358775" indent="0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doc2 = </a:t>
            </a:r>
            <a:r>
              <a:rPr lang="en-US" altLang="ko-KR" sz="18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"apple banana coupon passport love you"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dirty="0"/>
              <a:t>포함된 단어의 공유 여부에 의해 교집합과 합집합을 구함</a:t>
            </a:r>
            <a:endParaRPr lang="en-US" altLang="ko-KR" dirty="0"/>
          </a:p>
          <a:p>
            <a:pPr marL="358775" indent="0">
              <a:buNone/>
            </a:pPr>
            <a:r>
              <a:rPr lang="ko-KR" altLang="en-US" dirty="0"/>
              <a:t>교집합</a:t>
            </a:r>
            <a:r>
              <a:rPr lang="en-US" altLang="ko-KR" dirty="0"/>
              <a:t>: </a:t>
            </a:r>
            <a:r>
              <a:rPr lang="en-US" altLang="ko-KR" sz="1600" dirty="0">
                <a:latin typeface="Consolas" panose="020B0609020204030204" pitchFamily="49" charset="0"/>
              </a:rPr>
              <a:t>{‘apple’, ‘banana’}</a:t>
            </a:r>
          </a:p>
          <a:p>
            <a:pPr marL="1344613" indent="-985838">
              <a:buNone/>
            </a:pPr>
            <a:r>
              <a:rPr lang="ko-KR" altLang="en-US" dirty="0"/>
              <a:t>합집합</a:t>
            </a:r>
            <a:r>
              <a:rPr lang="en-US" altLang="ko-KR" dirty="0"/>
              <a:t>: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{'card', 'holder', 'passport', 'banana', 'apple', 'love', 'you', '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likey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'coupon', 'like', 'watch', 'everyone’}</a:t>
            </a:r>
            <a:endParaRPr lang="en-US" altLang="ko-KR" sz="1600" dirty="0"/>
          </a:p>
          <a:p>
            <a:r>
              <a:rPr lang="ko-KR" altLang="en-US" b="1" dirty="0"/>
              <a:t>유사도</a:t>
            </a:r>
            <a:r>
              <a:rPr lang="en-US" altLang="ko-KR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B5FFE2-2404-47D8-A5F3-1430C91088AD}"/>
                  </a:ext>
                </a:extLst>
              </p:cNvPr>
              <p:cNvSpPr txBox="1"/>
              <p:nvPr/>
            </p:nvSpPr>
            <p:spPr>
              <a:xfrm>
                <a:off x="899592" y="4509120"/>
                <a:ext cx="5616624" cy="79208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1∩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2|</m:t>
                          </m:r>
                        </m:num>
                        <m:den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1∪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2|</m:t>
                          </m:r>
                        </m:den>
                      </m:f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=0.167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B5FFE2-2404-47D8-A5F3-1430C9108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09120"/>
                <a:ext cx="5616624" cy="792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6669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311</Words>
  <Application>Microsoft Office PowerPoint</Application>
  <PresentationFormat>화면 슬라이드 쇼(4:3)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맑은 고딕</vt:lpstr>
      <vt:lpstr>Cambria Math</vt:lpstr>
      <vt:lpstr>Consolas</vt:lpstr>
      <vt:lpstr>Arial</vt:lpstr>
      <vt:lpstr>1_Office 테마</vt:lpstr>
      <vt:lpstr>5. 문서 유사도</vt:lpstr>
      <vt:lpstr>5장 내용</vt:lpstr>
      <vt:lpstr>문서 유사도(Document similarity)</vt:lpstr>
      <vt:lpstr>Cosine 유사도</vt:lpstr>
      <vt:lpstr>DTM을 이용한 유사도 계산 사례</vt:lpstr>
      <vt:lpstr>유클리드 거리(Euclidean distance)</vt:lpstr>
      <vt:lpstr>Jaccard 유사도</vt:lpstr>
      <vt:lpstr>Jaccard 유사도 계산 사례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nhk</cp:lastModifiedBy>
  <cp:revision>144</cp:revision>
  <dcterms:created xsi:type="dcterms:W3CDTF">2006-10-05T04:04:58Z</dcterms:created>
  <dcterms:modified xsi:type="dcterms:W3CDTF">2021-09-10T09:05:08Z</dcterms:modified>
</cp:coreProperties>
</file>