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91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67" r:id="rId14"/>
    <p:sldId id="368" r:id="rId15"/>
    <p:sldId id="369" r:id="rId16"/>
    <p:sldId id="370" r:id="rId17"/>
    <p:sldId id="384" r:id="rId18"/>
    <p:sldId id="385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864096"/>
          </a:xfrm>
        </p:spPr>
        <p:txBody>
          <a:bodyPr/>
          <a:lstStyle/>
          <a:p>
            <a:pPr algn="ctr"/>
            <a:r>
              <a:rPr lang="en-US" altLang="ko-KR" sz="4400"/>
              <a:t>6. Topic Modeling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60040"/>
            <a:ext cx="7920880" cy="548680"/>
          </a:xfrm>
        </p:spPr>
        <p:txBody>
          <a:bodyPr/>
          <a:lstStyle/>
          <a:p>
            <a:r>
              <a:rPr lang="en-US" altLang="ko-KR" dirty="0"/>
              <a:t>LSA </a:t>
            </a:r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280920" cy="3240360"/>
          </a:xfrm>
        </p:spPr>
        <p:txBody>
          <a:bodyPr/>
          <a:lstStyle/>
          <a:p>
            <a:r>
              <a:rPr lang="ko-KR" altLang="en-US" dirty="0"/>
              <a:t>문장 데이터</a:t>
            </a:r>
            <a:endParaRPr lang="en-US" altLang="ko-KR" dirty="0"/>
          </a:p>
          <a:p>
            <a:pPr marL="357188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d0 = "He is a good dog."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d1 = "The dog is too lazy."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d2 = "That is a brown cat."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d3 = "The cat is very active."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d4 = "I have brown cat and dog.“</a:t>
            </a:r>
          </a:p>
          <a:p>
            <a:r>
              <a:rPr lang="ko-KR" altLang="en-US" dirty="0" err="1"/>
              <a:t>불용어들을</a:t>
            </a:r>
            <a:r>
              <a:rPr lang="ko-KR" altLang="en-US" dirty="0"/>
              <a:t> 제거하여 문장들을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57188" indent="-357188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4608512" cy="25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5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862" y="356823"/>
            <a:ext cx="7920880" cy="548680"/>
          </a:xfrm>
        </p:spPr>
        <p:txBody>
          <a:bodyPr/>
          <a:lstStyle/>
          <a:p>
            <a:r>
              <a:rPr lang="en-US" altLang="ko-KR" dirty="0"/>
              <a:t>LSA 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87554" y="1116693"/>
            <a:ext cx="8784976" cy="3240360"/>
          </a:xfrm>
        </p:spPr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수행 결과 </a:t>
            </a:r>
            <a:r>
              <a:rPr lang="en-US" altLang="ko-KR" dirty="0"/>
              <a:t>(K = 2</a:t>
            </a:r>
            <a:r>
              <a:rPr lang="ko-KR" altLang="en-US" dirty="0"/>
              <a:t>로 설정</a:t>
            </a:r>
            <a:r>
              <a:rPr lang="en-US" altLang="ko-KR" dirty="0"/>
              <a:t>)</a:t>
            </a: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57188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86363"/>
            <a:ext cx="4309666" cy="18850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539" y="3983877"/>
            <a:ext cx="3751883" cy="264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0309" y="3465004"/>
            <a:ext cx="3096344" cy="372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Document-topic matrix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6252672"/>
            <a:ext cx="3096344" cy="3729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Term-topic matrix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39952" y="1844823"/>
            <a:ext cx="1728192" cy="726513"/>
          </a:xfrm>
          <a:prstGeom prst="ellipse">
            <a:avLst/>
          </a:prstGeom>
          <a:noFill/>
          <a:ln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55776" y="2512575"/>
            <a:ext cx="1728192" cy="958861"/>
          </a:xfrm>
          <a:prstGeom prst="ellipse">
            <a:avLst/>
          </a:prstGeom>
          <a:noFill/>
          <a:ln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06486" y="2271925"/>
            <a:ext cx="2304256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0,1</a:t>
            </a:r>
            <a:r>
              <a:rPr lang="ko-KR" altLang="en-US" sz="1600" dirty="0">
                <a:solidFill>
                  <a:srgbClr val="FF0000"/>
                </a:solidFill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</a:rPr>
              <a:t>topic 2, 2~4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topic 1</a:t>
            </a:r>
            <a:r>
              <a:rPr lang="ko-KR" altLang="en-US" sz="1600" dirty="0">
                <a:solidFill>
                  <a:srgbClr val="FF0000"/>
                </a:solidFill>
              </a:rPr>
              <a:t>에 가까움</a:t>
            </a:r>
          </a:p>
        </p:txBody>
      </p:sp>
      <p:sp>
        <p:nvSpPr>
          <p:cNvPr id="11" name="타원 10"/>
          <p:cNvSpPr/>
          <p:nvPr/>
        </p:nvSpPr>
        <p:spPr>
          <a:xfrm>
            <a:off x="2195736" y="4209392"/>
            <a:ext cx="1728192" cy="1019808"/>
          </a:xfrm>
          <a:prstGeom prst="ellipse">
            <a:avLst/>
          </a:prstGeom>
          <a:noFill/>
          <a:ln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15946" y="5123992"/>
            <a:ext cx="1728192" cy="1128680"/>
          </a:xfrm>
          <a:prstGeom prst="ellipse">
            <a:avLst/>
          </a:prstGeom>
          <a:noFill/>
          <a:ln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06486" y="4944687"/>
            <a:ext cx="2304256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active, brown, cat</a:t>
            </a:r>
            <a:r>
              <a:rPr lang="ko-KR" altLang="en-US" sz="1600" dirty="0">
                <a:solidFill>
                  <a:srgbClr val="FF0000"/>
                </a:solidFill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</a:rPr>
              <a:t>topic 1, dog, good, lazy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topic 2</a:t>
            </a:r>
            <a:r>
              <a:rPr lang="ko-KR" altLang="en-US" sz="1600" dirty="0">
                <a:solidFill>
                  <a:srgbClr val="FF0000"/>
                </a:solidFill>
              </a:rPr>
              <a:t>에 가까움</a:t>
            </a:r>
          </a:p>
        </p:txBody>
      </p:sp>
    </p:spTree>
    <p:extLst>
      <p:ext uri="{BB962C8B-B14F-4D97-AF65-F5344CB8AC3E}">
        <p14:creationId xmlns:p14="http://schemas.microsoft.com/office/powerpoint/2010/main" val="144892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LSA </a:t>
            </a:r>
            <a:r>
              <a:rPr lang="ko-KR" altLang="en-US" dirty="0"/>
              <a:t>응용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3960440"/>
          </a:xfrm>
        </p:spPr>
        <p:txBody>
          <a:bodyPr/>
          <a:lstStyle/>
          <a:p>
            <a:r>
              <a:rPr lang="en-US" altLang="ko-KR" dirty="0"/>
              <a:t>LSA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0070C0"/>
                </a:solidFill>
              </a:rPr>
              <a:t>차원 축소</a:t>
            </a:r>
            <a:r>
              <a:rPr lang="en-US" altLang="ko-KR" b="1" dirty="0">
                <a:solidFill>
                  <a:srgbClr val="0070C0"/>
                </a:solidFill>
              </a:rPr>
              <a:t>(dimensionality reduction)</a:t>
            </a:r>
            <a:r>
              <a:rPr lang="ko-KR" altLang="en-US" dirty="0"/>
              <a:t>에 사용됨</a:t>
            </a:r>
            <a:r>
              <a:rPr lang="en-US" altLang="ko-KR" dirty="0"/>
              <a:t>. </a:t>
            </a:r>
            <a:r>
              <a:rPr lang="ko-KR" altLang="en-US" dirty="0"/>
              <a:t>단어가 </a:t>
            </a:r>
            <a:r>
              <a:rPr lang="en-US" altLang="ko-KR" dirty="0"/>
              <a:t>10</a:t>
            </a:r>
            <a:r>
              <a:rPr lang="ko-KR" altLang="en-US" dirty="0"/>
              <a:t>만개</a:t>
            </a:r>
            <a:r>
              <a:rPr lang="en-US" altLang="ko-KR" dirty="0"/>
              <a:t>, </a:t>
            </a:r>
            <a:r>
              <a:rPr lang="ko-KR" altLang="en-US" dirty="0"/>
              <a:t>문서가 </a:t>
            </a:r>
            <a:r>
              <a:rPr lang="en-US" altLang="ko-KR" dirty="0"/>
              <a:t>10,000</a:t>
            </a:r>
            <a:r>
              <a:rPr lang="ko-KR" altLang="en-US" dirty="0"/>
              <a:t>개 있는 경우 </a:t>
            </a:r>
            <a:r>
              <a:rPr lang="en-US" altLang="ko-KR" dirty="0"/>
              <a:t>DTM </a:t>
            </a:r>
            <a:r>
              <a:rPr lang="ko-KR" altLang="en-US" dirty="0"/>
              <a:t>규모는 </a:t>
            </a:r>
            <a:r>
              <a:rPr lang="en-US" altLang="ko-KR" dirty="0"/>
              <a:t>100,000x10,000 </a:t>
            </a:r>
            <a:r>
              <a:rPr lang="ko-KR" altLang="en-US" dirty="0"/>
              <a:t>크기이지만 </a:t>
            </a:r>
            <a:r>
              <a:rPr lang="ko-KR" altLang="en-US" dirty="0" err="1"/>
              <a:t>수백개</a:t>
            </a:r>
            <a:r>
              <a:rPr lang="ko-KR" altLang="en-US" dirty="0"/>
              <a:t> 정도의 </a:t>
            </a:r>
            <a:r>
              <a:rPr lang="en-US" altLang="ko-KR" dirty="0"/>
              <a:t>topic</a:t>
            </a:r>
            <a:r>
              <a:rPr lang="ko-KR" altLang="en-US" dirty="0"/>
              <a:t>으로 축소할 수 있음</a:t>
            </a:r>
            <a:endParaRPr lang="en-US" altLang="ko-KR" dirty="0"/>
          </a:p>
          <a:p>
            <a:r>
              <a:rPr lang="en-US" altLang="ko-KR" dirty="0"/>
              <a:t>LSA</a:t>
            </a:r>
            <a:r>
              <a:rPr lang="ko-KR" altLang="en-US" dirty="0"/>
              <a:t>는 검색 엔진에 사용됨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b="1" dirty="0">
                <a:solidFill>
                  <a:srgbClr val="0070C0"/>
                </a:solidFill>
              </a:rPr>
              <a:t>Latent Semantic Indexing(LSI)</a:t>
            </a:r>
            <a:r>
              <a:rPr lang="ko-KR" altLang="en-US" dirty="0"/>
              <a:t>이라는 명칭도 사용</a:t>
            </a:r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문서 군집화</a:t>
            </a:r>
            <a:r>
              <a:rPr lang="en-US" altLang="ko-KR" b="1" dirty="0">
                <a:solidFill>
                  <a:srgbClr val="0070C0"/>
                </a:solidFill>
              </a:rPr>
              <a:t>(clustering)</a:t>
            </a:r>
            <a:r>
              <a:rPr lang="ko-KR" altLang="en-US" dirty="0"/>
              <a:t>에 사용될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0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디리클레 할당</a:t>
            </a:r>
            <a:r>
              <a:rPr lang="en-US" altLang="ko-KR"/>
              <a:t>(LDA)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1440160"/>
          </a:xfrm>
        </p:spPr>
        <p:txBody>
          <a:bodyPr/>
          <a:lstStyle/>
          <a:p>
            <a:r>
              <a:rPr lang="ko-KR" altLang="en-US"/>
              <a:t>문서</a:t>
            </a:r>
            <a:r>
              <a:rPr lang="en-US" altLang="ko-KR"/>
              <a:t>(</a:t>
            </a:r>
            <a:r>
              <a:rPr lang="ko-KR" altLang="en-US"/>
              <a:t>신문 기사</a:t>
            </a:r>
            <a:r>
              <a:rPr lang="en-US" altLang="ko-KR"/>
              <a:t>, </a:t>
            </a:r>
            <a:r>
              <a:rPr lang="ko-KR" altLang="en-US"/>
              <a:t>논문 등</a:t>
            </a:r>
            <a:r>
              <a:rPr lang="en-US" altLang="ko-KR"/>
              <a:t>)</a:t>
            </a:r>
            <a:r>
              <a:rPr lang="ko-KR" altLang="en-US"/>
              <a:t>의 주제와 주제 단어들을 찾음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0" y="1700808"/>
            <a:ext cx="816289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분석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3528392"/>
          </a:xfrm>
        </p:spPr>
        <p:txBody>
          <a:bodyPr/>
          <a:lstStyle/>
          <a:p>
            <a:r>
              <a:rPr lang="en-US" altLang="ko-KR"/>
              <a:t>Science </a:t>
            </a:r>
            <a:r>
              <a:rPr lang="ko-KR" altLang="en-US"/>
              <a:t>지의 </a:t>
            </a:r>
            <a:r>
              <a:rPr lang="en-US" altLang="ko-KR"/>
              <a:t>17,000</a:t>
            </a:r>
            <a:r>
              <a:rPr lang="ko-KR" altLang="en-US"/>
              <a:t>개의 기사 분석과 각 </a:t>
            </a:r>
            <a:r>
              <a:rPr lang="en-US" altLang="ko-KR"/>
              <a:t>topic </a:t>
            </a:r>
            <a:r>
              <a:rPr lang="ko-KR" altLang="en-US"/>
              <a:t>별 </a:t>
            </a:r>
            <a:r>
              <a:rPr lang="en-US" altLang="ko-KR"/>
              <a:t>15</a:t>
            </a:r>
            <a:r>
              <a:rPr lang="ko-KR" altLang="en-US"/>
              <a:t>개 핵심 단어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49761"/>
            <a:ext cx="788992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분석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87262" cy="4104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b="1">
                <a:solidFill>
                  <a:srgbClr val="0070C0"/>
                </a:solidFill>
              </a:rPr>
              <a:t>입력</a:t>
            </a:r>
            <a:r>
              <a:rPr lang="en-US" altLang="ko-KR" b="1">
                <a:solidFill>
                  <a:srgbClr val="0070C0"/>
                </a:solidFill>
              </a:rPr>
              <a:t>: </a:t>
            </a:r>
            <a:r>
              <a:rPr lang="ko-KR" altLang="en-US"/>
              <a:t>다수의 문서</a:t>
            </a:r>
            <a:r>
              <a:rPr lang="en-US" altLang="ko-KR"/>
              <a:t>(</a:t>
            </a:r>
            <a:r>
              <a:rPr lang="ko-KR" altLang="en-US"/>
              <a:t>기사</a:t>
            </a:r>
            <a:r>
              <a:rPr lang="en-US" altLang="ko-KR"/>
              <a:t>, </a:t>
            </a:r>
            <a:r>
              <a:rPr lang="ko-KR" altLang="en-US"/>
              <a:t>논문</a:t>
            </a:r>
            <a:r>
              <a:rPr lang="en-US" altLang="ko-KR"/>
              <a:t>, </a:t>
            </a:r>
            <a:r>
              <a:rPr lang="ko-KR" altLang="en-US"/>
              <a:t>웹 문서</a:t>
            </a:r>
            <a:r>
              <a:rPr lang="en-US" altLang="ko-KR"/>
              <a:t> </a:t>
            </a:r>
            <a:r>
              <a:rPr lang="ko-KR" altLang="en-US"/>
              <a:t>등등</a:t>
            </a:r>
            <a:r>
              <a:rPr lang="en-US" altLang="ko-KR"/>
              <a:t>)</a:t>
            </a:r>
            <a:r>
              <a:rPr lang="ko-KR" altLang="en-US"/>
              <a:t>에서 추출된 </a:t>
            </a:r>
            <a:r>
              <a:rPr lang="en-US" altLang="ko-KR"/>
              <a:t>Document-term matrix</a:t>
            </a:r>
          </a:p>
          <a:p>
            <a:pPr>
              <a:lnSpc>
                <a:spcPct val="130000"/>
              </a:lnSpc>
            </a:pPr>
            <a:r>
              <a:rPr lang="ko-KR" altLang="en-US" b="1">
                <a:solidFill>
                  <a:srgbClr val="0070C0"/>
                </a:solidFill>
              </a:rPr>
              <a:t>전제</a:t>
            </a:r>
            <a:r>
              <a:rPr lang="en-US" altLang="ko-KR" b="1">
                <a:solidFill>
                  <a:srgbClr val="0070C0"/>
                </a:solidFill>
              </a:rPr>
              <a:t> </a:t>
            </a:r>
            <a:r>
              <a:rPr lang="ko-KR" altLang="en-US" b="1">
                <a:solidFill>
                  <a:srgbClr val="0070C0"/>
                </a:solidFill>
              </a:rPr>
              <a:t>조건</a:t>
            </a:r>
            <a:r>
              <a:rPr lang="en-US" altLang="ko-KR" b="1">
                <a:solidFill>
                  <a:srgbClr val="0070C0"/>
                </a:solidFill>
              </a:rPr>
              <a:t>: </a:t>
            </a:r>
            <a:r>
              <a:rPr lang="en-US" altLang="ko-KR"/>
              <a:t>Topic</a:t>
            </a:r>
            <a:r>
              <a:rPr lang="ko-KR" altLang="en-US"/>
              <a:t>의 숫자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100</a:t>
            </a:r>
            <a:r>
              <a:rPr lang="ko-KR" altLang="en-US"/>
              <a:t>개 등</a:t>
            </a:r>
            <a:r>
              <a:rPr lang="en-US" altLang="ko-KR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b="1">
                <a:solidFill>
                  <a:srgbClr val="0070C0"/>
                </a:solidFill>
              </a:rPr>
              <a:t>분석 방법</a:t>
            </a:r>
            <a:r>
              <a:rPr lang="en-US" altLang="ko-KR" b="1">
                <a:solidFill>
                  <a:srgbClr val="0070C0"/>
                </a:solidFill>
              </a:rPr>
              <a:t>: </a:t>
            </a:r>
            <a:r>
              <a:rPr lang="en-US" altLang="ko-KR"/>
              <a:t>Gibbs sampling</a:t>
            </a:r>
            <a:r>
              <a:rPr lang="ko-KR" altLang="en-US"/>
              <a:t>과 같은 통계적 분석 기법으로 문서별 </a:t>
            </a:r>
            <a:r>
              <a:rPr lang="en-US" altLang="ko-KR"/>
              <a:t>topic </a:t>
            </a:r>
            <a:r>
              <a:rPr lang="ko-KR" altLang="en-US"/>
              <a:t>분포와 각 </a:t>
            </a:r>
            <a:r>
              <a:rPr lang="en-US" altLang="ko-KR"/>
              <a:t>topic</a:t>
            </a:r>
            <a:r>
              <a:rPr lang="ko-KR" altLang="en-US"/>
              <a:t>의 주요 단어들을 찾아 냄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04964"/>
            <a:ext cx="6120680" cy="286610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3131840" y="4687054"/>
            <a:ext cx="1339952" cy="117808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5141" y="5971065"/>
            <a:ext cx="2592288" cy="2880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이 분포가 </a:t>
            </a:r>
            <a:r>
              <a:rPr lang="en-US" altLang="ko-KR" sz="3600" b="1">
                <a:solidFill>
                  <a:srgbClr val="FF0000"/>
                </a:solidFill>
              </a:rPr>
              <a:t>Dirichlet </a:t>
            </a:r>
            <a:r>
              <a:rPr lang="ko-KR" altLang="en-US" sz="3600" b="1">
                <a:solidFill>
                  <a:srgbClr val="FF0000"/>
                </a:solidFill>
              </a:rPr>
              <a:t>분포임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745221" y="4949974"/>
            <a:ext cx="844404" cy="92729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4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224817" y="3573016"/>
            <a:ext cx="6371517" cy="264259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문서의 개수</a:t>
            </a:r>
            <a:endParaRPr lang="en-US" altLang="ko-KR" sz="16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문서의 단어 수</a:t>
            </a:r>
            <a:endParaRPr lang="en-US" altLang="ko-KR" sz="160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Topic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</a:t>
            </a:r>
            <a:endParaRPr lang="en-US" altLang="ko-KR" sz="160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i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Symbol" panose="05050102010706020507" pitchFamily="18" charset="2"/>
              </a:rPr>
              <a:t></a:t>
            </a:r>
            <a:r>
              <a:rPr lang="en-US" altLang="ko-KR" sz="1600" i="1" baseline="-25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문서에서의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topic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분포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(Dirichlet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분포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i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Symbol" panose="05050102010706020507" pitchFamily="18" charset="2"/>
              </a:rPr>
              <a:t></a:t>
            </a:r>
            <a:r>
              <a:rPr lang="en-US" altLang="ko-KR" sz="1600" i="1" baseline="-2500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600" i="1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topic</a:t>
            </a:r>
            <a:r>
              <a:rPr lang="ko-KR" altLang="en-US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에서의 단어 분포</a:t>
            </a:r>
            <a:r>
              <a:rPr lang="en-US" altLang="ko-KR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(Dirichlet </a:t>
            </a:r>
            <a:r>
              <a:rPr lang="ko-KR" altLang="en-US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분포</a:t>
            </a:r>
            <a:r>
              <a:rPr lang="en-US" altLang="ko-KR" sz="16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6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i="1">
                <a:solidFill>
                  <a:srgbClr val="FF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i="1" baseline="-25000">
                <a:solidFill>
                  <a:srgbClr val="FF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600" baseline="-25000">
                <a:solidFill>
                  <a:srgbClr val="FF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600" i="1" baseline="-25000">
                <a:solidFill>
                  <a:srgbClr val="FF000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160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document-term matrix</a:t>
            </a:r>
            <a:r>
              <a:rPr lang="ko-KR" altLang="en-US" sz="160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관찰가능한 유일한 항목</a:t>
            </a:r>
            <a:endParaRPr lang="en-US" altLang="ko-KR" sz="160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b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목표</a:t>
            </a:r>
            <a:r>
              <a:rPr lang="en-US" altLang="ko-KR" sz="160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600" i="1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i="1" baseline="-2500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600" baseline="-2500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600" i="1" baseline="-2500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n </a:t>
            </a:r>
            <a:r>
              <a:rPr lang="ko-KR" altLang="en-US" sz="160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으로부터 </a:t>
            </a:r>
            <a:r>
              <a:rPr lang="en-US" altLang="ko-KR" sz="1600" i="1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60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sz="1600" i="1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Symbol" panose="05050102010706020507" pitchFamily="18" charset="2"/>
              </a:rPr>
              <a:t></a:t>
            </a:r>
            <a:r>
              <a:rPr lang="en-US" altLang="ko-KR" sz="1600" i="1" baseline="-2500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k </a:t>
            </a:r>
            <a:r>
              <a:rPr lang="ko-KR" altLang="en-US" sz="160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600" i="1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160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sz="1600" i="1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Symbol" panose="05050102010706020507" pitchFamily="18" charset="2"/>
              </a:rPr>
              <a:t></a:t>
            </a:r>
            <a:r>
              <a:rPr lang="en-US" altLang="ko-KR" sz="1600" i="1" baseline="-25000">
                <a:solidFill>
                  <a:srgbClr val="0070C0"/>
                </a:solidFill>
                <a:latin typeface="Times New Roman" panose="02020603050405020304" pitchFamily="18" charset="0"/>
                <a:ea typeface="Malgun Gothic" panose="020B0503020000020004" pitchFamily="50" charset="-127"/>
                <a:cs typeface="Times New Roman" panose="02020603050405020304" pitchFamily="18" charset="0"/>
              </a:rPr>
              <a:t>d </a:t>
            </a:r>
            <a:r>
              <a:rPr lang="ko-KR" altLang="en-US" sz="160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찾아 냄</a:t>
            </a:r>
            <a:endParaRPr lang="en-US" altLang="ko-KR" sz="1600" dirty="0">
              <a:solidFill>
                <a:srgbClr val="0070C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1" y="908720"/>
            <a:ext cx="6915150" cy="254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2080" y="53012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318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수행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87262" cy="4104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확률적 모델링</a:t>
            </a:r>
            <a:r>
              <a:rPr lang="en-US" altLang="ko-KR"/>
              <a:t>(probabilistic modeling)</a:t>
            </a:r>
            <a:r>
              <a:rPr lang="ko-KR" altLang="en-US"/>
              <a:t> 방식을 사용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수행</a:t>
            </a:r>
            <a:r>
              <a:rPr lang="en-US" altLang="ko-KR"/>
              <a:t> </a:t>
            </a:r>
            <a:r>
              <a:rPr lang="ko-KR" altLang="en-US"/>
              <a:t>절차는 다소</a:t>
            </a:r>
            <a:r>
              <a:rPr lang="en-US" altLang="ko-KR"/>
              <a:t> </a:t>
            </a:r>
            <a:r>
              <a:rPr lang="ko-KR" altLang="en-US"/>
              <a:t>복잡함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데이터 분석 모듈에 기능이 제공되고 있음</a:t>
            </a:r>
            <a:endParaRPr lang="en-US" altLang="ko-KR"/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0070C0"/>
                </a:solidFill>
              </a:rPr>
              <a:t>Original </a:t>
            </a:r>
            <a:r>
              <a:rPr lang="ko-KR" altLang="en-US">
                <a:solidFill>
                  <a:srgbClr val="0070C0"/>
                </a:solidFill>
              </a:rPr>
              <a:t>논문</a:t>
            </a:r>
            <a:r>
              <a:rPr lang="en-US" altLang="ko-KR">
                <a:solidFill>
                  <a:srgbClr val="0070C0"/>
                </a:solidFill>
              </a:rPr>
              <a:t>: </a:t>
            </a:r>
            <a:r>
              <a:rPr lang="en-US" altLang="ko-KR"/>
              <a:t>D. Blei, A. Ng, M. Jordan, Latent Dirichlet allocation, </a:t>
            </a:r>
            <a:r>
              <a:rPr lang="en-US" altLang="ko-KR" i="1"/>
              <a:t>J. Mach. Learn. Res.</a:t>
            </a:r>
            <a:r>
              <a:rPr lang="en-US" altLang="ko-KR"/>
              <a:t> 3, 993–1022, 2003.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0070C0"/>
                </a:solidFill>
              </a:rPr>
              <a:t>Review </a:t>
            </a:r>
            <a:r>
              <a:rPr lang="ko-KR" altLang="en-US">
                <a:solidFill>
                  <a:srgbClr val="0070C0"/>
                </a:solidFill>
              </a:rPr>
              <a:t>논문</a:t>
            </a:r>
            <a:r>
              <a:rPr lang="en-US" altLang="ko-KR">
                <a:solidFill>
                  <a:srgbClr val="0070C0"/>
                </a:solidFill>
              </a:rPr>
              <a:t>: </a:t>
            </a:r>
            <a:r>
              <a:rPr lang="en-US" altLang="ko-KR"/>
              <a:t>D. Blei, Probabilistic topic models, </a:t>
            </a:r>
            <a:r>
              <a:rPr lang="en-US" altLang="ko-KR" i="1"/>
              <a:t>Communications of ACM</a:t>
            </a:r>
            <a:r>
              <a:rPr lang="en-US" altLang="ko-KR"/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116578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수행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287262" cy="4104456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/>
              <a:t>사용자는 토픽의 개수 </a:t>
            </a:r>
            <a:r>
              <a:rPr lang="en-US" altLang="ko-KR"/>
              <a:t>k</a:t>
            </a:r>
            <a:r>
              <a:rPr lang="ko-KR" altLang="en-US"/>
              <a:t>를 지정</a:t>
            </a:r>
            <a:endParaRPr lang="en-US" altLang="ko-KR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/>
              <a:t>모든 단어를 </a:t>
            </a:r>
            <a:r>
              <a:rPr lang="en-US" altLang="ko-KR"/>
              <a:t>k</a:t>
            </a:r>
            <a:r>
              <a:rPr lang="ko-KR" altLang="en-US"/>
              <a:t>개 중 하나의 토픽에 임의로 할당</a:t>
            </a:r>
            <a:r>
              <a:rPr lang="en-US" altLang="ko-KR"/>
              <a:t>. </a:t>
            </a:r>
            <a:r>
              <a:rPr lang="ko-KR" altLang="en-US"/>
              <a:t>한 단어가 문서에서 </a:t>
            </a:r>
            <a:r>
              <a:rPr lang="en-US" altLang="ko-KR"/>
              <a:t>2</a:t>
            </a:r>
            <a:r>
              <a:rPr lang="ko-KR" altLang="en-US"/>
              <a:t>회 이상 등장한 경우 각 단어는 다른 토픽에 할당될 수도 있음</a:t>
            </a:r>
            <a:endParaRPr lang="en-US" altLang="ko-KR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/>
              <a:t>모든 문서의 모든 단어에 대해 다음 사항을 반복 진행</a:t>
            </a:r>
            <a:endParaRPr lang="en-US" altLang="ko-KR"/>
          </a:p>
          <a:p>
            <a:pPr marL="801688" lvl="1" indent="-447675">
              <a:lnSpc>
                <a:spcPct val="130000"/>
              </a:lnSpc>
              <a:buNone/>
            </a:pPr>
            <a:r>
              <a:rPr lang="en-US" altLang="ko-KR"/>
              <a:t>3-1. </a:t>
            </a:r>
            <a:r>
              <a:rPr lang="ko-KR" altLang="en-US"/>
              <a:t>문서의 각 단어 </a:t>
            </a:r>
            <a:r>
              <a:rPr lang="en-US" altLang="ko-KR"/>
              <a:t>w</a:t>
            </a:r>
            <a:r>
              <a:rPr lang="ko-KR" altLang="en-US"/>
              <a:t>는 자신은 잘못된 토픽에 할당되어 있지만</a:t>
            </a:r>
            <a:r>
              <a:rPr lang="en-US" altLang="ko-KR"/>
              <a:t>, </a:t>
            </a:r>
            <a:r>
              <a:rPr lang="ko-KR" altLang="en-US"/>
              <a:t>다른 단어들은 전부 올바른 토픽에 할당되어 있는 상태라고 가정</a:t>
            </a:r>
            <a:r>
              <a:rPr lang="en-US" altLang="ko-KR"/>
              <a:t>.</a:t>
            </a:r>
            <a:r>
              <a:rPr lang="ko-KR" altLang="en-US"/>
              <a:t> 단어 </a:t>
            </a:r>
            <a:r>
              <a:rPr lang="en-US" altLang="ko-KR"/>
              <a:t>w</a:t>
            </a:r>
            <a:r>
              <a:rPr lang="ko-KR" altLang="en-US"/>
              <a:t>는 조건부 확률 계산에 의해 토픽이 재할당됨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8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Topic model: </a:t>
            </a:r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주제를 찾아내서 문서들을 비교</a:t>
            </a:r>
            <a:r>
              <a:rPr lang="en-US" altLang="ko-KR" dirty="0"/>
              <a:t>/</a:t>
            </a:r>
            <a:r>
              <a:rPr lang="ko-KR" altLang="en-US" dirty="0"/>
              <a:t>분류하는 것</a:t>
            </a:r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잠재 의미 분석</a:t>
            </a:r>
            <a:r>
              <a:rPr lang="en-US" altLang="ko-KR" b="1" dirty="0">
                <a:solidFill>
                  <a:srgbClr val="0070C0"/>
                </a:solidFill>
              </a:rPr>
              <a:t>(Latent Semantic Analysis):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SVD </a:t>
            </a:r>
            <a:r>
              <a:rPr lang="ko-KR" altLang="en-US" dirty="0"/>
              <a:t>방식을 이용하여 주제를 찾아냄</a:t>
            </a:r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잠재 </a:t>
            </a:r>
            <a:r>
              <a:rPr lang="ko-KR" altLang="en-US" b="1" dirty="0" err="1">
                <a:solidFill>
                  <a:srgbClr val="0070C0"/>
                </a:solidFill>
              </a:rPr>
              <a:t>디리클레</a:t>
            </a:r>
            <a:r>
              <a:rPr lang="ko-KR" altLang="en-US" b="1" dirty="0">
                <a:solidFill>
                  <a:srgbClr val="0070C0"/>
                </a:solidFill>
              </a:rPr>
              <a:t> 할당</a:t>
            </a:r>
            <a:r>
              <a:rPr lang="en-US" altLang="ko-KR" b="1" dirty="0">
                <a:solidFill>
                  <a:srgbClr val="0070C0"/>
                </a:solidFill>
              </a:rPr>
              <a:t>(Latent </a:t>
            </a:r>
            <a:r>
              <a:rPr lang="en-US" altLang="ko-KR" b="1" dirty="0" err="1">
                <a:solidFill>
                  <a:srgbClr val="0070C0"/>
                </a:solidFill>
              </a:rPr>
              <a:t>Dirichlet</a:t>
            </a:r>
            <a:r>
              <a:rPr lang="en-US" altLang="ko-KR" b="1" dirty="0">
                <a:solidFill>
                  <a:srgbClr val="0070C0"/>
                </a:solidFill>
              </a:rPr>
              <a:t> Allocation):</a:t>
            </a:r>
            <a:r>
              <a:rPr lang="en-US" altLang="ko-KR" b="1" dirty="0"/>
              <a:t> </a:t>
            </a:r>
            <a:r>
              <a:rPr lang="ko-KR" altLang="en-US" dirty="0"/>
              <a:t>확률</a:t>
            </a:r>
            <a:r>
              <a:rPr lang="en-US" altLang="ko-KR" dirty="0"/>
              <a:t> </a:t>
            </a:r>
            <a:r>
              <a:rPr lang="ko-KR" altLang="en-US" dirty="0"/>
              <a:t>모형을 통해 주제를 찾아냄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36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230425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토픽 모델링은 사용된 단어들을 분석하여 문서에 포함되어 있는 주제를 찾아내고자 함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규칙 기반 방식을 사용하지 않고 문서 분석 알고리즘을 사용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텍스트 분류와 유사하지만 토픽 모델링에서는 문서에 내재된 주제를 숫자로 나타냄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12976"/>
            <a:ext cx="730335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잠재 의미 분석</a:t>
            </a:r>
            <a:r>
              <a:rPr lang="en-US" altLang="ko-KR" dirty="0"/>
              <a:t>(Latent </a:t>
            </a:r>
            <a:r>
              <a:rPr lang="en-US" altLang="ko-KR"/>
              <a:t>Semantic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1368152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여러 문서로부터 추출된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DTM(Document-term matrix)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Decomposition(SVD)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기법을 적용하여 주제를 찾아내는 방식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관심 영역을 축소하여 문서들에 내재된 주제를 찾아내는 것임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95062"/>
            <a:ext cx="7953375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527773"/>
            <a:ext cx="576064" cy="39474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m*n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5740" y="4522152"/>
            <a:ext cx="576064" cy="39474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1600" b="1" dirty="0">
                <a:solidFill>
                  <a:srgbClr val="0070C0"/>
                </a:solidFill>
              </a:rPr>
              <a:t>n*n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7" y="5414118"/>
            <a:ext cx="1922269" cy="6083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SVD </a:t>
            </a:r>
            <a:r>
              <a:rPr lang="ko-KR" altLang="en-US" sz="2000" b="1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7" name="오른쪽 중괄호 6"/>
          <p:cNvSpPr/>
          <p:nvPr/>
        </p:nvSpPr>
        <p:spPr>
          <a:xfrm rot="5400000">
            <a:off x="5663625" y="2648417"/>
            <a:ext cx="265022" cy="532859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1488" y="5199825"/>
            <a:ext cx="2592288" cy="10081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topic</a:t>
            </a:r>
            <a:r>
              <a:rPr lang="ko-KR" altLang="en-US" dirty="0">
                <a:solidFill>
                  <a:srgbClr val="FF0000"/>
                </a:solidFill>
              </a:rPr>
              <a:t>에서의 단어의 중요성을 알려줌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8496" y="5214216"/>
            <a:ext cx="2592288" cy="10081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각 문서에서 </a:t>
            </a:r>
            <a:r>
              <a:rPr lang="en-US" altLang="ko-KR" dirty="0">
                <a:solidFill>
                  <a:srgbClr val="FF0000"/>
                </a:solidFill>
              </a:rPr>
              <a:t>topic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 비중을 알려줌</a:t>
            </a:r>
          </a:p>
        </p:txBody>
      </p:sp>
    </p:spTree>
    <p:extLst>
      <p:ext uri="{BB962C8B-B14F-4D97-AF65-F5344CB8AC3E}">
        <p14:creationId xmlns:p14="http://schemas.microsoft.com/office/powerpoint/2010/main" val="41537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/>
              <a:t>특이값</a:t>
            </a:r>
            <a:r>
              <a:rPr lang="ko-KR" altLang="en-US" sz="2800" dirty="0"/>
              <a:t> 분해</a:t>
            </a:r>
            <a:r>
              <a:rPr lang="en-US" altLang="ko-KR" sz="2800" dirty="0"/>
              <a:t>(Singular Value Decomposition)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42416"/>
                <a:ext cx="8287262" cy="4934856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ko-KR" dirty="0"/>
                  <a:t>A</a:t>
                </a:r>
                <a:r>
                  <a:rPr lang="ko-KR" altLang="en-US"/>
                  <a:t>가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 </a:t>
                </a:r>
                <a:r>
                  <a:rPr lang="ko-KR" altLang="en-US" dirty="0"/>
                  <a:t>행렬일 때 다음과 같이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개의 행렬의 곱으로 분해하는 것 </a:t>
                </a: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endParaRPr lang="en-US" altLang="ko-KR" dirty="0"/>
              </a:p>
              <a:p>
                <a:pPr marL="357188" indent="0">
                  <a:lnSpc>
                    <a:spcPct val="130000"/>
                  </a:lnSpc>
                  <a:buNone/>
                </a:pPr>
                <a:r>
                  <a:rPr lang="ko-KR" altLang="en-US" dirty="0"/>
                  <a:t>각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행렬은 다음 성질을 가짐</a:t>
                </a:r>
                <a:endParaRPr lang="en-US" altLang="ko-KR" dirty="0"/>
              </a:p>
              <a:p>
                <a:pPr marL="355600" indent="363538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 직교행렬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55600" indent="363538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l-GR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직사각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대각행렬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55600" indent="363538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직교행렬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357188" indent="-177800">
                  <a:lnSpc>
                    <a:spcPct val="130000"/>
                  </a:lnSpc>
                  <a:buNone/>
                </a:pPr>
                <a:r>
                  <a:rPr lang="en-US" altLang="ko-KR" dirty="0"/>
                  <a:t>*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직교행렬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(orthogonal matrix):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한 행의 크기</a:t>
                </a:r>
                <a:r>
                  <a:rPr lang="en-US" altLang="ko-KR" dirty="0"/>
                  <a:t>(norm)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 다른 </a:t>
                </a:r>
                <a:r>
                  <a:rPr lang="ko-KR" altLang="en-US" dirty="0" err="1"/>
                  <a:t>행들간의</a:t>
                </a:r>
                <a:r>
                  <a:rPr lang="ko-KR" altLang="en-US" dirty="0"/>
                  <a:t> 내적은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</a:p>
              <a:p>
                <a:pPr marL="357188" indent="-177800">
                  <a:lnSpc>
                    <a:spcPct val="13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dirty="0"/>
                  <a:t>SVD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numpy</a:t>
                </a:r>
                <a:r>
                  <a:rPr lang="ko-KR" altLang="en-US" dirty="0"/>
                  <a:t>와 같은 패키지를 이용하여 수행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42416"/>
                <a:ext cx="8287262" cy="4934856"/>
              </a:xfrm>
              <a:blipFill>
                <a:blip r:embed="rId2"/>
                <a:stretch>
                  <a:fillRect l="-662" r="-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5696" y="1844824"/>
                <a:ext cx="2016224" cy="43435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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844824"/>
                <a:ext cx="2016224" cy="434356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5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특이값</a:t>
            </a:r>
            <a:r>
              <a:rPr lang="ko-KR" altLang="en-US" dirty="0"/>
              <a:t> 분해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287262" cy="24482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LSA</a:t>
            </a:r>
            <a:r>
              <a:rPr lang="ko-KR" altLang="en-US" dirty="0"/>
              <a:t>에서는 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r>
              <a:rPr lang="en-US" altLang="ko-KR" dirty="0"/>
              <a:t>(DTM)</a:t>
            </a:r>
            <a:r>
              <a:rPr lang="ko-KR" altLang="en-US" dirty="0"/>
              <a:t>을 행렬 </a:t>
            </a:r>
            <a:r>
              <a:rPr lang="en-US" altLang="ko-KR" dirty="0"/>
              <a:t>A</a:t>
            </a:r>
            <a:r>
              <a:rPr lang="ko-KR" altLang="en-US" dirty="0"/>
              <a:t>로 사용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는 다음과 같이 분해됨</a:t>
            </a:r>
            <a:r>
              <a:rPr lang="en-US" altLang="ko-KR" dirty="0"/>
              <a:t>. </a:t>
            </a:r>
            <a:r>
              <a:rPr lang="ko-KR" altLang="en-US" dirty="0"/>
              <a:t>이들을 곱하면 다시 </a:t>
            </a:r>
            <a:r>
              <a:rPr lang="en-US" altLang="ko-KR" dirty="0"/>
              <a:t>A</a:t>
            </a:r>
            <a:r>
              <a:rPr lang="ko-KR" altLang="en-US" dirty="0"/>
              <a:t>가 됨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>
                <a:sym typeface="Symbol" panose="05050102010706020507" pitchFamily="18" charset="2"/>
              </a:rPr>
              <a:t></a:t>
            </a:r>
            <a:r>
              <a:rPr lang="ko-KR" altLang="en-US" dirty="0"/>
              <a:t>의 원소들은 내림차순으로 배열되어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94224"/>
            <a:ext cx="7848872" cy="1813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84784"/>
            <a:ext cx="4968552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3840524"/>
            <a:ext cx="360040" cy="2160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2000" i="1" dirty="0">
                <a:solidFill>
                  <a:srgbClr val="0070C0"/>
                </a:solidFill>
              </a:rPr>
              <a:t>U</a:t>
            </a:r>
            <a:endParaRPr lang="ko-KR" altLang="en-US" sz="2000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7662" y="3825043"/>
            <a:ext cx="452369" cy="2469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2000" i="1" dirty="0">
                <a:solidFill>
                  <a:srgbClr val="0070C0"/>
                </a:solidFill>
                <a:sym typeface="Symbol" panose="05050102010706020507" pitchFamily="18" charset="2"/>
              </a:rPr>
              <a:t></a:t>
            </a:r>
            <a:endParaRPr lang="ko-KR" altLang="en-US" sz="2000" i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6256" y="3645024"/>
            <a:ext cx="576064" cy="4270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2000" i="1">
                <a:solidFill>
                  <a:srgbClr val="0070C0"/>
                </a:solidFill>
              </a:rPr>
              <a:t>V </a:t>
            </a:r>
            <a:r>
              <a:rPr lang="en-US" altLang="ko-KR" sz="2000" i="1" baseline="30000">
                <a:solidFill>
                  <a:srgbClr val="0070C0"/>
                </a:solidFill>
              </a:rPr>
              <a:t>T</a:t>
            </a:r>
            <a:endParaRPr lang="ko-KR" altLang="en-US" sz="2000" i="1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383" y="449922"/>
            <a:ext cx="8064896" cy="980728"/>
          </a:xfrm>
        </p:spPr>
        <p:txBody>
          <a:bodyPr/>
          <a:lstStyle/>
          <a:p>
            <a:r>
              <a:rPr lang="en-US" altLang="ko-KR" sz="2800" dirty="0"/>
              <a:t>SVD </a:t>
            </a:r>
            <a:r>
              <a:rPr lang="ko-KR" altLang="en-US" sz="2800" dirty="0"/>
              <a:t>조절에 의한 </a:t>
            </a:r>
            <a:r>
              <a:rPr lang="ko-KR" altLang="en-US" sz="2800"/>
              <a:t>차원 축소</a:t>
            </a:r>
            <a:br>
              <a:rPr lang="en-US" altLang="ko-KR" sz="2800"/>
            </a:br>
            <a:r>
              <a:rPr lang="en-US" altLang="ko-KR" sz="2800"/>
              <a:t>(</a:t>
            </a:r>
            <a:r>
              <a:rPr lang="en-US" altLang="ko-KR" sz="2800" dirty="0"/>
              <a:t>dimensionality reduction)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628800"/>
            <a:ext cx="8280920" cy="453650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>
                <a:sym typeface="Symbol" panose="05050102010706020507" pitchFamily="18" charset="2"/>
              </a:rPr>
              <a:t> </a:t>
            </a:r>
            <a:r>
              <a:rPr lang="ko-KR" altLang="en-US" dirty="0">
                <a:sym typeface="Symbol" panose="05050102010706020507" pitchFamily="18" charset="2"/>
              </a:rPr>
              <a:t>행렬</a:t>
            </a:r>
            <a:r>
              <a:rPr lang="ko-KR" altLang="en-US" dirty="0"/>
              <a:t>의 원소 숫자</a:t>
            </a:r>
            <a:r>
              <a:rPr lang="en-US" altLang="ko-KR" dirty="0"/>
              <a:t>(topic 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를 줄여서 </a:t>
            </a:r>
            <a:r>
              <a:rPr lang="en-US" altLang="ko-KR"/>
              <a:t>DTM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ko-KR" altLang="en-US"/>
              <a:t>를 </a:t>
            </a:r>
            <a:r>
              <a:rPr lang="ko-KR" altLang="en-US" dirty="0"/>
              <a:t>변형시킴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이와 같이 적은 수의 </a:t>
            </a:r>
            <a:r>
              <a:rPr lang="en-US" altLang="ko-KR" dirty="0"/>
              <a:t>topic</a:t>
            </a:r>
            <a:r>
              <a:rPr lang="ko-KR" altLang="en-US" dirty="0"/>
              <a:t>에 집중함으로써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dirty="0"/>
              <a:t>의 차원을 줄이게 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564904"/>
            <a:ext cx="4458618" cy="38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4340"/>
            <a:ext cx="7920880" cy="548680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특이값의</a:t>
            </a:r>
            <a:r>
              <a:rPr lang="ko-KR" altLang="en-US" dirty="0"/>
              <a:t> 중요도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6561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>
                <a:sym typeface="Symbol" panose="05050102010706020507" pitchFamily="18" charset="2"/>
              </a:rPr>
              <a:t> </a:t>
            </a:r>
            <a:r>
              <a:rPr lang="ko-KR" altLang="en-US" dirty="0">
                <a:sym typeface="Symbol" panose="05050102010706020507" pitchFamily="18" charset="2"/>
              </a:rPr>
              <a:t>행렬</a:t>
            </a:r>
            <a:r>
              <a:rPr lang="ko-KR" altLang="en-US" dirty="0"/>
              <a:t>의 </a:t>
            </a:r>
            <a:r>
              <a:rPr lang="ko-KR" altLang="en-US" dirty="0" err="1"/>
              <a:t>원소값들은</a:t>
            </a:r>
            <a:r>
              <a:rPr lang="ko-KR" altLang="en-US" dirty="0"/>
              <a:t> 해당 </a:t>
            </a:r>
            <a:r>
              <a:rPr lang="en-US" altLang="ko-KR" dirty="0"/>
              <a:t>topic</a:t>
            </a:r>
            <a:r>
              <a:rPr lang="ko-KR" altLang="en-US" dirty="0"/>
              <a:t>의 중요성을 반영함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상대적으로 낮은 값들을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만들면 덜 중요한 </a:t>
            </a:r>
            <a:r>
              <a:rPr lang="en-US" altLang="ko-KR" dirty="0"/>
              <a:t>topic</a:t>
            </a:r>
            <a:r>
              <a:rPr lang="ko-KR" altLang="en-US" dirty="0"/>
              <a:t>을 고려하지 않는 결과가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아래 그림은 </a:t>
            </a:r>
            <a:r>
              <a:rPr lang="ko-KR" altLang="en-US" dirty="0" err="1"/>
              <a:t>원소값들의</a:t>
            </a:r>
            <a:r>
              <a:rPr lang="ko-KR" altLang="en-US" dirty="0"/>
              <a:t> 크기 사례를 보여주는 것임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4592367" cy="37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60278"/>
            <a:ext cx="7920880" cy="548680"/>
          </a:xfrm>
        </p:spPr>
        <p:txBody>
          <a:bodyPr/>
          <a:lstStyle/>
          <a:p>
            <a:r>
              <a:rPr lang="en-US" altLang="ko-KR" dirty="0"/>
              <a:t>LSA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절차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1196752"/>
                <a:ext cx="8280920" cy="3240360"/>
              </a:xfrm>
            </p:spPr>
            <p:txBody>
              <a:bodyPr/>
              <a:lstStyle/>
              <a:p>
                <a:pPr marL="457200" indent="-457200">
                  <a:lnSpc>
                    <a:spcPct val="120000"/>
                  </a:lnSpc>
                  <a:spcBef>
                    <a:spcPts val="600"/>
                  </a:spcBef>
                  <a:buAutoNum type="arabicPeriod"/>
                </a:pPr>
                <a:r>
                  <a:rPr lang="ko-KR" altLang="en-US" dirty="0"/>
                  <a:t>총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단어를 포함하고 있는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개의 문서에서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Symbol" panose="05050102010706020507" pitchFamily="18" charset="2"/>
                  </a:rPr>
                  <a:t>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ko-KR" altLang="en-US" dirty="0"/>
                  <a:t> 크기의 </a:t>
                </a:r>
                <a:r>
                  <a:rPr lang="en-US" altLang="ko-KR" dirty="0"/>
                  <a:t>DTM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ko-KR" altLang="en-US" dirty="0"/>
                  <a:t>를 생성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필요한 경우 단어에서 </a:t>
                </a:r>
                <a:r>
                  <a:rPr lang="ko-KR" altLang="en-US" dirty="0" err="1"/>
                  <a:t>불용어를</a:t>
                </a:r>
                <a:r>
                  <a:rPr lang="ko-KR" altLang="en-US" dirty="0"/>
                  <a:t> 제거</a:t>
                </a:r>
                <a:endParaRPr lang="en-US" altLang="ko-KR" dirty="0"/>
              </a:p>
              <a:p>
                <a:pPr marL="457200" indent="-457200">
                  <a:lnSpc>
                    <a:spcPct val="120000"/>
                  </a:lnSpc>
                  <a:spcBef>
                    <a:spcPts val="600"/>
                  </a:spcBef>
                  <a:buAutoNum type="arabicPeriod"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SVD</a:t>
                </a:r>
                <a:r>
                  <a:rPr lang="ko-KR" altLang="en-US" dirty="0"/>
                  <a:t>를 </a:t>
                </a:r>
                <a:r>
                  <a:rPr lang="ko-KR" altLang="en-US"/>
                  <a:t>적용하여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/>
                  <a:t> 를 </a:t>
                </a:r>
                <a:r>
                  <a:rPr lang="ko-KR" altLang="en-US" dirty="0"/>
                  <a:t>만족시키는 세 행렬을 구함</a:t>
                </a:r>
                <a:endParaRPr lang="en-US" altLang="ko-KR" dirty="0"/>
              </a:p>
              <a:p>
                <a:pPr marL="457200" indent="-457200">
                  <a:lnSpc>
                    <a:spcPct val="120000"/>
                  </a:lnSpc>
                  <a:spcBef>
                    <a:spcPts val="600"/>
                  </a:spcBef>
                  <a:buAutoNum type="arabicPeriod"/>
                </a:pPr>
                <a:r>
                  <a:rPr lang="en-US" altLang="ko-KR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S </a:t>
                </a:r>
                <a:r>
                  <a:rPr lang="ko-KR" altLang="en-US" dirty="0"/>
                  <a:t>의 원소 중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ko-KR" altLang="en-US" dirty="0"/>
                  <a:t>개의 큰 </a:t>
                </a:r>
                <a:r>
                  <a:rPr lang="ko-KR" altLang="en-US"/>
                  <a:t>값을 선정</a:t>
                </a:r>
                <a:r>
                  <a:rPr lang="en-US" altLang="ko-KR">
                    <a:solidFill>
                      <a:srgbClr val="0070C0"/>
                    </a:solidFill>
                  </a:rPr>
                  <a:t>(</a:t>
                </a:r>
                <a:r>
                  <a:rPr lang="ko-KR" altLang="en-US">
                    <a:solidFill>
                      <a:srgbClr val="0070C0"/>
                    </a:solidFill>
                  </a:rPr>
                  <a:t>주요</a:t>
                </a:r>
                <a:r>
                  <a:rPr lang="en-US" altLang="ko-KR">
                    <a:solidFill>
                      <a:srgbClr val="0070C0"/>
                    </a:solidFill>
                  </a:rPr>
                  <a:t> </a:t>
                </a:r>
                <a:r>
                  <a:rPr lang="ko-KR" altLang="en-US">
                    <a:solidFill>
                      <a:srgbClr val="0070C0"/>
                    </a:solidFill>
                  </a:rPr>
                  <a:t>토픽을 선정하는 과정</a:t>
                </a:r>
                <a:r>
                  <a:rPr lang="en-US" altLang="ko-KR">
                    <a:solidFill>
                      <a:srgbClr val="0070C0"/>
                    </a:solidFill>
                  </a:rPr>
                  <a:t>)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600"/>
                  </a:spcBef>
                  <a:buAutoNum type="arabicPeriod"/>
                </a:pPr>
                <a:r>
                  <a:rPr lang="en-US" altLang="ko-KR" dirty="0"/>
                  <a:t>U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행과 열 만을 남긴 </a:t>
                </a:r>
                <a:r>
                  <a:rPr lang="en-US" altLang="ko-KR" dirty="0" err="1"/>
                  <a:t>U</a:t>
                </a:r>
                <a:r>
                  <a:rPr lang="en-US" altLang="ko-KR" baseline="-25000" dirty="0" err="1"/>
                  <a:t>t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V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을 구함</a:t>
                </a:r>
                <a:r>
                  <a:rPr lang="en-US" altLang="ko-KR" dirty="0"/>
                  <a:t>. </a:t>
                </a:r>
                <a:r>
                  <a:rPr lang="en-US" altLang="ko-KR" dirty="0" err="1"/>
                  <a:t>U</a:t>
                </a:r>
                <a:r>
                  <a:rPr lang="en-US" altLang="ko-KR" baseline="-25000" dirty="0" err="1"/>
                  <a:t>t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V</a:t>
                </a:r>
                <a:r>
                  <a:rPr lang="en-US" altLang="ko-KR" baseline="-25000" dirty="0" err="1"/>
                  <a:t>t</a:t>
                </a:r>
                <a:r>
                  <a:rPr lang="ko-KR" altLang="en-US" dirty="0"/>
                  <a:t>에서는 각 문서에서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주제가 차지하는 비중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그리고 각 주제에서 단어들이 차지하는 비중을 볼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1196752"/>
                <a:ext cx="8280920" cy="3240360"/>
              </a:xfrm>
              <a:blipFill>
                <a:blip r:embed="rId2"/>
                <a:stretch>
                  <a:fillRect l="-1031" t="-1504" r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109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903</Words>
  <Application>Microsoft Office PowerPoint</Application>
  <PresentationFormat>화면 슬라이드 쇼(4:3)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Symbol</vt:lpstr>
      <vt:lpstr>맑은 고딕</vt:lpstr>
      <vt:lpstr>맑은 고딕</vt:lpstr>
      <vt:lpstr>Cambria Math</vt:lpstr>
      <vt:lpstr>Consolas</vt:lpstr>
      <vt:lpstr>Arial</vt:lpstr>
      <vt:lpstr>Times New Roman</vt:lpstr>
      <vt:lpstr>1_Office 테마</vt:lpstr>
      <vt:lpstr>6. Topic Modeling</vt:lpstr>
      <vt:lpstr>6장 내용</vt:lpstr>
      <vt:lpstr>Topic modeling</vt:lpstr>
      <vt:lpstr>잠재 의미 분석(Latent Semantic Analysis)</vt:lpstr>
      <vt:lpstr>특이값 분해(Singular Value Decomposition)</vt:lpstr>
      <vt:lpstr>특이값 분해 사례</vt:lpstr>
      <vt:lpstr>SVD 조절에 의한 차원 축소 (dimensionality reduction)</vt:lpstr>
      <vt:lpstr>각 특이값의 중요도</vt:lpstr>
      <vt:lpstr>LSA 처리 절차</vt:lpstr>
      <vt:lpstr>LSA 사례</vt:lpstr>
      <vt:lpstr>LSA 사례(계속)</vt:lpstr>
      <vt:lpstr>LSA 응용 분야</vt:lpstr>
      <vt:lpstr>잠재 디리클레 할당(LDA)</vt:lpstr>
      <vt:lpstr>LDA 분석 사례</vt:lpstr>
      <vt:lpstr>LDA 분석 방법</vt:lpstr>
      <vt:lpstr>LDA Model</vt:lpstr>
      <vt:lpstr>LDA 수행 절차</vt:lpstr>
      <vt:lpstr>LDA 수행 하기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159</cp:revision>
  <dcterms:created xsi:type="dcterms:W3CDTF">2006-10-05T04:04:58Z</dcterms:created>
  <dcterms:modified xsi:type="dcterms:W3CDTF">2021-09-10T09:07:51Z</dcterms:modified>
</cp:coreProperties>
</file>